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4"/>
    <p:sldId id="258" r:id="rId5"/>
    <p:sldId id="262" r:id="rId6"/>
    <p:sldId id="259" r:id="rId7"/>
    <p:sldId id="263" r:id="rId8"/>
    <p:sldId id="260" r:id="rId9"/>
    <p:sldId id="264" r:id="rId10"/>
    <p:sldId id="265" r:id="rId11"/>
    <p:sldId id="266"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7" autoAdjust="0"/>
  </p:normalViewPr>
  <p:slideViewPr>
    <p:cSldViewPr>
      <p:cViewPr varScale="1">
        <p:scale>
          <a:sx n="75" d="100"/>
          <a:sy n="75" d="100"/>
        </p:scale>
        <p:origin x="-101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75F4D9-F0D8-41D9-8D5A-A8B86E0D5EC7}" type="datetimeFigureOut">
              <a:rPr lang="es-ES" smtClean="0"/>
              <a:t>15/03/2010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9DC07F-C032-49A8-A5E8-73D24668CAB1}" type="slidenum">
              <a:rPr lang="es-ES" smtClean="0"/>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D39DC07F-C032-49A8-A5E8-73D24668CAB1}" type="slidenum">
              <a:rPr lang="es-ES" smtClean="0"/>
              <a:t>1</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A37AD4DE-8FC7-41EF-9722-6A0588C58F65}" type="datetimeFigureOut">
              <a:rPr lang="es-ES" smtClean="0"/>
              <a:t>15/03/2010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7870FDD-EC12-4C30-9593-823C8FB69D32}"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37AD4DE-8FC7-41EF-9722-6A0588C58F65}" type="datetimeFigureOut">
              <a:rPr lang="es-ES" smtClean="0"/>
              <a:t>15/03/2010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7870FDD-EC12-4C30-9593-823C8FB69D32}"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37AD4DE-8FC7-41EF-9722-6A0588C58F65}" type="datetimeFigureOut">
              <a:rPr lang="es-ES" smtClean="0"/>
              <a:t>15/03/2010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7870FDD-EC12-4C30-9593-823C8FB69D32}"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37AD4DE-8FC7-41EF-9722-6A0588C58F65}" type="datetimeFigureOut">
              <a:rPr lang="es-ES" smtClean="0"/>
              <a:t>15/03/2010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7870FDD-EC12-4C30-9593-823C8FB69D32}"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37AD4DE-8FC7-41EF-9722-6A0588C58F65}" type="datetimeFigureOut">
              <a:rPr lang="es-ES" smtClean="0"/>
              <a:t>15/03/2010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7870FDD-EC12-4C30-9593-823C8FB69D32}"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A37AD4DE-8FC7-41EF-9722-6A0588C58F65}" type="datetimeFigureOut">
              <a:rPr lang="es-ES" smtClean="0"/>
              <a:t>15/03/2010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7870FDD-EC12-4C30-9593-823C8FB69D32}"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A37AD4DE-8FC7-41EF-9722-6A0588C58F65}" type="datetimeFigureOut">
              <a:rPr lang="es-ES" smtClean="0"/>
              <a:t>15/03/2010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B7870FDD-EC12-4C30-9593-823C8FB69D32}"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A37AD4DE-8FC7-41EF-9722-6A0588C58F65}" type="datetimeFigureOut">
              <a:rPr lang="es-ES" smtClean="0"/>
              <a:t>15/03/2010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7870FDD-EC12-4C30-9593-823C8FB69D32}"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37AD4DE-8FC7-41EF-9722-6A0588C58F65}" type="datetimeFigureOut">
              <a:rPr lang="es-ES" smtClean="0"/>
              <a:t>15/03/2010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B7870FDD-EC12-4C30-9593-823C8FB69D32}"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37AD4DE-8FC7-41EF-9722-6A0588C58F65}" type="datetimeFigureOut">
              <a:rPr lang="es-ES" smtClean="0"/>
              <a:t>15/03/2010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7870FDD-EC12-4C30-9593-823C8FB69D32}"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37AD4DE-8FC7-41EF-9722-6A0588C58F65}" type="datetimeFigureOut">
              <a:rPr lang="es-ES" smtClean="0"/>
              <a:t>15/03/2010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7870FDD-EC12-4C30-9593-823C8FB69D32}"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AD4DE-8FC7-41EF-9722-6A0588C58F65}" type="datetimeFigureOut">
              <a:rPr lang="es-ES" smtClean="0"/>
              <a:t>15/03/2010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70FDD-EC12-4C30-9593-823C8FB69D32}"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Elipse"/>
          <p:cNvSpPr/>
          <p:nvPr/>
        </p:nvSpPr>
        <p:spPr>
          <a:xfrm>
            <a:off x="285720" y="1643050"/>
            <a:ext cx="1357322" cy="2071702"/>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tx1"/>
                </a:solidFill>
              </a:rPr>
              <a:t>NUMEROS</a:t>
            </a:r>
            <a:endParaRPr lang="es-ES" sz="1400" dirty="0">
              <a:solidFill>
                <a:schemeClr val="tx1"/>
              </a:solidFill>
            </a:endParaRPr>
          </a:p>
        </p:txBody>
      </p:sp>
      <p:sp>
        <p:nvSpPr>
          <p:cNvPr id="9" name="8 Elipse"/>
          <p:cNvSpPr/>
          <p:nvPr/>
        </p:nvSpPr>
        <p:spPr>
          <a:xfrm>
            <a:off x="2714612" y="1643050"/>
            <a:ext cx="1357322" cy="2071702"/>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tx1"/>
                </a:solidFill>
              </a:rPr>
              <a:t>FILTRO</a:t>
            </a:r>
            <a:endParaRPr lang="es-ES" sz="1400" dirty="0">
              <a:solidFill>
                <a:schemeClr val="tx1"/>
              </a:solidFill>
            </a:endParaRPr>
          </a:p>
        </p:txBody>
      </p:sp>
      <p:sp>
        <p:nvSpPr>
          <p:cNvPr id="10" name="9 Elipse"/>
          <p:cNvSpPr/>
          <p:nvPr/>
        </p:nvSpPr>
        <p:spPr>
          <a:xfrm>
            <a:off x="5357818" y="1643050"/>
            <a:ext cx="1357322" cy="2071702"/>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tx1"/>
                </a:solidFill>
              </a:rPr>
              <a:t>FILTRO</a:t>
            </a:r>
            <a:endParaRPr lang="es-ES" sz="1400" dirty="0">
              <a:solidFill>
                <a:schemeClr val="tx1"/>
              </a:solidFill>
            </a:endParaRPr>
          </a:p>
        </p:txBody>
      </p:sp>
      <p:sp>
        <p:nvSpPr>
          <p:cNvPr id="11" name="10 Elipse"/>
          <p:cNvSpPr/>
          <p:nvPr/>
        </p:nvSpPr>
        <p:spPr>
          <a:xfrm>
            <a:off x="7643834" y="1571612"/>
            <a:ext cx="1285884" cy="2071702"/>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tx1"/>
                </a:solidFill>
              </a:rPr>
              <a:t>CONSUMIDOR</a:t>
            </a:r>
            <a:endParaRPr lang="es-ES" sz="1400" dirty="0">
              <a:solidFill>
                <a:schemeClr val="tx1"/>
              </a:solidFill>
            </a:endParaRPr>
          </a:p>
        </p:txBody>
      </p:sp>
      <p:sp>
        <p:nvSpPr>
          <p:cNvPr id="12" name="11 CuadroTexto"/>
          <p:cNvSpPr txBox="1"/>
          <p:nvPr/>
        </p:nvSpPr>
        <p:spPr>
          <a:xfrm>
            <a:off x="4357686" y="2500306"/>
            <a:ext cx="785818" cy="369332"/>
          </a:xfrm>
          <a:prstGeom prst="rect">
            <a:avLst/>
          </a:prstGeom>
          <a:noFill/>
        </p:spPr>
        <p:txBody>
          <a:bodyPr wrap="square" rtlCol="0">
            <a:spAutoFit/>
          </a:bodyPr>
          <a:lstStyle/>
          <a:p>
            <a:r>
              <a:rPr lang="es-ES" dirty="0" smtClean="0"/>
              <a:t>………..</a:t>
            </a:r>
            <a:endParaRPr lang="es-ES" dirty="0"/>
          </a:p>
        </p:txBody>
      </p:sp>
      <p:sp>
        <p:nvSpPr>
          <p:cNvPr id="14" name="13 CuadroTexto"/>
          <p:cNvSpPr txBox="1"/>
          <p:nvPr/>
        </p:nvSpPr>
        <p:spPr>
          <a:xfrm>
            <a:off x="3000364" y="1928802"/>
            <a:ext cx="642942" cy="230832"/>
          </a:xfrm>
          <a:prstGeom prst="rect">
            <a:avLst/>
          </a:prstGeom>
          <a:noFill/>
        </p:spPr>
        <p:txBody>
          <a:bodyPr wrap="square" rtlCol="0">
            <a:spAutoFit/>
          </a:bodyPr>
          <a:lstStyle/>
          <a:p>
            <a:r>
              <a:rPr lang="es-ES" sz="900" dirty="0" smtClean="0"/>
              <a:t>DATO</a:t>
            </a:r>
            <a:endParaRPr lang="es-ES" sz="900" dirty="0"/>
          </a:p>
        </p:txBody>
      </p:sp>
      <p:sp>
        <p:nvSpPr>
          <p:cNvPr id="15" name="14 CuadroTexto"/>
          <p:cNvSpPr txBox="1"/>
          <p:nvPr/>
        </p:nvSpPr>
        <p:spPr>
          <a:xfrm>
            <a:off x="5715008" y="1857364"/>
            <a:ext cx="642942" cy="230832"/>
          </a:xfrm>
          <a:prstGeom prst="rect">
            <a:avLst/>
          </a:prstGeom>
          <a:noFill/>
        </p:spPr>
        <p:txBody>
          <a:bodyPr wrap="square" rtlCol="0">
            <a:spAutoFit/>
          </a:bodyPr>
          <a:lstStyle/>
          <a:p>
            <a:r>
              <a:rPr lang="es-ES" sz="900" dirty="0" smtClean="0"/>
              <a:t>DATO</a:t>
            </a:r>
            <a:endParaRPr lang="es-ES" sz="900" dirty="0"/>
          </a:p>
        </p:txBody>
      </p:sp>
      <p:sp>
        <p:nvSpPr>
          <p:cNvPr id="16" name="15 CuadroTexto"/>
          <p:cNvSpPr txBox="1"/>
          <p:nvPr/>
        </p:nvSpPr>
        <p:spPr>
          <a:xfrm>
            <a:off x="7858148" y="1785926"/>
            <a:ext cx="642942" cy="230832"/>
          </a:xfrm>
          <a:prstGeom prst="rect">
            <a:avLst/>
          </a:prstGeom>
          <a:noFill/>
        </p:spPr>
        <p:txBody>
          <a:bodyPr wrap="square" rtlCol="0">
            <a:spAutoFit/>
          </a:bodyPr>
          <a:lstStyle/>
          <a:p>
            <a:r>
              <a:rPr lang="es-ES" sz="900" dirty="0" smtClean="0"/>
              <a:t>DATO</a:t>
            </a:r>
            <a:endParaRPr lang="es-ES" sz="900" dirty="0"/>
          </a:p>
        </p:txBody>
      </p:sp>
      <p:sp>
        <p:nvSpPr>
          <p:cNvPr id="18" name="17 Elipse"/>
          <p:cNvSpPr/>
          <p:nvPr/>
        </p:nvSpPr>
        <p:spPr>
          <a:xfrm>
            <a:off x="1785918" y="4714884"/>
            <a:ext cx="5929354" cy="142876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tx1"/>
                </a:solidFill>
              </a:rPr>
              <a:t>SALIDA</a:t>
            </a:r>
            <a:endParaRPr lang="es-ES" sz="1400" dirty="0">
              <a:solidFill>
                <a:schemeClr val="tx1"/>
              </a:solidFill>
            </a:endParaRPr>
          </a:p>
        </p:txBody>
      </p:sp>
      <p:cxnSp>
        <p:nvCxnSpPr>
          <p:cNvPr id="20" name="19 Conector recto de flecha"/>
          <p:cNvCxnSpPr>
            <a:stCxn id="9" idx="4"/>
          </p:cNvCxnSpPr>
          <p:nvPr/>
        </p:nvCxnSpPr>
        <p:spPr>
          <a:xfrm rot="16200000" flipH="1">
            <a:off x="3125380" y="3982644"/>
            <a:ext cx="928694" cy="392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0" idx="4"/>
          </p:cNvCxnSpPr>
          <p:nvPr/>
        </p:nvCxnSpPr>
        <p:spPr>
          <a:xfrm rot="5400000">
            <a:off x="5447116" y="4125521"/>
            <a:ext cx="1000132"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CuadroTexto"/>
          <p:cNvSpPr txBox="1"/>
          <p:nvPr/>
        </p:nvSpPr>
        <p:spPr>
          <a:xfrm>
            <a:off x="1928794" y="1571612"/>
            <a:ext cx="1714512" cy="307777"/>
          </a:xfrm>
          <a:prstGeom prst="rect">
            <a:avLst/>
          </a:prstGeom>
          <a:noFill/>
        </p:spPr>
        <p:txBody>
          <a:bodyPr wrap="square" rtlCol="0">
            <a:spAutoFit/>
          </a:bodyPr>
          <a:lstStyle/>
          <a:p>
            <a:r>
              <a:rPr lang="es-ES" sz="1400" dirty="0" smtClean="0"/>
              <a:t>Escribir dato()</a:t>
            </a:r>
            <a:endParaRPr lang="es-ES" sz="1400" dirty="0"/>
          </a:p>
        </p:txBody>
      </p:sp>
      <p:sp>
        <p:nvSpPr>
          <p:cNvPr id="26" name="25 CuadroTexto"/>
          <p:cNvSpPr txBox="1"/>
          <p:nvPr/>
        </p:nvSpPr>
        <p:spPr>
          <a:xfrm>
            <a:off x="4500562" y="1643050"/>
            <a:ext cx="1714512" cy="307777"/>
          </a:xfrm>
          <a:prstGeom prst="rect">
            <a:avLst/>
          </a:prstGeom>
          <a:noFill/>
        </p:spPr>
        <p:txBody>
          <a:bodyPr wrap="square" rtlCol="0">
            <a:spAutoFit/>
          </a:bodyPr>
          <a:lstStyle/>
          <a:p>
            <a:r>
              <a:rPr lang="es-ES" sz="1400" dirty="0" smtClean="0"/>
              <a:t>Escribir dato()</a:t>
            </a:r>
            <a:endParaRPr lang="es-ES" sz="1400" dirty="0"/>
          </a:p>
        </p:txBody>
      </p:sp>
      <p:sp>
        <p:nvSpPr>
          <p:cNvPr id="27" name="26 CuadroTexto"/>
          <p:cNvSpPr txBox="1"/>
          <p:nvPr/>
        </p:nvSpPr>
        <p:spPr>
          <a:xfrm>
            <a:off x="6858016" y="1500174"/>
            <a:ext cx="1714512" cy="307777"/>
          </a:xfrm>
          <a:prstGeom prst="rect">
            <a:avLst/>
          </a:prstGeom>
          <a:noFill/>
        </p:spPr>
        <p:txBody>
          <a:bodyPr wrap="square" rtlCol="0">
            <a:spAutoFit/>
          </a:bodyPr>
          <a:lstStyle/>
          <a:p>
            <a:r>
              <a:rPr lang="es-ES" sz="1400" dirty="0" smtClean="0"/>
              <a:t>Escribir dato()</a:t>
            </a:r>
            <a:endParaRPr lang="es-ES" sz="1400" dirty="0"/>
          </a:p>
        </p:txBody>
      </p:sp>
      <p:sp>
        <p:nvSpPr>
          <p:cNvPr id="28" name="27 CuadroTexto"/>
          <p:cNvSpPr txBox="1"/>
          <p:nvPr/>
        </p:nvSpPr>
        <p:spPr>
          <a:xfrm>
            <a:off x="3071802" y="3000372"/>
            <a:ext cx="1714512" cy="307777"/>
          </a:xfrm>
          <a:prstGeom prst="rect">
            <a:avLst/>
          </a:prstGeom>
          <a:noFill/>
        </p:spPr>
        <p:txBody>
          <a:bodyPr wrap="square" rtlCol="0">
            <a:spAutoFit/>
          </a:bodyPr>
          <a:lstStyle/>
          <a:p>
            <a:r>
              <a:rPr lang="es-ES" sz="1400" dirty="0" smtClean="0"/>
              <a:t>Tratar()</a:t>
            </a:r>
            <a:endParaRPr lang="es-ES" sz="1400" dirty="0"/>
          </a:p>
        </p:txBody>
      </p:sp>
      <p:sp>
        <p:nvSpPr>
          <p:cNvPr id="29" name="28 CuadroTexto"/>
          <p:cNvSpPr txBox="1"/>
          <p:nvPr/>
        </p:nvSpPr>
        <p:spPr>
          <a:xfrm>
            <a:off x="5715008" y="3000372"/>
            <a:ext cx="1714512" cy="307777"/>
          </a:xfrm>
          <a:prstGeom prst="rect">
            <a:avLst/>
          </a:prstGeom>
          <a:noFill/>
        </p:spPr>
        <p:txBody>
          <a:bodyPr wrap="square" rtlCol="0">
            <a:spAutoFit/>
          </a:bodyPr>
          <a:lstStyle/>
          <a:p>
            <a:r>
              <a:rPr lang="es-ES" sz="1400" dirty="0" smtClean="0"/>
              <a:t>Tratar()</a:t>
            </a:r>
            <a:endParaRPr lang="es-ES" sz="1400" dirty="0"/>
          </a:p>
        </p:txBody>
      </p:sp>
      <p:sp>
        <p:nvSpPr>
          <p:cNvPr id="30" name="29 CuadroTexto"/>
          <p:cNvSpPr txBox="1"/>
          <p:nvPr/>
        </p:nvSpPr>
        <p:spPr>
          <a:xfrm>
            <a:off x="7929586" y="2928934"/>
            <a:ext cx="1714512" cy="307777"/>
          </a:xfrm>
          <a:prstGeom prst="rect">
            <a:avLst/>
          </a:prstGeom>
          <a:noFill/>
        </p:spPr>
        <p:txBody>
          <a:bodyPr wrap="square" rtlCol="0">
            <a:spAutoFit/>
          </a:bodyPr>
          <a:lstStyle/>
          <a:p>
            <a:r>
              <a:rPr lang="es-ES" sz="1400" dirty="0" smtClean="0"/>
              <a:t>Tratar()</a:t>
            </a:r>
            <a:endParaRPr lang="es-ES" sz="1400" dirty="0"/>
          </a:p>
        </p:txBody>
      </p:sp>
      <p:sp>
        <p:nvSpPr>
          <p:cNvPr id="31" name="30 CuadroTexto"/>
          <p:cNvSpPr txBox="1"/>
          <p:nvPr/>
        </p:nvSpPr>
        <p:spPr>
          <a:xfrm>
            <a:off x="285720" y="2928934"/>
            <a:ext cx="1714512" cy="307777"/>
          </a:xfrm>
          <a:prstGeom prst="rect">
            <a:avLst/>
          </a:prstGeom>
          <a:noFill/>
        </p:spPr>
        <p:txBody>
          <a:bodyPr wrap="square" rtlCol="0">
            <a:spAutoFit/>
          </a:bodyPr>
          <a:lstStyle/>
          <a:p>
            <a:r>
              <a:rPr lang="es-ES" sz="1400" dirty="0" err="1" smtClean="0"/>
              <a:t>GeneraNumero</a:t>
            </a:r>
            <a:r>
              <a:rPr lang="es-ES" sz="1400" dirty="0" smtClean="0"/>
              <a:t>()</a:t>
            </a:r>
            <a:endParaRPr lang="es-ES" sz="1400" dirty="0"/>
          </a:p>
        </p:txBody>
      </p:sp>
      <p:sp>
        <p:nvSpPr>
          <p:cNvPr id="35" name="34 Flecha derecha"/>
          <p:cNvSpPr/>
          <p:nvPr/>
        </p:nvSpPr>
        <p:spPr>
          <a:xfrm rot="18374151">
            <a:off x="1493899" y="2264013"/>
            <a:ext cx="1225603"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Número</a:t>
            </a:r>
            <a:endParaRPr lang="es-ES" dirty="0"/>
          </a:p>
        </p:txBody>
      </p:sp>
      <p:sp>
        <p:nvSpPr>
          <p:cNvPr id="37" name="36 Flecha derecha"/>
          <p:cNvSpPr/>
          <p:nvPr/>
        </p:nvSpPr>
        <p:spPr>
          <a:xfrm rot="18374151">
            <a:off x="3664813" y="2394791"/>
            <a:ext cx="1549877"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Número</a:t>
            </a:r>
            <a:endParaRPr lang="es-ES" dirty="0"/>
          </a:p>
        </p:txBody>
      </p:sp>
      <p:sp>
        <p:nvSpPr>
          <p:cNvPr id="38" name="37 Flecha derecha"/>
          <p:cNvSpPr/>
          <p:nvPr/>
        </p:nvSpPr>
        <p:spPr>
          <a:xfrm rot="18374151">
            <a:off x="6224335" y="2329561"/>
            <a:ext cx="1565271"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Número</a:t>
            </a:r>
            <a:endParaRPr lang="es-ES" dirty="0"/>
          </a:p>
        </p:txBody>
      </p:sp>
      <p:sp>
        <p:nvSpPr>
          <p:cNvPr id="41" name="40 Rectángulo"/>
          <p:cNvSpPr/>
          <p:nvPr/>
        </p:nvSpPr>
        <p:spPr>
          <a:xfrm>
            <a:off x="2643174" y="285728"/>
            <a:ext cx="428628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smtClean="0"/>
              <a:t>Criba de </a:t>
            </a:r>
            <a:r>
              <a:rPr lang="es-ES" sz="2800" dirty="0" smtClean="0"/>
              <a:t>Eratóstenes</a:t>
            </a:r>
            <a:endParaRPr lang="es-ES" sz="2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Codigo</a:t>
            </a:r>
            <a:r>
              <a:rPr lang="es-ES" dirty="0" smtClean="0"/>
              <a:t> </a:t>
            </a:r>
            <a:r>
              <a:rPr lang="es-ES" dirty="0" err="1" smtClean="0"/>
              <a:t>Main</a:t>
            </a:r>
            <a:endParaRPr lang="es-ES" dirty="0"/>
          </a:p>
        </p:txBody>
      </p:sp>
      <p:sp>
        <p:nvSpPr>
          <p:cNvPr id="3" name="2 Marcador de contenido"/>
          <p:cNvSpPr>
            <a:spLocks noGrp="1"/>
          </p:cNvSpPr>
          <p:nvPr>
            <p:ph idx="1"/>
          </p:nvPr>
        </p:nvSpPr>
        <p:spPr/>
        <p:txBody>
          <a:bodyPr>
            <a:normAutofit fontScale="47500" lnSpcReduction="20000"/>
          </a:bodyPr>
          <a:lstStyle/>
          <a:p>
            <a:pPr>
              <a:buNone/>
            </a:pPr>
            <a:r>
              <a:rPr lang="es-ES" u="sng" dirty="0" err="1"/>
              <a:t>public</a:t>
            </a:r>
            <a:r>
              <a:rPr lang="es-ES" u="sng" dirty="0"/>
              <a:t> </a:t>
            </a:r>
            <a:r>
              <a:rPr lang="es-ES" u="sng" dirty="0" err="1"/>
              <a:t>class</a:t>
            </a:r>
            <a:r>
              <a:rPr lang="es-ES" u="sng" dirty="0"/>
              <a:t> Principal </a:t>
            </a:r>
            <a:r>
              <a:rPr lang="es-ES" u="sng" dirty="0" smtClean="0"/>
              <a:t>{</a:t>
            </a:r>
          </a:p>
          <a:p>
            <a:pPr>
              <a:buNone/>
            </a:pPr>
            <a:r>
              <a:rPr lang="es-ES" dirty="0" smtClean="0"/>
              <a:t>	//</a:t>
            </a:r>
            <a:r>
              <a:rPr lang="es-ES" u="sng" dirty="0" smtClean="0"/>
              <a:t>Constantes para el numero de filtros y </a:t>
            </a:r>
            <a:r>
              <a:rPr lang="es-ES" u="sng" dirty="0" err="1" smtClean="0"/>
              <a:t>numeros</a:t>
            </a:r>
            <a:r>
              <a:rPr lang="es-ES" u="sng" dirty="0" smtClean="0"/>
              <a:t> a generar.</a:t>
            </a:r>
          </a:p>
          <a:p>
            <a:pPr>
              <a:buNone/>
            </a:pPr>
            <a:r>
              <a:rPr lang="en-US" dirty="0" smtClean="0"/>
              <a:t>	static </a:t>
            </a:r>
            <a:r>
              <a:rPr lang="en-US" dirty="0"/>
              <a:t>private final </a:t>
            </a:r>
            <a:r>
              <a:rPr lang="en-US" dirty="0" err="1"/>
              <a:t>int</a:t>
            </a:r>
            <a:r>
              <a:rPr lang="en-US" dirty="0"/>
              <a:t> </a:t>
            </a:r>
            <a:r>
              <a:rPr lang="en-US" i="1" dirty="0"/>
              <a:t>NUMFILTROS = 15;</a:t>
            </a:r>
          </a:p>
          <a:p>
            <a:pPr>
              <a:buNone/>
            </a:pPr>
            <a:r>
              <a:rPr lang="en-US" dirty="0" smtClean="0"/>
              <a:t>	static </a:t>
            </a:r>
            <a:r>
              <a:rPr lang="en-US" dirty="0"/>
              <a:t>private final </a:t>
            </a:r>
            <a:r>
              <a:rPr lang="en-US" dirty="0" err="1"/>
              <a:t>int</a:t>
            </a:r>
            <a:r>
              <a:rPr lang="en-US" dirty="0"/>
              <a:t> </a:t>
            </a:r>
            <a:r>
              <a:rPr lang="en-US" i="1" dirty="0"/>
              <a:t>ULTIMO = 100</a:t>
            </a:r>
            <a:r>
              <a:rPr lang="en-US" i="1" dirty="0" smtClean="0"/>
              <a:t>;</a:t>
            </a:r>
            <a:endParaRPr lang="es-ES" dirty="0"/>
          </a:p>
          <a:p>
            <a:pPr>
              <a:buNone/>
            </a:pPr>
            <a:r>
              <a:rPr lang="en-US" dirty="0" smtClean="0"/>
              <a:t>	</a:t>
            </a:r>
            <a:r>
              <a:rPr lang="en-US" b="1" dirty="0" smtClean="0"/>
              <a:t>public </a:t>
            </a:r>
            <a:r>
              <a:rPr lang="en-US" b="1" dirty="0"/>
              <a:t>static void main(String[] </a:t>
            </a:r>
            <a:r>
              <a:rPr lang="en-US" b="1" dirty="0" err="1"/>
              <a:t>args</a:t>
            </a:r>
            <a:r>
              <a:rPr lang="en-US" b="1" dirty="0"/>
              <a:t>) {</a:t>
            </a:r>
          </a:p>
          <a:p>
            <a:pPr>
              <a:buNone/>
            </a:pPr>
            <a:r>
              <a:rPr lang="es-ES" dirty="0" smtClean="0"/>
              <a:t>		</a:t>
            </a:r>
            <a:r>
              <a:rPr lang="es-ES" dirty="0" err="1" smtClean="0"/>
              <a:t>SuperTipo</a:t>
            </a:r>
            <a:r>
              <a:rPr lang="es-ES" dirty="0" smtClean="0"/>
              <a:t> </a:t>
            </a:r>
            <a:r>
              <a:rPr lang="es-ES" dirty="0" err="1"/>
              <a:t>myConsumidor</a:t>
            </a:r>
            <a:r>
              <a:rPr lang="es-ES" dirty="0"/>
              <a:t> = new Consumidor();</a:t>
            </a:r>
          </a:p>
          <a:p>
            <a:pPr>
              <a:buNone/>
            </a:pPr>
            <a:r>
              <a:rPr lang="es-ES" dirty="0" smtClean="0"/>
              <a:t>		Salida </a:t>
            </a:r>
            <a:r>
              <a:rPr lang="es-ES" dirty="0" err="1"/>
              <a:t>mySalida</a:t>
            </a:r>
            <a:r>
              <a:rPr lang="es-ES" dirty="0"/>
              <a:t> = new Salida();</a:t>
            </a:r>
          </a:p>
          <a:p>
            <a:pPr>
              <a:buNone/>
            </a:pPr>
            <a:r>
              <a:rPr lang="es-ES" dirty="0" smtClean="0"/>
              <a:t>		</a:t>
            </a:r>
            <a:r>
              <a:rPr lang="es-ES" dirty="0" err="1" smtClean="0"/>
              <a:t>SuperTipo</a:t>
            </a:r>
            <a:r>
              <a:rPr lang="es-ES" dirty="0" smtClean="0"/>
              <a:t> </a:t>
            </a:r>
            <a:r>
              <a:rPr lang="es-ES" dirty="0" err="1"/>
              <a:t>vectorFiltros</a:t>
            </a:r>
            <a:r>
              <a:rPr lang="es-ES" dirty="0"/>
              <a:t>[] = new Filtro[</a:t>
            </a:r>
            <a:r>
              <a:rPr lang="es-ES" i="1" dirty="0"/>
              <a:t>NUMFILTROS];</a:t>
            </a:r>
          </a:p>
          <a:p>
            <a:pPr>
              <a:buNone/>
            </a:pPr>
            <a:r>
              <a:rPr lang="es-ES" dirty="0" smtClean="0"/>
              <a:t>		</a:t>
            </a:r>
            <a:r>
              <a:rPr lang="es-ES" dirty="0" err="1" smtClean="0"/>
              <a:t>vectorFiltros</a:t>
            </a:r>
            <a:r>
              <a:rPr lang="es-ES" dirty="0" smtClean="0"/>
              <a:t>[</a:t>
            </a:r>
            <a:r>
              <a:rPr lang="es-ES" i="1" dirty="0" smtClean="0"/>
              <a:t>NUMFILTROS-1</a:t>
            </a:r>
            <a:r>
              <a:rPr lang="es-ES" i="1" dirty="0"/>
              <a:t>] = new Filtro(</a:t>
            </a:r>
            <a:r>
              <a:rPr lang="es-ES" i="1" dirty="0" err="1"/>
              <a:t>myConsumidor,mySalida</a:t>
            </a:r>
            <a:r>
              <a:rPr lang="es-ES" i="1" dirty="0"/>
              <a:t>);</a:t>
            </a:r>
          </a:p>
          <a:p>
            <a:pPr>
              <a:buNone/>
            </a:pPr>
            <a:r>
              <a:rPr lang="es-ES" dirty="0" smtClean="0"/>
              <a:t>		</a:t>
            </a:r>
            <a:r>
              <a:rPr lang="es-ES" dirty="0" err="1" smtClean="0"/>
              <a:t>for</a:t>
            </a:r>
            <a:r>
              <a:rPr lang="es-ES" dirty="0" smtClean="0"/>
              <a:t>(</a:t>
            </a:r>
            <a:r>
              <a:rPr lang="es-ES" dirty="0" err="1" smtClean="0"/>
              <a:t>int</a:t>
            </a:r>
            <a:r>
              <a:rPr lang="es-ES" dirty="0" smtClean="0"/>
              <a:t> </a:t>
            </a:r>
            <a:r>
              <a:rPr lang="es-ES" dirty="0"/>
              <a:t>i=</a:t>
            </a:r>
            <a:r>
              <a:rPr lang="es-ES" i="1" dirty="0"/>
              <a:t>NUMFILTROS-2; i&gt;= 0; i--)</a:t>
            </a:r>
          </a:p>
          <a:p>
            <a:pPr>
              <a:buNone/>
            </a:pPr>
            <a:r>
              <a:rPr lang="es-ES" dirty="0" smtClean="0"/>
              <a:t>			</a:t>
            </a:r>
            <a:r>
              <a:rPr lang="es-ES" dirty="0" err="1" smtClean="0"/>
              <a:t>vectorFiltros</a:t>
            </a:r>
            <a:r>
              <a:rPr lang="es-ES" dirty="0" smtClean="0"/>
              <a:t>[i</a:t>
            </a:r>
            <a:r>
              <a:rPr lang="es-ES" dirty="0"/>
              <a:t>] = new </a:t>
            </a:r>
            <a:r>
              <a:rPr lang="es-ES" u="sng" dirty="0"/>
              <a:t>Filtro(</a:t>
            </a:r>
            <a:r>
              <a:rPr lang="es-ES" u="sng" dirty="0" err="1"/>
              <a:t>vectorFiltros</a:t>
            </a:r>
            <a:r>
              <a:rPr lang="es-ES" u="sng" dirty="0"/>
              <a:t>[i+1],</a:t>
            </a:r>
            <a:r>
              <a:rPr lang="es-ES" u="sng" dirty="0" err="1"/>
              <a:t>mySalida</a:t>
            </a:r>
            <a:r>
              <a:rPr lang="es-ES" u="sng" dirty="0"/>
              <a:t>);</a:t>
            </a:r>
          </a:p>
          <a:p>
            <a:pPr>
              <a:buNone/>
            </a:pPr>
            <a:r>
              <a:rPr lang="es-ES" dirty="0" smtClean="0"/>
              <a:t>		</a:t>
            </a:r>
            <a:r>
              <a:rPr lang="es-ES" dirty="0" err="1" smtClean="0"/>
              <a:t>Numeros</a:t>
            </a:r>
            <a:r>
              <a:rPr lang="es-ES" dirty="0" smtClean="0"/>
              <a:t> </a:t>
            </a:r>
            <a:r>
              <a:rPr lang="es-ES" dirty="0" err="1"/>
              <a:t>myNumeros</a:t>
            </a:r>
            <a:r>
              <a:rPr lang="es-ES" dirty="0"/>
              <a:t> = new </a:t>
            </a:r>
            <a:r>
              <a:rPr lang="es-ES" dirty="0" err="1"/>
              <a:t>Numeros</a:t>
            </a:r>
            <a:r>
              <a:rPr lang="es-ES" dirty="0"/>
              <a:t>(</a:t>
            </a:r>
            <a:r>
              <a:rPr lang="es-ES" dirty="0" err="1"/>
              <a:t>vectorFiltros</a:t>
            </a:r>
            <a:r>
              <a:rPr lang="es-ES" dirty="0"/>
              <a:t>[0],</a:t>
            </a:r>
            <a:r>
              <a:rPr lang="es-ES" i="1" dirty="0"/>
              <a:t>ULTIMO);</a:t>
            </a:r>
          </a:p>
          <a:p>
            <a:pPr>
              <a:buNone/>
            </a:pPr>
            <a:endParaRPr lang="es-ES" dirty="0"/>
          </a:p>
          <a:p>
            <a:pPr>
              <a:buNone/>
            </a:pPr>
            <a:r>
              <a:rPr lang="es-ES" dirty="0" smtClean="0"/>
              <a:t>	</a:t>
            </a:r>
            <a:r>
              <a:rPr lang="es-ES" dirty="0" err="1" smtClean="0"/>
              <a:t>myNumeros.start</a:t>
            </a:r>
            <a:r>
              <a:rPr lang="es-ES" dirty="0"/>
              <a:t>();</a:t>
            </a:r>
          </a:p>
          <a:p>
            <a:pPr>
              <a:buNone/>
            </a:pPr>
            <a:r>
              <a:rPr lang="es-ES" dirty="0" smtClean="0"/>
              <a:t>	</a:t>
            </a:r>
            <a:r>
              <a:rPr lang="es-ES" dirty="0" err="1" smtClean="0"/>
              <a:t>myConsumidor.start</a:t>
            </a:r>
            <a:r>
              <a:rPr lang="es-ES" dirty="0"/>
              <a:t>();</a:t>
            </a:r>
          </a:p>
          <a:p>
            <a:pPr>
              <a:buNone/>
            </a:pPr>
            <a:r>
              <a:rPr lang="es-ES" dirty="0" smtClean="0"/>
              <a:t>	</a:t>
            </a:r>
            <a:r>
              <a:rPr lang="es-ES" dirty="0" err="1" smtClean="0"/>
              <a:t>for</a:t>
            </a:r>
            <a:r>
              <a:rPr lang="es-ES" dirty="0" smtClean="0"/>
              <a:t>(</a:t>
            </a:r>
            <a:r>
              <a:rPr lang="es-ES" dirty="0" err="1" smtClean="0"/>
              <a:t>int</a:t>
            </a:r>
            <a:r>
              <a:rPr lang="es-ES" dirty="0" smtClean="0"/>
              <a:t> </a:t>
            </a:r>
            <a:r>
              <a:rPr lang="es-ES" dirty="0"/>
              <a:t>i=0; i &lt; </a:t>
            </a:r>
            <a:r>
              <a:rPr lang="es-ES" i="1" dirty="0"/>
              <a:t>NUMFILTROS; i++)</a:t>
            </a:r>
          </a:p>
          <a:p>
            <a:pPr>
              <a:buNone/>
            </a:pPr>
            <a:r>
              <a:rPr lang="es-ES" dirty="0" smtClean="0"/>
              <a:t>		</a:t>
            </a:r>
            <a:r>
              <a:rPr lang="es-ES" dirty="0" err="1" smtClean="0"/>
              <a:t>vectorFiltros</a:t>
            </a:r>
            <a:r>
              <a:rPr lang="es-ES" dirty="0" smtClean="0"/>
              <a:t>[i</a:t>
            </a:r>
            <a:r>
              <a:rPr lang="es-ES" dirty="0"/>
              <a:t>].</a:t>
            </a:r>
            <a:r>
              <a:rPr lang="es-ES" dirty="0" err="1"/>
              <a:t>start</a:t>
            </a:r>
            <a:r>
              <a:rPr lang="es-ES" dirty="0"/>
              <a:t>();</a:t>
            </a:r>
          </a:p>
          <a:p>
            <a:pPr>
              <a:buNone/>
            </a:pPr>
            <a:r>
              <a:rPr lang="es-ES" dirty="0"/>
              <a:t>}</a:t>
            </a:r>
          </a:p>
          <a:p>
            <a:pPr>
              <a:buNone/>
            </a:pPr>
            <a:r>
              <a:rPr lang="es-ES" dirty="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Codigo</a:t>
            </a:r>
            <a:r>
              <a:rPr lang="es-ES" dirty="0" smtClean="0"/>
              <a:t> </a:t>
            </a:r>
            <a:r>
              <a:rPr lang="es-ES" dirty="0" err="1" smtClean="0"/>
              <a:t>Main</a:t>
            </a:r>
            <a:endParaRPr lang="es-ES" dirty="0"/>
          </a:p>
        </p:txBody>
      </p:sp>
      <p:sp>
        <p:nvSpPr>
          <p:cNvPr id="3" name="2 Marcador de contenido"/>
          <p:cNvSpPr>
            <a:spLocks noGrp="1"/>
          </p:cNvSpPr>
          <p:nvPr>
            <p:ph idx="1"/>
          </p:nvPr>
        </p:nvSpPr>
        <p:spPr/>
        <p:txBody>
          <a:bodyPr>
            <a:normAutofit fontScale="47500" lnSpcReduction="20000"/>
          </a:bodyPr>
          <a:lstStyle/>
          <a:p>
            <a:pPr>
              <a:buNone/>
            </a:pPr>
            <a:r>
              <a:rPr lang="es-ES" u="sng" dirty="0" err="1"/>
              <a:t>public</a:t>
            </a:r>
            <a:r>
              <a:rPr lang="es-ES" u="sng" dirty="0"/>
              <a:t> </a:t>
            </a:r>
            <a:r>
              <a:rPr lang="es-ES" u="sng" dirty="0" err="1"/>
              <a:t>class</a:t>
            </a:r>
            <a:r>
              <a:rPr lang="es-ES" u="sng" dirty="0"/>
              <a:t> Principal </a:t>
            </a:r>
            <a:r>
              <a:rPr lang="es-ES" u="sng" dirty="0" smtClean="0"/>
              <a:t>{</a:t>
            </a:r>
          </a:p>
          <a:p>
            <a:pPr>
              <a:buNone/>
            </a:pPr>
            <a:r>
              <a:rPr lang="es-ES" dirty="0" smtClean="0"/>
              <a:t>	//</a:t>
            </a:r>
            <a:r>
              <a:rPr lang="es-ES" u="sng" dirty="0" smtClean="0"/>
              <a:t>Constantes para el numero de filtros y </a:t>
            </a:r>
            <a:r>
              <a:rPr lang="es-ES" u="sng" dirty="0" err="1" smtClean="0"/>
              <a:t>numeros</a:t>
            </a:r>
            <a:r>
              <a:rPr lang="es-ES" u="sng" dirty="0" smtClean="0"/>
              <a:t> a generar.</a:t>
            </a:r>
          </a:p>
          <a:p>
            <a:pPr>
              <a:buNone/>
            </a:pPr>
            <a:r>
              <a:rPr lang="en-US" dirty="0" smtClean="0"/>
              <a:t>	static </a:t>
            </a:r>
            <a:r>
              <a:rPr lang="en-US" dirty="0"/>
              <a:t>private final </a:t>
            </a:r>
            <a:r>
              <a:rPr lang="en-US" dirty="0" err="1"/>
              <a:t>int</a:t>
            </a:r>
            <a:r>
              <a:rPr lang="en-US" dirty="0"/>
              <a:t> </a:t>
            </a:r>
            <a:r>
              <a:rPr lang="en-US" i="1" dirty="0"/>
              <a:t>NUMFILTROS = 15;</a:t>
            </a:r>
          </a:p>
          <a:p>
            <a:pPr>
              <a:buNone/>
            </a:pPr>
            <a:r>
              <a:rPr lang="en-US" dirty="0" smtClean="0"/>
              <a:t>	static </a:t>
            </a:r>
            <a:r>
              <a:rPr lang="en-US" dirty="0"/>
              <a:t>private final </a:t>
            </a:r>
            <a:r>
              <a:rPr lang="en-US" dirty="0" err="1"/>
              <a:t>int</a:t>
            </a:r>
            <a:r>
              <a:rPr lang="en-US" dirty="0"/>
              <a:t> </a:t>
            </a:r>
            <a:r>
              <a:rPr lang="en-US" i="1" dirty="0"/>
              <a:t>ULTIMO = 100</a:t>
            </a:r>
            <a:r>
              <a:rPr lang="en-US" i="1" dirty="0" smtClean="0"/>
              <a:t>;</a:t>
            </a:r>
            <a:endParaRPr lang="es-ES" dirty="0"/>
          </a:p>
          <a:p>
            <a:pPr>
              <a:buNone/>
            </a:pPr>
            <a:r>
              <a:rPr lang="en-US" dirty="0" smtClean="0"/>
              <a:t>	</a:t>
            </a:r>
            <a:r>
              <a:rPr lang="en-US" b="1" dirty="0" smtClean="0"/>
              <a:t>public </a:t>
            </a:r>
            <a:r>
              <a:rPr lang="en-US" b="1" dirty="0"/>
              <a:t>static void main(String[] </a:t>
            </a:r>
            <a:r>
              <a:rPr lang="en-US" b="1" dirty="0" err="1"/>
              <a:t>args</a:t>
            </a:r>
            <a:r>
              <a:rPr lang="en-US" b="1" dirty="0"/>
              <a:t>) </a:t>
            </a:r>
            <a:r>
              <a:rPr lang="en-US" b="1" dirty="0" smtClean="0"/>
              <a:t>{</a:t>
            </a:r>
          </a:p>
          <a:p>
            <a:pPr>
              <a:buNone/>
            </a:pPr>
            <a:r>
              <a:rPr lang="en-US" b="1" dirty="0"/>
              <a:t>	</a:t>
            </a:r>
            <a:r>
              <a:rPr lang="en-US" b="1" dirty="0" smtClean="0"/>
              <a:t>	</a:t>
            </a:r>
            <a:r>
              <a:rPr lang="es-ES" dirty="0" smtClean="0"/>
              <a:t> Salida </a:t>
            </a:r>
            <a:r>
              <a:rPr lang="es-ES" dirty="0" err="1" smtClean="0"/>
              <a:t>mySalida</a:t>
            </a:r>
            <a:r>
              <a:rPr lang="es-ES" dirty="0" smtClean="0"/>
              <a:t> = new Salida();</a:t>
            </a:r>
            <a:endParaRPr lang="en-US" b="1" dirty="0"/>
          </a:p>
          <a:p>
            <a:pPr>
              <a:buNone/>
            </a:pPr>
            <a:r>
              <a:rPr lang="es-ES" dirty="0" smtClean="0"/>
              <a:t>		</a:t>
            </a:r>
            <a:r>
              <a:rPr lang="es-ES" dirty="0" err="1" smtClean="0"/>
              <a:t>SuperTipo</a:t>
            </a:r>
            <a:r>
              <a:rPr lang="es-ES" dirty="0" smtClean="0"/>
              <a:t> </a:t>
            </a:r>
            <a:r>
              <a:rPr lang="es-ES" dirty="0" err="1"/>
              <a:t>myConsumidor</a:t>
            </a:r>
            <a:r>
              <a:rPr lang="es-ES" dirty="0"/>
              <a:t> = new Consumidor</a:t>
            </a:r>
            <a:r>
              <a:rPr lang="es-ES" dirty="0" smtClean="0"/>
              <a:t>();</a:t>
            </a:r>
            <a:endParaRPr lang="es-ES" dirty="0"/>
          </a:p>
          <a:p>
            <a:pPr>
              <a:buNone/>
            </a:pPr>
            <a:r>
              <a:rPr lang="es-ES" dirty="0" smtClean="0"/>
              <a:t>		</a:t>
            </a:r>
            <a:r>
              <a:rPr lang="es-ES" dirty="0" err="1" smtClean="0"/>
              <a:t>SuperTipo</a:t>
            </a:r>
            <a:r>
              <a:rPr lang="es-ES" dirty="0" smtClean="0"/>
              <a:t> </a:t>
            </a:r>
            <a:r>
              <a:rPr lang="es-ES" dirty="0" err="1"/>
              <a:t>vectorFiltros</a:t>
            </a:r>
            <a:r>
              <a:rPr lang="es-ES" dirty="0"/>
              <a:t>[] = new Filtro[</a:t>
            </a:r>
            <a:r>
              <a:rPr lang="es-ES" i="1" dirty="0"/>
              <a:t>NUMFILTROS];</a:t>
            </a:r>
          </a:p>
          <a:p>
            <a:pPr>
              <a:buNone/>
            </a:pPr>
            <a:r>
              <a:rPr lang="es-ES" dirty="0" smtClean="0"/>
              <a:t>		</a:t>
            </a:r>
            <a:r>
              <a:rPr lang="es-ES" dirty="0" err="1" smtClean="0"/>
              <a:t>vectorFiltros</a:t>
            </a:r>
            <a:r>
              <a:rPr lang="es-ES" dirty="0" smtClean="0"/>
              <a:t>[</a:t>
            </a:r>
            <a:r>
              <a:rPr lang="es-ES" i="1" dirty="0" smtClean="0"/>
              <a:t>NUMFILTROS-1</a:t>
            </a:r>
            <a:r>
              <a:rPr lang="es-ES" i="1" dirty="0"/>
              <a:t>] = new Filtro(</a:t>
            </a:r>
            <a:r>
              <a:rPr lang="es-ES" i="1" dirty="0" err="1"/>
              <a:t>myConsumidor,mySalida</a:t>
            </a:r>
            <a:r>
              <a:rPr lang="es-ES" i="1" dirty="0"/>
              <a:t>);</a:t>
            </a:r>
          </a:p>
          <a:p>
            <a:pPr>
              <a:buNone/>
            </a:pPr>
            <a:r>
              <a:rPr lang="es-ES" dirty="0" smtClean="0"/>
              <a:t>		</a:t>
            </a:r>
            <a:r>
              <a:rPr lang="es-ES" dirty="0" err="1" smtClean="0"/>
              <a:t>for</a:t>
            </a:r>
            <a:r>
              <a:rPr lang="es-ES" dirty="0" smtClean="0"/>
              <a:t>(</a:t>
            </a:r>
            <a:r>
              <a:rPr lang="es-ES" dirty="0" err="1" smtClean="0"/>
              <a:t>int</a:t>
            </a:r>
            <a:r>
              <a:rPr lang="es-ES" dirty="0" smtClean="0"/>
              <a:t> </a:t>
            </a:r>
            <a:r>
              <a:rPr lang="es-ES" dirty="0"/>
              <a:t>i=</a:t>
            </a:r>
            <a:r>
              <a:rPr lang="es-ES" i="1" dirty="0"/>
              <a:t>NUMFILTROS-2; i&gt;= 0; i--)</a:t>
            </a:r>
          </a:p>
          <a:p>
            <a:pPr>
              <a:buNone/>
            </a:pPr>
            <a:r>
              <a:rPr lang="es-ES" dirty="0" smtClean="0"/>
              <a:t>			</a:t>
            </a:r>
            <a:r>
              <a:rPr lang="es-ES" dirty="0" err="1" smtClean="0"/>
              <a:t>vectorFiltros</a:t>
            </a:r>
            <a:r>
              <a:rPr lang="es-ES" dirty="0" smtClean="0"/>
              <a:t>[i</a:t>
            </a:r>
            <a:r>
              <a:rPr lang="es-ES" dirty="0"/>
              <a:t>] = new </a:t>
            </a:r>
            <a:r>
              <a:rPr lang="es-ES" u="sng" dirty="0"/>
              <a:t>Filtro(</a:t>
            </a:r>
            <a:r>
              <a:rPr lang="es-ES" u="sng" dirty="0" err="1"/>
              <a:t>vectorFiltros</a:t>
            </a:r>
            <a:r>
              <a:rPr lang="es-ES" u="sng" dirty="0"/>
              <a:t>[i+1],</a:t>
            </a:r>
            <a:r>
              <a:rPr lang="es-ES" u="sng" dirty="0" err="1"/>
              <a:t>mySalida</a:t>
            </a:r>
            <a:r>
              <a:rPr lang="es-ES" u="sng" dirty="0"/>
              <a:t>);</a:t>
            </a:r>
          </a:p>
          <a:p>
            <a:pPr>
              <a:buNone/>
            </a:pPr>
            <a:r>
              <a:rPr lang="es-ES" dirty="0" smtClean="0"/>
              <a:t>		</a:t>
            </a:r>
            <a:r>
              <a:rPr lang="es-ES" dirty="0" err="1" smtClean="0"/>
              <a:t>Numeros</a:t>
            </a:r>
            <a:r>
              <a:rPr lang="es-ES" dirty="0" smtClean="0"/>
              <a:t> </a:t>
            </a:r>
            <a:r>
              <a:rPr lang="es-ES" dirty="0" err="1"/>
              <a:t>myNumeros</a:t>
            </a:r>
            <a:r>
              <a:rPr lang="es-ES" dirty="0"/>
              <a:t> = new </a:t>
            </a:r>
            <a:r>
              <a:rPr lang="es-ES" dirty="0" err="1"/>
              <a:t>Numeros</a:t>
            </a:r>
            <a:r>
              <a:rPr lang="es-ES" dirty="0"/>
              <a:t>(</a:t>
            </a:r>
            <a:r>
              <a:rPr lang="es-ES" dirty="0" err="1"/>
              <a:t>vectorFiltros</a:t>
            </a:r>
            <a:r>
              <a:rPr lang="es-ES" dirty="0"/>
              <a:t>[0],</a:t>
            </a:r>
            <a:r>
              <a:rPr lang="es-ES" i="1" dirty="0"/>
              <a:t>ULTIMO);</a:t>
            </a:r>
          </a:p>
          <a:p>
            <a:pPr>
              <a:buNone/>
            </a:pPr>
            <a:endParaRPr lang="es-ES" dirty="0"/>
          </a:p>
          <a:p>
            <a:pPr>
              <a:buNone/>
            </a:pPr>
            <a:r>
              <a:rPr lang="es-ES" dirty="0" smtClean="0"/>
              <a:t>	</a:t>
            </a:r>
            <a:r>
              <a:rPr lang="es-ES" dirty="0" err="1" smtClean="0"/>
              <a:t>myNumeros.start</a:t>
            </a:r>
            <a:r>
              <a:rPr lang="es-ES" dirty="0"/>
              <a:t>();</a:t>
            </a:r>
          </a:p>
          <a:p>
            <a:pPr>
              <a:buNone/>
            </a:pPr>
            <a:r>
              <a:rPr lang="es-ES" dirty="0" smtClean="0"/>
              <a:t>	</a:t>
            </a:r>
            <a:r>
              <a:rPr lang="es-ES" dirty="0" err="1" smtClean="0"/>
              <a:t>myConsumidor.start</a:t>
            </a:r>
            <a:r>
              <a:rPr lang="es-ES" dirty="0"/>
              <a:t>();</a:t>
            </a:r>
          </a:p>
          <a:p>
            <a:pPr>
              <a:buNone/>
            </a:pPr>
            <a:r>
              <a:rPr lang="es-ES" dirty="0" smtClean="0"/>
              <a:t>	</a:t>
            </a:r>
            <a:r>
              <a:rPr lang="es-ES" dirty="0" err="1" smtClean="0"/>
              <a:t>for</a:t>
            </a:r>
            <a:r>
              <a:rPr lang="es-ES" dirty="0" smtClean="0"/>
              <a:t>(</a:t>
            </a:r>
            <a:r>
              <a:rPr lang="es-ES" dirty="0" err="1" smtClean="0"/>
              <a:t>int</a:t>
            </a:r>
            <a:r>
              <a:rPr lang="es-ES" dirty="0" smtClean="0"/>
              <a:t> </a:t>
            </a:r>
            <a:r>
              <a:rPr lang="es-ES" dirty="0"/>
              <a:t>i=0; i &lt; </a:t>
            </a:r>
            <a:r>
              <a:rPr lang="es-ES" i="1" dirty="0"/>
              <a:t>NUMFILTROS; i++)</a:t>
            </a:r>
          </a:p>
          <a:p>
            <a:pPr>
              <a:buNone/>
            </a:pPr>
            <a:r>
              <a:rPr lang="es-ES" dirty="0" smtClean="0"/>
              <a:t>		</a:t>
            </a:r>
            <a:r>
              <a:rPr lang="es-ES" dirty="0" err="1" smtClean="0"/>
              <a:t>vectorFiltros</a:t>
            </a:r>
            <a:r>
              <a:rPr lang="es-ES" dirty="0" smtClean="0"/>
              <a:t>[i</a:t>
            </a:r>
            <a:r>
              <a:rPr lang="es-ES" dirty="0"/>
              <a:t>].</a:t>
            </a:r>
            <a:r>
              <a:rPr lang="es-ES" dirty="0" err="1"/>
              <a:t>start</a:t>
            </a:r>
            <a:r>
              <a:rPr lang="es-ES" dirty="0"/>
              <a:t>();</a:t>
            </a:r>
          </a:p>
          <a:p>
            <a:pPr>
              <a:buNone/>
            </a:pPr>
            <a:r>
              <a:rPr lang="es-ES" dirty="0"/>
              <a:t>}</a:t>
            </a:r>
          </a:p>
          <a:p>
            <a:pPr>
              <a:buNone/>
            </a:pPr>
            <a:r>
              <a:rPr lang="es-ES" dirty="0"/>
              <a:t>}</a:t>
            </a:r>
          </a:p>
        </p:txBody>
      </p:sp>
      <p:sp>
        <p:nvSpPr>
          <p:cNvPr id="4" name="3 Elipse"/>
          <p:cNvSpPr/>
          <p:nvPr/>
        </p:nvSpPr>
        <p:spPr>
          <a:xfrm>
            <a:off x="0" y="4444458"/>
            <a:ext cx="3857620" cy="12144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3286116" y="6000768"/>
            <a:ext cx="3714776" cy="534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Ejecutamos los filtros, el consumidor y el generador de números.</a:t>
            </a:r>
            <a:endParaRPr lang="es-ES" dirty="0" smtClean="0"/>
          </a:p>
        </p:txBody>
      </p:sp>
      <p:sp>
        <p:nvSpPr>
          <p:cNvPr id="6" name="5 Flecha derecha"/>
          <p:cNvSpPr/>
          <p:nvPr/>
        </p:nvSpPr>
        <p:spPr>
          <a:xfrm rot="2228858">
            <a:off x="3470362" y="5505758"/>
            <a:ext cx="604209" cy="340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Elipse"/>
          <p:cNvSpPr/>
          <p:nvPr/>
        </p:nvSpPr>
        <p:spPr>
          <a:xfrm>
            <a:off x="642910" y="2571744"/>
            <a:ext cx="6786610" cy="19288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p:cNvSpPr/>
          <p:nvPr/>
        </p:nvSpPr>
        <p:spPr>
          <a:xfrm>
            <a:off x="5715008" y="4357694"/>
            <a:ext cx="3428992"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Creamos el consumidor, los filtros (pasándole a cada uno el siguiente[al ultimo se le pasa el consumidor]) y el generador de números, pasándole el 1er filtro.</a:t>
            </a:r>
          </a:p>
        </p:txBody>
      </p:sp>
      <p:sp>
        <p:nvSpPr>
          <p:cNvPr id="9" name="8 Flecha derecha"/>
          <p:cNvSpPr/>
          <p:nvPr/>
        </p:nvSpPr>
        <p:spPr>
          <a:xfrm rot="1578357">
            <a:off x="4491842" y="4680459"/>
            <a:ext cx="928694"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Código Generador de </a:t>
            </a:r>
            <a:r>
              <a:rPr lang="es-ES" dirty="0" err="1" smtClean="0"/>
              <a:t>Numeros</a:t>
            </a:r>
            <a:r>
              <a:rPr lang="es-ES" dirty="0" smtClean="0"/>
              <a:t>:</a:t>
            </a:r>
            <a:endParaRPr lang="es-ES" dirty="0"/>
          </a:p>
        </p:txBody>
      </p:sp>
      <p:sp>
        <p:nvSpPr>
          <p:cNvPr id="3" name="2 Marcador de contenido"/>
          <p:cNvSpPr>
            <a:spLocks noGrp="1"/>
          </p:cNvSpPr>
          <p:nvPr>
            <p:ph idx="1"/>
          </p:nvPr>
        </p:nvSpPr>
        <p:spPr/>
        <p:txBody>
          <a:bodyPr>
            <a:normAutofit fontScale="47500" lnSpcReduction="20000"/>
          </a:bodyPr>
          <a:lstStyle/>
          <a:p>
            <a:pPr>
              <a:buNone/>
            </a:pPr>
            <a:r>
              <a:rPr lang="en-US" b="1" dirty="0"/>
              <a:t>public class </a:t>
            </a:r>
            <a:r>
              <a:rPr lang="en-US" b="1" dirty="0" err="1"/>
              <a:t>Numeros</a:t>
            </a:r>
            <a:r>
              <a:rPr lang="en-US" b="1" dirty="0"/>
              <a:t> extends Thread{</a:t>
            </a:r>
          </a:p>
          <a:p>
            <a:pPr>
              <a:buNone/>
            </a:pPr>
            <a:r>
              <a:rPr lang="es-ES" dirty="0" smtClean="0"/>
              <a:t>	</a:t>
            </a:r>
            <a:r>
              <a:rPr lang="es-ES" dirty="0" err="1" smtClean="0"/>
              <a:t>int</a:t>
            </a:r>
            <a:r>
              <a:rPr lang="es-ES" dirty="0" smtClean="0"/>
              <a:t> </a:t>
            </a:r>
            <a:r>
              <a:rPr lang="es-ES" dirty="0"/>
              <a:t>inicial = 2;</a:t>
            </a:r>
          </a:p>
          <a:p>
            <a:pPr>
              <a:buNone/>
            </a:pPr>
            <a:r>
              <a:rPr lang="es-ES" dirty="0" smtClean="0"/>
              <a:t>	</a:t>
            </a:r>
            <a:r>
              <a:rPr lang="es-ES" dirty="0" err="1" smtClean="0"/>
              <a:t>int</a:t>
            </a:r>
            <a:r>
              <a:rPr lang="es-ES" dirty="0" smtClean="0"/>
              <a:t> </a:t>
            </a:r>
            <a:r>
              <a:rPr lang="es-ES" dirty="0"/>
              <a:t>_final;</a:t>
            </a:r>
          </a:p>
          <a:p>
            <a:pPr>
              <a:buNone/>
            </a:pPr>
            <a:r>
              <a:rPr lang="es-ES" dirty="0" smtClean="0"/>
              <a:t>	</a:t>
            </a:r>
            <a:r>
              <a:rPr lang="es-ES" dirty="0" err="1" smtClean="0"/>
              <a:t>SuperTipo</a:t>
            </a:r>
            <a:r>
              <a:rPr lang="es-ES" dirty="0" smtClean="0"/>
              <a:t> </a:t>
            </a:r>
            <a:r>
              <a:rPr lang="es-ES" dirty="0"/>
              <a:t>_filtro;</a:t>
            </a:r>
          </a:p>
          <a:p>
            <a:endParaRPr lang="es-ES" dirty="0"/>
          </a:p>
          <a:p>
            <a:pPr>
              <a:buNone/>
            </a:pPr>
            <a:r>
              <a:rPr lang="es-ES" b="1" dirty="0" smtClean="0"/>
              <a:t>	</a:t>
            </a:r>
            <a:r>
              <a:rPr lang="es-ES" b="1" dirty="0" err="1" smtClean="0"/>
              <a:t>public</a:t>
            </a:r>
            <a:r>
              <a:rPr lang="es-ES" b="1" dirty="0" smtClean="0"/>
              <a:t> </a:t>
            </a:r>
            <a:r>
              <a:rPr lang="es-ES" b="1" dirty="0" err="1"/>
              <a:t>Numeros</a:t>
            </a:r>
            <a:r>
              <a:rPr lang="es-ES" b="1" dirty="0"/>
              <a:t>(</a:t>
            </a:r>
            <a:r>
              <a:rPr lang="es-ES" b="1" dirty="0" err="1"/>
              <a:t>SuperTipo</a:t>
            </a:r>
            <a:r>
              <a:rPr lang="es-ES" b="1" dirty="0"/>
              <a:t> filtro, </a:t>
            </a:r>
            <a:r>
              <a:rPr lang="es-ES" b="1" dirty="0" err="1"/>
              <a:t>int</a:t>
            </a:r>
            <a:r>
              <a:rPr lang="es-ES" b="1" dirty="0"/>
              <a:t> ultimo){</a:t>
            </a:r>
          </a:p>
          <a:p>
            <a:pPr lvl="1">
              <a:buNone/>
            </a:pPr>
            <a:r>
              <a:rPr lang="es-ES" dirty="0" smtClean="0"/>
              <a:t>		_</a:t>
            </a:r>
            <a:r>
              <a:rPr lang="es-ES" dirty="0"/>
              <a:t>filtro = filtro;</a:t>
            </a:r>
          </a:p>
          <a:p>
            <a:pPr>
              <a:buNone/>
            </a:pPr>
            <a:r>
              <a:rPr lang="es-ES" dirty="0" smtClean="0"/>
              <a:t>		_</a:t>
            </a:r>
            <a:r>
              <a:rPr lang="es-ES" dirty="0"/>
              <a:t>final = ultimo;</a:t>
            </a:r>
          </a:p>
          <a:p>
            <a:pPr>
              <a:buNone/>
            </a:pPr>
            <a:r>
              <a:rPr lang="es-ES" dirty="0" smtClean="0"/>
              <a:t>	}</a:t>
            </a:r>
            <a:endParaRPr lang="es-ES" dirty="0"/>
          </a:p>
          <a:p>
            <a:pPr>
              <a:buNone/>
            </a:pPr>
            <a:r>
              <a:rPr lang="es-ES" b="1" dirty="0" smtClean="0"/>
              <a:t>	</a:t>
            </a:r>
            <a:r>
              <a:rPr lang="es-ES" b="1" dirty="0" err="1" smtClean="0"/>
              <a:t>public</a:t>
            </a:r>
            <a:r>
              <a:rPr lang="es-ES" b="1" dirty="0" smtClean="0"/>
              <a:t> </a:t>
            </a:r>
            <a:r>
              <a:rPr lang="es-ES" b="1" dirty="0" err="1"/>
              <a:t>void</a:t>
            </a:r>
            <a:r>
              <a:rPr lang="es-ES" b="1" dirty="0"/>
              <a:t> </a:t>
            </a:r>
            <a:r>
              <a:rPr lang="es-ES" b="1" dirty="0" err="1"/>
              <a:t>generarNumero</a:t>
            </a:r>
            <a:r>
              <a:rPr lang="es-ES" b="1" dirty="0"/>
              <a:t>(){</a:t>
            </a:r>
          </a:p>
          <a:p>
            <a:pPr>
              <a:buNone/>
            </a:pPr>
            <a:r>
              <a:rPr lang="es-ES" dirty="0" smtClean="0"/>
              <a:t>		_</a:t>
            </a:r>
            <a:r>
              <a:rPr lang="es-ES" dirty="0" err="1"/>
              <a:t>filtro.escribirDato</a:t>
            </a:r>
            <a:r>
              <a:rPr lang="es-ES" dirty="0"/>
              <a:t>(inicial++);</a:t>
            </a:r>
          </a:p>
          <a:p>
            <a:pPr>
              <a:buNone/>
            </a:pPr>
            <a:r>
              <a:rPr lang="es-ES" dirty="0" smtClean="0"/>
              <a:t>	}</a:t>
            </a:r>
            <a:endParaRPr lang="es-ES" dirty="0"/>
          </a:p>
          <a:p>
            <a:pPr>
              <a:buNone/>
            </a:pPr>
            <a:r>
              <a:rPr lang="es-ES" b="1" dirty="0" smtClean="0"/>
              <a:t>	</a:t>
            </a:r>
            <a:r>
              <a:rPr lang="es-ES" b="1" dirty="0" err="1" smtClean="0"/>
              <a:t>public</a:t>
            </a:r>
            <a:r>
              <a:rPr lang="es-ES" b="1" dirty="0" smtClean="0"/>
              <a:t> </a:t>
            </a:r>
            <a:r>
              <a:rPr lang="es-ES" b="1" dirty="0" err="1"/>
              <a:t>void</a:t>
            </a:r>
            <a:r>
              <a:rPr lang="es-ES" b="1" dirty="0"/>
              <a:t> </a:t>
            </a:r>
            <a:r>
              <a:rPr lang="es-ES" b="1" dirty="0" err="1"/>
              <a:t>run</a:t>
            </a:r>
            <a:r>
              <a:rPr lang="es-ES" b="1" dirty="0"/>
              <a:t>(){</a:t>
            </a:r>
          </a:p>
          <a:p>
            <a:pPr>
              <a:buNone/>
            </a:pPr>
            <a:r>
              <a:rPr lang="nn-NO" dirty="0" smtClean="0"/>
              <a:t>		for(int </a:t>
            </a:r>
            <a:r>
              <a:rPr lang="nn-NO" dirty="0"/>
              <a:t>i = 2; i&lt;=_final; i++){</a:t>
            </a:r>
          </a:p>
          <a:p>
            <a:pPr>
              <a:buNone/>
            </a:pPr>
            <a:r>
              <a:rPr lang="es-ES" dirty="0" smtClean="0"/>
              <a:t>			</a:t>
            </a:r>
            <a:r>
              <a:rPr lang="es-ES" dirty="0" err="1" smtClean="0"/>
              <a:t>generarNumero</a:t>
            </a:r>
            <a:r>
              <a:rPr lang="es-ES" dirty="0"/>
              <a:t>();</a:t>
            </a:r>
          </a:p>
          <a:p>
            <a:pPr>
              <a:buNone/>
            </a:pPr>
            <a:r>
              <a:rPr lang="es-ES" dirty="0" smtClean="0"/>
              <a:t>		}</a:t>
            </a:r>
            <a:endParaRPr lang="es-ES" dirty="0"/>
          </a:p>
          <a:p>
            <a:pPr>
              <a:buNone/>
            </a:pPr>
            <a:r>
              <a:rPr lang="es-ES" dirty="0" smtClean="0"/>
              <a:t>	}	</a:t>
            </a:r>
            <a:endParaRPr lang="es-ES" dirty="0"/>
          </a:p>
          <a:p>
            <a:pPr>
              <a:buNone/>
            </a:pPr>
            <a:r>
              <a:rPr lang="es-ES" dirty="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Código Generador de </a:t>
            </a:r>
            <a:r>
              <a:rPr lang="es-ES" dirty="0" err="1" smtClean="0"/>
              <a:t>Numeros</a:t>
            </a:r>
            <a:r>
              <a:rPr lang="es-ES" dirty="0" smtClean="0"/>
              <a:t>:</a:t>
            </a:r>
            <a:endParaRPr lang="es-ES" dirty="0"/>
          </a:p>
        </p:txBody>
      </p:sp>
      <p:sp>
        <p:nvSpPr>
          <p:cNvPr id="3" name="2 Marcador de contenido"/>
          <p:cNvSpPr>
            <a:spLocks noGrp="1"/>
          </p:cNvSpPr>
          <p:nvPr>
            <p:ph idx="1"/>
          </p:nvPr>
        </p:nvSpPr>
        <p:spPr/>
        <p:txBody>
          <a:bodyPr>
            <a:normAutofit fontScale="47500" lnSpcReduction="20000"/>
          </a:bodyPr>
          <a:lstStyle/>
          <a:p>
            <a:pPr>
              <a:buNone/>
            </a:pPr>
            <a:r>
              <a:rPr lang="en-US" b="1" dirty="0"/>
              <a:t>public class </a:t>
            </a:r>
            <a:r>
              <a:rPr lang="en-US" b="1" dirty="0" err="1"/>
              <a:t>Numeros</a:t>
            </a:r>
            <a:r>
              <a:rPr lang="en-US" b="1" dirty="0"/>
              <a:t> extends Thread{</a:t>
            </a:r>
          </a:p>
          <a:p>
            <a:pPr>
              <a:buNone/>
            </a:pPr>
            <a:r>
              <a:rPr lang="es-ES" dirty="0" smtClean="0"/>
              <a:t>	</a:t>
            </a:r>
            <a:r>
              <a:rPr lang="es-ES" dirty="0" err="1" smtClean="0"/>
              <a:t>int</a:t>
            </a:r>
            <a:r>
              <a:rPr lang="es-ES" dirty="0" smtClean="0"/>
              <a:t> </a:t>
            </a:r>
            <a:r>
              <a:rPr lang="es-ES" dirty="0"/>
              <a:t>inicial = 2;</a:t>
            </a:r>
          </a:p>
          <a:p>
            <a:pPr>
              <a:buNone/>
            </a:pPr>
            <a:r>
              <a:rPr lang="es-ES" dirty="0" smtClean="0"/>
              <a:t>	</a:t>
            </a:r>
            <a:r>
              <a:rPr lang="es-ES" dirty="0" err="1" smtClean="0"/>
              <a:t>int</a:t>
            </a:r>
            <a:r>
              <a:rPr lang="es-ES" dirty="0" smtClean="0"/>
              <a:t> </a:t>
            </a:r>
            <a:r>
              <a:rPr lang="es-ES" dirty="0"/>
              <a:t>_final;</a:t>
            </a:r>
          </a:p>
          <a:p>
            <a:pPr>
              <a:buNone/>
            </a:pPr>
            <a:r>
              <a:rPr lang="es-ES" dirty="0" smtClean="0"/>
              <a:t>	</a:t>
            </a:r>
            <a:r>
              <a:rPr lang="es-ES" dirty="0" err="1" smtClean="0"/>
              <a:t>SuperTipo</a:t>
            </a:r>
            <a:r>
              <a:rPr lang="es-ES" dirty="0" smtClean="0"/>
              <a:t> </a:t>
            </a:r>
            <a:r>
              <a:rPr lang="es-ES" dirty="0"/>
              <a:t>_filtro;</a:t>
            </a:r>
          </a:p>
          <a:p>
            <a:endParaRPr lang="es-ES" dirty="0"/>
          </a:p>
          <a:p>
            <a:pPr>
              <a:buNone/>
            </a:pPr>
            <a:r>
              <a:rPr lang="es-ES" b="1" dirty="0" smtClean="0"/>
              <a:t>	</a:t>
            </a:r>
            <a:r>
              <a:rPr lang="es-ES" b="1" dirty="0" err="1" smtClean="0"/>
              <a:t>public</a:t>
            </a:r>
            <a:r>
              <a:rPr lang="es-ES" b="1" dirty="0" smtClean="0"/>
              <a:t> </a:t>
            </a:r>
            <a:r>
              <a:rPr lang="es-ES" b="1" dirty="0" err="1"/>
              <a:t>Numeros</a:t>
            </a:r>
            <a:r>
              <a:rPr lang="es-ES" b="1" dirty="0"/>
              <a:t>(</a:t>
            </a:r>
            <a:r>
              <a:rPr lang="es-ES" b="1" dirty="0" err="1"/>
              <a:t>SuperTipo</a:t>
            </a:r>
            <a:r>
              <a:rPr lang="es-ES" b="1" dirty="0"/>
              <a:t> filtro, </a:t>
            </a:r>
            <a:r>
              <a:rPr lang="es-ES" b="1" dirty="0" err="1"/>
              <a:t>int</a:t>
            </a:r>
            <a:r>
              <a:rPr lang="es-ES" b="1" dirty="0"/>
              <a:t> ultimo){</a:t>
            </a:r>
          </a:p>
          <a:p>
            <a:pPr lvl="1">
              <a:buNone/>
            </a:pPr>
            <a:r>
              <a:rPr lang="es-ES" dirty="0" smtClean="0"/>
              <a:t>		_</a:t>
            </a:r>
            <a:r>
              <a:rPr lang="es-ES" dirty="0"/>
              <a:t>filtro = filtro;</a:t>
            </a:r>
          </a:p>
          <a:p>
            <a:pPr>
              <a:buNone/>
            </a:pPr>
            <a:r>
              <a:rPr lang="es-ES" dirty="0" smtClean="0"/>
              <a:t>		_</a:t>
            </a:r>
            <a:r>
              <a:rPr lang="es-ES" dirty="0"/>
              <a:t>final = ultimo;</a:t>
            </a:r>
          </a:p>
          <a:p>
            <a:pPr>
              <a:buNone/>
            </a:pPr>
            <a:r>
              <a:rPr lang="es-ES" dirty="0" smtClean="0"/>
              <a:t>	}</a:t>
            </a:r>
            <a:endParaRPr lang="es-ES" dirty="0"/>
          </a:p>
          <a:p>
            <a:pPr>
              <a:buNone/>
            </a:pPr>
            <a:r>
              <a:rPr lang="es-ES" b="1" dirty="0" smtClean="0"/>
              <a:t>	</a:t>
            </a:r>
            <a:r>
              <a:rPr lang="es-ES" b="1" dirty="0" err="1" smtClean="0"/>
              <a:t>public</a:t>
            </a:r>
            <a:r>
              <a:rPr lang="es-ES" b="1" dirty="0" smtClean="0"/>
              <a:t> </a:t>
            </a:r>
            <a:r>
              <a:rPr lang="es-ES" b="1" dirty="0" err="1"/>
              <a:t>void</a:t>
            </a:r>
            <a:r>
              <a:rPr lang="es-ES" b="1" dirty="0"/>
              <a:t> </a:t>
            </a:r>
            <a:r>
              <a:rPr lang="es-ES" b="1" dirty="0" err="1"/>
              <a:t>generarNumero</a:t>
            </a:r>
            <a:r>
              <a:rPr lang="es-ES" b="1" dirty="0"/>
              <a:t>(){</a:t>
            </a:r>
          </a:p>
          <a:p>
            <a:pPr>
              <a:buNone/>
            </a:pPr>
            <a:r>
              <a:rPr lang="es-ES" dirty="0" smtClean="0"/>
              <a:t>		_</a:t>
            </a:r>
            <a:r>
              <a:rPr lang="es-ES" dirty="0" err="1"/>
              <a:t>filtro.escribirDato</a:t>
            </a:r>
            <a:r>
              <a:rPr lang="es-ES" dirty="0"/>
              <a:t>(inicial++);</a:t>
            </a:r>
          </a:p>
          <a:p>
            <a:pPr>
              <a:buNone/>
            </a:pPr>
            <a:r>
              <a:rPr lang="es-ES" dirty="0" smtClean="0"/>
              <a:t>	}</a:t>
            </a:r>
            <a:endParaRPr lang="es-ES" dirty="0"/>
          </a:p>
          <a:p>
            <a:pPr>
              <a:buNone/>
            </a:pPr>
            <a:r>
              <a:rPr lang="es-ES" b="1" dirty="0" smtClean="0"/>
              <a:t>	</a:t>
            </a:r>
            <a:r>
              <a:rPr lang="es-ES" b="1" dirty="0" err="1" smtClean="0"/>
              <a:t>public</a:t>
            </a:r>
            <a:r>
              <a:rPr lang="es-ES" b="1" dirty="0" smtClean="0"/>
              <a:t> </a:t>
            </a:r>
            <a:r>
              <a:rPr lang="es-ES" b="1" dirty="0" err="1"/>
              <a:t>void</a:t>
            </a:r>
            <a:r>
              <a:rPr lang="es-ES" b="1" dirty="0"/>
              <a:t> </a:t>
            </a:r>
            <a:r>
              <a:rPr lang="es-ES" b="1" dirty="0" err="1"/>
              <a:t>run</a:t>
            </a:r>
            <a:r>
              <a:rPr lang="es-ES" b="1" dirty="0"/>
              <a:t>(){</a:t>
            </a:r>
          </a:p>
          <a:p>
            <a:pPr>
              <a:buNone/>
            </a:pPr>
            <a:r>
              <a:rPr lang="nn-NO" dirty="0" smtClean="0"/>
              <a:t>		for(int </a:t>
            </a:r>
            <a:r>
              <a:rPr lang="nn-NO" dirty="0"/>
              <a:t>i = 2; i&lt;=_final; i++){</a:t>
            </a:r>
          </a:p>
          <a:p>
            <a:pPr>
              <a:buNone/>
            </a:pPr>
            <a:r>
              <a:rPr lang="es-ES" dirty="0" smtClean="0"/>
              <a:t>			</a:t>
            </a:r>
            <a:r>
              <a:rPr lang="es-ES" dirty="0" err="1" smtClean="0"/>
              <a:t>generarNumero</a:t>
            </a:r>
            <a:r>
              <a:rPr lang="es-ES" dirty="0"/>
              <a:t>();</a:t>
            </a:r>
          </a:p>
          <a:p>
            <a:pPr>
              <a:buNone/>
            </a:pPr>
            <a:r>
              <a:rPr lang="es-ES" dirty="0" smtClean="0"/>
              <a:t>		}</a:t>
            </a:r>
            <a:endParaRPr lang="es-ES" dirty="0"/>
          </a:p>
          <a:p>
            <a:pPr>
              <a:buNone/>
            </a:pPr>
            <a:r>
              <a:rPr lang="es-ES" dirty="0" smtClean="0"/>
              <a:t>	}	</a:t>
            </a:r>
            <a:endParaRPr lang="es-ES" dirty="0"/>
          </a:p>
          <a:p>
            <a:pPr>
              <a:buNone/>
            </a:pPr>
            <a:r>
              <a:rPr lang="es-ES" dirty="0"/>
              <a:t>}</a:t>
            </a:r>
          </a:p>
        </p:txBody>
      </p:sp>
      <p:sp>
        <p:nvSpPr>
          <p:cNvPr id="4" name="3 Elipse"/>
          <p:cNvSpPr/>
          <p:nvPr/>
        </p:nvSpPr>
        <p:spPr>
          <a:xfrm>
            <a:off x="714348" y="3429000"/>
            <a:ext cx="3500430" cy="7858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5143504" y="3429000"/>
            <a:ext cx="264320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Envía un numero al primer filtro</a:t>
            </a:r>
          </a:p>
        </p:txBody>
      </p:sp>
      <p:sp>
        <p:nvSpPr>
          <p:cNvPr id="7" name="6 Flecha derecha"/>
          <p:cNvSpPr/>
          <p:nvPr/>
        </p:nvSpPr>
        <p:spPr>
          <a:xfrm>
            <a:off x="4214810" y="3571876"/>
            <a:ext cx="928694"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285728"/>
            <a:ext cx="8229600" cy="1143000"/>
          </a:xfrm>
        </p:spPr>
        <p:txBody>
          <a:bodyPr/>
          <a:lstStyle/>
          <a:p>
            <a:r>
              <a:rPr lang="es-ES" dirty="0" smtClean="0"/>
              <a:t>Código de </a:t>
            </a:r>
            <a:r>
              <a:rPr lang="es-ES" dirty="0" err="1" smtClean="0"/>
              <a:t>Supertipo</a:t>
            </a:r>
            <a:r>
              <a:rPr lang="es-ES" dirty="0" smtClean="0"/>
              <a:t>:</a:t>
            </a:r>
            <a:endParaRPr lang="es-ES" dirty="0"/>
          </a:p>
        </p:txBody>
      </p:sp>
      <p:sp>
        <p:nvSpPr>
          <p:cNvPr id="3" name="2 Marcador de contenido"/>
          <p:cNvSpPr>
            <a:spLocks noGrp="1"/>
          </p:cNvSpPr>
          <p:nvPr>
            <p:ph idx="1"/>
          </p:nvPr>
        </p:nvSpPr>
        <p:spPr>
          <a:xfrm>
            <a:off x="457200" y="1643050"/>
            <a:ext cx="8401080" cy="4483113"/>
          </a:xfrm>
        </p:spPr>
        <p:txBody>
          <a:bodyPr>
            <a:normAutofit fontScale="70000" lnSpcReduction="20000"/>
          </a:bodyPr>
          <a:lstStyle/>
          <a:p>
            <a:pPr>
              <a:buNone/>
            </a:pPr>
            <a:r>
              <a:rPr lang="es-ES" sz="1800" dirty="0" smtClean="0"/>
              <a:t>Como Filtro y Consumidor se comportan de manera parecida, ambos extienden la siguiente clase:</a:t>
            </a:r>
          </a:p>
          <a:p>
            <a:pPr>
              <a:buNone/>
            </a:pPr>
            <a:r>
              <a:rPr lang="en-US" sz="1800" dirty="0" smtClean="0">
                <a:effectLst>
                  <a:outerShdw blurRad="38100" dist="38100" dir="2700000" algn="tl">
                    <a:srgbClr val="000000">
                      <a:alpha val="43137"/>
                    </a:srgbClr>
                  </a:outerShdw>
                </a:effectLst>
              </a:rPr>
              <a:t>public abstract class </a:t>
            </a:r>
            <a:r>
              <a:rPr lang="en-US" sz="1800" dirty="0" err="1" smtClean="0">
                <a:effectLst>
                  <a:outerShdw blurRad="38100" dist="38100" dir="2700000" algn="tl">
                    <a:srgbClr val="000000">
                      <a:alpha val="43137"/>
                    </a:srgbClr>
                  </a:outerShdw>
                </a:effectLst>
              </a:rPr>
              <a:t>SuperTipo</a:t>
            </a:r>
            <a:r>
              <a:rPr lang="en-US" sz="1800" dirty="0" smtClean="0">
                <a:effectLst>
                  <a:outerShdw blurRad="38100" dist="38100" dir="2700000" algn="tl">
                    <a:srgbClr val="000000">
                      <a:alpha val="43137"/>
                    </a:srgbClr>
                  </a:outerShdw>
                </a:effectLst>
              </a:rPr>
              <a:t> extends Thread {</a:t>
            </a:r>
          </a:p>
          <a:p>
            <a:pPr>
              <a:buNone/>
            </a:pPr>
            <a:r>
              <a:rPr lang="es-ES" sz="1800" dirty="0" smtClean="0"/>
              <a:t>	</a:t>
            </a:r>
            <a:r>
              <a:rPr lang="es-ES" sz="1800" dirty="0" err="1" smtClean="0"/>
              <a:t>int</a:t>
            </a:r>
            <a:r>
              <a:rPr lang="es-ES" sz="1800" dirty="0" smtClean="0"/>
              <a:t> </a:t>
            </a:r>
            <a:r>
              <a:rPr lang="es-ES" sz="1800" dirty="0"/>
              <a:t>_dato;</a:t>
            </a:r>
          </a:p>
          <a:p>
            <a:pPr>
              <a:buNone/>
            </a:pPr>
            <a:r>
              <a:rPr lang="es-ES" sz="1800" dirty="0" smtClean="0"/>
              <a:t>	</a:t>
            </a:r>
            <a:r>
              <a:rPr lang="es-ES" sz="1800" dirty="0" err="1" smtClean="0"/>
              <a:t>boolean</a:t>
            </a:r>
            <a:r>
              <a:rPr lang="es-ES" sz="1800" dirty="0" smtClean="0"/>
              <a:t> </a:t>
            </a:r>
            <a:r>
              <a:rPr lang="es-ES" sz="1800" dirty="0"/>
              <a:t>_</a:t>
            </a:r>
            <a:r>
              <a:rPr lang="es-ES" sz="1800" dirty="0" err="1"/>
              <a:t>flag</a:t>
            </a:r>
            <a:r>
              <a:rPr lang="es-ES" sz="1800" dirty="0"/>
              <a:t> = false;</a:t>
            </a:r>
          </a:p>
          <a:p>
            <a:pPr>
              <a:buNone/>
            </a:pPr>
            <a:r>
              <a:rPr lang="en-US" sz="1800" b="1" dirty="0" smtClean="0"/>
              <a:t>	public </a:t>
            </a:r>
            <a:r>
              <a:rPr lang="en-US" sz="1800" b="1" dirty="0"/>
              <a:t>synchronized void </a:t>
            </a:r>
            <a:r>
              <a:rPr lang="en-US" sz="1800" b="1" dirty="0" err="1"/>
              <a:t>escribirDato</a:t>
            </a:r>
            <a:r>
              <a:rPr lang="en-US" sz="1800" b="1" dirty="0"/>
              <a:t>(</a:t>
            </a:r>
            <a:r>
              <a:rPr lang="en-US" sz="1800" b="1" dirty="0" err="1"/>
              <a:t>int</a:t>
            </a:r>
            <a:r>
              <a:rPr lang="en-US" sz="1800" b="1" dirty="0"/>
              <a:t> </a:t>
            </a:r>
            <a:r>
              <a:rPr lang="en-US" sz="1800" b="1" dirty="0" err="1"/>
              <a:t>dato</a:t>
            </a:r>
            <a:r>
              <a:rPr lang="en-US" sz="1800" b="1" dirty="0"/>
              <a:t>){</a:t>
            </a:r>
          </a:p>
          <a:p>
            <a:pPr>
              <a:buNone/>
            </a:pPr>
            <a:r>
              <a:rPr lang="es-ES" sz="1800" dirty="0" smtClean="0"/>
              <a:t>		</a:t>
            </a:r>
            <a:r>
              <a:rPr lang="es-ES" sz="1800" dirty="0" err="1" smtClean="0"/>
              <a:t>while</a:t>
            </a:r>
            <a:r>
              <a:rPr lang="es-ES" sz="1800" dirty="0"/>
              <a:t>(_</a:t>
            </a:r>
            <a:r>
              <a:rPr lang="es-ES" sz="1800" dirty="0" err="1"/>
              <a:t>flag</a:t>
            </a:r>
            <a:r>
              <a:rPr lang="es-ES" sz="1800" dirty="0"/>
              <a:t>)</a:t>
            </a:r>
          </a:p>
          <a:p>
            <a:pPr>
              <a:buNone/>
            </a:pPr>
            <a:r>
              <a:rPr lang="es-ES" sz="1800" dirty="0" smtClean="0"/>
              <a:t>		try{</a:t>
            </a:r>
            <a:r>
              <a:rPr lang="es-ES" sz="1800" b="1" dirty="0" err="1" smtClean="0"/>
              <a:t>wait</a:t>
            </a:r>
            <a:r>
              <a:rPr lang="es-ES" sz="1800" b="1" dirty="0"/>
              <a:t>()</a:t>
            </a:r>
            <a:r>
              <a:rPr lang="es-ES" sz="1800" dirty="0"/>
              <a:t>;}catch(</a:t>
            </a:r>
            <a:r>
              <a:rPr lang="es-ES" sz="1800" dirty="0" err="1"/>
              <a:t>InterruptedException</a:t>
            </a:r>
            <a:r>
              <a:rPr lang="es-ES" sz="1800" dirty="0"/>
              <a:t> </a:t>
            </a:r>
            <a:r>
              <a:rPr lang="es-ES" sz="1800" dirty="0" err="1"/>
              <a:t>exc</a:t>
            </a:r>
            <a:r>
              <a:rPr lang="es-ES" sz="1800" dirty="0"/>
              <a:t>){;}</a:t>
            </a:r>
          </a:p>
          <a:p>
            <a:pPr>
              <a:buNone/>
            </a:pPr>
            <a:r>
              <a:rPr lang="es-ES" sz="1800" dirty="0" smtClean="0"/>
              <a:t>		_</a:t>
            </a:r>
            <a:r>
              <a:rPr lang="es-ES" sz="1800" dirty="0"/>
              <a:t>dato = dato;</a:t>
            </a:r>
          </a:p>
          <a:p>
            <a:pPr>
              <a:buNone/>
            </a:pPr>
            <a:r>
              <a:rPr lang="es-ES" sz="1800" dirty="0" smtClean="0"/>
              <a:t>		_</a:t>
            </a:r>
            <a:r>
              <a:rPr lang="es-ES" sz="1800" dirty="0" err="1"/>
              <a:t>flag</a:t>
            </a:r>
            <a:r>
              <a:rPr lang="es-ES" sz="1800" dirty="0"/>
              <a:t> = true</a:t>
            </a:r>
            <a:r>
              <a:rPr lang="es-ES" sz="1800" dirty="0" smtClean="0"/>
              <a:t>;</a:t>
            </a:r>
          </a:p>
          <a:p>
            <a:pPr>
              <a:buNone/>
            </a:pPr>
            <a:r>
              <a:rPr lang="es-ES" sz="1800" b="1" dirty="0" smtClean="0"/>
              <a:t>		</a:t>
            </a:r>
            <a:r>
              <a:rPr lang="es-ES" sz="1800" b="1" dirty="0" err="1" smtClean="0"/>
              <a:t>notify</a:t>
            </a:r>
            <a:r>
              <a:rPr lang="es-ES" sz="1800" b="1" dirty="0" smtClean="0"/>
              <a:t>()</a:t>
            </a:r>
            <a:r>
              <a:rPr lang="es-ES" sz="1800" dirty="0" smtClean="0"/>
              <a:t>;</a:t>
            </a:r>
            <a:r>
              <a:rPr lang="es-ES" sz="1800" i="1" dirty="0" smtClean="0"/>
              <a:t>//Solo puede haber un filtro esperando datos en el WS</a:t>
            </a:r>
          </a:p>
          <a:p>
            <a:pPr>
              <a:buNone/>
            </a:pPr>
            <a:r>
              <a:rPr lang="es-ES" sz="1800" dirty="0" smtClean="0"/>
              <a:t>	}</a:t>
            </a:r>
            <a:endParaRPr lang="es-ES" sz="1800" dirty="0"/>
          </a:p>
          <a:p>
            <a:pPr>
              <a:buNone/>
            </a:pPr>
            <a:endParaRPr lang="es-ES" sz="1800" dirty="0"/>
          </a:p>
          <a:p>
            <a:pPr>
              <a:buNone/>
            </a:pPr>
            <a:r>
              <a:rPr lang="es-ES" sz="1800" dirty="0" smtClean="0"/>
              <a:t>	</a:t>
            </a:r>
            <a:r>
              <a:rPr lang="es-ES" sz="1800" b="1" dirty="0" err="1" smtClean="0"/>
              <a:t>abstract</a:t>
            </a:r>
            <a:r>
              <a:rPr lang="es-ES" sz="1800" b="1" dirty="0" smtClean="0"/>
              <a:t> </a:t>
            </a:r>
            <a:r>
              <a:rPr lang="es-ES" sz="1800" b="1" dirty="0" err="1"/>
              <a:t>void</a:t>
            </a:r>
            <a:r>
              <a:rPr lang="es-ES" sz="1800" b="1" dirty="0"/>
              <a:t> tratar();</a:t>
            </a:r>
          </a:p>
          <a:p>
            <a:pPr>
              <a:buNone/>
            </a:pPr>
            <a:endParaRPr lang="es-ES" sz="1800" dirty="0"/>
          </a:p>
          <a:p>
            <a:pPr>
              <a:buNone/>
            </a:pPr>
            <a:r>
              <a:rPr lang="es-ES" sz="1800" b="1" dirty="0" smtClean="0"/>
              <a:t>	</a:t>
            </a:r>
            <a:r>
              <a:rPr lang="es-ES" sz="1800" b="1" dirty="0" err="1" smtClean="0"/>
              <a:t>public</a:t>
            </a:r>
            <a:r>
              <a:rPr lang="es-ES" sz="1800" b="1" dirty="0" smtClean="0"/>
              <a:t> </a:t>
            </a:r>
            <a:r>
              <a:rPr lang="es-ES" sz="1800" b="1" dirty="0" err="1"/>
              <a:t>void</a:t>
            </a:r>
            <a:r>
              <a:rPr lang="es-ES" sz="1800" b="1" dirty="0"/>
              <a:t> </a:t>
            </a:r>
            <a:r>
              <a:rPr lang="es-ES" sz="1800" b="1" dirty="0" err="1"/>
              <a:t>run</a:t>
            </a:r>
            <a:r>
              <a:rPr lang="es-ES" sz="1800" b="1" dirty="0"/>
              <a:t>(){</a:t>
            </a:r>
          </a:p>
          <a:p>
            <a:pPr>
              <a:buNone/>
            </a:pPr>
            <a:r>
              <a:rPr lang="es-ES" sz="1800" dirty="0" smtClean="0"/>
              <a:t>		</a:t>
            </a:r>
            <a:r>
              <a:rPr lang="es-ES" sz="1800" dirty="0" err="1" smtClean="0"/>
              <a:t>while</a:t>
            </a:r>
            <a:r>
              <a:rPr lang="es-ES" sz="1800" dirty="0" smtClean="0"/>
              <a:t>(true</a:t>
            </a:r>
            <a:r>
              <a:rPr lang="es-ES" sz="1800" dirty="0"/>
              <a:t>){</a:t>
            </a:r>
            <a:r>
              <a:rPr lang="es-ES" sz="1800" i="1" dirty="0"/>
              <a:t>//Se nos va a producir una </a:t>
            </a:r>
            <a:r>
              <a:rPr lang="es-ES" sz="1800" i="1" dirty="0" err="1"/>
              <a:t>situacion</a:t>
            </a:r>
            <a:r>
              <a:rPr lang="es-ES" sz="1800" i="1" dirty="0"/>
              <a:t> de interbloqueo </a:t>
            </a:r>
          </a:p>
          <a:p>
            <a:pPr>
              <a:buNone/>
            </a:pPr>
            <a:r>
              <a:rPr lang="es-ES" sz="1800" dirty="0" smtClean="0"/>
              <a:t>			</a:t>
            </a:r>
            <a:r>
              <a:rPr lang="es-ES" sz="1800" i="1" dirty="0" smtClean="0"/>
              <a:t>//</a:t>
            </a:r>
            <a:r>
              <a:rPr lang="es-ES" sz="1800" i="1" dirty="0"/>
              <a:t>ya que los filtros se quedan esperando </a:t>
            </a:r>
            <a:r>
              <a:rPr lang="es-ES" sz="1800" i="1" dirty="0" err="1"/>
              <a:t>numeros</a:t>
            </a:r>
            <a:r>
              <a:rPr lang="es-ES" sz="1800" i="1" dirty="0"/>
              <a:t>.</a:t>
            </a:r>
          </a:p>
          <a:p>
            <a:pPr>
              <a:buNone/>
            </a:pPr>
            <a:r>
              <a:rPr lang="es-ES" sz="1800" dirty="0" smtClean="0"/>
              <a:t>			tratar</a:t>
            </a:r>
            <a:r>
              <a:rPr lang="es-ES" sz="1800" dirty="0"/>
              <a:t>();</a:t>
            </a:r>
          </a:p>
          <a:p>
            <a:pPr>
              <a:buNone/>
            </a:pPr>
            <a:r>
              <a:rPr lang="es-ES" sz="1800" dirty="0" smtClean="0"/>
              <a:t>		}</a:t>
            </a:r>
            <a:endParaRPr lang="es-ES" sz="1800" dirty="0"/>
          </a:p>
          <a:p>
            <a:pPr>
              <a:buNone/>
            </a:pPr>
            <a:r>
              <a:rPr lang="es-ES" sz="1800" dirty="0" smtClean="0"/>
              <a:t>	}</a:t>
            </a:r>
            <a:endParaRPr lang="es-ES" sz="1800" dirty="0"/>
          </a:p>
          <a:p>
            <a:pPr>
              <a:buNone/>
            </a:pPr>
            <a:r>
              <a:rPr lang="es-ES" sz="1800"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Elipse"/>
          <p:cNvSpPr/>
          <p:nvPr/>
        </p:nvSpPr>
        <p:spPr>
          <a:xfrm>
            <a:off x="1214414" y="3357562"/>
            <a:ext cx="1000132" cy="34766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Elipse"/>
          <p:cNvSpPr/>
          <p:nvPr/>
        </p:nvSpPr>
        <p:spPr>
          <a:xfrm>
            <a:off x="928662" y="2428868"/>
            <a:ext cx="3786182"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1 Título"/>
          <p:cNvSpPr>
            <a:spLocks noGrp="1"/>
          </p:cNvSpPr>
          <p:nvPr>
            <p:ph type="title"/>
          </p:nvPr>
        </p:nvSpPr>
        <p:spPr/>
        <p:txBody>
          <a:bodyPr/>
          <a:lstStyle/>
          <a:p>
            <a:r>
              <a:rPr lang="es-ES" dirty="0" smtClean="0"/>
              <a:t>Código de </a:t>
            </a:r>
            <a:r>
              <a:rPr lang="es-ES" dirty="0" err="1" smtClean="0"/>
              <a:t>Supertipo</a:t>
            </a:r>
            <a:r>
              <a:rPr lang="es-ES" dirty="0" smtClean="0"/>
              <a:t>:</a:t>
            </a:r>
            <a:endParaRPr lang="es-ES" dirty="0"/>
          </a:p>
        </p:txBody>
      </p:sp>
      <p:sp>
        <p:nvSpPr>
          <p:cNvPr id="3" name="2 Marcador de contenido"/>
          <p:cNvSpPr>
            <a:spLocks noGrp="1"/>
          </p:cNvSpPr>
          <p:nvPr>
            <p:ph idx="1"/>
          </p:nvPr>
        </p:nvSpPr>
        <p:spPr/>
        <p:txBody>
          <a:bodyPr>
            <a:normAutofit fontScale="70000" lnSpcReduction="20000"/>
          </a:bodyPr>
          <a:lstStyle/>
          <a:p>
            <a:pPr>
              <a:buNone/>
            </a:pPr>
            <a:r>
              <a:rPr lang="es-ES" sz="1800" dirty="0" smtClean="0"/>
              <a:t>Como Filtro y Consumidor se comportan de manera parecida, ambos extienden la siguiente clase:</a:t>
            </a:r>
          </a:p>
          <a:p>
            <a:pPr>
              <a:buNone/>
            </a:pPr>
            <a:r>
              <a:rPr lang="en-US" sz="1800" dirty="0" smtClean="0">
                <a:effectLst>
                  <a:outerShdw blurRad="38100" dist="38100" dir="2700000" algn="tl">
                    <a:srgbClr val="000000">
                      <a:alpha val="43137"/>
                    </a:srgbClr>
                  </a:outerShdw>
                </a:effectLst>
              </a:rPr>
              <a:t>public abstract class </a:t>
            </a:r>
            <a:r>
              <a:rPr lang="en-US" sz="1800" dirty="0" err="1" smtClean="0">
                <a:effectLst>
                  <a:outerShdw blurRad="38100" dist="38100" dir="2700000" algn="tl">
                    <a:srgbClr val="000000">
                      <a:alpha val="43137"/>
                    </a:srgbClr>
                  </a:outerShdw>
                </a:effectLst>
              </a:rPr>
              <a:t>SuperTipo</a:t>
            </a:r>
            <a:r>
              <a:rPr lang="en-US" sz="1800" dirty="0" smtClean="0">
                <a:effectLst>
                  <a:outerShdw blurRad="38100" dist="38100" dir="2700000" algn="tl">
                    <a:srgbClr val="000000">
                      <a:alpha val="43137"/>
                    </a:srgbClr>
                  </a:outerShdw>
                </a:effectLst>
              </a:rPr>
              <a:t> extends Thread {</a:t>
            </a:r>
          </a:p>
          <a:p>
            <a:pPr>
              <a:buNone/>
            </a:pPr>
            <a:r>
              <a:rPr lang="es-ES" sz="1800" dirty="0" smtClean="0"/>
              <a:t>	</a:t>
            </a:r>
            <a:r>
              <a:rPr lang="es-ES" sz="1800" dirty="0" err="1" smtClean="0"/>
              <a:t>int</a:t>
            </a:r>
            <a:r>
              <a:rPr lang="es-ES" sz="1800" dirty="0" smtClean="0"/>
              <a:t> </a:t>
            </a:r>
            <a:r>
              <a:rPr lang="es-ES" sz="1800" dirty="0"/>
              <a:t>_dato;</a:t>
            </a:r>
          </a:p>
          <a:p>
            <a:pPr>
              <a:buNone/>
            </a:pPr>
            <a:r>
              <a:rPr lang="es-ES" sz="1800" dirty="0" smtClean="0"/>
              <a:t>	</a:t>
            </a:r>
            <a:r>
              <a:rPr lang="es-ES" sz="1800" dirty="0" err="1" smtClean="0"/>
              <a:t>boolean</a:t>
            </a:r>
            <a:r>
              <a:rPr lang="es-ES" sz="1800" dirty="0" smtClean="0"/>
              <a:t> </a:t>
            </a:r>
            <a:r>
              <a:rPr lang="es-ES" sz="1800" dirty="0"/>
              <a:t>_</a:t>
            </a:r>
            <a:r>
              <a:rPr lang="es-ES" sz="1800" dirty="0" err="1"/>
              <a:t>flag</a:t>
            </a:r>
            <a:r>
              <a:rPr lang="es-ES" sz="1800" dirty="0"/>
              <a:t> = false;</a:t>
            </a:r>
          </a:p>
          <a:p>
            <a:pPr>
              <a:buNone/>
            </a:pPr>
            <a:r>
              <a:rPr lang="en-US" sz="1800" b="1" dirty="0" smtClean="0"/>
              <a:t>	public </a:t>
            </a:r>
            <a:r>
              <a:rPr lang="en-US" sz="1800" b="1" dirty="0"/>
              <a:t>synchronized void </a:t>
            </a:r>
            <a:r>
              <a:rPr lang="en-US" sz="1800" b="1" dirty="0" err="1"/>
              <a:t>escribirDato</a:t>
            </a:r>
            <a:r>
              <a:rPr lang="en-US" sz="1800" b="1" dirty="0"/>
              <a:t>(</a:t>
            </a:r>
            <a:r>
              <a:rPr lang="en-US" sz="1800" b="1" dirty="0" err="1"/>
              <a:t>int</a:t>
            </a:r>
            <a:r>
              <a:rPr lang="en-US" sz="1800" b="1" dirty="0"/>
              <a:t> </a:t>
            </a:r>
            <a:r>
              <a:rPr lang="en-US" sz="1800" b="1" dirty="0" err="1"/>
              <a:t>dato</a:t>
            </a:r>
            <a:r>
              <a:rPr lang="en-US" sz="1800" b="1" dirty="0"/>
              <a:t>){</a:t>
            </a:r>
          </a:p>
          <a:p>
            <a:pPr>
              <a:buNone/>
            </a:pPr>
            <a:r>
              <a:rPr lang="es-ES" sz="1800" dirty="0" smtClean="0"/>
              <a:t>		</a:t>
            </a:r>
            <a:r>
              <a:rPr lang="es-ES" sz="1800" dirty="0" err="1" smtClean="0"/>
              <a:t>while</a:t>
            </a:r>
            <a:r>
              <a:rPr lang="es-ES" sz="1800" dirty="0"/>
              <a:t>(_</a:t>
            </a:r>
            <a:r>
              <a:rPr lang="es-ES" sz="1800" dirty="0" err="1"/>
              <a:t>flag</a:t>
            </a:r>
            <a:r>
              <a:rPr lang="es-ES" sz="1800" dirty="0"/>
              <a:t>)</a:t>
            </a:r>
          </a:p>
          <a:p>
            <a:pPr>
              <a:buNone/>
            </a:pPr>
            <a:r>
              <a:rPr lang="es-ES" sz="1800" dirty="0" smtClean="0"/>
              <a:t>		try{</a:t>
            </a:r>
            <a:r>
              <a:rPr lang="es-ES" sz="1800" b="1" dirty="0" err="1" smtClean="0"/>
              <a:t>wait</a:t>
            </a:r>
            <a:r>
              <a:rPr lang="es-ES" sz="1800" b="1" dirty="0"/>
              <a:t>()</a:t>
            </a:r>
            <a:r>
              <a:rPr lang="es-ES" sz="1800" dirty="0"/>
              <a:t>;}catch(</a:t>
            </a:r>
            <a:r>
              <a:rPr lang="es-ES" sz="1800" dirty="0" err="1"/>
              <a:t>InterruptedException</a:t>
            </a:r>
            <a:r>
              <a:rPr lang="es-ES" sz="1800" dirty="0"/>
              <a:t> </a:t>
            </a:r>
            <a:r>
              <a:rPr lang="es-ES" sz="1800" dirty="0" err="1"/>
              <a:t>exc</a:t>
            </a:r>
            <a:r>
              <a:rPr lang="es-ES" sz="1800" dirty="0"/>
              <a:t>){;}</a:t>
            </a:r>
          </a:p>
          <a:p>
            <a:pPr>
              <a:buNone/>
            </a:pPr>
            <a:r>
              <a:rPr lang="es-ES" sz="1800" dirty="0" smtClean="0"/>
              <a:t>		_</a:t>
            </a:r>
            <a:r>
              <a:rPr lang="es-ES" sz="1800" dirty="0"/>
              <a:t>dato = dato;</a:t>
            </a:r>
          </a:p>
          <a:p>
            <a:pPr>
              <a:buNone/>
            </a:pPr>
            <a:r>
              <a:rPr lang="es-ES" sz="1800" dirty="0" smtClean="0"/>
              <a:t>		_</a:t>
            </a:r>
            <a:r>
              <a:rPr lang="es-ES" sz="1800" dirty="0" err="1"/>
              <a:t>flag</a:t>
            </a:r>
            <a:r>
              <a:rPr lang="es-ES" sz="1800" dirty="0"/>
              <a:t> = true;</a:t>
            </a:r>
          </a:p>
          <a:p>
            <a:pPr>
              <a:buNone/>
            </a:pPr>
            <a:r>
              <a:rPr lang="es-ES" sz="1800" b="1" dirty="0" smtClean="0"/>
              <a:t>		</a:t>
            </a:r>
            <a:r>
              <a:rPr lang="es-ES" sz="1800" b="1" dirty="0" err="1" smtClean="0"/>
              <a:t>notify</a:t>
            </a:r>
            <a:r>
              <a:rPr lang="es-ES" sz="1800" b="1" dirty="0"/>
              <a:t>()</a:t>
            </a:r>
            <a:r>
              <a:rPr lang="es-ES" sz="1800" dirty="0"/>
              <a:t>;</a:t>
            </a:r>
            <a:r>
              <a:rPr lang="es-ES" sz="1800" i="1" dirty="0"/>
              <a:t>//Solo puede haber un filtro esperando datos en el WS</a:t>
            </a:r>
          </a:p>
          <a:p>
            <a:pPr>
              <a:buNone/>
            </a:pPr>
            <a:r>
              <a:rPr lang="es-ES" sz="1800" dirty="0" smtClean="0"/>
              <a:t>	}</a:t>
            </a:r>
            <a:endParaRPr lang="es-ES" sz="1800" dirty="0"/>
          </a:p>
          <a:p>
            <a:pPr>
              <a:buNone/>
            </a:pPr>
            <a:endParaRPr lang="es-ES" sz="1800" dirty="0"/>
          </a:p>
          <a:p>
            <a:pPr>
              <a:buNone/>
            </a:pPr>
            <a:r>
              <a:rPr lang="es-ES" sz="1800" dirty="0" smtClean="0"/>
              <a:t>	</a:t>
            </a:r>
            <a:r>
              <a:rPr lang="es-ES" sz="1800" b="1" dirty="0" err="1" smtClean="0"/>
              <a:t>abstract</a:t>
            </a:r>
            <a:r>
              <a:rPr lang="es-ES" sz="1800" b="1" dirty="0" smtClean="0"/>
              <a:t> </a:t>
            </a:r>
            <a:r>
              <a:rPr lang="es-ES" sz="1800" b="1" dirty="0" err="1"/>
              <a:t>void</a:t>
            </a:r>
            <a:r>
              <a:rPr lang="es-ES" sz="1800" b="1" dirty="0"/>
              <a:t> tratar();</a:t>
            </a:r>
          </a:p>
          <a:p>
            <a:pPr>
              <a:buNone/>
            </a:pPr>
            <a:endParaRPr lang="es-ES" sz="1800" dirty="0"/>
          </a:p>
          <a:p>
            <a:pPr>
              <a:buNone/>
            </a:pPr>
            <a:r>
              <a:rPr lang="es-ES" sz="1800" b="1" dirty="0" smtClean="0"/>
              <a:t>	</a:t>
            </a:r>
            <a:r>
              <a:rPr lang="es-ES" sz="1800" b="1" dirty="0" err="1" smtClean="0"/>
              <a:t>public</a:t>
            </a:r>
            <a:r>
              <a:rPr lang="es-ES" sz="1800" b="1" dirty="0" smtClean="0"/>
              <a:t> </a:t>
            </a:r>
            <a:r>
              <a:rPr lang="es-ES" sz="1800" b="1" dirty="0" err="1"/>
              <a:t>void</a:t>
            </a:r>
            <a:r>
              <a:rPr lang="es-ES" sz="1800" b="1" dirty="0"/>
              <a:t> </a:t>
            </a:r>
            <a:r>
              <a:rPr lang="es-ES" sz="1800" b="1" dirty="0" err="1"/>
              <a:t>run</a:t>
            </a:r>
            <a:r>
              <a:rPr lang="es-ES" sz="1800" b="1" dirty="0"/>
              <a:t>(){</a:t>
            </a:r>
          </a:p>
          <a:p>
            <a:pPr>
              <a:buNone/>
            </a:pPr>
            <a:r>
              <a:rPr lang="es-ES" sz="1800" dirty="0" smtClean="0"/>
              <a:t>		</a:t>
            </a:r>
            <a:r>
              <a:rPr lang="es-ES" sz="1800" dirty="0" err="1" smtClean="0"/>
              <a:t>while</a:t>
            </a:r>
            <a:r>
              <a:rPr lang="es-ES" sz="1800" dirty="0" smtClean="0"/>
              <a:t>(true</a:t>
            </a:r>
            <a:r>
              <a:rPr lang="es-ES" sz="1800" dirty="0"/>
              <a:t>){</a:t>
            </a:r>
            <a:r>
              <a:rPr lang="es-ES" sz="1800" i="1" dirty="0"/>
              <a:t>//Se nos va a producir una </a:t>
            </a:r>
            <a:r>
              <a:rPr lang="es-ES" sz="1800" i="1" dirty="0" err="1"/>
              <a:t>situacion</a:t>
            </a:r>
            <a:r>
              <a:rPr lang="es-ES" sz="1800" i="1" dirty="0"/>
              <a:t> de interbloqueo </a:t>
            </a:r>
          </a:p>
          <a:p>
            <a:pPr>
              <a:buNone/>
            </a:pPr>
            <a:r>
              <a:rPr lang="es-ES" sz="1800" dirty="0" smtClean="0"/>
              <a:t>			</a:t>
            </a:r>
            <a:r>
              <a:rPr lang="es-ES" sz="1800" i="1" dirty="0" smtClean="0"/>
              <a:t>//</a:t>
            </a:r>
            <a:r>
              <a:rPr lang="es-ES" sz="1800" i="1" dirty="0"/>
              <a:t>ya que los filtros se quedan esperando </a:t>
            </a:r>
            <a:r>
              <a:rPr lang="es-ES" sz="1800" i="1" dirty="0" err="1"/>
              <a:t>numeros</a:t>
            </a:r>
            <a:r>
              <a:rPr lang="es-ES" sz="1800" i="1" dirty="0"/>
              <a:t>.</a:t>
            </a:r>
          </a:p>
          <a:p>
            <a:pPr>
              <a:buNone/>
            </a:pPr>
            <a:r>
              <a:rPr lang="es-ES" sz="1800" dirty="0" smtClean="0"/>
              <a:t>			tratar</a:t>
            </a:r>
            <a:r>
              <a:rPr lang="es-ES" sz="1800" dirty="0"/>
              <a:t>();</a:t>
            </a:r>
          </a:p>
          <a:p>
            <a:pPr>
              <a:buNone/>
            </a:pPr>
            <a:r>
              <a:rPr lang="es-ES" sz="1800" dirty="0" smtClean="0"/>
              <a:t>		}</a:t>
            </a:r>
            <a:endParaRPr lang="es-ES" sz="1800" dirty="0"/>
          </a:p>
          <a:p>
            <a:pPr>
              <a:buNone/>
            </a:pPr>
            <a:r>
              <a:rPr lang="es-ES" sz="1800" dirty="0" smtClean="0"/>
              <a:t>	}</a:t>
            </a:r>
            <a:endParaRPr lang="es-ES" sz="1800" dirty="0"/>
          </a:p>
          <a:p>
            <a:pPr>
              <a:buNone/>
            </a:pPr>
            <a:r>
              <a:rPr lang="es-ES" sz="1800" dirty="0"/>
              <a:t>}</a:t>
            </a:r>
          </a:p>
        </p:txBody>
      </p:sp>
      <p:sp>
        <p:nvSpPr>
          <p:cNvPr id="5" name="4 Rectángulo"/>
          <p:cNvSpPr/>
          <p:nvPr/>
        </p:nvSpPr>
        <p:spPr>
          <a:xfrm>
            <a:off x="5929322" y="2643182"/>
            <a:ext cx="2481376"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Recibe un dato de otro elemento del programa.</a:t>
            </a:r>
          </a:p>
        </p:txBody>
      </p:sp>
      <p:sp>
        <p:nvSpPr>
          <p:cNvPr id="6" name="5 Flecha derecha"/>
          <p:cNvSpPr/>
          <p:nvPr/>
        </p:nvSpPr>
        <p:spPr>
          <a:xfrm>
            <a:off x="4929190" y="2857496"/>
            <a:ext cx="871835" cy="545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Elipse"/>
          <p:cNvSpPr/>
          <p:nvPr/>
        </p:nvSpPr>
        <p:spPr>
          <a:xfrm>
            <a:off x="500034" y="3857628"/>
            <a:ext cx="2286016" cy="5715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p:cNvSpPr/>
          <p:nvPr/>
        </p:nvSpPr>
        <p:spPr>
          <a:xfrm>
            <a:off x="3857620" y="3857628"/>
            <a:ext cx="228601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Trata el elemento almacenado</a:t>
            </a:r>
          </a:p>
        </p:txBody>
      </p:sp>
      <p:sp>
        <p:nvSpPr>
          <p:cNvPr id="9" name="8 Flecha derecha"/>
          <p:cNvSpPr/>
          <p:nvPr/>
        </p:nvSpPr>
        <p:spPr>
          <a:xfrm>
            <a:off x="3071802" y="4000504"/>
            <a:ext cx="557979" cy="229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143000"/>
          </a:xfrm>
        </p:spPr>
        <p:txBody>
          <a:bodyPr/>
          <a:lstStyle/>
          <a:p>
            <a:r>
              <a:rPr lang="es-ES" dirty="0" smtClean="0"/>
              <a:t>Código de Filtro</a:t>
            </a:r>
            <a:endParaRPr lang="es-ES" dirty="0"/>
          </a:p>
        </p:txBody>
      </p:sp>
      <p:sp>
        <p:nvSpPr>
          <p:cNvPr id="3" name="2 Marcador de contenido"/>
          <p:cNvSpPr>
            <a:spLocks noGrp="1"/>
          </p:cNvSpPr>
          <p:nvPr>
            <p:ph idx="1"/>
          </p:nvPr>
        </p:nvSpPr>
        <p:spPr>
          <a:xfrm>
            <a:off x="428596" y="1000108"/>
            <a:ext cx="8358246" cy="5857892"/>
          </a:xfrm>
        </p:spPr>
        <p:txBody>
          <a:bodyPr>
            <a:noAutofit/>
          </a:bodyPr>
          <a:lstStyle/>
          <a:p>
            <a:pPr>
              <a:spcBef>
                <a:spcPts val="0"/>
              </a:spcBef>
              <a:buNone/>
            </a:pPr>
            <a:r>
              <a:rPr lang="en-US" sz="1100" dirty="0">
                <a:effectLst>
                  <a:outerShdw blurRad="38100" dist="38100" dir="2700000" algn="tl">
                    <a:srgbClr val="000000">
                      <a:alpha val="43137"/>
                    </a:srgbClr>
                  </a:outerShdw>
                </a:effectLst>
              </a:rPr>
              <a:t>public class </a:t>
            </a:r>
            <a:r>
              <a:rPr lang="en-US" sz="1100" dirty="0" err="1">
                <a:effectLst>
                  <a:outerShdw blurRad="38100" dist="38100" dir="2700000" algn="tl">
                    <a:srgbClr val="000000">
                      <a:alpha val="43137"/>
                    </a:srgbClr>
                  </a:outerShdw>
                </a:effectLst>
              </a:rPr>
              <a:t>Filtro</a:t>
            </a:r>
            <a:r>
              <a:rPr lang="en-US" sz="1100" dirty="0">
                <a:effectLst>
                  <a:outerShdw blurRad="38100" dist="38100" dir="2700000" algn="tl">
                    <a:srgbClr val="000000">
                      <a:alpha val="43137"/>
                    </a:srgbClr>
                  </a:outerShdw>
                </a:effectLst>
              </a:rPr>
              <a:t> extends </a:t>
            </a:r>
            <a:r>
              <a:rPr lang="en-US" sz="1100" dirty="0" err="1">
                <a:effectLst>
                  <a:outerShdw blurRad="38100" dist="38100" dir="2700000" algn="tl">
                    <a:srgbClr val="000000">
                      <a:alpha val="43137"/>
                    </a:srgbClr>
                  </a:outerShdw>
                </a:effectLst>
              </a:rPr>
              <a:t>SuperTipo</a:t>
            </a:r>
            <a:r>
              <a:rPr lang="en-US" sz="1100" dirty="0">
                <a:effectLst>
                  <a:outerShdw blurRad="38100" dist="38100" dir="2700000" algn="tl">
                    <a:srgbClr val="000000">
                      <a:alpha val="43137"/>
                    </a:srgbClr>
                  </a:outerShdw>
                </a:effectLst>
              </a:rPr>
              <a:t>{</a:t>
            </a:r>
          </a:p>
          <a:p>
            <a:pPr>
              <a:spcBef>
                <a:spcPts val="0"/>
              </a:spcBef>
              <a:buNone/>
            </a:pPr>
            <a:r>
              <a:rPr lang="es-ES" sz="1400" dirty="0" smtClean="0"/>
              <a:t>	</a:t>
            </a:r>
            <a:r>
              <a:rPr lang="es-ES" sz="1400" dirty="0" err="1" smtClean="0"/>
              <a:t>int</a:t>
            </a:r>
            <a:r>
              <a:rPr lang="es-ES" sz="1400" dirty="0" smtClean="0"/>
              <a:t> </a:t>
            </a:r>
            <a:r>
              <a:rPr lang="es-ES" sz="1400" dirty="0"/>
              <a:t>_primo = -1;</a:t>
            </a:r>
          </a:p>
          <a:p>
            <a:pPr>
              <a:spcBef>
                <a:spcPts val="0"/>
              </a:spcBef>
              <a:buNone/>
            </a:pPr>
            <a:r>
              <a:rPr lang="es-ES" sz="1400" dirty="0" smtClean="0"/>
              <a:t>	</a:t>
            </a:r>
            <a:r>
              <a:rPr lang="es-ES" sz="1100" dirty="0" err="1" smtClean="0"/>
              <a:t>SuperTipo</a:t>
            </a:r>
            <a:r>
              <a:rPr lang="es-ES" sz="1100" dirty="0" smtClean="0"/>
              <a:t> </a:t>
            </a:r>
            <a:r>
              <a:rPr lang="es-ES" sz="1100" dirty="0"/>
              <a:t>_trabajador;</a:t>
            </a:r>
            <a:endParaRPr lang="es-ES" sz="1400" dirty="0"/>
          </a:p>
          <a:p>
            <a:pPr>
              <a:spcBef>
                <a:spcPts val="0"/>
              </a:spcBef>
              <a:buNone/>
            </a:pPr>
            <a:r>
              <a:rPr lang="es-ES" sz="1400" dirty="0" smtClean="0"/>
              <a:t>	Salida </a:t>
            </a:r>
            <a:r>
              <a:rPr lang="es-ES" sz="1400" dirty="0"/>
              <a:t>_salida</a:t>
            </a:r>
            <a:r>
              <a:rPr lang="es-ES" sz="1400" dirty="0" smtClean="0"/>
              <a:t>;</a:t>
            </a:r>
            <a:endParaRPr lang="es-ES" sz="1400" dirty="0"/>
          </a:p>
          <a:p>
            <a:pPr>
              <a:spcBef>
                <a:spcPts val="0"/>
              </a:spcBef>
              <a:buNone/>
            </a:pPr>
            <a:r>
              <a:rPr lang="es-ES" sz="1400" dirty="0" smtClean="0"/>
              <a:t>	</a:t>
            </a:r>
            <a:r>
              <a:rPr lang="es-ES" sz="1400" dirty="0" err="1" smtClean="0"/>
              <a:t>public</a:t>
            </a:r>
            <a:r>
              <a:rPr lang="es-ES" sz="1400" dirty="0" smtClean="0"/>
              <a:t> </a:t>
            </a:r>
            <a:r>
              <a:rPr lang="es-ES" sz="1400" dirty="0"/>
              <a:t>Filtro(</a:t>
            </a:r>
            <a:r>
              <a:rPr lang="es-ES" sz="1400" dirty="0" err="1"/>
              <a:t>SuperTipo</a:t>
            </a:r>
            <a:r>
              <a:rPr lang="es-ES" sz="1400" dirty="0"/>
              <a:t> trabajador, Salida </a:t>
            </a:r>
            <a:r>
              <a:rPr lang="es-ES" sz="1400" dirty="0" err="1"/>
              <a:t>salida</a:t>
            </a:r>
            <a:r>
              <a:rPr lang="es-ES" sz="1400" dirty="0"/>
              <a:t>){</a:t>
            </a:r>
          </a:p>
          <a:p>
            <a:pPr>
              <a:spcBef>
                <a:spcPts val="0"/>
              </a:spcBef>
              <a:buNone/>
            </a:pPr>
            <a:r>
              <a:rPr lang="es-ES" sz="1400" dirty="0" smtClean="0"/>
              <a:t>		</a:t>
            </a:r>
            <a:r>
              <a:rPr lang="es-ES" sz="1400" dirty="0" err="1" smtClean="0"/>
              <a:t>super</a:t>
            </a:r>
            <a:r>
              <a:rPr lang="es-ES" sz="1400" dirty="0"/>
              <a:t>();</a:t>
            </a:r>
          </a:p>
          <a:p>
            <a:pPr>
              <a:spcBef>
                <a:spcPts val="0"/>
              </a:spcBef>
              <a:buNone/>
            </a:pPr>
            <a:r>
              <a:rPr lang="es-ES" sz="1400" dirty="0" smtClean="0"/>
              <a:t>		_</a:t>
            </a:r>
            <a:r>
              <a:rPr lang="es-ES" sz="1400" dirty="0"/>
              <a:t>trabajador = trabajador;</a:t>
            </a:r>
          </a:p>
          <a:p>
            <a:pPr>
              <a:spcBef>
                <a:spcPts val="0"/>
              </a:spcBef>
              <a:buNone/>
            </a:pPr>
            <a:r>
              <a:rPr lang="es-ES" sz="1400" dirty="0" smtClean="0"/>
              <a:t>		_</a:t>
            </a:r>
            <a:r>
              <a:rPr lang="es-ES" sz="1400" dirty="0"/>
              <a:t>salida = salida;</a:t>
            </a:r>
          </a:p>
          <a:p>
            <a:pPr>
              <a:spcBef>
                <a:spcPts val="0"/>
              </a:spcBef>
              <a:buNone/>
            </a:pPr>
            <a:r>
              <a:rPr lang="es-ES" sz="1400" dirty="0" smtClean="0"/>
              <a:t>	}</a:t>
            </a:r>
            <a:endParaRPr lang="es-ES" sz="1400" dirty="0"/>
          </a:p>
          <a:p>
            <a:pPr>
              <a:spcBef>
                <a:spcPts val="0"/>
              </a:spcBef>
              <a:buNone/>
            </a:pPr>
            <a:r>
              <a:rPr lang="es-ES" sz="1400" b="1" dirty="0" smtClean="0"/>
              <a:t>	</a:t>
            </a:r>
            <a:r>
              <a:rPr lang="es-ES" sz="1400" b="1" dirty="0" err="1" smtClean="0"/>
              <a:t>public</a:t>
            </a:r>
            <a:r>
              <a:rPr lang="es-ES" sz="1400" b="1" dirty="0" smtClean="0"/>
              <a:t> </a:t>
            </a:r>
            <a:r>
              <a:rPr lang="es-ES" sz="1400" b="1" dirty="0" err="1"/>
              <a:t>synchronized</a:t>
            </a:r>
            <a:r>
              <a:rPr lang="es-ES" sz="1400" b="1" dirty="0"/>
              <a:t> </a:t>
            </a:r>
            <a:r>
              <a:rPr lang="es-ES" sz="1400" b="1" dirty="0" err="1"/>
              <a:t>void</a:t>
            </a:r>
            <a:r>
              <a:rPr lang="es-ES" sz="1400" b="1" dirty="0"/>
              <a:t> tratar(){</a:t>
            </a:r>
          </a:p>
          <a:p>
            <a:pPr>
              <a:spcBef>
                <a:spcPts val="0"/>
              </a:spcBef>
              <a:buNone/>
            </a:pPr>
            <a:r>
              <a:rPr lang="es-ES" sz="1400" dirty="0" smtClean="0"/>
              <a:t>		</a:t>
            </a:r>
            <a:r>
              <a:rPr lang="es-ES" sz="1400" dirty="0" err="1" smtClean="0"/>
              <a:t>while</a:t>
            </a:r>
            <a:r>
              <a:rPr lang="es-ES" sz="1400" dirty="0"/>
              <a:t>(!_</a:t>
            </a:r>
            <a:r>
              <a:rPr lang="es-ES" sz="1400" dirty="0" err="1"/>
              <a:t>flag</a:t>
            </a:r>
            <a:r>
              <a:rPr lang="es-ES" sz="1400" dirty="0"/>
              <a:t>)</a:t>
            </a:r>
          </a:p>
          <a:p>
            <a:pPr>
              <a:spcBef>
                <a:spcPts val="0"/>
              </a:spcBef>
              <a:buNone/>
            </a:pPr>
            <a:r>
              <a:rPr lang="es-ES" sz="1400" dirty="0" smtClean="0"/>
              <a:t>			try{</a:t>
            </a:r>
            <a:r>
              <a:rPr lang="es-ES" sz="1400" b="1" dirty="0" err="1" smtClean="0"/>
              <a:t>wait</a:t>
            </a:r>
            <a:r>
              <a:rPr lang="es-ES" sz="1400" b="1" dirty="0"/>
              <a:t>()</a:t>
            </a:r>
            <a:r>
              <a:rPr lang="es-ES" sz="1400" dirty="0"/>
              <a:t>;}catch(</a:t>
            </a:r>
            <a:r>
              <a:rPr lang="es-ES" sz="1400" dirty="0" err="1"/>
              <a:t>InterruptedException</a:t>
            </a:r>
            <a:r>
              <a:rPr lang="es-ES" sz="1400" dirty="0"/>
              <a:t> </a:t>
            </a:r>
            <a:r>
              <a:rPr lang="es-ES" sz="1400" dirty="0" err="1"/>
              <a:t>exc</a:t>
            </a:r>
            <a:r>
              <a:rPr lang="es-ES" sz="1400" dirty="0"/>
              <a:t>){;}</a:t>
            </a:r>
          </a:p>
          <a:p>
            <a:pPr>
              <a:spcBef>
                <a:spcPts val="0"/>
              </a:spcBef>
              <a:buNone/>
            </a:pPr>
            <a:r>
              <a:rPr lang="es-ES" sz="1400" dirty="0" smtClean="0"/>
              <a:t>		</a:t>
            </a:r>
            <a:r>
              <a:rPr lang="es-ES" sz="1400" dirty="0" err="1" smtClean="0"/>
              <a:t>if</a:t>
            </a:r>
            <a:r>
              <a:rPr lang="es-ES" sz="1400" dirty="0"/>
              <a:t>(_primo == -1) {//Si es el primero</a:t>
            </a:r>
          </a:p>
          <a:p>
            <a:pPr>
              <a:spcBef>
                <a:spcPts val="0"/>
              </a:spcBef>
              <a:buNone/>
            </a:pPr>
            <a:r>
              <a:rPr lang="es-ES" sz="1400" dirty="0" smtClean="0"/>
              <a:t>			_</a:t>
            </a:r>
            <a:r>
              <a:rPr lang="es-ES" sz="1400" dirty="0"/>
              <a:t>primo = _dato;</a:t>
            </a:r>
          </a:p>
          <a:p>
            <a:pPr>
              <a:spcBef>
                <a:spcPts val="0"/>
              </a:spcBef>
              <a:buNone/>
            </a:pPr>
            <a:r>
              <a:rPr lang="es-ES" sz="1400" dirty="0" smtClean="0"/>
              <a:t>			_</a:t>
            </a:r>
            <a:r>
              <a:rPr lang="es-ES" sz="1400" dirty="0" err="1"/>
              <a:t>salida.mostrar</a:t>
            </a:r>
            <a:r>
              <a:rPr lang="es-ES" sz="1400" dirty="0"/>
              <a:t>(_dato);</a:t>
            </a:r>
          </a:p>
          <a:p>
            <a:pPr>
              <a:spcBef>
                <a:spcPts val="0"/>
              </a:spcBef>
              <a:buNone/>
            </a:pPr>
            <a:r>
              <a:rPr lang="es-ES" sz="1400" dirty="0" smtClean="0"/>
              <a:t>		}</a:t>
            </a:r>
            <a:endParaRPr lang="es-ES" sz="1400" dirty="0"/>
          </a:p>
          <a:p>
            <a:pPr>
              <a:spcBef>
                <a:spcPts val="0"/>
              </a:spcBef>
              <a:buNone/>
            </a:pPr>
            <a:r>
              <a:rPr lang="es-ES" sz="1400" dirty="0" smtClean="0"/>
              <a:t>		</a:t>
            </a:r>
            <a:r>
              <a:rPr lang="es-ES" sz="1400" dirty="0" err="1" smtClean="0"/>
              <a:t>else</a:t>
            </a:r>
            <a:r>
              <a:rPr lang="es-ES" sz="1400" dirty="0"/>
              <a:t>{//No es el primero</a:t>
            </a:r>
          </a:p>
          <a:p>
            <a:pPr>
              <a:spcBef>
                <a:spcPts val="0"/>
              </a:spcBef>
              <a:buNone/>
            </a:pPr>
            <a:r>
              <a:rPr lang="es-ES" sz="1400" dirty="0" smtClean="0"/>
              <a:t>		</a:t>
            </a:r>
            <a:r>
              <a:rPr lang="es-ES" sz="1400" dirty="0" err="1" smtClean="0"/>
              <a:t>if</a:t>
            </a:r>
            <a:r>
              <a:rPr lang="es-ES" sz="1400" dirty="0"/>
              <a:t>((_</a:t>
            </a:r>
            <a:r>
              <a:rPr lang="es-ES" sz="1400" dirty="0" err="1"/>
              <a:t>dato%_primo</a:t>
            </a:r>
            <a:r>
              <a:rPr lang="es-ES" sz="1400" dirty="0"/>
              <a:t>)!=0)//No es divisible por el 1er numero</a:t>
            </a:r>
          </a:p>
          <a:p>
            <a:pPr>
              <a:spcBef>
                <a:spcPts val="0"/>
              </a:spcBef>
              <a:buNone/>
            </a:pPr>
            <a:r>
              <a:rPr lang="es-ES" sz="1400" dirty="0" smtClean="0"/>
              <a:t>			_</a:t>
            </a:r>
            <a:r>
              <a:rPr lang="es-ES" sz="1400" dirty="0" err="1"/>
              <a:t>trabajador.escribirDato</a:t>
            </a:r>
            <a:r>
              <a:rPr lang="es-ES" sz="1400" dirty="0"/>
              <a:t>(_dato);</a:t>
            </a:r>
          </a:p>
          <a:p>
            <a:pPr>
              <a:spcBef>
                <a:spcPts val="0"/>
              </a:spcBef>
              <a:buNone/>
            </a:pPr>
            <a:r>
              <a:rPr lang="es-ES" sz="1400" dirty="0" smtClean="0"/>
              <a:t>		}</a:t>
            </a:r>
            <a:endParaRPr lang="es-ES" sz="1400" dirty="0"/>
          </a:p>
          <a:p>
            <a:pPr>
              <a:spcBef>
                <a:spcPts val="0"/>
              </a:spcBef>
              <a:buNone/>
            </a:pPr>
            <a:r>
              <a:rPr lang="es-ES" sz="1400" dirty="0" smtClean="0"/>
              <a:t>		_</a:t>
            </a:r>
            <a:r>
              <a:rPr lang="es-ES" sz="1400" dirty="0" err="1"/>
              <a:t>flag</a:t>
            </a:r>
            <a:r>
              <a:rPr lang="es-ES" sz="1400" dirty="0"/>
              <a:t> = false;</a:t>
            </a:r>
          </a:p>
          <a:p>
            <a:pPr>
              <a:spcBef>
                <a:spcPts val="0"/>
              </a:spcBef>
              <a:buNone/>
            </a:pPr>
            <a:r>
              <a:rPr lang="es-ES" sz="1400" b="1" dirty="0" smtClean="0"/>
              <a:t>		</a:t>
            </a:r>
            <a:r>
              <a:rPr lang="es-ES" sz="1400" b="1" dirty="0" err="1" smtClean="0"/>
              <a:t>notify</a:t>
            </a:r>
            <a:r>
              <a:rPr lang="es-ES" sz="1400" b="1" dirty="0"/>
              <a:t>()</a:t>
            </a:r>
            <a:r>
              <a:rPr lang="es-ES" sz="1400" dirty="0"/>
              <a:t>;//Solo puede estar en el este WS el filtro anterior, esperando para escribir</a:t>
            </a:r>
          </a:p>
          <a:p>
            <a:pPr>
              <a:spcBef>
                <a:spcPts val="0"/>
              </a:spcBef>
              <a:buNone/>
            </a:pPr>
            <a:r>
              <a:rPr lang="es-ES" sz="1400" dirty="0" smtClean="0"/>
              <a:t>	}</a:t>
            </a:r>
            <a:endParaRPr lang="es-ES" sz="1400" dirty="0"/>
          </a:p>
          <a:p>
            <a:pPr>
              <a:spcBef>
                <a:spcPts val="0"/>
              </a:spcBef>
              <a:buNone/>
            </a:pPr>
            <a:r>
              <a:rPr lang="es-ES" sz="1400" dirty="0" smtClean="0"/>
              <a:t>}</a:t>
            </a:r>
            <a:endParaRPr lang="es-E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Elipse"/>
          <p:cNvSpPr/>
          <p:nvPr/>
        </p:nvSpPr>
        <p:spPr>
          <a:xfrm>
            <a:off x="1214414" y="5500702"/>
            <a:ext cx="1000132" cy="34766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Flecha derecha"/>
          <p:cNvSpPr/>
          <p:nvPr/>
        </p:nvSpPr>
        <p:spPr>
          <a:xfrm>
            <a:off x="5500694" y="4572008"/>
            <a:ext cx="871835" cy="545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Elipse"/>
          <p:cNvSpPr/>
          <p:nvPr/>
        </p:nvSpPr>
        <p:spPr>
          <a:xfrm>
            <a:off x="714348" y="4572008"/>
            <a:ext cx="4786346"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Rectángulo"/>
          <p:cNvSpPr/>
          <p:nvPr/>
        </p:nvSpPr>
        <p:spPr>
          <a:xfrm>
            <a:off x="6429388" y="4643446"/>
            <a:ext cx="2481376"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El dato NO es divisible por nuestro nº primo:</a:t>
            </a:r>
          </a:p>
          <a:p>
            <a:pPr algn="ctr"/>
            <a:r>
              <a:rPr lang="es-ES" dirty="0" smtClean="0"/>
              <a:t>Lo pasamos al siguiente filtro</a:t>
            </a:r>
          </a:p>
        </p:txBody>
      </p:sp>
      <p:sp>
        <p:nvSpPr>
          <p:cNvPr id="5" name="4 Rectángulo"/>
          <p:cNvSpPr/>
          <p:nvPr/>
        </p:nvSpPr>
        <p:spPr>
          <a:xfrm>
            <a:off x="6662624" y="2786058"/>
            <a:ext cx="2481376"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Mientras no hay dato:</a:t>
            </a:r>
          </a:p>
          <a:p>
            <a:pPr algn="ctr"/>
            <a:r>
              <a:rPr lang="es-ES" dirty="0" smtClean="0"/>
              <a:t>ESPERA</a:t>
            </a:r>
            <a:endParaRPr lang="es-ES" dirty="0" smtClean="0"/>
          </a:p>
        </p:txBody>
      </p:sp>
      <p:sp>
        <p:nvSpPr>
          <p:cNvPr id="7" name="6 Elipse"/>
          <p:cNvSpPr/>
          <p:nvPr/>
        </p:nvSpPr>
        <p:spPr>
          <a:xfrm>
            <a:off x="838302" y="3714752"/>
            <a:ext cx="4786346"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1 Título"/>
          <p:cNvSpPr>
            <a:spLocks noGrp="1"/>
          </p:cNvSpPr>
          <p:nvPr>
            <p:ph type="title"/>
          </p:nvPr>
        </p:nvSpPr>
        <p:spPr>
          <a:xfrm>
            <a:off x="500034" y="0"/>
            <a:ext cx="8229600" cy="1143000"/>
          </a:xfrm>
        </p:spPr>
        <p:txBody>
          <a:bodyPr/>
          <a:lstStyle/>
          <a:p>
            <a:r>
              <a:rPr lang="es-ES" dirty="0" smtClean="0"/>
              <a:t>Código de Filtro</a:t>
            </a:r>
            <a:endParaRPr lang="es-ES" dirty="0"/>
          </a:p>
        </p:txBody>
      </p:sp>
      <p:sp>
        <p:nvSpPr>
          <p:cNvPr id="4" name="3 Elipse"/>
          <p:cNvSpPr/>
          <p:nvPr/>
        </p:nvSpPr>
        <p:spPr>
          <a:xfrm>
            <a:off x="1000100" y="3143248"/>
            <a:ext cx="4786346"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Marcador de contenido"/>
          <p:cNvSpPr>
            <a:spLocks noGrp="1"/>
          </p:cNvSpPr>
          <p:nvPr>
            <p:ph idx="1"/>
          </p:nvPr>
        </p:nvSpPr>
        <p:spPr>
          <a:xfrm>
            <a:off x="428596" y="1071546"/>
            <a:ext cx="8229600" cy="5786454"/>
          </a:xfrm>
        </p:spPr>
        <p:txBody>
          <a:bodyPr>
            <a:noAutofit/>
          </a:bodyPr>
          <a:lstStyle/>
          <a:p>
            <a:pPr>
              <a:spcBef>
                <a:spcPts val="0"/>
              </a:spcBef>
              <a:buNone/>
            </a:pPr>
            <a:r>
              <a:rPr lang="en-US" sz="1100" dirty="0">
                <a:effectLst>
                  <a:outerShdw blurRad="38100" dist="38100" dir="2700000" algn="tl">
                    <a:srgbClr val="000000">
                      <a:alpha val="43137"/>
                    </a:srgbClr>
                  </a:outerShdw>
                </a:effectLst>
              </a:rPr>
              <a:t>public class </a:t>
            </a:r>
            <a:r>
              <a:rPr lang="en-US" sz="1100" dirty="0" err="1">
                <a:effectLst>
                  <a:outerShdw blurRad="38100" dist="38100" dir="2700000" algn="tl">
                    <a:srgbClr val="000000">
                      <a:alpha val="43137"/>
                    </a:srgbClr>
                  </a:outerShdw>
                </a:effectLst>
              </a:rPr>
              <a:t>Filtro</a:t>
            </a:r>
            <a:r>
              <a:rPr lang="en-US" sz="1100" dirty="0">
                <a:effectLst>
                  <a:outerShdw blurRad="38100" dist="38100" dir="2700000" algn="tl">
                    <a:srgbClr val="000000">
                      <a:alpha val="43137"/>
                    </a:srgbClr>
                  </a:outerShdw>
                </a:effectLst>
              </a:rPr>
              <a:t> extends </a:t>
            </a:r>
            <a:r>
              <a:rPr lang="en-US" sz="1100" dirty="0" err="1">
                <a:effectLst>
                  <a:outerShdw blurRad="38100" dist="38100" dir="2700000" algn="tl">
                    <a:srgbClr val="000000">
                      <a:alpha val="43137"/>
                    </a:srgbClr>
                  </a:outerShdw>
                </a:effectLst>
              </a:rPr>
              <a:t>SuperTipo</a:t>
            </a:r>
            <a:r>
              <a:rPr lang="en-US" sz="1100" dirty="0">
                <a:effectLst>
                  <a:outerShdw blurRad="38100" dist="38100" dir="2700000" algn="tl">
                    <a:srgbClr val="000000">
                      <a:alpha val="43137"/>
                    </a:srgbClr>
                  </a:outerShdw>
                </a:effectLst>
              </a:rPr>
              <a:t>{</a:t>
            </a:r>
          </a:p>
          <a:p>
            <a:pPr>
              <a:spcBef>
                <a:spcPts val="0"/>
              </a:spcBef>
              <a:buNone/>
            </a:pPr>
            <a:r>
              <a:rPr lang="es-ES" sz="1400" dirty="0" smtClean="0"/>
              <a:t>	</a:t>
            </a:r>
            <a:r>
              <a:rPr lang="es-ES" sz="1400" dirty="0" err="1" smtClean="0"/>
              <a:t>int</a:t>
            </a:r>
            <a:r>
              <a:rPr lang="es-ES" sz="1400" dirty="0" smtClean="0"/>
              <a:t> </a:t>
            </a:r>
            <a:r>
              <a:rPr lang="es-ES" sz="1400" dirty="0"/>
              <a:t>_primo = -1;</a:t>
            </a:r>
          </a:p>
          <a:p>
            <a:pPr>
              <a:spcBef>
                <a:spcPts val="0"/>
              </a:spcBef>
              <a:buNone/>
            </a:pPr>
            <a:r>
              <a:rPr lang="es-ES" sz="1400" dirty="0" smtClean="0"/>
              <a:t>	</a:t>
            </a:r>
            <a:r>
              <a:rPr lang="es-ES" sz="1100" dirty="0" err="1" smtClean="0"/>
              <a:t>SuperTipo</a:t>
            </a:r>
            <a:r>
              <a:rPr lang="es-ES" sz="1100" dirty="0" smtClean="0"/>
              <a:t> </a:t>
            </a:r>
            <a:r>
              <a:rPr lang="es-ES" sz="1100" dirty="0"/>
              <a:t>_trabajador;</a:t>
            </a:r>
            <a:endParaRPr lang="es-ES" sz="1400" dirty="0"/>
          </a:p>
          <a:p>
            <a:pPr>
              <a:spcBef>
                <a:spcPts val="0"/>
              </a:spcBef>
              <a:buNone/>
            </a:pPr>
            <a:r>
              <a:rPr lang="es-ES" sz="1400" dirty="0" smtClean="0"/>
              <a:t>	Salida </a:t>
            </a:r>
            <a:r>
              <a:rPr lang="es-ES" sz="1400" dirty="0"/>
              <a:t>_salida</a:t>
            </a:r>
            <a:r>
              <a:rPr lang="es-ES" sz="1400" dirty="0" smtClean="0"/>
              <a:t>;</a:t>
            </a:r>
            <a:endParaRPr lang="es-ES" sz="1400" dirty="0"/>
          </a:p>
          <a:p>
            <a:pPr>
              <a:spcBef>
                <a:spcPts val="0"/>
              </a:spcBef>
              <a:buNone/>
            </a:pPr>
            <a:r>
              <a:rPr lang="es-ES" sz="1400" dirty="0" smtClean="0"/>
              <a:t>	</a:t>
            </a:r>
            <a:r>
              <a:rPr lang="es-ES" sz="1400" dirty="0" err="1" smtClean="0"/>
              <a:t>public</a:t>
            </a:r>
            <a:r>
              <a:rPr lang="es-ES" sz="1400" dirty="0" smtClean="0"/>
              <a:t> </a:t>
            </a:r>
            <a:r>
              <a:rPr lang="es-ES" sz="1400" dirty="0"/>
              <a:t>Filtro(</a:t>
            </a:r>
            <a:r>
              <a:rPr lang="es-ES" sz="1400" dirty="0" err="1"/>
              <a:t>SuperTipo</a:t>
            </a:r>
            <a:r>
              <a:rPr lang="es-ES" sz="1400" dirty="0"/>
              <a:t> trabajador, Salida </a:t>
            </a:r>
            <a:r>
              <a:rPr lang="es-ES" sz="1400" dirty="0" err="1"/>
              <a:t>salida</a:t>
            </a:r>
            <a:r>
              <a:rPr lang="es-ES" sz="1400" dirty="0"/>
              <a:t>){</a:t>
            </a:r>
          </a:p>
          <a:p>
            <a:pPr>
              <a:spcBef>
                <a:spcPts val="0"/>
              </a:spcBef>
              <a:buNone/>
            </a:pPr>
            <a:r>
              <a:rPr lang="es-ES" sz="1400" dirty="0" smtClean="0"/>
              <a:t>		</a:t>
            </a:r>
            <a:r>
              <a:rPr lang="es-ES" sz="1400" dirty="0" err="1" smtClean="0"/>
              <a:t>super</a:t>
            </a:r>
            <a:r>
              <a:rPr lang="es-ES" sz="1400" dirty="0"/>
              <a:t>();</a:t>
            </a:r>
          </a:p>
          <a:p>
            <a:pPr>
              <a:spcBef>
                <a:spcPts val="0"/>
              </a:spcBef>
              <a:buNone/>
            </a:pPr>
            <a:r>
              <a:rPr lang="es-ES" sz="1400" dirty="0" smtClean="0"/>
              <a:t>		_</a:t>
            </a:r>
            <a:r>
              <a:rPr lang="es-ES" sz="1400" dirty="0"/>
              <a:t>trabajador = trabajador;</a:t>
            </a:r>
          </a:p>
          <a:p>
            <a:pPr>
              <a:spcBef>
                <a:spcPts val="0"/>
              </a:spcBef>
              <a:buNone/>
            </a:pPr>
            <a:r>
              <a:rPr lang="es-ES" sz="1400" dirty="0" smtClean="0"/>
              <a:t>		_</a:t>
            </a:r>
            <a:r>
              <a:rPr lang="es-ES" sz="1400" dirty="0"/>
              <a:t>salida = salida;</a:t>
            </a:r>
          </a:p>
          <a:p>
            <a:pPr>
              <a:spcBef>
                <a:spcPts val="0"/>
              </a:spcBef>
              <a:buNone/>
            </a:pPr>
            <a:r>
              <a:rPr lang="es-ES" sz="1400" dirty="0" smtClean="0"/>
              <a:t>	}</a:t>
            </a:r>
            <a:endParaRPr lang="es-ES" sz="1400" dirty="0"/>
          </a:p>
          <a:p>
            <a:pPr>
              <a:spcBef>
                <a:spcPts val="0"/>
              </a:spcBef>
              <a:buNone/>
            </a:pPr>
            <a:r>
              <a:rPr lang="es-ES" sz="1400" b="1" dirty="0" smtClean="0"/>
              <a:t>	</a:t>
            </a:r>
            <a:r>
              <a:rPr lang="es-ES" sz="1400" b="1" dirty="0" err="1" smtClean="0"/>
              <a:t>public</a:t>
            </a:r>
            <a:r>
              <a:rPr lang="es-ES" sz="1400" b="1" dirty="0" smtClean="0"/>
              <a:t> </a:t>
            </a:r>
            <a:r>
              <a:rPr lang="es-ES" sz="1400" b="1" dirty="0" err="1"/>
              <a:t>synchronized</a:t>
            </a:r>
            <a:r>
              <a:rPr lang="es-ES" sz="1400" b="1" dirty="0"/>
              <a:t> </a:t>
            </a:r>
            <a:r>
              <a:rPr lang="es-ES" sz="1400" b="1" dirty="0" err="1"/>
              <a:t>void</a:t>
            </a:r>
            <a:r>
              <a:rPr lang="es-ES" sz="1400" b="1" dirty="0"/>
              <a:t> tratar(){</a:t>
            </a:r>
          </a:p>
          <a:p>
            <a:pPr>
              <a:spcBef>
                <a:spcPts val="0"/>
              </a:spcBef>
              <a:buNone/>
            </a:pPr>
            <a:r>
              <a:rPr lang="es-ES" sz="1400" dirty="0" smtClean="0"/>
              <a:t>		</a:t>
            </a:r>
            <a:r>
              <a:rPr lang="es-ES" sz="1400" dirty="0" err="1" smtClean="0"/>
              <a:t>while</a:t>
            </a:r>
            <a:r>
              <a:rPr lang="es-ES" sz="1400" dirty="0"/>
              <a:t>(!_</a:t>
            </a:r>
            <a:r>
              <a:rPr lang="es-ES" sz="1400" dirty="0" err="1"/>
              <a:t>flag</a:t>
            </a:r>
            <a:r>
              <a:rPr lang="es-ES" sz="1400" dirty="0"/>
              <a:t>)</a:t>
            </a:r>
          </a:p>
          <a:p>
            <a:pPr>
              <a:spcBef>
                <a:spcPts val="0"/>
              </a:spcBef>
              <a:buNone/>
            </a:pPr>
            <a:r>
              <a:rPr lang="es-ES" sz="1400" dirty="0" smtClean="0"/>
              <a:t>			try{</a:t>
            </a:r>
            <a:r>
              <a:rPr lang="es-ES" sz="1400" b="1" dirty="0" err="1" smtClean="0"/>
              <a:t>wait</a:t>
            </a:r>
            <a:r>
              <a:rPr lang="es-ES" sz="1400" b="1" dirty="0"/>
              <a:t>()</a:t>
            </a:r>
            <a:r>
              <a:rPr lang="es-ES" sz="1400" dirty="0"/>
              <a:t>;}catch(</a:t>
            </a:r>
            <a:r>
              <a:rPr lang="es-ES" sz="1400" dirty="0" err="1"/>
              <a:t>InterruptedException</a:t>
            </a:r>
            <a:r>
              <a:rPr lang="es-ES" sz="1400" dirty="0"/>
              <a:t> </a:t>
            </a:r>
            <a:r>
              <a:rPr lang="es-ES" sz="1400" dirty="0" err="1"/>
              <a:t>exc</a:t>
            </a:r>
            <a:r>
              <a:rPr lang="es-ES" sz="1400" dirty="0"/>
              <a:t>){;}</a:t>
            </a:r>
          </a:p>
          <a:p>
            <a:pPr>
              <a:spcBef>
                <a:spcPts val="0"/>
              </a:spcBef>
              <a:buNone/>
            </a:pPr>
            <a:r>
              <a:rPr lang="es-ES" sz="1400" dirty="0" smtClean="0"/>
              <a:t>		</a:t>
            </a:r>
            <a:r>
              <a:rPr lang="es-ES" sz="1400" dirty="0" err="1" smtClean="0"/>
              <a:t>if</a:t>
            </a:r>
            <a:r>
              <a:rPr lang="es-ES" sz="1400" dirty="0"/>
              <a:t>(_primo == -1) {//Si es el primero</a:t>
            </a:r>
          </a:p>
          <a:p>
            <a:pPr>
              <a:spcBef>
                <a:spcPts val="0"/>
              </a:spcBef>
              <a:buNone/>
            </a:pPr>
            <a:r>
              <a:rPr lang="es-ES" sz="1400" dirty="0" smtClean="0"/>
              <a:t>			_</a:t>
            </a:r>
            <a:r>
              <a:rPr lang="es-ES" sz="1400" dirty="0"/>
              <a:t>primo = _dato;</a:t>
            </a:r>
          </a:p>
          <a:p>
            <a:pPr>
              <a:spcBef>
                <a:spcPts val="0"/>
              </a:spcBef>
              <a:buNone/>
            </a:pPr>
            <a:r>
              <a:rPr lang="es-ES" sz="1400" dirty="0" smtClean="0"/>
              <a:t>			_</a:t>
            </a:r>
            <a:r>
              <a:rPr lang="es-ES" sz="1400" dirty="0" err="1"/>
              <a:t>salida.mostrar</a:t>
            </a:r>
            <a:r>
              <a:rPr lang="es-ES" sz="1400" dirty="0"/>
              <a:t>(_dato);</a:t>
            </a:r>
          </a:p>
          <a:p>
            <a:pPr>
              <a:spcBef>
                <a:spcPts val="0"/>
              </a:spcBef>
              <a:buNone/>
            </a:pPr>
            <a:r>
              <a:rPr lang="es-ES" sz="1400" dirty="0" smtClean="0"/>
              <a:t>		}</a:t>
            </a:r>
            <a:endParaRPr lang="es-ES" sz="1400" dirty="0"/>
          </a:p>
          <a:p>
            <a:pPr>
              <a:spcBef>
                <a:spcPts val="0"/>
              </a:spcBef>
              <a:buNone/>
            </a:pPr>
            <a:r>
              <a:rPr lang="es-ES" sz="1400" dirty="0" smtClean="0"/>
              <a:t>		</a:t>
            </a:r>
            <a:r>
              <a:rPr lang="es-ES" sz="1400" dirty="0" err="1" smtClean="0"/>
              <a:t>else</a:t>
            </a:r>
            <a:r>
              <a:rPr lang="es-ES" sz="1400" dirty="0"/>
              <a:t>{//No es el primero</a:t>
            </a:r>
          </a:p>
          <a:p>
            <a:pPr>
              <a:spcBef>
                <a:spcPts val="0"/>
              </a:spcBef>
              <a:buNone/>
            </a:pPr>
            <a:r>
              <a:rPr lang="es-ES" sz="1400" dirty="0" smtClean="0"/>
              <a:t>		</a:t>
            </a:r>
            <a:r>
              <a:rPr lang="es-ES" sz="1400" dirty="0" err="1" smtClean="0"/>
              <a:t>if</a:t>
            </a:r>
            <a:r>
              <a:rPr lang="es-ES" sz="1400" dirty="0"/>
              <a:t>((_</a:t>
            </a:r>
            <a:r>
              <a:rPr lang="es-ES" sz="1400" dirty="0" err="1"/>
              <a:t>dato%_primo</a:t>
            </a:r>
            <a:r>
              <a:rPr lang="es-ES" sz="1400" dirty="0"/>
              <a:t>)!=0)//No es divisible por el 1er numero</a:t>
            </a:r>
          </a:p>
          <a:p>
            <a:pPr>
              <a:spcBef>
                <a:spcPts val="0"/>
              </a:spcBef>
              <a:buNone/>
            </a:pPr>
            <a:r>
              <a:rPr lang="es-ES" sz="1400" dirty="0" smtClean="0"/>
              <a:t>			_</a:t>
            </a:r>
            <a:r>
              <a:rPr lang="es-ES" sz="1400" dirty="0" err="1"/>
              <a:t>trabajador.escribirDato</a:t>
            </a:r>
            <a:r>
              <a:rPr lang="es-ES" sz="1400" dirty="0"/>
              <a:t>(_dato);</a:t>
            </a:r>
          </a:p>
          <a:p>
            <a:pPr>
              <a:spcBef>
                <a:spcPts val="0"/>
              </a:spcBef>
              <a:buNone/>
            </a:pPr>
            <a:r>
              <a:rPr lang="es-ES" sz="1400" dirty="0" smtClean="0"/>
              <a:t>		}</a:t>
            </a:r>
            <a:endParaRPr lang="es-ES" sz="1400" dirty="0"/>
          </a:p>
          <a:p>
            <a:pPr>
              <a:spcBef>
                <a:spcPts val="0"/>
              </a:spcBef>
              <a:buNone/>
            </a:pPr>
            <a:r>
              <a:rPr lang="es-ES" sz="1400" dirty="0" smtClean="0"/>
              <a:t>		_</a:t>
            </a:r>
            <a:r>
              <a:rPr lang="es-ES" sz="1400" dirty="0" err="1"/>
              <a:t>flag</a:t>
            </a:r>
            <a:r>
              <a:rPr lang="es-ES" sz="1400" dirty="0"/>
              <a:t> = false;</a:t>
            </a:r>
          </a:p>
          <a:p>
            <a:pPr>
              <a:spcBef>
                <a:spcPts val="0"/>
              </a:spcBef>
              <a:buNone/>
            </a:pPr>
            <a:r>
              <a:rPr lang="es-ES" sz="1400" b="1" dirty="0" smtClean="0"/>
              <a:t>		</a:t>
            </a:r>
            <a:r>
              <a:rPr lang="es-ES" sz="1400" b="1" dirty="0" err="1" smtClean="0"/>
              <a:t>notify</a:t>
            </a:r>
            <a:r>
              <a:rPr lang="es-ES" sz="1400" b="1" dirty="0"/>
              <a:t>()</a:t>
            </a:r>
            <a:r>
              <a:rPr lang="es-ES" sz="1400" dirty="0"/>
              <a:t>;//Solo puede estar en el este WS el filtro anterior, esperando para escribir</a:t>
            </a:r>
          </a:p>
          <a:p>
            <a:pPr>
              <a:spcBef>
                <a:spcPts val="0"/>
              </a:spcBef>
              <a:buNone/>
            </a:pPr>
            <a:r>
              <a:rPr lang="es-ES" sz="1400" dirty="0" smtClean="0"/>
              <a:t>	}</a:t>
            </a:r>
            <a:endParaRPr lang="es-ES" sz="1400" dirty="0"/>
          </a:p>
          <a:p>
            <a:pPr>
              <a:spcBef>
                <a:spcPts val="0"/>
              </a:spcBef>
              <a:buNone/>
            </a:pPr>
            <a:r>
              <a:rPr lang="es-ES" sz="1400" dirty="0" smtClean="0"/>
              <a:t>}</a:t>
            </a:r>
            <a:endParaRPr lang="es-ES" sz="1400" dirty="0"/>
          </a:p>
        </p:txBody>
      </p:sp>
      <p:sp>
        <p:nvSpPr>
          <p:cNvPr id="6" name="5 Flecha derecha"/>
          <p:cNvSpPr/>
          <p:nvPr/>
        </p:nvSpPr>
        <p:spPr>
          <a:xfrm>
            <a:off x="5786446" y="3143248"/>
            <a:ext cx="871835" cy="545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p:cNvSpPr/>
          <p:nvPr/>
        </p:nvSpPr>
        <p:spPr>
          <a:xfrm>
            <a:off x="6500826" y="3714752"/>
            <a:ext cx="2481376"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Si el dato es el primero en llegar: es primo y lo guardamos y mostramos</a:t>
            </a:r>
          </a:p>
        </p:txBody>
      </p:sp>
      <p:sp>
        <p:nvSpPr>
          <p:cNvPr id="9" name="8 Flecha derecha"/>
          <p:cNvSpPr/>
          <p:nvPr/>
        </p:nvSpPr>
        <p:spPr>
          <a:xfrm>
            <a:off x="5624648" y="3714752"/>
            <a:ext cx="871835" cy="545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Elipse"/>
          <p:cNvSpPr/>
          <p:nvPr/>
        </p:nvSpPr>
        <p:spPr>
          <a:xfrm>
            <a:off x="2000232" y="1000108"/>
            <a:ext cx="857256"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Rectángulo"/>
          <p:cNvSpPr/>
          <p:nvPr/>
        </p:nvSpPr>
        <p:spPr>
          <a:xfrm>
            <a:off x="3857620" y="1071546"/>
            <a:ext cx="264320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Contiene un dato, un método para pasárselo y el método </a:t>
            </a:r>
            <a:r>
              <a:rPr lang="es-ES" dirty="0" err="1" smtClean="0"/>
              <a:t>run</a:t>
            </a:r>
            <a:r>
              <a:rPr lang="es-ES" dirty="0" smtClean="0"/>
              <a:t>.</a:t>
            </a:r>
          </a:p>
        </p:txBody>
      </p:sp>
      <p:sp>
        <p:nvSpPr>
          <p:cNvPr id="16" name="15 Flecha derecha"/>
          <p:cNvSpPr/>
          <p:nvPr/>
        </p:nvSpPr>
        <p:spPr>
          <a:xfrm>
            <a:off x="2928926" y="1071546"/>
            <a:ext cx="928694"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Código Consumidor</a:t>
            </a:r>
            <a:endParaRPr lang="es-ES" dirty="0"/>
          </a:p>
        </p:txBody>
      </p:sp>
      <p:sp>
        <p:nvSpPr>
          <p:cNvPr id="3" name="2 Marcador de contenido"/>
          <p:cNvSpPr>
            <a:spLocks noGrp="1"/>
          </p:cNvSpPr>
          <p:nvPr>
            <p:ph idx="1"/>
          </p:nvPr>
        </p:nvSpPr>
        <p:spPr>
          <a:xfrm>
            <a:off x="457200" y="3143248"/>
            <a:ext cx="8229600" cy="2982915"/>
          </a:xfrm>
        </p:spPr>
        <p:txBody>
          <a:bodyPr>
            <a:normAutofit fontScale="47500" lnSpcReduction="20000"/>
          </a:bodyPr>
          <a:lstStyle/>
          <a:p>
            <a:endParaRPr lang="es-ES" dirty="0"/>
          </a:p>
          <a:p>
            <a:pPr>
              <a:buNone/>
            </a:pPr>
            <a:r>
              <a:rPr lang="es-ES" dirty="0" err="1"/>
              <a:t>public</a:t>
            </a:r>
            <a:r>
              <a:rPr lang="es-ES" dirty="0"/>
              <a:t> </a:t>
            </a:r>
            <a:r>
              <a:rPr lang="es-ES" dirty="0" err="1"/>
              <a:t>class</a:t>
            </a:r>
            <a:r>
              <a:rPr lang="es-ES" dirty="0"/>
              <a:t> Consumidor </a:t>
            </a:r>
            <a:r>
              <a:rPr lang="es-ES" dirty="0" err="1"/>
              <a:t>extends</a:t>
            </a:r>
            <a:r>
              <a:rPr lang="es-ES" dirty="0"/>
              <a:t> </a:t>
            </a:r>
            <a:r>
              <a:rPr lang="es-ES" dirty="0" err="1"/>
              <a:t>SuperTipo</a:t>
            </a:r>
            <a:r>
              <a:rPr lang="es-ES" dirty="0"/>
              <a:t>{</a:t>
            </a:r>
          </a:p>
          <a:p>
            <a:endParaRPr lang="es-ES" dirty="0"/>
          </a:p>
          <a:p>
            <a:pPr>
              <a:buNone/>
            </a:pPr>
            <a:r>
              <a:rPr lang="es-ES" dirty="0" smtClean="0"/>
              <a:t>	</a:t>
            </a:r>
            <a:r>
              <a:rPr lang="es-ES" dirty="0" err="1" smtClean="0"/>
              <a:t>public</a:t>
            </a:r>
            <a:r>
              <a:rPr lang="es-ES" dirty="0" smtClean="0"/>
              <a:t> </a:t>
            </a:r>
            <a:r>
              <a:rPr lang="es-ES" dirty="0" err="1"/>
              <a:t>synchronized</a:t>
            </a:r>
            <a:r>
              <a:rPr lang="es-ES" dirty="0"/>
              <a:t> </a:t>
            </a:r>
            <a:r>
              <a:rPr lang="es-ES" dirty="0" err="1"/>
              <a:t>void</a:t>
            </a:r>
            <a:r>
              <a:rPr lang="es-ES" dirty="0"/>
              <a:t> tratar(){</a:t>
            </a:r>
          </a:p>
          <a:p>
            <a:pPr>
              <a:buNone/>
            </a:pPr>
            <a:r>
              <a:rPr lang="es-ES" dirty="0" smtClean="0"/>
              <a:t>		</a:t>
            </a:r>
            <a:r>
              <a:rPr lang="es-ES" dirty="0" err="1" smtClean="0"/>
              <a:t>while</a:t>
            </a:r>
            <a:r>
              <a:rPr lang="es-ES" dirty="0"/>
              <a:t>(!_</a:t>
            </a:r>
            <a:r>
              <a:rPr lang="es-ES" dirty="0" err="1"/>
              <a:t>flag</a:t>
            </a:r>
            <a:r>
              <a:rPr lang="es-ES" dirty="0"/>
              <a:t>)</a:t>
            </a:r>
          </a:p>
          <a:p>
            <a:pPr>
              <a:buNone/>
            </a:pPr>
            <a:r>
              <a:rPr lang="es-ES" dirty="0" smtClean="0"/>
              <a:t>			try{</a:t>
            </a:r>
            <a:r>
              <a:rPr lang="es-ES" dirty="0" err="1" smtClean="0"/>
              <a:t>wait</a:t>
            </a:r>
            <a:r>
              <a:rPr lang="es-ES" dirty="0"/>
              <a:t>();}catch(</a:t>
            </a:r>
            <a:r>
              <a:rPr lang="es-ES" dirty="0" err="1"/>
              <a:t>InterruptedException</a:t>
            </a:r>
            <a:r>
              <a:rPr lang="es-ES" dirty="0"/>
              <a:t> </a:t>
            </a:r>
            <a:r>
              <a:rPr lang="es-ES" dirty="0" err="1"/>
              <a:t>exc</a:t>
            </a:r>
            <a:r>
              <a:rPr lang="es-ES" dirty="0"/>
              <a:t>){;}</a:t>
            </a:r>
          </a:p>
          <a:p>
            <a:pPr>
              <a:buNone/>
            </a:pPr>
            <a:r>
              <a:rPr lang="es-ES" dirty="0" smtClean="0"/>
              <a:t>		</a:t>
            </a:r>
            <a:r>
              <a:rPr lang="es-ES" dirty="0" err="1" smtClean="0"/>
              <a:t>System.</a:t>
            </a:r>
            <a:r>
              <a:rPr lang="es-ES" i="1" dirty="0" err="1" smtClean="0"/>
              <a:t>out.println</a:t>
            </a:r>
            <a:r>
              <a:rPr lang="es-ES" i="1" dirty="0"/>
              <a:t>("Posible candidato: " + _dato );</a:t>
            </a:r>
          </a:p>
          <a:p>
            <a:pPr>
              <a:buNone/>
            </a:pPr>
            <a:r>
              <a:rPr lang="es-ES" dirty="0" smtClean="0"/>
              <a:t>		_</a:t>
            </a:r>
            <a:r>
              <a:rPr lang="es-ES" dirty="0" err="1"/>
              <a:t>flag</a:t>
            </a:r>
            <a:r>
              <a:rPr lang="es-ES" dirty="0"/>
              <a:t> = false;</a:t>
            </a:r>
          </a:p>
          <a:p>
            <a:pPr>
              <a:buNone/>
            </a:pPr>
            <a:r>
              <a:rPr lang="es-ES" dirty="0" smtClean="0"/>
              <a:t>		</a:t>
            </a:r>
            <a:r>
              <a:rPr lang="es-ES" dirty="0" err="1" smtClean="0"/>
              <a:t>notify</a:t>
            </a:r>
            <a:r>
              <a:rPr lang="es-ES" dirty="0"/>
              <a:t>();</a:t>
            </a:r>
          </a:p>
          <a:p>
            <a:pPr>
              <a:buNone/>
            </a:pPr>
            <a:r>
              <a:rPr lang="es-ES" dirty="0" smtClean="0"/>
              <a:t>	}</a:t>
            </a:r>
            <a:endParaRPr lang="es-ES" dirty="0"/>
          </a:p>
          <a:p>
            <a:pPr>
              <a:buNone/>
            </a:pPr>
            <a:r>
              <a:rPr lang="es-ES" dirty="0"/>
              <a:t>}</a:t>
            </a:r>
          </a:p>
        </p:txBody>
      </p:sp>
      <p:sp>
        <p:nvSpPr>
          <p:cNvPr id="4" name="3 CuadroTexto"/>
          <p:cNvSpPr txBox="1"/>
          <p:nvPr/>
        </p:nvSpPr>
        <p:spPr>
          <a:xfrm>
            <a:off x="357158" y="1357298"/>
            <a:ext cx="8358246" cy="923330"/>
          </a:xfrm>
          <a:prstGeom prst="rect">
            <a:avLst/>
          </a:prstGeom>
          <a:noFill/>
        </p:spPr>
        <p:txBody>
          <a:bodyPr wrap="square" rtlCol="0">
            <a:spAutoFit/>
          </a:bodyPr>
          <a:lstStyle/>
          <a:p>
            <a:r>
              <a:rPr lang="es-ES" dirty="0" smtClean="0"/>
              <a:t>A la instancia de esta clase llegaran números cuando todos los filtros hayan calculado los primos. (Llegan los que no se han podido comprobar si son primos por que no hay suficientes filtros)</a:t>
            </a:r>
            <a:endParaRPr lang="es-E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Elipse"/>
          <p:cNvSpPr/>
          <p:nvPr/>
        </p:nvSpPr>
        <p:spPr>
          <a:xfrm>
            <a:off x="0" y="3857628"/>
            <a:ext cx="5929322" cy="17859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1 Título"/>
          <p:cNvSpPr>
            <a:spLocks noGrp="1"/>
          </p:cNvSpPr>
          <p:nvPr>
            <p:ph type="title"/>
          </p:nvPr>
        </p:nvSpPr>
        <p:spPr/>
        <p:txBody>
          <a:bodyPr/>
          <a:lstStyle/>
          <a:p>
            <a:r>
              <a:rPr lang="es-ES" dirty="0" smtClean="0"/>
              <a:t>Código Consumidor</a:t>
            </a:r>
            <a:endParaRPr lang="es-ES" dirty="0"/>
          </a:p>
        </p:txBody>
      </p:sp>
      <p:sp>
        <p:nvSpPr>
          <p:cNvPr id="3" name="2 Marcador de contenido"/>
          <p:cNvSpPr>
            <a:spLocks noGrp="1"/>
          </p:cNvSpPr>
          <p:nvPr>
            <p:ph idx="1"/>
          </p:nvPr>
        </p:nvSpPr>
        <p:spPr>
          <a:xfrm>
            <a:off x="457200" y="3143248"/>
            <a:ext cx="8229600" cy="2982915"/>
          </a:xfrm>
        </p:spPr>
        <p:txBody>
          <a:bodyPr>
            <a:normAutofit fontScale="47500" lnSpcReduction="20000"/>
          </a:bodyPr>
          <a:lstStyle/>
          <a:p>
            <a:endParaRPr lang="es-ES" dirty="0"/>
          </a:p>
          <a:p>
            <a:pPr>
              <a:buNone/>
            </a:pPr>
            <a:r>
              <a:rPr lang="es-ES" dirty="0" err="1"/>
              <a:t>public</a:t>
            </a:r>
            <a:r>
              <a:rPr lang="es-ES" dirty="0"/>
              <a:t> </a:t>
            </a:r>
            <a:r>
              <a:rPr lang="es-ES" dirty="0" err="1"/>
              <a:t>class</a:t>
            </a:r>
            <a:r>
              <a:rPr lang="es-ES" dirty="0"/>
              <a:t> Consumidor </a:t>
            </a:r>
            <a:r>
              <a:rPr lang="es-ES" dirty="0" err="1"/>
              <a:t>extends</a:t>
            </a:r>
            <a:r>
              <a:rPr lang="es-ES" dirty="0"/>
              <a:t> </a:t>
            </a:r>
            <a:r>
              <a:rPr lang="es-ES" dirty="0" err="1"/>
              <a:t>SuperTipo</a:t>
            </a:r>
            <a:r>
              <a:rPr lang="es-ES" dirty="0"/>
              <a:t>{</a:t>
            </a:r>
          </a:p>
          <a:p>
            <a:endParaRPr lang="es-ES" dirty="0"/>
          </a:p>
          <a:p>
            <a:pPr>
              <a:buNone/>
            </a:pPr>
            <a:r>
              <a:rPr lang="es-ES" dirty="0" smtClean="0"/>
              <a:t>	</a:t>
            </a:r>
            <a:r>
              <a:rPr lang="es-ES" dirty="0" err="1" smtClean="0"/>
              <a:t>public</a:t>
            </a:r>
            <a:r>
              <a:rPr lang="es-ES" dirty="0" smtClean="0"/>
              <a:t> </a:t>
            </a:r>
            <a:r>
              <a:rPr lang="es-ES" dirty="0" err="1"/>
              <a:t>synchronized</a:t>
            </a:r>
            <a:r>
              <a:rPr lang="es-ES" dirty="0"/>
              <a:t> </a:t>
            </a:r>
            <a:r>
              <a:rPr lang="es-ES" dirty="0" err="1"/>
              <a:t>void</a:t>
            </a:r>
            <a:r>
              <a:rPr lang="es-ES" dirty="0"/>
              <a:t> tratar(){</a:t>
            </a:r>
          </a:p>
          <a:p>
            <a:pPr>
              <a:buNone/>
            </a:pPr>
            <a:r>
              <a:rPr lang="es-ES" dirty="0" smtClean="0"/>
              <a:t>		</a:t>
            </a:r>
            <a:r>
              <a:rPr lang="es-ES" dirty="0" err="1" smtClean="0"/>
              <a:t>while</a:t>
            </a:r>
            <a:r>
              <a:rPr lang="es-ES" dirty="0"/>
              <a:t>(!_</a:t>
            </a:r>
            <a:r>
              <a:rPr lang="es-ES" dirty="0" err="1"/>
              <a:t>flag</a:t>
            </a:r>
            <a:r>
              <a:rPr lang="es-ES" dirty="0"/>
              <a:t>)</a:t>
            </a:r>
          </a:p>
          <a:p>
            <a:pPr>
              <a:buNone/>
            </a:pPr>
            <a:r>
              <a:rPr lang="es-ES" dirty="0" smtClean="0"/>
              <a:t>			try{</a:t>
            </a:r>
            <a:r>
              <a:rPr lang="es-ES" dirty="0" err="1" smtClean="0"/>
              <a:t>wait</a:t>
            </a:r>
            <a:r>
              <a:rPr lang="es-ES" dirty="0"/>
              <a:t>();}catch(</a:t>
            </a:r>
            <a:r>
              <a:rPr lang="es-ES" dirty="0" err="1"/>
              <a:t>InterruptedException</a:t>
            </a:r>
            <a:r>
              <a:rPr lang="es-ES" dirty="0"/>
              <a:t> </a:t>
            </a:r>
            <a:r>
              <a:rPr lang="es-ES" dirty="0" err="1"/>
              <a:t>exc</a:t>
            </a:r>
            <a:r>
              <a:rPr lang="es-ES" dirty="0"/>
              <a:t>){;}</a:t>
            </a:r>
          </a:p>
          <a:p>
            <a:pPr>
              <a:buNone/>
            </a:pPr>
            <a:r>
              <a:rPr lang="es-ES" dirty="0" smtClean="0"/>
              <a:t>		</a:t>
            </a:r>
            <a:r>
              <a:rPr lang="es-ES" dirty="0" err="1" smtClean="0"/>
              <a:t>System.</a:t>
            </a:r>
            <a:r>
              <a:rPr lang="es-ES" i="1" dirty="0" err="1" smtClean="0"/>
              <a:t>out.println</a:t>
            </a:r>
            <a:r>
              <a:rPr lang="es-ES" i="1" dirty="0"/>
              <a:t>("Posible candidato: " + _dato );</a:t>
            </a:r>
          </a:p>
          <a:p>
            <a:pPr>
              <a:buNone/>
            </a:pPr>
            <a:r>
              <a:rPr lang="es-ES" dirty="0" smtClean="0"/>
              <a:t>		_</a:t>
            </a:r>
            <a:r>
              <a:rPr lang="es-ES" dirty="0" err="1"/>
              <a:t>flag</a:t>
            </a:r>
            <a:r>
              <a:rPr lang="es-ES" dirty="0"/>
              <a:t> = false;</a:t>
            </a:r>
          </a:p>
          <a:p>
            <a:pPr>
              <a:buNone/>
            </a:pPr>
            <a:r>
              <a:rPr lang="es-ES" dirty="0" smtClean="0"/>
              <a:t>		</a:t>
            </a:r>
            <a:r>
              <a:rPr lang="es-ES" dirty="0" err="1" smtClean="0"/>
              <a:t>notify</a:t>
            </a:r>
            <a:r>
              <a:rPr lang="es-ES" dirty="0"/>
              <a:t>();</a:t>
            </a:r>
          </a:p>
          <a:p>
            <a:pPr>
              <a:buNone/>
            </a:pPr>
            <a:r>
              <a:rPr lang="es-ES" dirty="0" smtClean="0"/>
              <a:t>	}</a:t>
            </a:r>
            <a:endParaRPr lang="es-ES" dirty="0"/>
          </a:p>
          <a:p>
            <a:pPr>
              <a:buNone/>
            </a:pPr>
            <a:r>
              <a:rPr lang="es-ES" dirty="0"/>
              <a:t>}</a:t>
            </a:r>
          </a:p>
        </p:txBody>
      </p:sp>
      <p:sp>
        <p:nvSpPr>
          <p:cNvPr id="4" name="3 CuadroTexto"/>
          <p:cNvSpPr txBox="1"/>
          <p:nvPr/>
        </p:nvSpPr>
        <p:spPr>
          <a:xfrm>
            <a:off x="357158" y="1357298"/>
            <a:ext cx="8358246" cy="923330"/>
          </a:xfrm>
          <a:prstGeom prst="rect">
            <a:avLst/>
          </a:prstGeom>
          <a:noFill/>
        </p:spPr>
        <p:txBody>
          <a:bodyPr wrap="square" rtlCol="0">
            <a:spAutoFit/>
          </a:bodyPr>
          <a:lstStyle/>
          <a:p>
            <a:r>
              <a:rPr lang="es-ES" dirty="0" smtClean="0"/>
              <a:t>A la instancia de esta clase llegaran números cuando todos los filtros hayan calculado los primos. (Llegan los que no se han podido comprobar si son primos por que no hay suficientes filtros)</a:t>
            </a:r>
            <a:endParaRPr lang="es-ES" dirty="0"/>
          </a:p>
        </p:txBody>
      </p:sp>
      <p:sp>
        <p:nvSpPr>
          <p:cNvPr id="5" name="4 Elipse"/>
          <p:cNvSpPr/>
          <p:nvPr/>
        </p:nvSpPr>
        <p:spPr>
          <a:xfrm>
            <a:off x="3071802" y="3357562"/>
            <a:ext cx="857256"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4929190" y="2928934"/>
            <a:ext cx="264320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Contiene un dato, un método para pasárselo y el método </a:t>
            </a:r>
            <a:r>
              <a:rPr lang="es-ES" dirty="0" err="1" smtClean="0"/>
              <a:t>run</a:t>
            </a:r>
            <a:r>
              <a:rPr lang="es-ES" dirty="0" smtClean="0"/>
              <a:t>.</a:t>
            </a:r>
          </a:p>
        </p:txBody>
      </p:sp>
      <p:sp>
        <p:nvSpPr>
          <p:cNvPr id="7" name="6 Flecha derecha"/>
          <p:cNvSpPr/>
          <p:nvPr/>
        </p:nvSpPr>
        <p:spPr>
          <a:xfrm>
            <a:off x="4000496" y="3143248"/>
            <a:ext cx="928694"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Rectángulo"/>
          <p:cNvSpPr/>
          <p:nvPr/>
        </p:nvSpPr>
        <p:spPr>
          <a:xfrm>
            <a:off x="6215074" y="5786454"/>
            <a:ext cx="264320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Si tiene un dato, lo muestra por pantalla.</a:t>
            </a:r>
            <a:endParaRPr lang="es-ES" dirty="0" smtClean="0"/>
          </a:p>
        </p:txBody>
      </p:sp>
      <p:sp>
        <p:nvSpPr>
          <p:cNvPr id="10" name="9 Flecha derecha"/>
          <p:cNvSpPr/>
          <p:nvPr/>
        </p:nvSpPr>
        <p:spPr>
          <a:xfrm rot="2228858">
            <a:off x="5771772" y="5087430"/>
            <a:ext cx="928694"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362</Words>
  <Application>Microsoft Office PowerPoint</Application>
  <PresentationFormat>Presentación en pantalla (4:3)</PresentationFormat>
  <Paragraphs>232</Paragraphs>
  <Slides>11</Slides>
  <Notes>1</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Tema de Office</vt:lpstr>
      <vt:lpstr>Diapositiva 1</vt:lpstr>
      <vt:lpstr>Código Generador de Numeros:</vt:lpstr>
      <vt:lpstr>Código Generador de Numeros:</vt:lpstr>
      <vt:lpstr>Código de Supertipo:</vt:lpstr>
      <vt:lpstr>Código de Supertipo:</vt:lpstr>
      <vt:lpstr>Código de Filtro</vt:lpstr>
      <vt:lpstr>Código de Filtro</vt:lpstr>
      <vt:lpstr>Código Consumidor</vt:lpstr>
      <vt:lpstr>Código Consumidor</vt:lpstr>
      <vt:lpstr>Codigo Main</vt:lpstr>
      <vt:lpstr>Codigo Main</vt:lpstr>
    </vt:vector>
  </TitlesOfParts>
  <Company>Quercus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Mario Aristoteles Corchero Jiménez</dc:creator>
  <cp:lastModifiedBy>Mario Aristoteles Corchero Jiménez</cp:lastModifiedBy>
  <cp:revision>7</cp:revision>
  <dcterms:created xsi:type="dcterms:W3CDTF">2010-03-15T18:11:37Z</dcterms:created>
  <dcterms:modified xsi:type="dcterms:W3CDTF">2010-03-15T19:13:15Z</dcterms:modified>
</cp:coreProperties>
</file>