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E7FF-1E51-9526-F8E6-934C7BB43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46D689-E11F-8CC6-6C8C-41A9C3215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CD781-E104-B3F7-336A-8DC02A0CC445}"/>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E8F18F90-B23E-805A-CDBF-1C1D9588E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256BB-A267-5587-683E-0FFCEE4BA7B9}"/>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264935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6FDD-D698-CCC8-527C-18C1F8329B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0EEA05-1AAC-3BBF-D520-7FCB37E05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B4A3D-5D3F-C013-4B15-8E2C5FC72AE5}"/>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50E8395A-1D8D-3243-E4A2-8835A8EA6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44DC9-FEB6-98D6-6D12-7D9DBE390BB0}"/>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418080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159F1-6D83-8D4B-55F1-C12C3553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F4789B-BF00-849C-4739-FBAD9635C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8F524-7D6B-CA18-FEA4-4D816805BD8C}"/>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EF7953C3-DA2E-FCE3-3D7A-49DE1B553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2291D-E472-69DE-09D2-0BEB2267E503}"/>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365355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94F1-2056-DA23-5C3A-5DD51F7DB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D9865-1D99-7B46-E174-32B7DDBE5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BF57A-6990-6868-E954-D990D1B9E5CD}"/>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92F59C73-A3AA-E72A-1C2C-8835EEA39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00679-E976-C0FA-05CD-876A2E228727}"/>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137741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4F49-3E2B-9509-0AC2-31D92820C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04459-4EEF-6319-2357-7201D437EF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42B46-F5E3-007E-8E81-39C337BD450F}"/>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FE6CF00E-7957-10B5-9FED-2940AB70E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A70E4-0847-5C36-91A6-A2B6AA3A9721}"/>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374780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9178-F837-178B-5D13-46720D44B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03CF9-8FE0-49B5-DD1F-58231D302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6F444-2932-72AA-783B-F9AE6314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5C4ED-63BB-5FC4-F92D-268D62A79F82}"/>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6" name="Footer Placeholder 5">
            <a:extLst>
              <a:ext uri="{FF2B5EF4-FFF2-40B4-BE49-F238E27FC236}">
                <a16:creationId xmlns:a16="http://schemas.microsoft.com/office/drawing/2014/main" id="{EA481CB9-4C0A-55E4-2678-727E129A0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6A840-4575-3BB4-04EB-10478F123237}"/>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264211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6AEB-7EEE-F488-E1BD-B5F762CF7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2D942-6EB0-8161-7B22-47D2935D54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065A8-6AEF-2C93-C97E-7A03F18E6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31BDE-6979-782C-C79B-A9340497F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E6967-F206-E616-3A1F-337E55B2C1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C9C05B-AE2F-139A-BDFB-B036267E5BF6}"/>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8" name="Footer Placeholder 7">
            <a:extLst>
              <a:ext uri="{FF2B5EF4-FFF2-40B4-BE49-F238E27FC236}">
                <a16:creationId xmlns:a16="http://schemas.microsoft.com/office/drawing/2014/main" id="{E859AD7C-2216-AE1A-9A0F-29BEF0859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DA7610-77AD-6286-E26C-2EF1DF398466}"/>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309004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3124-44F9-DC6C-3A12-BE78590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B837F7-3359-5D2B-8C01-A018A30E6EE0}"/>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4" name="Footer Placeholder 3">
            <a:extLst>
              <a:ext uri="{FF2B5EF4-FFF2-40B4-BE49-F238E27FC236}">
                <a16:creationId xmlns:a16="http://schemas.microsoft.com/office/drawing/2014/main" id="{15BECEB4-AAD0-D0AD-1932-8901799A5A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27ACC-4BA2-6274-A915-7398EB3D1C74}"/>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256751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ADF7F-BCC2-114C-B704-8305E8E82024}"/>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3" name="Footer Placeholder 2">
            <a:extLst>
              <a:ext uri="{FF2B5EF4-FFF2-40B4-BE49-F238E27FC236}">
                <a16:creationId xmlns:a16="http://schemas.microsoft.com/office/drawing/2014/main" id="{E9AAE50B-5E7E-8FD7-878C-F5D1B9BEDB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7E3A00-A832-B418-110A-5CACAADAFFBA}"/>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5877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223F-F80A-78DF-463E-C015655D1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0DAA0E-73E9-F41D-0D4A-4B61A2215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22A1A-CFAB-111B-5F4F-CCA3D0CD7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D3E4D-A783-F151-5773-5523601C5117}"/>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6" name="Footer Placeholder 5">
            <a:extLst>
              <a:ext uri="{FF2B5EF4-FFF2-40B4-BE49-F238E27FC236}">
                <a16:creationId xmlns:a16="http://schemas.microsoft.com/office/drawing/2014/main" id="{34782A26-2BC9-6399-595D-35596A364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2C546-5737-05F0-9779-09542510F5DE}"/>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225955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45ED-E85E-F864-43A6-E1CBC964F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31A9E5-2371-7D22-9A81-3F87294A7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66C09B-1022-424E-4D95-DAA4B1BC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E5F01-F8D5-F563-073E-783F1C9F2B7C}"/>
              </a:ext>
            </a:extLst>
          </p:cNvPr>
          <p:cNvSpPr>
            <a:spLocks noGrp="1"/>
          </p:cNvSpPr>
          <p:nvPr>
            <p:ph type="dt" sz="half" idx="10"/>
          </p:nvPr>
        </p:nvSpPr>
        <p:spPr/>
        <p:txBody>
          <a:bodyPr/>
          <a:lstStyle/>
          <a:p>
            <a:fld id="{7D7BBF6C-C14A-4FF0-AF77-4CBAD8FB15DE}" type="datetimeFigureOut">
              <a:rPr lang="en-US" smtClean="0"/>
              <a:t>5/20/2025</a:t>
            </a:fld>
            <a:endParaRPr lang="en-US"/>
          </a:p>
        </p:txBody>
      </p:sp>
      <p:sp>
        <p:nvSpPr>
          <p:cNvPr id="6" name="Footer Placeholder 5">
            <a:extLst>
              <a:ext uri="{FF2B5EF4-FFF2-40B4-BE49-F238E27FC236}">
                <a16:creationId xmlns:a16="http://schemas.microsoft.com/office/drawing/2014/main" id="{4DEE38F8-2C79-2406-805B-26592A7BF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D1804-1316-DAC1-56B9-06ED8E7FA02F}"/>
              </a:ext>
            </a:extLst>
          </p:cNvPr>
          <p:cNvSpPr>
            <a:spLocks noGrp="1"/>
          </p:cNvSpPr>
          <p:nvPr>
            <p:ph type="sldNum" sz="quarter" idx="12"/>
          </p:nvPr>
        </p:nvSpPr>
        <p:spPr/>
        <p:txBody>
          <a:bodyPr/>
          <a:lstStyle/>
          <a:p>
            <a:fld id="{9CA56E5E-3512-45E1-BB10-F7FFBF00E4B5}" type="slidenum">
              <a:rPr lang="en-US" smtClean="0"/>
              <a:t>‹#›</a:t>
            </a:fld>
            <a:endParaRPr lang="en-US"/>
          </a:p>
        </p:txBody>
      </p:sp>
    </p:spTree>
    <p:extLst>
      <p:ext uri="{BB962C8B-B14F-4D97-AF65-F5344CB8AC3E}">
        <p14:creationId xmlns:p14="http://schemas.microsoft.com/office/powerpoint/2010/main" val="89791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28C4D-2651-3E78-5AD3-FD61759CB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9D635-012E-AC6D-1C8E-E00872BE9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4D5A1-F35B-23B1-E160-F2B08148F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7BBF6C-C14A-4FF0-AF77-4CBAD8FB15DE}" type="datetimeFigureOut">
              <a:rPr lang="en-US" smtClean="0"/>
              <a:t>5/20/2025</a:t>
            </a:fld>
            <a:endParaRPr lang="en-US"/>
          </a:p>
        </p:txBody>
      </p:sp>
      <p:sp>
        <p:nvSpPr>
          <p:cNvPr id="5" name="Footer Placeholder 4">
            <a:extLst>
              <a:ext uri="{FF2B5EF4-FFF2-40B4-BE49-F238E27FC236}">
                <a16:creationId xmlns:a16="http://schemas.microsoft.com/office/drawing/2014/main" id="{7807561B-8477-3694-2AAE-E8C289039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0045D1-50DE-4589-A7DD-BA467F755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A56E5E-3512-45E1-BB10-F7FFBF00E4B5}" type="slidenum">
              <a:rPr lang="en-US" smtClean="0"/>
              <a:t>‹#›</a:t>
            </a:fld>
            <a:endParaRPr lang="en-US"/>
          </a:p>
        </p:txBody>
      </p:sp>
      <p:sp>
        <p:nvSpPr>
          <p:cNvPr id="8" name="TextBox 7">
            <a:extLst>
              <a:ext uri="{FF2B5EF4-FFF2-40B4-BE49-F238E27FC236}">
                <a16:creationId xmlns:a16="http://schemas.microsoft.com/office/drawing/2014/main" id="{0F057928-1CAA-BAC1-B650-EAD5564F0D73}"/>
              </a:ext>
            </a:extLst>
          </p:cNvPr>
          <p:cNvSpPr txBox="1"/>
          <p:nvPr userDrawn="1">
            <p:extLst>
              <p:ext uri="{1162E1C5-73C7-4A58-AE30-91384D911F3F}">
                <p184:classification xmlns:p184="http://schemas.microsoft.com/office/powerpoint/2018/4/main" val="hdr"/>
              </p:ext>
            </p:extLst>
          </p:nvPr>
        </p:nvSpPr>
        <p:spPr>
          <a:xfrm>
            <a:off x="63500" y="63500"/>
            <a:ext cx="57150" cy="121920"/>
          </a:xfrm>
          <a:prstGeom prst="rect">
            <a:avLst/>
          </a:prstGeom>
        </p:spPr>
        <p:txBody>
          <a:bodyPr horzOverflow="overflow" lIns="0" tIns="0" rIns="0" bIns="0">
            <a:spAutoFit/>
          </a:bodyPr>
          <a:lstStyle/>
          <a:p>
            <a:pPr algn="l"/>
            <a:r>
              <a:rPr lang="en-US" sz="800">
                <a:solidFill>
                  <a:srgbClr val="000000">
                    <a:alpha val="50000"/>
                  </a:srgb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5590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8B61-F9FD-E92A-106A-F60AC2B0DC0E}"/>
              </a:ext>
            </a:extLst>
          </p:cNvPr>
          <p:cNvSpPr>
            <a:spLocks noGrp="1"/>
          </p:cNvSpPr>
          <p:nvPr>
            <p:ph type="ctrTitle"/>
          </p:nvPr>
        </p:nvSpPr>
        <p:spPr/>
        <p:txBody>
          <a:bodyPr/>
          <a:lstStyle/>
          <a:p>
            <a:r>
              <a:rPr lang="en-US" dirty="0"/>
              <a:t>Endangered Species Portfolio Project</a:t>
            </a:r>
          </a:p>
        </p:txBody>
      </p:sp>
      <p:sp>
        <p:nvSpPr>
          <p:cNvPr id="3" name="Subtitle 2">
            <a:extLst>
              <a:ext uri="{FF2B5EF4-FFF2-40B4-BE49-F238E27FC236}">
                <a16:creationId xmlns:a16="http://schemas.microsoft.com/office/drawing/2014/main" id="{FF036BB8-8D8E-D459-D7FE-AFADED355771}"/>
              </a:ext>
            </a:extLst>
          </p:cNvPr>
          <p:cNvSpPr>
            <a:spLocks noGrp="1"/>
          </p:cNvSpPr>
          <p:nvPr>
            <p:ph type="subTitle" idx="1"/>
          </p:nvPr>
        </p:nvSpPr>
        <p:spPr>
          <a:xfrm>
            <a:off x="1524000" y="4276952"/>
            <a:ext cx="9144000" cy="1655762"/>
          </a:xfrm>
        </p:spPr>
        <p:txBody>
          <a:bodyPr/>
          <a:lstStyle/>
          <a:p>
            <a:r>
              <a:rPr lang="en-US" dirty="0"/>
              <a:t>Analysis by : Mario Giraldo</a:t>
            </a:r>
          </a:p>
        </p:txBody>
      </p:sp>
    </p:spTree>
    <p:extLst>
      <p:ext uri="{BB962C8B-B14F-4D97-AF65-F5344CB8AC3E}">
        <p14:creationId xmlns:p14="http://schemas.microsoft.com/office/powerpoint/2010/main" val="118644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3CDD-3E76-975E-72E7-E69E2D75B075}"/>
              </a:ext>
            </a:extLst>
          </p:cNvPr>
          <p:cNvSpPr>
            <a:spLocks noGrp="1"/>
          </p:cNvSpPr>
          <p:nvPr>
            <p:ph type="title"/>
          </p:nvPr>
        </p:nvSpPr>
        <p:spPr>
          <a:xfrm>
            <a:off x="838200" y="365125"/>
            <a:ext cx="10515600" cy="857619"/>
          </a:xfrm>
        </p:spPr>
        <p:txBody>
          <a:bodyPr>
            <a:normAutofit/>
          </a:bodyPr>
          <a:lstStyle/>
          <a:p>
            <a:pPr algn="ctr"/>
            <a:r>
              <a:rPr lang="en-US" dirty="0"/>
              <a:t>Summary of Datasets used</a:t>
            </a:r>
          </a:p>
        </p:txBody>
      </p:sp>
      <p:sp>
        <p:nvSpPr>
          <p:cNvPr id="3" name="Content Placeholder 2">
            <a:extLst>
              <a:ext uri="{FF2B5EF4-FFF2-40B4-BE49-F238E27FC236}">
                <a16:creationId xmlns:a16="http://schemas.microsoft.com/office/drawing/2014/main" id="{8D7AE5DB-7FAD-4A8A-E5DA-25871266DD21}"/>
              </a:ext>
            </a:extLst>
          </p:cNvPr>
          <p:cNvSpPr>
            <a:spLocks noGrp="1"/>
          </p:cNvSpPr>
          <p:nvPr>
            <p:ph idx="1"/>
          </p:nvPr>
        </p:nvSpPr>
        <p:spPr/>
        <p:txBody>
          <a:bodyPr/>
          <a:lstStyle/>
          <a:p>
            <a:r>
              <a:rPr lang="en-US" dirty="0"/>
              <a:t>Observations dataset:</a:t>
            </a:r>
          </a:p>
          <a:p>
            <a:pPr lvl="1"/>
            <a:r>
              <a:rPr lang="en-US" dirty="0"/>
              <a:t>Consisted of 3 columns : “Scientific Name”, “Park Name”, and “Observations”</a:t>
            </a:r>
          </a:p>
          <a:p>
            <a:pPr lvl="1"/>
            <a:r>
              <a:rPr lang="en-US" dirty="0"/>
              <a:t>There were 23,296 rows</a:t>
            </a:r>
          </a:p>
          <a:p>
            <a:pPr lvl="1"/>
            <a:r>
              <a:rPr lang="en-US" dirty="0"/>
              <a:t>No missing or “</a:t>
            </a:r>
            <a:r>
              <a:rPr lang="en-US" dirty="0" err="1"/>
              <a:t>NaN</a:t>
            </a:r>
            <a:r>
              <a:rPr lang="en-US" dirty="0"/>
              <a:t>” values</a:t>
            </a:r>
          </a:p>
          <a:p>
            <a:pPr lvl="1"/>
            <a:r>
              <a:rPr lang="en-US" dirty="0"/>
              <a:t>There were 5,541 unique scientific names</a:t>
            </a:r>
          </a:p>
          <a:p>
            <a:pPr lvl="1"/>
            <a:r>
              <a:rPr lang="en-US" dirty="0"/>
              <a:t>There were 4 National Parks where observations were made : “Great Smoky Mountains”, “Yosemite”, “Bryce”, and “Yellowstone”</a:t>
            </a:r>
          </a:p>
          <a:p>
            <a:pPr marL="457200" lvl="1" indent="0">
              <a:buNone/>
            </a:pPr>
            <a:endParaRPr lang="en-US" dirty="0"/>
          </a:p>
        </p:txBody>
      </p:sp>
    </p:spTree>
    <p:extLst>
      <p:ext uri="{BB962C8B-B14F-4D97-AF65-F5344CB8AC3E}">
        <p14:creationId xmlns:p14="http://schemas.microsoft.com/office/powerpoint/2010/main" val="272017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419F-342B-A688-8D52-F5FB52FB0DCB}"/>
              </a:ext>
            </a:extLst>
          </p:cNvPr>
          <p:cNvSpPr>
            <a:spLocks noGrp="1"/>
          </p:cNvSpPr>
          <p:nvPr>
            <p:ph type="title"/>
          </p:nvPr>
        </p:nvSpPr>
        <p:spPr>
          <a:xfrm>
            <a:off x="838200" y="365126"/>
            <a:ext cx="10515600" cy="868252"/>
          </a:xfrm>
        </p:spPr>
        <p:txBody>
          <a:bodyPr/>
          <a:lstStyle/>
          <a:p>
            <a:pPr algn="ctr"/>
            <a:r>
              <a:rPr lang="en-US" dirty="0"/>
              <a:t>Summary of Datasets used</a:t>
            </a:r>
          </a:p>
        </p:txBody>
      </p:sp>
      <p:sp>
        <p:nvSpPr>
          <p:cNvPr id="3" name="Content Placeholder 2">
            <a:extLst>
              <a:ext uri="{FF2B5EF4-FFF2-40B4-BE49-F238E27FC236}">
                <a16:creationId xmlns:a16="http://schemas.microsoft.com/office/drawing/2014/main" id="{3E23E85C-B486-CC1F-59E3-478E8C8B8A1A}"/>
              </a:ext>
            </a:extLst>
          </p:cNvPr>
          <p:cNvSpPr>
            <a:spLocks noGrp="1"/>
          </p:cNvSpPr>
          <p:nvPr>
            <p:ph idx="1"/>
          </p:nvPr>
        </p:nvSpPr>
        <p:spPr>
          <a:xfrm>
            <a:off x="838200" y="1350335"/>
            <a:ext cx="10515600" cy="4826628"/>
          </a:xfrm>
        </p:spPr>
        <p:txBody>
          <a:bodyPr/>
          <a:lstStyle/>
          <a:p>
            <a:r>
              <a:rPr lang="en-US" dirty="0"/>
              <a:t>Species dataset:</a:t>
            </a:r>
          </a:p>
          <a:p>
            <a:pPr lvl="1"/>
            <a:r>
              <a:rPr lang="en-US" dirty="0"/>
              <a:t>Consisted of 4 columns : “ Category” , “Scientific Name”, “Common Names”, and “Conservation Status”</a:t>
            </a:r>
          </a:p>
          <a:p>
            <a:pPr lvl="1"/>
            <a:r>
              <a:rPr lang="en-US" dirty="0"/>
              <a:t>There were 5,824 rows</a:t>
            </a:r>
          </a:p>
          <a:p>
            <a:pPr lvl="1"/>
            <a:r>
              <a:rPr lang="en-US" dirty="0"/>
              <a:t>There were 7 different values in the Category column (e.g. Mammal, Reptile, etc.</a:t>
            </a:r>
          </a:p>
          <a:p>
            <a:pPr lvl="1"/>
            <a:r>
              <a:rPr lang="en-US" dirty="0"/>
              <a:t>4 Different Conservation Statuses : “Species of Concern”, “Endangered”, “Threatened”, “In Recovery”</a:t>
            </a:r>
          </a:p>
          <a:p>
            <a:pPr lvl="1"/>
            <a:r>
              <a:rPr lang="en-US" dirty="0"/>
              <a:t>There were 5,633 “</a:t>
            </a:r>
            <a:r>
              <a:rPr lang="en-US" dirty="0" err="1"/>
              <a:t>NaN</a:t>
            </a:r>
            <a:r>
              <a:rPr lang="en-US" dirty="0"/>
              <a:t>” values in the Conservation Status column</a:t>
            </a:r>
          </a:p>
          <a:p>
            <a:pPr lvl="2"/>
            <a:r>
              <a:rPr lang="en-US" dirty="0"/>
              <a:t>Which comes out to only 3% of the entire dataset having a Conservation Status value</a:t>
            </a:r>
          </a:p>
          <a:p>
            <a:pPr lvl="2"/>
            <a:r>
              <a:rPr lang="en-US" dirty="0"/>
              <a:t>These “Nan” values were replaced with the value “No Data or No Concern”</a:t>
            </a:r>
          </a:p>
          <a:p>
            <a:pPr lvl="2"/>
            <a:endParaRPr lang="en-US" dirty="0"/>
          </a:p>
        </p:txBody>
      </p:sp>
    </p:spTree>
    <p:extLst>
      <p:ext uri="{BB962C8B-B14F-4D97-AF65-F5344CB8AC3E}">
        <p14:creationId xmlns:p14="http://schemas.microsoft.com/office/powerpoint/2010/main" val="45268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0028-018A-64D6-81B8-D17AB056F96E}"/>
              </a:ext>
            </a:extLst>
          </p:cNvPr>
          <p:cNvSpPr>
            <a:spLocks noGrp="1"/>
          </p:cNvSpPr>
          <p:nvPr>
            <p:ph type="title"/>
          </p:nvPr>
        </p:nvSpPr>
        <p:spPr>
          <a:xfrm>
            <a:off x="838200" y="365125"/>
            <a:ext cx="10515600" cy="804455"/>
          </a:xfrm>
        </p:spPr>
        <p:txBody>
          <a:bodyPr>
            <a:normAutofit/>
          </a:bodyPr>
          <a:lstStyle/>
          <a:p>
            <a:pPr algn="ctr"/>
            <a:r>
              <a:rPr lang="en-US" dirty="0"/>
              <a:t>Summary of Datasets used (species cont.)</a:t>
            </a:r>
          </a:p>
        </p:txBody>
      </p:sp>
      <p:sp>
        <p:nvSpPr>
          <p:cNvPr id="3" name="Content Placeholder 2">
            <a:extLst>
              <a:ext uri="{FF2B5EF4-FFF2-40B4-BE49-F238E27FC236}">
                <a16:creationId xmlns:a16="http://schemas.microsoft.com/office/drawing/2014/main" id="{10B185FD-6932-D631-7D19-33B6DE411232}"/>
              </a:ext>
            </a:extLst>
          </p:cNvPr>
          <p:cNvSpPr>
            <a:spLocks noGrp="1"/>
          </p:cNvSpPr>
          <p:nvPr>
            <p:ph idx="1"/>
          </p:nvPr>
        </p:nvSpPr>
        <p:spPr>
          <a:xfrm>
            <a:off x="838200" y="1371600"/>
            <a:ext cx="10515600" cy="4805363"/>
          </a:xfrm>
        </p:spPr>
        <p:txBody>
          <a:bodyPr>
            <a:normAutofit fontScale="92500" lnSpcReduction="10000"/>
          </a:bodyPr>
          <a:lstStyle/>
          <a:p>
            <a:r>
              <a:rPr lang="en-US" dirty="0"/>
              <a:t>As there is no certainty of those species with “</a:t>
            </a:r>
            <a:r>
              <a:rPr lang="en-US" dirty="0" err="1"/>
              <a:t>NaN</a:t>
            </a:r>
            <a:r>
              <a:rPr lang="en-US" dirty="0"/>
              <a:t>” values in the Conservation Status column being “not endangered” I did not treat them as such.</a:t>
            </a:r>
          </a:p>
          <a:p>
            <a:r>
              <a:rPr lang="en-US" dirty="0"/>
              <a:t>Given this interpretation of the dataset, I was not able to perform a Chi-square test to draw any conclusive correlation between species and their conservation status.</a:t>
            </a:r>
          </a:p>
          <a:p>
            <a:pPr lvl="1"/>
            <a:r>
              <a:rPr lang="en-US" dirty="0"/>
              <a:t>I was not able due to the general rule of performing this correlation calculation between variables where there is at least 50% of data from one variable to make calculations against another.</a:t>
            </a:r>
          </a:p>
          <a:p>
            <a:pPr marL="457200" lvl="1" indent="0">
              <a:buNone/>
            </a:pPr>
            <a:endParaRPr lang="en-US" dirty="0"/>
          </a:p>
          <a:p>
            <a:r>
              <a:rPr lang="en-US" dirty="0"/>
              <a:t>For those species that did have a conservation status value, they were grouped together as a “Conservation group” for purposes of being able to draw conclusions on species and where they were observed.</a:t>
            </a:r>
          </a:p>
        </p:txBody>
      </p:sp>
    </p:spTree>
    <p:extLst>
      <p:ext uri="{BB962C8B-B14F-4D97-AF65-F5344CB8AC3E}">
        <p14:creationId xmlns:p14="http://schemas.microsoft.com/office/powerpoint/2010/main" val="124354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species with different species&#10;&#10;AI-generated content may be incorrect.">
            <a:extLst>
              <a:ext uri="{FF2B5EF4-FFF2-40B4-BE49-F238E27FC236}">
                <a16:creationId xmlns:a16="http://schemas.microsoft.com/office/drawing/2014/main" id="{BCFC45BD-DFA4-F7D4-270F-25D3711C977C}"/>
              </a:ext>
            </a:extLst>
          </p:cNvPr>
          <p:cNvPicPr>
            <a:picLocks noChangeAspect="1"/>
          </p:cNvPicPr>
          <p:nvPr/>
        </p:nvPicPr>
        <p:blipFill>
          <a:blip r:embed="rId2">
            <a:extLst>
              <a:ext uri="{28A0092B-C50C-407E-A947-70E740481C1C}">
                <a14:useLocalDpi xmlns:a14="http://schemas.microsoft.com/office/drawing/2010/main" val="0"/>
              </a:ext>
            </a:extLst>
          </a:blip>
          <a:srcRect t="850" r="-1" b="-1"/>
          <a:stretch>
            <a:fillRect/>
          </a:stretch>
        </p:blipFill>
        <p:spPr>
          <a:xfrm>
            <a:off x="1964510" y="643466"/>
            <a:ext cx="8262979" cy="5571067"/>
          </a:xfrm>
          <a:prstGeom prst="rect">
            <a:avLst/>
          </a:prstGeom>
        </p:spPr>
      </p:pic>
    </p:spTree>
    <p:extLst>
      <p:ext uri="{BB962C8B-B14F-4D97-AF65-F5344CB8AC3E}">
        <p14:creationId xmlns:p14="http://schemas.microsoft.com/office/powerpoint/2010/main" val="384335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FC2C-25A3-EF42-930D-AB460788493D}"/>
              </a:ext>
            </a:extLst>
          </p:cNvPr>
          <p:cNvSpPr>
            <a:spLocks noGrp="1"/>
          </p:cNvSpPr>
          <p:nvPr>
            <p:ph type="title"/>
          </p:nvPr>
        </p:nvSpPr>
        <p:spPr/>
        <p:txBody>
          <a:bodyPr/>
          <a:lstStyle/>
          <a:p>
            <a:pPr algn="ctr"/>
            <a:r>
              <a:rPr lang="en-US" dirty="0"/>
              <a:t>Conclusions from Species graph</a:t>
            </a:r>
          </a:p>
        </p:txBody>
      </p:sp>
      <p:sp>
        <p:nvSpPr>
          <p:cNvPr id="3" name="Content Placeholder 2">
            <a:extLst>
              <a:ext uri="{FF2B5EF4-FFF2-40B4-BE49-F238E27FC236}">
                <a16:creationId xmlns:a16="http://schemas.microsoft.com/office/drawing/2014/main" id="{DF2B584C-93FA-CE32-737D-D7BC8D52F5C2}"/>
              </a:ext>
            </a:extLst>
          </p:cNvPr>
          <p:cNvSpPr>
            <a:spLocks noGrp="1"/>
          </p:cNvSpPr>
          <p:nvPr>
            <p:ph idx="1"/>
          </p:nvPr>
        </p:nvSpPr>
        <p:spPr/>
        <p:txBody>
          <a:bodyPr>
            <a:normAutofit fontScale="92500"/>
          </a:bodyPr>
          <a:lstStyle/>
          <a:p>
            <a:r>
              <a:rPr lang="en-US" dirty="0"/>
              <a:t>As observations were made at national parks, the impact felt by animals in those areas would be more indirect that direct as there is not the possibility of development happening at National Parks which could lead to conservation issues for some animals.</a:t>
            </a:r>
          </a:p>
          <a:p>
            <a:r>
              <a:rPr lang="en-US" dirty="0"/>
              <a:t>As birds were the most prevalent species to have a conservation status, one could surmise (given the changing climate) that air quality has affected birds more than other animals due to their innate exposure to more parts of the atmosphere than other animals.</a:t>
            </a:r>
          </a:p>
          <a:p>
            <a:r>
              <a:rPr lang="en-US" dirty="0"/>
              <a:t>Another potential reason for birds to be more affected would be that they are more sensitive to temperature changes than other animals.</a:t>
            </a:r>
          </a:p>
        </p:txBody>
      </p:sp>
    </p:spTree>
    <p:extLst>
      <p:ext uri="{BB962C8B-B14F-4D97-AF65-F5344CB8AC3E}">
        <p14:creationId xmlns:p14="http://schemas.microsoft.com/office/powerpoint/2010/main" val="34192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blue squares">
            <a:extLst>
              <a:ext uri="{FF2B5EF4-FFF2-40B4-BE49-F238E27FC236}">
                <a16:creationId xmlns:a16="http://schemas.microsoft.com/office/drawing/2014/main" id="{D0D1D5BB-308B-8A90-55F0-C3434D517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792" y="425302"/>
            <a:ext cx="10573943" cy="5789231"/>
          </a:xfrm>
          <a:prstGeom prst="rect">
            <a:avLst/>
          </a:prstGeom>
        </p:spPr>
      </p:pic>
    </p:spTree>
    <p:extLst>
      <p:ext uri="{BB962C8B-B14F-4D97-AF65-F5344CB8AC3E}">
        <p14:creationId xmlns:p14="http://schemas.microsoft.com/office/powerpoint/2010/main" val="22368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1E17-757C-3C9A-57E5-F07ACBFCFF39}"/>
              </a:ext>
            </a:extLst>
          </p:cNvPr>
          <p:cNvSpPr>
            <a:spLocks noGrp="1"/>
          </p:cNvSpPr>
          <p:nvPr>
            <p:ph type="title"/>
          </p:nvPr>
        </p:nvSpPr>
        <p:spPr/>
        <p:txBody>
          <a:bodyPr/>
          <a:lstStyle/>
          <a:p>
            <a:pPr algn="ctr"/>
            <a:r>
              <a:rPr lang="en-US" dirty="0"/>
              <a:t>Conclusions from National Park observations graph</a:t>
            </a:r>
          </a:p>
        </p:txBody>
      </p:sp>
      <p:sp>
        <p:nvSpPr>
          <p:cNvPr id="3" name="Content Placeholder 2">
            <a:extLst>
              <a:ext uri="{FF2B5EF4-FFF2-40B4-BE49-F238E27FC236}">
                <a16:creationId xmlns:a16="http://schemas.microsoft.com/office/drawing/2014/main" id="{92C5C065-3171-CA20-42C7-FF685A388596}"/>
              </a:ext>
            </a:extLst>
          </p:cNvPr>
          <p:cNvSpPr>
            <a:spLocks noGrp="1"/>
          </p:cNvSpPr>
          <p:nvPr>
            <p:ph idx="1"/>
          </p:nvPr>
        </p:nvSpPr>
        <p:spPr/>
        <p:txBody>
          <a:bodyPr/>
          <a:lstStyle/>
          <a:p>
            <a:r>
              <a:rPr lang="en-US" dirty="0"/>
              <a:t>As the observations in Yellowstone are far greater than at the other parks, it lead to the realization that park size might be the </a:t>
            </a:r>
            <a:r>
              <a:rPr lang="en-US"/>
              <a:t>major contributor </a:t>
            </a:r>
            <a:r>
              <a:rPr lang="en-US" dirty="0"/>
              <a:t>to the observation distribution.</a:t>
            </a:r>
          </a:p>
          <a:p>
            <a:r>
              <a:rPr lang="en-US" dirty="0"/>
              <a:t>Yellowstone area : 3,471 square miles</a:t>
            </a:r>
          </a:p>
          <a:p>
            <a:r>
              <a:rPr lang="en-US" dirty="0"/>
              <a:t>Yosemite area : 1,169 square miles</a:t>
            </a:r>
          </a:p>
          <a:p>
            <a:r>
              <a:rPr lang="en-US" dirty="0"/>
              <a:t>Great Smoky Mountains : 800 square miles</a:t>
            </a:r>
          </a:p>
          <a:p>
            <a:r>
              <a:rPr lang="en-US" dirty="0"/>
              <a:t>Bryce : 56 square miles</a:t>
            </a:r>
          </a:p>
        </p:txBody>
      </p:sp>
    </p:spTree>
    <p:extLst>
      <p:ext uri="{BB962C8B-B14F-4D97-AF65-F5344CB8AC3E}">
        <p14:creationId xmlns:p14="http://schemas.microsoft.com/office/powerpoint/2010/main" val="96327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5b21038-f9e1-4e7d-8ce4-653ce59968ea}" enabled="1" method="Privileged" siteId="{b9fec68c-c92d-461e-9a97-3d03a0f18b82}" contentBits="1" removed="0"/>
</clbl:labelList>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Endangered Species Portfolio Project</vt:lpstr>
      <vt:lpstr>Summary of Datasets used</vt:lpstr>
      <vt:lpstr>Summary of Datasets used</vt:lpstr>
      <vt:lpstr>Summary of Datasets used (species cont.)</vt:lpstr>
      <vt:lpstr>PowerPoint Presentation</vt:lpstr>
      <vt:lpstr>Conclusions from Species graph</vt:lpstr>
      <vt:lpstr>PowerPoint Presentation</vt:lpstr>
      <vt:lpstr>Conclusions from National Park observations graph</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Giraldo, Kathleen M</dc:creator>
  <cp:lastModifiedBy>Giraldo, Kathleen M</cp:lastModifiedBy>
  <cp:revision>1</cp:revision>
  <dcterms:created xsi:type="dcterms:W3CDTF">2025-05-20T22:08:57Z</dcterms:created>
  <dcterms:modified xsi:type="dcterms:W3CDTF">2025-05-20T23:11:00Z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 </vt:lpwstr>
  </property>
</Properties>
</file>