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5"/>
  </p:notesMasterIdLst>
  <p:sldIdLst>
    <p:sldId id="329" r:id="rId2"/>
    <p:sldId id="293" r:id="rId3"/>
    <p:sldId id="258" r:id="rId4"/>
    <p:sldId id="302" r:id="rId5"/>
    <p:sldId id="257" r:id="rId6"/>
    <p:sldId id="304" r:id="rId7"/>
    <p:sldId id="306" r:id="rId8"/>
    <p:sldId id="294" r:id="rId9"/>
    <p:sldId id="307" r:id="rId10"/>
    <p:sldId id="309" r:id="rId11"/>
    <p:sldId id="310" r:id="rId12"/>
    <p:sldId id="311" r:id="rId13"/>
    <p:sldId id="312" r:id="rId14"/>
    <p:sldId id="298" r:id="rId15"/>
    <p:sldId id="314" r:id="rId16"/>
    <p:sldId id="315" r:id="rId17"/>
    <p:sldId id="313" r:id="rId18"/>
    <p:sldId id="299" r:id="rId19"/>
    <p:sldId id="316" r:id="rId20"/>
    <p:sldId id="317" r:id="rId21"/>
    <p:sldId id="320" r:id="rId22"/>
    <p:sldId id="321" r:id="rId23"/>
    <p:sldId id="322" r:id="rId24"/>
    <p:sldId id="324" r:id="rId25"/>
    <p:sldId id="326" r:id="rId26"/>
    <p:sldId id="325" r:id="rId27"/>
    <p:sldId id="327" r:id="rId28"/>
    <p:sldId id="328" r:id="rId29"/>
    <p:sldId id="300" r:id="rId30"/>
    <p:sldId id="318" r:id="rId31"/>
    <p:sldId id="323" r:id="rId32"/>
    <p:sldId id="319" r:id="rId33"/>
    <p:sldId id="264" r:id="rId34"/>
  </p:sldIdLst>
  <p:sldSz cx="9144000" cy="5143500" type="screen16x9"/>
  <p:notesSz cx="6858000" cy="9144000"/>
  <p:embeddedFontLst>
    <p:embeddedFont>
      <p:font typeface="Anaheim" panose="020B0604020202020204" charset="0"/>
      <p:regular r:id="rId36"/>
    </p:embeddedFont>
    <p:embeddedFont>
      <p:font typeface="Josefin Sans" panose="020B0604020202020204" charset="0"/>
      <p:regular r:id="rId37"/>
      <p:bold r:id="rId38"/>
      <p:italic r:id="rId39"/>
      <p:boldItalic r:id="rId40"/>
    </p:embeddedFont>
    <p:embeddedFont>
      <p:font typeface="Josefin Slab" panose="020B0604020202020204" charset="0"/>
      <p:regular r:id="rId41"/>
      <p:bold r:id="rId42"/>
      <p:italic r:id="rId43"/>
      <p:boldItalic r:id="rId44"/>
    </p:embeddedFont>
    <p:embeddedFont>
      <p:font typeface="Microsoft JhengHei UI" panose="020B0604030504040204" pitchFamily="34" charset="-120"/>
      <p:regular r:id="rId45"/>
      <p:bold r:id="rId46"/>
    </p:embeddedFont>
    <p:embeddedFont>
      <p:font typeface="Microsoft JhengHei UI Light" panose="020B0304030504040204" pitchFamily="34" charset="-120"/>
      <p:regular r:id="rId47"/>
    </p:embeddedFont>
    <p:embeddedFont>
      <p:font typeface="Staatliches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A1A1"/>
    <a:srgbClr val="F0F0F0"/>
    <a:srgbClr val="434343"/>
    <a:srgbClr val="D5B1FA"/>
    <a:srgbClr val="C089F7"/>
    <a:srgbClr val="D3D3D3"/>
    <a:srgbClr val="B26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9F17B-16D8-492B-9BA3-E9BEB89D8855}" v="15" dt="2020-09-20T21:47:01.962"/>
  </p1510:revLst>
</p1510:revInfo>
</file>

<file path=ppt/tableStyles.xml><?xml version="1.0" encoding="utf-8"?>
<a:tblStyleLst xmlns:a="http://schemas.openxmlformats.org/drawingml/2006/main" def="{0BAF537F-1A44-41C8-8832-3913BF117350}">
  <a:tblStyle styleId="{0BAF537F-1A44-41C8-8832-3913BF117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pos="5227"/>
        <p:guide orient="horz" pos="2971"/>
        <p:guide pos="2880"/>
        <p:guide orient="horz"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Vorrei iniziare col ringraziare i miei 2 relatori: il professor Castiglione e il Dottor Pascuccio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922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 applicazioni mobile, spesso, risultano diverse da quelle desktop in quanto vanno adattate alle dimensioni degli smartphone o tablet, generalmente più piccole.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88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153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In generale l’approccio nativo risulta utile in caso bisogni realizzare progetti di grandi dimensioni che necessitano performance e stabilità. Mentre l’approccio multipiattaforma risulta utile in caso i tempi di sviluppo sono brevi, il budget è limitato ma si </a:t>
            </a:r>
            <a:r>
              <a:rPr lang="it-IT"/>
              <a:t>vuole raggiun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67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Sono diversi i framework che permettono lo sviluppo di App Multipiattaforma. Essi semplificano molto l’attività dello sviluppatore.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77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2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01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Flutter è stato scelto per lo sviluppo dell’app del caso di studio in quanto innanzi tutto permette lo sviluppo di app compatibili con un gran numero di piattaforme, poi è basato sul linguaggio dart (orientato agli oggetti con una sintassi molto simile al C  il che lo rende molto semplice da apprendere per gli sviluppatori). Ha una community molto vasta. E permette l’utilizzo dell’hot </a:t>
            </a:r>
            <a:r>
              <a:rPr lang="it-IT" dirty="0" err="1"/>
              <a:t>reload</a:t>
            </a:r>
            <a:r>
              <a:rPr lang="it-IT" dirty="0"/>
              <a:t> in fase di sviluppo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00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53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87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8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771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656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67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7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L’app realizzata è divisa in 4 sezioni principali: Home, Statistiche, Notizie e Info.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Nella sezione home è prevista la possibilità di selezionare il tipo di dato da visualizzare: dati generali della nazione, dati divisi per regione ( con possibilità di ordinamento ) e dati divise per province con un form adibito alla ricerca della provincia desiderata.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213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Nella sezione </a:t>
            </a:r>
            <a:r>
              <a:rPr lang="it-IT" dirty="0" err="1"/>
              <a:t>Statistche</a:t>
            </a:r>
            <a:r>
              <a:rPr lang="it-IT" dirty="0"/>
              <a:t> sono presenti diversi grafici. In figura possiamo vedere quello che indica l’andamento dei casi totali e quello che mostra la variazione dei contagi giornalieri.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200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Poi, nella sezione notizie sono disponibili le notizie prelevate direttamente da Sky News. Infine, nella sezione info cliccando su un pulsante è possibile effettuare una donazione al conto aperto dal dipartimento di protezione civile.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831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Questa è la stessa versione di covid analytics con l’unica differenza di essere pubblicata come </a:t>
            </a:r>
            <a:r>
              <a:rPr lang="it-IT"/>
              <a:t>web app.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3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98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1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147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03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062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Oggi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viviamo nell’era digitale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utilizzare i mezzi tecnologici è diventata la nostra quotidianità.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23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 tal proposito è stata realizzata un’applicazione Cross-Platform finalizzata alla visualizzazione dei dati giornalieri prodotti da apparecchiature biomedicali.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59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9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3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8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-analytics-dev.web.app/#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70552" y="1120809"/>
            <a:ext cx="3118688" cy="2626302"/>
            <a:chOff x="4742977" y="986509"/>
            <a:chExt cx="3118688" cy="2626302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7" y="1175557"/>
              <a:ext cx="3113529" cy="2437254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4065" y="986509"/>
              <a:ext cx="3117600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685112" y="2616988"/>
            <a:ext cx="1241460" cy="348172"/>
            <a:chOff x="3597011" y="2562740"/>
            <a:chExt cx="1241460" cy="348172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537156" y="1517415"/>
            <a:ext cx="3248400" cy="1696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 analytics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93198" y="1807841"/>
            <a:ext cx="1241460" cy="537821"/>
            <a:chOff x="3993198" y="1807841"/>
            <a:chExt cx="1241460" cy="537821"/>
          </a:xfrm>
        </p:grpSpPr>
        <p:sp>
          <p:nvSpPr>
            <p:cNvPr id="217" name="Google Shape;217;p26"/>
            <p:cNvSpPr/>
            <p:nvPr/>
          </p:nvSpPr>
          <p:spPr>
            <a:xfrm>
              <a:off x="3993198" y="1807841"/>
              <a:ext cx="1241460" cy="537821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 rot="517171">
            <a:off x="8112989" y="272632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5;p26">
            <a:extLst>
              <a:ext uri="{FF2B5EF4-FFF2-40B4-BE49-F238E27FC236}">
                <a16:creationId xmlns:a16="http://schemas.microsoft.com/office/drawing/2014/main" id="{F7419B72-844E-4009-9193-ABDB20888386}"/>
              </a:ext>
            </a:extLst>
          </p:cNvPr>
          <p:cNvSpPr txBox="1">
            <a:spLocks/>
          </p:cNvSpPr>
          <p:nvPr/>
        </p:nvSpPr>
        <p:spPr>
          <a:xfrm>
            <a:off x="536834" y="3154839"/>
            <a:ext cx="3409533" cy="6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it-IT" sz="1600" dirty="0"/>
              <a:t>COVID-19: DATI, ANALISI E DIFFUSIONE</a:t>
            </a:r>
          </a:p>
        </p:txBody>
      </p:sp>
      <p:sp>
        <p:nvSpPr>
          <p:cNvPr id="3" name="Google Shape;165;p26">
            <a:extLst>
              <a:ext uri="{FF2B5EF4-FFF2-40B4-BE49-F238E27FC236}">
                <a16:creationId xmlns:a16="http://schemas.microsoft.com/office/drawing/2014/main" id="{22A92CF7-CD08-48AC-AE51-9702E0764499}"/>
              </a:ext>
            </a:extLst>
          </p:cNvPr>
          <p:cNvSpPr txBox="1">
            <a:spLocks/>
          </p:cNvSpPr>
          <p:nvPr/>
        </p:nvSpPr>
        <p:spPr>
          <a:xfrm>
            <a:off x="543559" y="3809936"/>
            <a:ext cx="1141888" cy="6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it-IT" sz="1050" dirty="0"/>
              <a:t>CANDIDATO: </a:t>
            </a:r>
          </a:p>
          <a:p>
            <a:pPr marL="0" indent="0"/>
            <a:r>
              <a:rPr lang="it-IT" sz="1050" dirty="0"/>
              <a:t>EGIDIO MARIO</a:t>
            </a:r>
          </a:p>
          <a:p>
            <a:pPr marL="0" indent="0"/>
            <a:r>
              <a:rPr lang="it-IT" sz="1050" dirty="0"/>
              <a:t>0512105122</a:t>
            </a:r>
          </a:p>
        </p:txBody>
      </p:sp>
      <p:sp>
        <p:nvSpPr>
          <p:cNvPr id="4" name="Google Shape;165;p26">
            <a:extLst>
              <a:ext uri="{FF2B5EF4-FFF2-40B4-BE49-F238E27FC236}">
                <a16:creationId xmlns:a16="http://schemas.microsoft.com/office/drawing/2014/main" id="{8E3062D3-4183-4946-9CE7-3DAC1287E9FB}"/>
              </a:ext>
            </a:extLst>
          </p:cNvPr>
          <p:cNvSpPr txBox="1">
            <a:spLocks/>
          </p:cNvSpPr>
          <p:nvPr/>
        </p:nvSpPr>
        <p:spPr>
          <a:xfrm>
            <a:off x="1375712" y="362853"/>
            <a:ext cx="2358850" cy="6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it-IT" sz="1050" dirty="0"/>
              <a:t>RELATORI: </a:t>
            </a:r>
          </a:p>
          <a:p>
            <a:pPr marL="0" indent="0"/>
            <a:r>
              <a:rPr lang="it-IT" sz="1050" dirty="0"/>
              <a:t>PROF. CASTIGLIONE ARCANGELO</a:t>
            </a:r>
          </a:p>
          <a:p>
            <a:pPr marL="0" indent="0"/>
            <a:r>
              <a:rPr lang="it-IT" sz="1050" dirty="0"/>
              <a:t>DOTT. PASCUCCIO FERNANDO ANTONIO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4B95BC1-275F-4B02-8948-677F82C5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4" y="322727"/>
            <a:ext cx="703868" cy="7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119734610-637046047174967-5547254164342057898-n_2zr5Ipuh_VVnw">
            <a:hlinkClick r:id="" action="ppaction://media"/>
            <a:extLst>
              <a:ext uri="{FF2B5EF4-FFF2-40B4-BE49-F238E27FC236}">
                <a16:creationId xmlns:a16="http://schemas.microsoft.com/office/drawing/2014/main" id="{D530F51A-30C5-4145-A10D-090AE7DCED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9686" y="2269192"/>
            <a:ext cx="2578473" cy="2578473"/>
          </a:xfrm>
          <a:prstGeom prst="rect">
            <a:avLst/>
          </a:prstGeom>
        </p:spPr>
      </p:pic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1189157"/>
            <a:ext cx="7064829" cy="108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dispositivi mobile più utilizzati hanno come sistema operativo Android o iOS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per questo motivo l’obiettivo di chi produce App è quello di poterle rendere disponibili almeno per questi due sistemi operativi principali.</a:t>
            </a:r>
          </a:p>
        </p:txBody>
      </p:sp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2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5" name="Google Shape;441;p28">
            <a:extLst>
              <a:ext uri="{FF2B5EF4-FFF2-40B4-BE49-F238E27FC236}">
                <a16:creationId xmlns:a16="http://schemas.microsoft.com/office/drawing/2014/main" id="{7C375EE4-8565-450A-BFD5-92192EA7F679}"/>
              </a:ext>
            </a:extLst>
          </p:cNvPr>
          <p:cNvSpPr/>
          <p:nvPr/>
        </p:nvSpPr>
        <p:spPr>
          <a:xfrm>
            <a:off x="3141263" y="2228664"/>
            <a:ext cx="2625659" cy="513741"/>
          </a:xfrm>
          <a:prstGeom prst="roundRect">
            <a:avLst>
              <a:gd name="adj" fmla="val 4313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7" name="Google Shape;441;p28">
            <a:extLst>
              <a:ext uri="{FF2B5EF4-FFF2-40B4-BE49-F238E27FC236}">
                <a16:creationId xmlns:a16="http://schemas.microsoft.com/office/drawing/2014/main" id="{8F7A7114-2FAF-463B-9E58-7A0F9FEF8928}"/>
              </a:ext>
            </a:extLst>
          </p:cNvPr>
          <p:cNvSpPr/>
          <p:nvPr/>
        </p:nvSpPr>
        <p:spPr>
          <a:xfrm>
            <a:off x="3156066" y="4434689"/>
            <a:ext cx="2621290" cy="475449"/>
          </a:xfrm>
          <a:prstGeom prst="roundRect">
            <a:avLst>
              <a:gd name="adj" fmla="val 4313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1" name="Google Shape;441;p28">
            <a:extLst>
              <a:ext uri="{FF2B5EF4-FFF2-40B4-BE49-F238E27FC236}">
                <a16:creationId xmlns:a16="http://schemas.microsoft.com/office/drawing/2014/main" id="{35D2246B-5FFC-4F82-9A58-FDCFF7B1501C}"/>
              </a:ext>
            </a:extLst>
          </p:cNvPr>
          <p:cNvSpPr/>
          <p:nvPr/>
        </p:nvSpPr>
        <p:spPr>
          <a:xfrm rot="5400000">
            <a:off x="3092745" y="2748083"/>
            <a:ext cx="572483" cy="475449"/>
          </a:xfrm>
          <a:prstGeom prst="roundRect">
            <a:avLst>
              <a:gd name="adj" fmla="val 4313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3" name="Google Shape;441;p28">
            <a:extLst>
              <a:ext uri="{FF2B5EF4-FFF2-40B4-BE49-F238E27FC236}">
                <a16:creationId xmlns:a16="http://schemas.microsoft.com/office/drawing/2014/main" id="{373F1392-71C9-43EB-9E09-CA2D5A440F8F}"/>
              </a:ext>
            </a:extLst>
          </p:cNvPr>
          <p:cNvSpPr/>
          <p:nvPr/>
        </p:nvSpPr>
        <p:spPr>
          <a:xfrm rot="5400000">
            <a:off x="2305037" y="4003546"/>
            <a:ext cx="1723577" cy="45719"/>
          </a:xfrm>
          <a:prstGeom prst="roundRect">
            <a:avLst>
              <a:gd name="adj" fmla="val 4313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6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1127901"/>
            <a:ext cx="7064829" cy="353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tipi di approccio per sviluppare App sono diversi: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App Native: sviluppate appositamente per uno specifico sistema operativo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compatibili soltanto con la piattaforma di destinazione.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App ibride: applicativi mobile che sfruttano sia componenti nativi sia tecnologie web 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(componente WebView) per gestire l'interfaccia e la logica dell'applicazione. 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Progressive Web App o PWA: un’evoluzione rispetto le App Ibride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assumono un comportamento «simile» alle applicazioni native dal punto di vista dell'esperienza utente.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App Cross-</a:t>
            </a:r>
            <a:r>
              <a:rPr lang="it-IT" sz="1100" b="1" dirty="0" err="1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platform</a:t>
            </a: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indipendenti dal tipo di sistema operativo. 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 sviluppatore scrive il codice di un’applicazione una sola volta e lo pubblica su piattaforme diverse (es., iOS e Android). 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Wingdings" panose="05000000000000000000" pitchFamily="2" charset="2"/>
              <a:buChar char="§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2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5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2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C8DA4E-2F00-4FCB-8C89-E9241E561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" t="2743" r="1738" b="1101"/>
          <a:stretch/>
        </p:blipFill>
        <p:spPr>
          <a:xfrm>
            <a:off x="2023782" y="1284193"/>
            <a:ext cx="5096436" cy="3328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83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1290011"/>
            <a:ext cx="7064829" cy="82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2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E34007-13F0-40EA-BD3C-9B5759E0B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4" b="14642"/>
          <a:stretch/>
        </p:blipFill>
        <p:spPr>
          <a:xfrm>
            <a:off x="708562" y="1459007"/>
            <a:ext cx="7726874" cy="289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434;p28">
            <a:extLst>
              <a:ext uri="{FF2B5EF4-FFF2-40B4-BE49-F238E27FC236}">
                <a16:creationId xmlns:a16="http://schemas.microsoft.com/office/drawing/2014/main" id="{133B26DA-4EF6-4D33-9C46-E9823FC255E3}"/>
              </a:ext>
            </a:extLst>
          </p:cNvPr>
          <p:cNvSpPr txBox="1">
            <a:spLocks/>
          </p:cNvSpPr>
          <p:nvPr/>
        </p:nvSpPr>
        <p:spPr>
          <a:xfrm>
            <a:off x="7026111" y="4415673"/>
            <a:ext cx="936283" cy="2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it-IT" sz="600" dirty="0">
                <a:solidFill>
                  <a:srgbClr val="A1A1A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Source jetbrains.com</a:t>
            </a:r>
          </a:p>
        </p:txBody>
      </p:sp>
    </p:spTree>
    <p:extLst>
      <p:ext uri="{BB962C8B-B14F-4D97-AF65-F5344CB8AC3E}">
        <p14:creationId xmlns:p14="http://schemas.microsoft.com/office/powerpoint/2010/main" val="60148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7;p28">
            <a:extLst>
              <a:ext uri="{FF2B5EF4-FFF2-40B4-BE49-F238E27FC236}">
                <a16:creationId xmlns:a16="http://schemas.microsoft.com/office/drawing/2014/main" id="{8522C813-A6A6-4B82-8D34-815C68E51F3C}"/>
              </a:ext>
            </a:extLst>
          </p:cNvPr>
          <p:cNvSpPr/>
          <p:nvPr/>
        </p:nvSpPr>
        <p:spPr>
          <a:xfrm>
            <a:off x="1479391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" name="Google Shape;427;p28">
            <a:extLst>
              <a:ext uri="{FF2B5EF4-FFF2-40B4-BE49-F238E27FC236}">
                <a16:creationId xmlns:a16="http://schemas.microsoft.com/office/drawing/2014/main" id="{A31AFA1E-D080-4F34-B708-53FBD69533CB}"/>
              </a:ext>
            </a:extLst>
          </p:cNvPr>
          <p:cNvSpPr/>
          <p:nvPr/>
        </p:nvSpPr>
        <p:spPr>
          <a:xfrm>
            <a:off x="3864124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2151314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7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</p:spTree>
    <p:extLst>
      <p:ext uri="{BB962C8B-B14F-4D97-AF65-F5344CB8AC3E}">
        <p14:creationId xmlns:p14="http://schemas.microsoft.com/office/powerpoint/2010/main" val="39381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3" name="Google Shape;434;p28">
            <a:extLst>
              <a:ext uri="{FF2B5EF4-FFF2-40B4-BE49-F238E27FC236}">
                <a16:creationId xmlns:a16="http://schemas.microsoft.com/office/drawing/2014/main" id="{8DF66D98-2B9C-43A6-B75C-45073B1AF35B}"/>
              </a:ext>
            </a:extLst>
          </p:cNvPr>
          <p:cNvSpPr txBox="1">
            <a:spLocks/>
          </p:cNvSpPr>
          <p:nvPr/>
        </p:nvSpPr>
        <p:spPr>
          <a:xfrm>
            <a:off x="1039585" y="1613002"/>
            <a:ext cx="7064829" cy="191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È composto da quattro componenti principali: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Dart Platform;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Flutter engine, scritto in C++, fornisce supporto per il rendering a basso livello utilizzando la libreria Skia Graphics.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Foundation library, un'interfaccia sugli SDK nativi di entrambe le piattaforme (iOS e Android);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Design-specific widgets;</a:t>
            </a:r>
          </a:p>
        </p:txBody>
      </p:sp>
    </p:spTree>
    <p:extLst>
      <p:ext uri="{BB962C8B-B14F-4D97-AF65-F5344CB8AC3E}">
        <p14:creationId xmlns:p14="http://schemas.microsoft.com/office/powerpoint/2010/main" val="9297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FB0534-7541-4F5E-9A6B-BF8C000B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60" y="1061662"/>
            <a:ext cx="5104279" cy="40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993174"/>
            <a:ext cx="7064829" cy="32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 la realizzazione del caso d’uso è stato utilizzato il framework Flutter in quanto: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È presente una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community molto vasta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 ha a disposizione un’ottima documentazione;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Permette la realizzazione di un App utilizzando il design originariamente concepito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senza comprometterne alcun aspetto. A differenza della maggior parte dei framework multipiattaforma, non utilizza componenti nativi della piattaforma (quando si deve far visualizzare un pulsante, Flutter stesso esegue il rendering di quel pulsante).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«Ha un’enorme potenza espressiva»;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È basato sul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linguaggio Dart,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realizzato da Google,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orientato agli oggetti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con uno stile di sintassi basato su C il che rende l’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apprendimento molto veloce per la maggior parte degli sviluppatori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55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7;p28">
            <a:extLst>
              <a:ext uri="{FF2B5EF4-FFF2-40B4-BE49-F238E27FC236}">
                <a16:creationId xmlns:a16="http://schemas.microsoft.com/office/drawing/2014/main" id="{8522C813-A6A6-4B82-8D34-815C68E51F3C}"/>
              </a:ext>
            </a:extLst>
          </p:cNvPr>
          <p:cNvSpPr/>
          <p:nvPr/>
        </p:nvSpPr>
        <p:spPr>
          <a:xfrm>
            <a:off x="1479391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" name="Google Shape;427;p28">
            <a:extLst>
              <a:ext uri="{FF2B5EF4-FFF2-40B4-BE49-F238E27FC236}">
                <a16:creationId xmlns:a16="http://schemas.microsoft.com/office/drawing/2014/main" id="{A31AFA1E-D080-4F34-B708-53FBD69533CB}"/>
              </a:ext>
            </a:extLst>
          </p:cNvPr>
          <p:cNvSpPr/>
          <p:nvPr/>
        </p:nvSpPr>
        <p:spPr>
          <a:xfrm>
            <a:off x="3864124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1717944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7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</p:spTree>
    <p:extLst>
      <p:ext uri="{BB962C8B-B14F-4D97-AF65-F5344CB8AC3E}">
        <p14:creationId xmlns:p14="http://schemas.microsoft.com/office/powerpoint/2010/main" val="665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" name="Google Shape;434;p28">
            <a:extLst>
              <a:ext uri="{FF2B5EF4-FFF2-40B4-BE49-F238E27FC236}">
                <a16:creationId xmlns:a16="http://schemas.microsoft.com/office/drawing/2014/main" id="{8DF66D98-2B9C-43A6-B75C-45073B1AF35B}"/>
              </a:ext>
            </a:extLst>
          </p:cNvPr>
          <p:cNvSpPr txBox="1">
            <a:spLocks/>
          </p:cNvSpPr>
          <p:nvPr/>
        </p:nvSpPr>
        <p:spPr>
          <a:xfrm>
            <a:off x="1039585" y="1643588"/>
            <a:ext cx="7064829" cy="206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Dato il crescere di </a:t>
            </a:r>
            <a:r>
              <a:rPr lang="it-IT" b="1" dirty="0" err="1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fake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news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è nata Covid Analytics . L’idea principale è quella di offrire,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  modo gratuito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informazioni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attendibili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inerenti ai casi di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COVID-19 in Italia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 tutti cittadini. L’obiettivo principale, quindi, è quello di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fornire informazioni e analisi statistiche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(tramite opportuni grafici).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dati vengono prelevati da una «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fonte ufficiale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», ovvero il Dipartimento della Protezione Civile.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0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https://github.com/pcm-dpc/COVID-19/blob/master/dati-json/dpc-covid19-ita-andamento-nazionale.json </a:t>
            </a:r>
          </a:p>
        </p:txBody>
      </p:sp>
    </p:spTree>
    <p:extLst>
      <p:ext uri="{BB962C8B-B14F-4D97-AF65-F5344CB8AC3E}">
        <p14:creationId xmlns:p14="http://schemas.microsoft.com/office/powerpoint/2010/main" val="32861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0" name="Google Shape;427;p28">
            <a:extLst>
              <a:ext uri="{FF2B5EF4-FFF2-40B4-BE49-F238E27FC236}">
                <a16:creationId xmlns:a16="http://schemas.microsoft.com/office/drawing/2014/main" id="{4C8D98DB-0457-484A-B6C8-25CAD9EF337B}"/>
              </a:ext>
            </a:extLst>
          </p:cNvPr>
          <p:cNvSpPr/>
          <p:nvPr/>
        </p:nvSpPr>
        <p:spPr>
          <a:xfrm>
            <a:off x="3864124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3" name="Google Shape;430;p28">
            <a:extLst>
              <a:ext uri="{FF2B5EF4-FFF2-40B4-BE49-F238E27FC236}">
                <a16:creationId xmlns:a16="http://schemas.microsoft.com/office/drawing/2014/main" id="{1BAB08A9-63AF-49A1-9CC0-3E91A8DCDEFF}"/>
              </a:ext>
            </a:extLst>
          </p:cNvPr>
          <p:cNvSpPr/>
          <p:nvPr/>
        </p:nvSpPr>
        <p:spPr>
          <a:xfrm>
            <a:off x="1479391" y="1466754"/>
            <a:ext cx="1546197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6EF6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7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</p:spTree>
    <p:extLst>
      <p:ext uri="{BB962C8B-B14F-4D97-AF65-F5344CB8AC3E}">
        <p14:creationId xmlns:p14="http://schemas.microsoft.com/office/powerpoint/2010/main" val="856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1474736"/>
            <a:ext cx="7064829" cy="21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Attraverso il framework Flutter, a partire dallo stesso codice sorgente, è stato possibile rendere compatibile l’App realizzata per smartphone e tablet con sistemi operativi Android o iOS.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Inoltre, grazie all’integrazione con «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Firebase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 è stato possibile pubblicare «Covid Analytics» come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Progressive Web App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 modo da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distribuirla senza passare per i vari Store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hlinkClick r:id="rId3"/>
              </a:rPr>
              <a:t>«https://covid-analytics-dev.web.app/#/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930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1609808"/>
            <a:ext cx="7064829" cy="19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 sviluppo dell’applicazione è stato molto lungo in quanto, durante la fase iniziale, determinati meccanismi inerenti a Flutter non erano ancora del tutto dettagliati.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L’idea centrale è stata la costruzione dell’interfaccia utente tramite appositi widget.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Essi descrivono come dovrebbe essere la loro visualizzazione data la configurazione e lo stato corrente.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 flutter i Widget sono una delle componenti fondamentali.</a:t>
            </a:r>
          </a:p>
        </p:txBody>
      </p:sp>
    </p:spTree>
    <p:extLst>
      <p:ext uri="{BB962C8B-B14F-4D97-AF65-F5344CB8AC3E}">
        <p14:creationId xmlns:p14="http://schemas.microsoft.com/office/powerpoint/2010/main" val="382356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93373" y="1125237"/>
            <a:ext cx="7064829" cy="34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Ogni schermata di Covid Analytics che non ha la necessità di conservare uno stato è stata realizzata attraverso l’uso di Stateless Widget (es., per la sezione Info).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Sono state realizzate come Stateful Widget tutte le schermate che necessitavano il mantenimento di uno stato. Questo per permettere di reagire ad eventi (es., risposte a chiamate http).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Tre delle quattro schermate principali implementano un FutureBuilder, ovvero una Widget che permette di effettuare richieste http asincrone ed attenderne la risposta per poi mostrare il risultato a schermo.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Fondamentale per la visualizzazione dei dati è stata la chiamata di Web API, attraverso richieste http. Tali chiamate restituiscono come risposta dei file JSON. Il corpo delle risposte è stato decodificato e istanziato come classi dell’applicazione. 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 la navigazione tra le varie schermate si è fatto uso di una semplice Bottom Bar.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78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pic>
        <p:nvPicPr>
          <p:cNvPr id="1027" name="Immagine 28">
            <a:extLst>
              <a:ext uri="{FF2B5EF4-FFF2-40B4-BE49-F238E27FC236}">
                <a16:creationId xmlns:a16="http://schemas.microsoft.com/office/drawing/2014/main" id="{30904AD0-DE4E-4E6D-A7BA-74116355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1907" r="3110" b="6477"/>
          <a:stretch>
            <a:fillRect/>
          </a:stretch>
        </p:blipFill>
        <p:spPr bwMode="auto">
          <a:xfrm>
            <a:off x="1916207" y="1389878"/>
            <a:ext cx="1485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magine 29">
            <a:extLst>
              <a:ext uri="{FF2B5EF4-FFF2-40B4-BE49-F238E27FC236}">
                <a16:creationId xmlns:a16="http://schemas.microsoft.com/office/drawing/2014/main" id="{7CBC7477-51CF-477A-A16E-45FDE94B7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432" r="635" b="514"/>
          <a:stretch>
            <a:fillRect/>
          </a:stretch>
        </p:blipFill>
        <p:spPr bwMode="auto">
          <a:xfrm>
            <a:off x="3839136" y="1389878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30">
            <a:extLst>
              <a:ext uri="{FF2B5EF4-FFF2-40B4-BE49-F238E27FC236}">
                <a16:creationId xmlns:a16="http://schemas.microsoft.com/office/drawing/2014/main" id="{2E698255-3F78-4C17-BDE5-547C760A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684" r="-2" b="896"/>
          <a:stretch>
            <a:fillRect/>
          </a:stretch>
        </p:blipFill>
        <p:spPr bwMode="auto">
          <a:xfrm>
            <a:off x="5743015" y="1389878"/>
            <a:ext cx="1495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1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1811037"/>
            <a:ext cx="7064829" cy="152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51" name="Immagine 31">
            <a:extLst>
              <a:ext uri="{FF2B5EF4-FFF2-40B4-BE49-F238E27FC236}">
                <a16:creationId xmlns:a16="http://schemas.microsoft.com/office/drawing/2014/main" id="{C5BE2109-DAEE-40F2-9911-59E008FB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987"/>
          <a:stretch>
            <a:fillRect/>
          </a:stretch>
        </p:blipFill>
        <p:spPr bwMode="auto">
          <a:xfrm>
            <a:off x="1914925" y="1385297"/>
            <a:ext cx="1476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magine 32">
            <a:extLst>
              <a:ext uri="{FF2B5EF4-FFF2-40B4-BE49-F238E27FC236}">
                <a16:creationId xmlns:a16="http://schemas.microsoft.com/office/drawing/2014/main" id="{AFDD2A68-47B4-455C-8D85-B7DFFBB7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08" y="1409027"/>
            <a:ext cx="1476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magine 33">
            <a:extLst>
              <a:ext uri="{FF2B5EF4-FFF2-40B4-BE49-F238E27FC236}">
                <a16:creationId xmlns:a16="http://schemas.microsoft.com/office/drawing/2014/main" id="{A1E94416-A3D8-4C70-86CE-6E370B95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691" y="1409027"/>
            <a:ext cx="1476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0E33C30-7740-49B6-A210-9CF61E25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6" y="-2891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F9BF06-040A-4947-A763-72EDC0CD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6" y="30351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95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DF83B2-A7A8-4119-B1C7-A98BDBD9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6" y="59021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95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98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1811037"/>
            <a:ext cx="7064829" cy="152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25DD8F-33E9-466F-9B6D-4423A0A88F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295" y="1399540"/>
            <a:ext cx="1483360" cy="28778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CA739C-E984-496E-9DC4-BD3E95402D00}"/>
              </a:ext>
            </a:extLst>
          </p:cNvPr>
          <p:cNvPicPr/>
          <p:nvPr/>
        </p:nvPicPr>
        <p:blipFill rotWithShape="1">
          <a:blip r:embed="rId4"/>
          <a:srcRect t="537" b="-1"/>
          <a:stretch/>
        </p:blipFill>
        <p:spPr bwMode="auto">
          <a:xfrm>
            <a:off x="5295854" y="1399540"/>
            <a:ext cx="1483360" cy="2857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50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1811037"/>
            <a:ext cx="7064829" cy="152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CA1527-48FA-4C5F-A039-F0A8E1AF0CEB}"/>
              </a:ext>
            </a:extLst>
          </p:cNvPr>
          <p:cNvPicPr/>
          <p:nvPr/>
        </p:nvPicPr>
        <p:blipFill rotWithShape="1">
          <a:blip r:embed="rId3"/>
          <a:srcRect l="23106" t="8718" r="18678" b="14066"/>
          <a:stretch/>
        </p:blipFill>
        <p:spPr bwMode="auto">
          <a:xfrm>
            <a:off x="2427604" y="1312080"/>
            <a:ext cx="4288790" cy="3094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8714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E7B03B0-D191-4AB8-9E90-BEDED9060444}"/>
              </a:ext>
            </a:extLst>
          </p:cNvPr>
          <p:cNvPicPr/>
          <p:nvPr/>
        </p:nvPicPr>
        <p:blipFill rotWithShape="1">
          <a:blip r:embed="rId3"/>
          <a:srcRect l="2261" t="2304" r="2018" b="1643"/>
          <a:stretch/>
        </p:blipFill>
        <p:spPr bwMode="auto">
          <a:xfrm>
            <a:off x="2427605" y="1312080"/>
            <a:ext cx="4288790" cy="3094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472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609EE77-3831-4ADD-9392-65C7DA02C4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7605" y="1312080"/>
            <a:ext cx="4288790" cy="3094989"/>
          </a:xfrm>
          <a:prstGeom prst="rect">
            <a:avLst/>
          </a:prstGeom>
        </p:spPr>
      </p:pic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A62763-A31E-4C2B-B8E5-1C2B4CA5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9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7;p28">
            <a:extLst>
              <a:ext uri="{FF2B5EF4-FFF2-40B4-BE49-F238E27FC236}">
                <a16:creationId xmlns:a16="http://schemas.microsoft.com/office/drawing/2014/main" id="{8522C813-A6A6-4B82-8D34-815C68E51F3C}"/>
              </a:ext>
            </a:extLst>
          </p:cNvPr>
          <p:cNvSpPr/>
          <p:nvPr/>
        </p:nvSpPr>
        <p:spPr>
          <a:xfrm>
            <a:off x="1479391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" name="Google Shape;427;p28">
            <a:extLst>
              <a:ext uri="{FF2B5EF4-FFF2-40B4-BE49-F238E27FC236}">
                <a16:creationId xmlns:a16="http://schemas.microsoft.com/office/drawing/2014/main" id="{A31AFA1E-D080-4F34-B708-53FBD69533CB}"/>
              </a:ext>
            </a:extLst>
          </p:cNvPr>
          <p:cNvSpPr/>
          <p:nvPr/>
        </p:nvSpPr>
        <p:spPr>
          <a:xfrm>
            <a:off x="3864124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7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1430658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</p:spTree>
    <p:extLst>
      <p:ext uri="{BB962C8B-B14F-4D97-AF65-F5344CB8AC3E}">
        <p14:creationId xmlns:p14="http://schemas.microsoft.com/office/powerpoint/2010/main" val="42104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  INTRODUZIONE</a:t>
            </a:r>
            <a:endParaRPr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4" y="1081948"/>
            <a:ext cx="7064829" cy="54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L’evoluzione tecnologica avvenuta nell’ultimo decennio, con il conseguente sviluppo nella produzione di software, ha permesso un’importante diffusione di informazioni tramite Internet.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Google Shape;434;p28">
            <a:extLst>
              <a:ext uri="{FF2B5EF4-FFF2-40B4-BE49-F238E27FC236}">
                <a16:creationId xmlns:a16="http://schemas.microsoft.com/office/drawing/2014/main" id="{8991DAC3-A4F2-46FF-9885-190431860C28}"/>
              </a:ext>
            </a:extLst>
          </p:cNvPr>
          <p:cNvSpPr txBox="1">
            <a:spLocks/>
          </p:cNvSpPr>
          <p:nvPr/>
        </p:nvSpPr>
        <p:spPr>
          <a:xfrm>
            <a:off x="516971" y="1752502"/>
            <a:ext cx="8110057" cy="32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it-IT" b="0" i="0" dirty="0">
                <a:solidFill>
                  <a:srgbClr val="434343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" panose="020B0604020202020204" pitchFamily="34" charset="0"/>
              </a:rPr>
              <a:t>Tra le tecnologie più utilizzate troviamo gli smartphone. </a:t>
            </a:r>
            <a:endParaRPr lang="it-IT" dirty="0">
              <a:effectLst/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2" name="Immagine 21" descr="Immagine che contiene mappa&#10;&#10;Descrizione generata automaticamente">
            <a:extLst>
              <a:ext uri="{FF2B5EF4-FFF2-40B4-BE49-F238E27FC236}">
                <a16:creationId xmlns:a16="http://schemas.microsoft.com/office/drawing/2014/main" id="{7ED2A73C-B46C-48B7-B804-18A1ADF4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50" y="2205977"/>
            <a:ext cx="4519500" cy="2542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Conclusioni</a:t>
            </a:r>
          </a:p>
        </p:txBody>
      </p:sp>
      <p:sp>
        <p:nvSpPr>
          <p:cNvPr id="3" name="Google Shape;434;p28">
            <a:extLst>
              <a:ext uri="{FF2B5EF4-FFF2-40B4-BE49-F238E27FC236}">
                <a16:creationId xmlns:a16="http://schemas.microsoft.com/office/drawing/2014/main" id="{8DF66D98-2B9C-43A6-B75C-45073B1AF35B}"/>
              </a:ext>
            </a:extLst>
          </p:cNvPr>
          <p:cNvSpPr txBox="1">
            <a:spLocks/>
          </p:cNvSpPr>
          <p:nvPr/>
        </p:nvSpPr>
        <p:spPr>
          <a:xfrm>
            <a:off x="1039585" y="1081938"/>
            <a:ext cx="7064829" cy="297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Oltre alla diffusione dei dati per garantire a tutti una corretta informazione,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 sviluppo di App Cross Platform in ambito medico apporta dei notevoli risvolti positivi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Basti pensare alla «comunicazione» tra il personale sanitario stesso oppure tra quest’ultimo e i pazienti.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 esempio, grazie all’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integrazione con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 standard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Fast Healthcare Interoperability Resources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(FHIR) è possibile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realizzare in tempi brevi applicazioni veloci, flessibili e compatibili con diverse piattaforme.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FHIR consente lo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scambio di dati medicali usando protocolli web standard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 maniera semplice, veloce ed efficace tra sistemi diversi.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4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4;p28">
            <a:extLst>
              <a:ext uri="{FF2B5EF4-FFF2-40B4-BE49-F238E27FC236}">
                <a16:creationId xmlns:a16="http://schemas.microsoft.com/office/drawing/2014/main" id="{8DF66D98-2B9C-43A6-B75C-45073B1AF35B}"/>
              </a:ext>
            </a:extLst>
          </p:cNvPr>
          <p:cNvSpPr txBox="1">
            <a:spLocks/>
          </p:cNvSpPr>
          <p:nvPr/>
        </p:nvSpPr>
        <p:spPr>
          <a:xfrm>
            <a:off x="1039585" y="1093359"/>
            <a:ext cx="7064829" cy="295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Tramite l’integrazione con queste API medici, infermieri e pazienti avrebbero la possibilità, attraverso un pc o uno smartphone, di accedere ai dati di loro interesse nel modo più semplice possibile.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 esempio, un App del genere potrebbe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garantire al personale sanitario un quadro dettagliato ed organizzato delle cartelle cliniche di tutti i pazienti, fornendo addirittura eventuali statistiche. Il tutto a portata di qualche click.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Da non escludere è la possibilità di ricevere ed inviare avvisi attraverso delle semplici notifiche 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(ad esempio, utilizzando Firebase). </a:t>
            </a:r>
          </a:p>
        </p:txBody>
      </p:sp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2EE5AFB1-F040-474F-8083-1C286E01A66C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838822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Conclusioni</a:t>
            </a:r>
          </a:p>
        </p:txBody>
      </p:sp>
      <p:sp>
        <p:nvSpPr>
          <p:cNvPr id="8" name="Google Shape;434;p28">
            <a:extLst>
              <a:ext uri="{FF2B5EF4-FFF2-40B4-BE49-F238E27FC236}">
                <a16:creationId xmlns:a16="http://schemas.microsoft.com/office/drawing/2014/main" id="{3B3B7623-5F0D-49CC-93DB-28E4C7F3EE31}"/>
              </a:ext>
            </a:extLst>
          </p:cNvPr>
          <p:cNvSpPr txBox="1">
            <a:spLocks/>
          </p:cNvSpPr>
          <p:nvPr/>
        </p:nvSpPr>
        <p:spPr>
          <a:xfrm>
            <a:off x="1039585" y="887265"/>
            <a:ext cx="7064829" cy="400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SzPts val="1100"/>
            </a:pP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Sviluppi futuri:</a:t>
            </a:r>
          </a:p>
          <a:p>
            <a:pPr marL="0" indent="0" algn="just">
              <a:lnSpc>
                <a:spcPct val="150000"/>
              </a:lnSpc>
              <a:buClrTx/>
              <a:buSzPts val="1100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Ricerca per giorno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questa funzionalità potrebbe permettere di ottenere i dati relativi ad un singolo giorno (scelto dall’utente);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Ricerca per periodo di tempo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questa funzionalità potrebbe permettere all’utente di visionare i grafici selezionando un determinato intervallo di tempo;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Contatti di assistenza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questa funzionalità potrebbe risultare utile, da parte dell’utente, per contattare i numeri di pubblica utilità in caso di necessità;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Mappa dei contagi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questa funzionalità permetterebbe la visione semplificata dei dati in generale. Grazie alla mappa, l’individuazione di eventuali focolai risulta facilitata;</a:t>
            </a: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endParaRPr lang="it-IT" sz="1100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171450" indent="-171450" algn="just">
              <a:lnSpc>
                <a:spcPct val="150000"/>
              </a:lnSpc>
              <a:buClrTx/>
              <a:buSzPts val="1100"/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Tenere sotto controllo altre pandemie presenti o future</a:t>
            </a:r>
            <a:r>
              <a:rPr lang="it-IT" sz="1100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91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372153" y="1357471"/>
            <a:ext cx="4995811" cy="1793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l’attenzione!</a:t>
            </a:r>
            <a:endParaRPr dirty="0"/>
          </a:p>
        </p:txBody>
      </p:sp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4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952" name="Google Shape;952;p34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97;p34">
            <a:extLst>
              <a:ext uri="{FF2B5EF4-FFF2-40B4-BE49-F238E27FC236}">
                <a16:creationId xmlns:a16="http://schemas.microsoft.com/office/drawing/2014/main" id="{A086F683-4430-4E27-9D22-0A96F5B47819}"/>
              </a:ext>
            </a:extLst>
          </p:cNvPr>
          <p:cNvSpPr/>
          <p:nvPr/>
        </p:nvSpPr>
        <p:spPr>
          <a:xfrm>
            <a:off x="5631229" y="326484"/>
            <a:ext cx="2149330" cy="4515689"/>
          </a:xfrm>
          <a:custGeom>
            <a:avLst/>
            <a:gdLst/>
            <a:ahLst/>
            <a:cxnLst/>
            <a:rect l="l" t="t" r="r" b="b"/>
            <a:pathLst>
              <a:path w="35546" h="72387" extrusionOk="0">
                <a:moveTo>
                  <a:pt x="5629" y="1"/>
                </a:moveTo>
                <a:cubicBezTo>
                  <a:pt x="2681" y="1"/>
                  <a:pt x="287" y="2380"/>
                  <a:pt x="274" y="5330"/>
                </a:cubicBezTo>
                <a:lnTo>
                  <a:pt x="15" y="66898"/>
                </a:lnTo>
                <a:cubicBezTo>
                  <a:pt x="1" y="69852"/>
                  <a:pt x="2388" y="72257"/>
                  <a:pt x="5338" y="72272"/>
                </a:cubicBezTo>
                <a:lnTo>
                  <a:pt x="29899" y="72386"/>
                </a:lnTo>
                <a:cubicBezTo>
                  <a:pt x="29906" y="72386"/>
                  <a:pt x="29912" y="72386"/>
                  <a:pt x="29918" y="72386"/>
                </a:cubicBezTo>
                <a:cubicBezTo>
                  <a:pt x="32864" y="72386"/>
                  <a:pt x="35262" y="70007"/>
                  <a:pt x="35273" y="67060"/>
                </a:cubicBezTo>
                <a:lnTo>
                  <a:pt x="35535" y="5489"/>
                </a:lnTo>
                <a:cubicBezTo>
                  <a:pt x="35546" y="2534"/>
                  <a:pt x="33162" y="130"/>
                  <a:pt x="30209" y="115"/>
                </a:cubicBezTo>
                <a:lnTo>
                  <a:pt x="5650" y="1"/>
                </a:lnTo>
                <a:cubicBezTo>
                  <a:pt x="5643" y="1"/>
                  <a:pt x="5636" y="1"/>
                  <a:pt x="562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99;p34">
            <a:extLst>
              <a:ext uri="{FF2B5EF4-FFF2-40B4-BE49-F238E27FC236}">
                <a16:creationId xmlns:a16="http://schemas.microsoft.com/office/drawing/2014/main" id="{42BC4784-0A5A-41BD-AFD8-426FCC5079A1}"/>
              </a:ext>
            </a:extLst>
          </p:cNvPr>
          <p:cNvSpPr/>
          <p:nvPr/>
        </p:nvSpPr>
        <p:spPr>
          <a:xfrm>
            <a:off x="5743575" y="428033"/>
            <a:ext cx="1930803" cy="4309067"/>
          </a:xfrm>
          <a:custGeom>
            <a:avLst/>
            <a:gdLst/>
            <a:ahLst/>
            <a:cxnLst/>
            <a:rect l="l" t="t" r="r" b="b"/>
            <a:pathLst>
              <a:path w="32276" h="67702" extrusionOk="0">
                <a:moveTo>
                  <a:pt x="4007" y="0"/>
                </a:moveTo>
                <a:cubicBezTo>
                  <a:pt x="1945" y="0"/>
                  <a:pt x="270" y="1665"/>
                  <a:pt x="262" y="3729"/>
                </a:cubicBezTo>
                <a:lnTo>
                  <a:pt x="7" y="63825"/>
                </a:lnTo>
                <a:cubicBezTo>
                  <a:pt x="0" y="65896"/>
                  <a:pt x="1670" y="67580"/>
                  <a:pt x="3737" y="67587"/>
                </a:cubicBezTo>
                <a:lnTo>
                  <a:pt x="28248" y="67701"/>
                </a:lnTo>
                <a:cubicBezTo>
                  <a:pt x="28255" y="67701"/>
                  <a:pt x="28262" y="67701"/>
                  <a:pt x="28269" y="67701"/>
                </a:cubicBezTo>
                <a:cubicBezTo>
                  <a:pt x="30327" y="67701"/>
                  <a:pt x="32003" y="66033"/>
                  <a:pt x="32009" y="63972"/>
                </a:cubicBezTo>
                <a:lnTo>
                  <a:pt x="32264" y="3872"/>
                </a:lnTo>
                <a:cubicBezTo>
                  <a:pt x="32276" y="1805"/>
                  <a:pt x="30606" y="122"/>
                  <a:pt x="28535" y="111"/>
                </a:cubicBezTo>
                <a:lnTo>
                  <a:pt x="23776" y="90"/>
                </a:lnTo>
                <a:cubicBezTo>
                  <a:pt x="23774" y="90"/>
                  <a:pt x="23772" y="90"/>
                  <a:pt x="23770" y="90"/>
                </a:cubicBezTo>
                <a:cubicBezTo>
                  <a:pt x="23133" y="90"/>
                  <a:pt x="22616" y="627"/>
                  <a:pt x="22613" y="1292"/>
                </a:cubicBezTo>
                <a:lnTo>
                  <a:pt x="22610" y="2157"/>
                </a:lnTo>
                <a:cubicBezTo>
                  <a:pt x="22606" y="2823"/>
                  <a:pt x="22089" y="3360"/>
                  <a:pt x="21456" y="3360"/>
                </a:cubicBezTo>
                <a:cubicBezTo>
                  <a:pt x="21454" y="3360"/>
                  <a:pt x="21452" y="3360"/>
                  <a:pt x="21450" y="3360"/>
                </a:cubicBezTo>
                <a:lnTo>
                  <a:pt x="12168" y="3317"/>
                </a:lnTo>
                <a:cubicBezTo>
                  <a:pt x="11529" y="3312"/>
                  <a:pt x="11012" y="2771"/>
                  <a:pt x="11016" y="2103"/>
                </a:cubicBezTo>
                <a:lnTo>
                  <a:pt x="11020" y="1238"/>
                </a:lnTo>
                <a:cubicBezTo>
                  <a:pt x="11023" y="570"/>
                  <a:pt x="10506" y="29"/>
                  <a:pt x="9867" y="25"/>
                </a:cubicBezTo>
                <a:lnTo>
                  <a:pt x="8195" y="17"/>
                </a:lnTo>
                <a:lnTo>
                  <a:pt x="4028" y="0"/>
                </a:lnTo>
                <a:cubicBezTo>
                  <a:pt x="4021" y="0"/>
                  <a:pt x="4014" y="0"/>
                  <a:pt x="40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835;p34">
            <a:extLst>
              <a:ext uri="{FF2B5EF4-FFF2-40B4-BE49-F238E27FC236}">
                <a16:creationId xmlns:a16="http://schemas.microsoft.com/office/drawing/2014/main" id="{92B82DAA-327A-48DA-9F48-82D94A5A6019}"/>
              </a:ext>
            </a:extLst>
          </p:cNvPr>
          <p:cNvSpPr txBox="1">
            <a:spLocks/>
          </p:cNvSpPr>
          <p:nvPr/>
        </p:nvSpPr>
        <p:spPr>
          <a:xfrm>
            <a:off x="435287" y="3201071"/>
            <a:ext cx="1215390" cy="6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72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it-IT" sz="1800" dirty="0"/>
              <a:t>Egidio Mario</a:t>
            </a:r>
            <a:endParaRPr lang="it-IT" dirty="0"/>
          </a:p>
        </p:txBody>
      </p:sp>
      <p:grpSp>
        <p:nvGrpSpPr>
          <p:cNvPr id="131" name="Google Shape;651;p30">
            <a:extLst>
              <a:ext uri="{FF2B5EF4-FFF2-40B4-BE49-F238E27FC236}">
                <a16:creationId xmlns:a16="http://schemas.microsoft.com/office/drawing/2014/main" id="{F417B351-9219-424A-B13D-300C8B5B77D4}"/>
              </a:ext>
            </a:extLst>
          </p:cNvPr>
          <p:cNvGrpSpPr/>
          <p:nvPr/>
        </p:nvGrpSpPr>
        <p:grpSpPr>
          <a:xfrm>
            <a:off x="4596456" y="183763"/>
            <a:ext cx="4122501" cy="4455740"/>
            <a:chOff x="224258" y="566571"/>
            <a:chExt cx="3315005" cy="3779432"/>
          </a:xfrm>
        </p:grpSpPr>
        <p:sp>
          <p:nvSpPr>
            <p:cNvPr id="132" name="Google Shape;655;p30">
              <a:extLst>
                <a:ext uri="{FF2B5EF4-FFF2-40B4-BE49-F238E27FC236}">
                  <a16:creationId xmlns:a16="http://schemas.microsoft.com/office/drawing/2014/main" id="{845F7761-FC76-480A-AD73-D9077A46575C}"/>
                </a:ext>
              </a:extLst>
            </p:cNvPr>
            <p:cNvSpPr/>
            <p:nvPr/>
          </p:nvSpPr>
          <p:spPr>
            <a:xfrm>
              <a:off x="224258" y="1365117"/>
              <a:ext cx="435505" cy="393453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5;p30">
              <a:extLst>
                <a:ext uri="{FF2B5EF4-FFF2-40B4-BE49-F238E27FC236}">
                  <a16:creationId xmlns:a16="http://schemas.microsoft.com/office/drawing/2014/main" id="{54CFE4D3-B601-4DA1-9875-9194FF7A0604}"/>
                </a:ext>
              </a:extLst>
            </p:cNvPr>
            <p:cNvSpPr/>
            <p:nvPr/>
          </p:nvSpPr>
          <p:spPr>
            <a:xfrm>
              <a:off x="1471504" y="1727232"/>
              <a:ext cx="129427" cy="77867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70;p30">
              <a:extLst>
                <a:ext uri="{FF2B5EF4-FFF2-40B4-BE49-F238E27FC236}">
                  <a16:creationId xmlns:a16="http://schemas.microsoft.com/office/drawing/2014/main" id="{1F5801E7-A925-45A4-932D-41B76B706AB6}"/>
                </a:ext>
              </a:extLst>
            </p:cNvPr>
            <p:cNvSpPr/>
            <p:nvPr/>
          </p:nvSpPr>
          <p:spPr>
            <a:xfrm>
              <a:off x="1600212" y="3864266"/>
              <a:ext cx="372943" cy="224375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72;p30">
              <a:extLst>
                <a:ext uri="{FF2B5EF4-FFF2-40B4-BE49-F238E27FC236}">
                  <a16:creationId xmlns:a16="http://schemas.microsoft.com/office/drawing/2014/main" id="{22CD4D9A-0C6C-4DC9-A782-E6EDB441EA0B}"/>
                </a:ext>
              </a:extLst>
            </p:cNvPr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73;p30">
              <a:extLst>
                <a:ext uri="{FF2B5EF4-FFF2-40B4-BE49-F238E27FC236}">
                  <a16:creationId xmlns:a16="http://schemas.microsoft.com/office/drawing/2014/main" id="{466E8A01-E81B-4EE5-B6E6-B8D177EDE18F}"/>
                </a:ext>
              </a:extLst>
            </p:cNvPr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74;p30">
              <a:extLst>
                <a:ext uri="{FF2B5EF4-FFF2-40B4-BE49-F238E27FC236}">
                  <a16:creationId xmlns:a16="http://schemas.microsoft.com/office/drawing/2014/main" id="{8BBF358A-C074-4D3A-A119-2C43D73964B0}"/>
                </a:ext>
              </a:extLst>
            </p:cNvPr>
            <p:cNvSpPr/>
            <p:nvPr/>
          </p:nvSpPr>
          <p:spPr>
            <a:xfrm rot="10800000">
              <a:off x="3019760" y="4068068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75;p30">
              <a:extLst>
                <a:ext uri="{FF2B5EF4-FFF2-40B4-BE49-F238E27FC236}">
                  <a16:creationId xmlns:a16="http://schemas.microsoft.com/office/drawing/2014/main" id="{EF48FBAC-24EE-404A-89EE-6B0F05939DD2}"/>
                </a:ext>
              </a:extLst>
            </p:cNvPr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76;p30">
              <a:extLst>
                <a:ext uri="{FF2B5EF4-FFF2-40B4-BE49-F238E27FC236}">
                  <a16:creationId xmlns:a16="http://schemas.microsoft.com/office/drawing/2014/main" id="{B46B454E-1E52-4148-BAF6-D4FC72106C1E}"/>
                </a:ext>
              </a:extLst>
            </p:cNvPr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77;p30">
              <a:extLst>
                <a:ext uri="{FF2B5EF4-FFF2-40B4-BE49-F238E27FC236}">
                  <a16:creationId xmlns:a16="http://schemas.microsoft.com/office/drawing/2014/main" id="{1D303955-E741-4DDF-9750-15E48320A5AA}"/>
                </a:ext>
              </a:extLst>
            </p:cNvPr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E1839E0-6AEB-4E2D-8452-28AE32F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3" y="701953"/>
            <a:ext cx="1855613" cy="3743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  INTRODUZIONE</a:t>
            </a:r>
            <a:endParaRPr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354330" y="1149963"/>
            <a:ext cx="8435340" cy="10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Da questa diffusione tecnologica è nata l’esigenza, da parte degli sviluppatori, di realizzare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software non vincolati ad un'unica piattaforma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per poter raggiungere un più vasto numero di utenti.</a:t>
            </a:r>
            <a:endParaRPr lang="en-US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" name="Google Shape;2503;p45">
            <a:extLst>
              <a:ext uri="{FF2B5EF4-FFF2-40B4-BE49-F238E27FC236}">
                <a16:creationId xmlns:a16="http://schemas.microsoft.com/office/drawing/2014/main" id="{531AB21B-4E5C-4245-9F80-674F0218294B}"/>
              </a:ext>
            </a:extLst>
          </p:cNvPr>
          <p:cNvSpPr/>
          <p:nvPr/>
        </p:nvSpPr>
        <p:spPr>
          <a:xfrm>
            <a:off x="3301817" y="2621489"/>
            <a:ext cx="2782415" cy="1912690"/>
          </a:xfrm>
          <a:prstGeom prst="roundRect">
            <a:avLst>
              <a:gd name="adj" fmla="val 544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504;p45">
            <a:extLst>
              <a:ext uri="{FF2B5EF4-FFF2-40B4-BE49-F238E27FC236}">
                <a16:creationId xmlns:a16="http://schemas.microsoft.com/office/drawing/2014/main" id="{30199271-B811-4B62-BC61-D616672B7222}"/>
              </a:ext>
            </a:extLst>
          </p:cNvPr>
          <p:cNvGrpSpPr/>
          <p:nvPr/>
        </p:nvGrpSpPr>
        <p:grpSpPr>
          <a:xfrm>
            <a:off x="3303574" y="2622163"/>
            <a:ext cx="2782290" cy="2295553"/>
            <a:chOff x="3578510" y="1419647"/>
            <a:chExt cx="4021500" cy="3062887"/>
          </a:xfrm>
        </p:grpSpPr>
        <p:sp>
          <p:nvSpPr>
            <p:cNvPr id="14" name="Google Shape;2505;p45">
              <a:extLst>
                <a:ext uri="{FF2B5EF4-FFF2-40B4-BE49-F238E27FC236}">
                  <a16:creationId xmlns:a16="http://schemas.microsoft.com/office/drawing/2014/main" id="{5C803ED3-6400-457C-95B0-85FE5BC432E8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6;p45">
              <a:extLst>
                <a:ext uri="{FF2B5EF4-FFF2-40B4-BE49-F238E27FC236}">
                  <a16:creationId xmlns:a16="http://schemas.microsoft.com/office/drawing/2014/main" id="{E05848F0-68AD-457A-9B6F-6639F9E7CA15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2507;p45">
              <a:extLst>
                <a:ext uri="{FF2B5EF4-FFF2-40B4-BE49-F238E27FC236}">
                  <a16:creationId xmlns:a16="http://schemas.microsoft.com/office/drawing/2014/main" id="{9519A33B-2E1C-4035-95A1-C85069FBC093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2508;p45">
              <a:extLst>
                <a:ext uri="{FF2B5EF4-FFF2-40B4-BE49-F238E27FC236}">
                  <a16:creationId xmlns:a16="http://schemas.microsoft.com/office/drawing/2014/main" id="{AC4495EC-3500-46D5-81BA-99A507CDD7C9}"/>
                </a:ext>
              </a:extLst>
            </p:cNvPr>
            <p:cNvSpPr/>
            <p:nvPr/>
          </p:nvSpPr>
          <p:spPr>
            <a:xfrm>
              <a:off x="49009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" name="Google Shape;2515;p45">
            <a:extLst>
              <a:ext uri="{FF2B5EF4-FFF2-40B4-BE49-F238E27FC236}">
                <a16:creationId xmlns:a16="http://schemas.microsoft.com/office/drawing/2014/main" id="{2D3C0A9E-A911-46AE-AB2F-C7B75B6DEDA5}"/>
              </a:ext>
            </a:extLst>
          </p:cNvPr>
          <p:cNvSpPr/>
          <p:nvPr/>
        </p:nvSpPr>
        <p:spPr>
          <a:xfrm>
            <a:off x="1155283" y="2851807"/>
            <a:ext cx="1350308" cy="1903256"/>
          </a:xfrm>
          <a:prstGeom prst="roundRect">
            <a:avLst>
              <a:gd name="adj" fmla="val 544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516;p45">
            <a:extLst>
              <a:ext uri="{FF2B5EF4-FFF2-40B4-BE49-F238E27FC236}">
                <a16:creationId xmlns:a16="http://schemas.microsoft.com/office/drawing/2014/main" id="{787C1007-7B2A-4CC7-BFE1-24B244383C12}"/>
              </a:ext>
            </a:extLst>
          </p:cNvPr>
          <p:cNvGrpSpPr/>
          <p:nvPr/>
        </p:nvGrpSpPr>
        <p:grpSpPr>
          <a:xfrm>
            <a:off x="1156459" y="2848591"/>
            <a:ext cx="1350308" cy="1906886"/>
            <a:chOff x="1835466" y="929768"/>
            <a:chExt cx="2388300" cy="3284100"/>
          </a:xfrm>
        </p:grpSpPr>
        <p:sp>
          <p:nvSpPr>
            <p:cNvPr id="27" name="Google Shape;2517;p45">
              <a:extLst>
                <a:ext uri="{FF2B5EF4-FFF2-40B4-BE49-F238E27FC236}">
                  <a16:creationId xmlns:a16="http://schemas.microsoft.com/office/drawing/2014/main" id="{BF88363C-8E09-4FA4-883A-B457EB40CF88}"/>
                </a:ext>
              </a:extLst>
            </p:cNvPr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518;p45">
              <a:extLst>
                <a:ext uri="{FF2B5EF4-FFF2-40B4-BE49-F238E27FC236}">
                  <a16:creationId xmlns:a16="http://schemas.microsoft.com/office/drawing/2014/main" id="{20016105-1FF5-428C-B8F9-8A15CD506CE1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19;p45">
              <a:extLst>
                <a:ext uri="{FF2B5EF4-FFF2-40B4-BE49-F238E27FC236}">
                  <a16:creationId xmlns:a16="http://schemas.microsoft.com/office/drawing/2014/main" id="{579A35B4-3A59-4395-9B2F-AE4CAAF0551B}"/>
                </a:ext>
              </a:extLst>
            </p:cNvPr>
            <p:cNvSpPr/>
            <p:nvPr/>
          </p:nvSpPr>
          <p:spPr>
            <a:xfrm>
              <a:off x="2947422" y="4076557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521;p45">
            <a:extLst>
              <a:ext uri="{FF2B5EF4-FFF2-40B4-BE49-F238E27FC236}">
                <a16:creationId xmlns:a16="http://schemas.microsoft.com/office/drawing/2014/main" id="{8AC47034-0EEC-455A-9D24-41E81F130CD6}"/>
              </a:ext>
            </a:extLst>
          </p:cNvPr>
          <p:cNvSpPr/>
          <p:nvPr/>
        </p:nvSpPr>
        <p:spPr>
          <a:xfrm>
            <a:off x="7008447" y="2927836"/>
            <a:ext cx="905287" cy="1783515"/>
          </a:xfrm>
          <a:prstGeom prst="roundRect">
            <a:avLst>
              <a:gd name="adj" fmla="val 165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23;p45">
            <a:extLst>
              <a:ext uri="{FF2B5EF4-FFF2-40B4-BE49-F238E27FC236}">
                <a16:creationId xmlns:a16="http://schemas.microsoft.com/office/drawing/2014/main" id="{07A79BB2-8E44-4DE4-BA57-F49273413FED}"/>
              </a:ext>
            </a:extLst>
          </p:cNvPr>
          <p:cNvSpPr/>
          <p:nvPr/>
        </p:nvSpPr>
        <p:spPr>
          <a:xfrm>
            <a:off x="7012021" y="2927836"/>
            <a:ext cx="905322" cy="1783399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D08E4AB-A67B-464B-8406-527CDC03C263}"/>
              </a:ext>
            </a:extLst>
          </p:cNvPr>
          <p:cNvSpPr/>
          <p:nvPr/>
        </p:nvSpPr>
        <p:spPr>
          <a:xfrm>
            <a:off x="3423308" y="2744541"/>
            <a:ext cx="2546351" cy="16573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88D24FDD-E2B0-4186-AD1E-75CC4FDA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71" y="2794277"/>
            <a:ext cx="2347905" cy="1557878"/>
          </a:xfrm>
          <a:prstGeom prst="rect">
            <a:avLst/>
          </a:prstGeom>
        </p:spPr>
      </p:pic>
      <p:sp>
        <p:nvSpPr>
          <p:cNvPr id="1027" name="Rettangolo 1026">
            <a:extLst>
              <a:ext uri="{FF2B5EF4-FFF2-40B4-BE49-F238E27FC236}">
                <a16:creationId xmlns:a16="http://schemas.microsoft.com/office/drawing/2014/main" id="{BFB59BC9-9693-4E2C-9C6D-B7520E8287A5}"/>
              </a:ext>
            </a:extLst>
          </p:cNvPr>
          <p:cNvSpPr/>
          <p:nvPr/>
        </p:nvSpPr>
        <p:spPr>
          <a:xfrm>
            <a:off x="7057886" y="3089938"/>
            <a:ext cx="819150" cy="1452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9" name="Immagine 1028">
            <a:extLst>
              <a:ext uri="{FF2B5EF4-FFF2-40B4-BE49-F238E27FC236}">
                <a16:creationId xmlns:a16="http://schemas.microsoft.com/office/drawing/2014/main" id="{B984AE03-0520-42C1-8BCE-EA94F493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874" y="3217748"/>
            <a:ext cx="812162" cy="1184144"/>
          </a:xfrm>
          <a:prstGeom prst="rect">
            <a:avLst/>
          </a:prstGeom>
        </p:spPr>
      </p:pic>
      <p:sp>
        <p:nvSpPr>
          <p:cNvPr id="1030" name="Rettangolo 1029">
            <a:extLst>
              <a:ext uri="{FF2B5EF4-FFF2-40B4-BE49-F238E27FC236}">
                <a16:creationId xmlns:a16="http://schemas.microsoft.com/office/drawing/2014/main" id="{D233D03C-194A-476D-9C4B-81B11B981A73}"/>
              </a:ext>
            </a:extLst>
          </p:cNvPr>
          <p:cNvSpPr/>
          <p:nvPr/>
        </p:nvSpPr>
        <p:spPr>
          <a:xfrm>
            <a:off x="1273685" y="2979583"/>
            <a:ext cx="1115279" cy="1648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1" name="Immagine 1030">
            <a:extLst>
              <a:ext uri="{FF2B5EF4-FFF2-40B4-BE49-F238E27FC236}">
                <a16:creationId xmlns:a16="http://schemas.microsoft.com/office/drawing/2014/main" id="{399555A5-4E0C-4221-98B9-056EE594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35" y="2991780"/>
            <a:ext cx="1103203" cy="16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6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0" name="Google Shape;427;p28">
            <a:extLst>
              <a:ext uri="{FF2B5EF4-FFF2-40B4-BE49-F238E27FC236}">
                <a16:creationId xmlns:a16="http://schemas.microsoft.com/office/drawing/2014/main" id="{4C8D98DB-0457-484A-B6C8-25CAD9EF337B}"/>
              </a:ext>
            </a:extLst>
          </p:cNvPr>
          <p:cNvSpPr/>
          <p:nvPr/>
        </p:nvSpPr>
        <p:spPr>
          <a:xfrm>
            <a:off x="3864124" y="1466752"/>
            <a:ext cx="1079392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7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  <p:sp>
        <p:nvSpPr>
          <p:cNvPr id="39" name="Google Shape;427;p28">
            <a:extLst>
              <a:ext uri="{FF2B5EF4-FFF2-40B4-BE49-F238E27FC236}">
                <a16:creationId xmlns:a16="http://schemas.microsoft.com/office/drawing/2014/main" id="{E0A58571-7CD0-4974-9675-303C1A1D6FAC}"/>
              </a:ext>
            </a:extLst>
          </p:cNvPr>
          <p:cNvSpPr/>
          <p:nvPr/>
        </p:nvSpPr>
        <p:spPr>
          <a:xfrm>
            <a:off x="1479392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  <a:endParaRPr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2099506"/>
            <a:ext cx="7064829" cy="9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 scopo della tesi è quello di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analizzare le principali tecnologie per lo sviluppo di App Multipiattaforma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al fine di «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valutare l’impatto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 che tali tecnologie possono avere nel processo di ingegnerizzazione di apparecchiature biomedicali. </a:t>
            </a:r>
          </a:p>
        </p:txBody>
      </p:sp>
    </p:spTree>
    <p:extLst>
      <p:ext uri="{BB962C8B-B14F-4D97-AF65-F5344CB8AC3E}">
        <p14:creationId xmlns:p14="http://schemas.microsoft.com/office/powerpoint/2010/main" val="3561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1627094"/>
            <a:ext cx="7064829" cy="188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Nel dettaglio sono stati presi in considerazione dati inerenti ai casi di COVID-19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in modo da ottenere un'analisi statistica tramite opportuni grafici ai fini di ricerca sperimentale di base.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Inoltre, grande importanza è stata data allo studio dei framework più diffusi impiegati nello sviluppo di App Multipiattaforma.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Google Shape;441;p28">
            <a:extLst>
              <a:ext uri="{FF2B5EF4-FFF2-40B4-BE49-F238E27FC236}">
                <a16:creationId xmlns:a16="http://schemas.microsoft.com/office/drawing/2014/main" id="{E6B8EBA9-0CF8-4791-ADDA-68D9CC2FA3E7}"/>
              </a:ext>
            </a:extLst>
          </p:cNvPr>
          <p:cNvSpPr/>
          <p:nvPr/>
        </p:nvSpPr>
        <p:spPr>
          <a:xfrm>
            <a:off x="-2341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  <a:endParaRPr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7;p28">
            <a:extLst>
              <a:ext uri="{FF2B5EF4-FFF2-40B4-BE49-F238E27FC236}">
                <a16:creationId xmlns:a16="http://schemas.microsoft.com/office/drawing/2014/main" id="{8522C813-A6A6-4B82-8D34-815C68E51F3C}"/>
              </a:ext>
            </a:extLst>
          </p:cNvPr>
          <p:cNvSpPr/>
          <p:nvPr/>
        </p:nvSpPr>
        <p:spPr>
          <a:xfrm>
            <a:off x="1479391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" name="Google Shape;427;p28">
            <a:extLst>
              <a:ext uri="{FF2B5EF4-FFF2-40B4-BE49-F238E27FC236}">
                <a16:creationId xmlns:a16="http://schemas.microsoft.com/office/drawing/2014/main" id="{A31AFA1E-D080-4F34-B708-53FBD69533CB}"/>
              </a:ext>
            </a:extLst>
          </p:cNvPr>
          <p:cNvSpPr/>
          <p:nvPr/>
        </p:nvSpPr>
        <p:spPr>
          <a:xfrm>
            <a:off x="3864124" y="1466752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 flipH="1">
            <a:off x="3583640" y="457300"/>
            <a:ext cx="55603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aatliches" panose="020B0604020202020204" charset="0"/>
              </a:rPr>
              <a:t>Sommario</a:t>
            </a:r>
            <a:endParaRPr dirty="0">
              <a:latin typeface="Staatliches" panose="020B0604020202020204" charset="0"/>
            </a:endParaRPr>
          </a:p>
        </p:txBody>
      </p:sp>
      <p:sp>
        <p:nvSpPr>
          <p:cNvPr id="21" name="Google Shape;428;p28">
            <a:extLst>
              <a:ext uri="{FF2B5EF4-FFF2-40B4-BE49-F238E27FC236}">
                <a16:creationId xmlns:a16="http://schemas.microsoft.com/office/drawing/2014/main" id="{1DA3A992-40F1-463C-BDE0-A9B7068D85A0}"/>
              </a:ext>
            </a:extLst>
          </p:cNvPr>
          <p:cNvSpPr/>
          <p:nvPr/>
        </p:nvSpPr>
        <p:spPr>
          <a:xfrm>
            <a:off x="3864124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2" name="Google Shape;429;p28">
            <a:extLst>
              <a:ext uri="{FF2B5EF4-FFF2-40B4-BE49-F238E27FC236}">
                <a16:creationId xmlns:a16="http://schemas.microsoft.com/office/drawing/2014/main" id="{77B5783E-3A4E-4AA2-BBCD-D6F67CA7A58C}"/>
              </a:ext>
            </a:extLst>
          </p:cNvPr>
          <p:cNvSpPr/>
          <p:nvPr/>
        </p:nvSpPr>
        <p:spPr>
          <a:xfrm>
            <a:off x="1479392" y="3287479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24" name="Google Shape;431;p28">
            <a:extLst>
              <a:ext uri="{FF2B5EF4-FFF2-40B4-BE49-F238E27FC236}">
                <a16:creationId xmlns:a16="http://schemas.microsoft.com/office/drawing/2014/main" id="{67390C5E-0574-4EE2-AA73-793FB7A24E14}"/>
              </a:ext>
            </a:extLst>
          </p:cNvPr>
          <p:cNvSpPr txBox="1">
            <a:spLocks/>
          </p:cNvSpPr>
          <p:nvPr/>
        </p:nvSpPr>
        <p:spPr>
          <a:xfrm>
            <a:off x="1605815" y="1546943"/>
            <a:ext cx="167940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01 </a:t>
            </a:r>
          </a:p>
          <a:p>
            <a:pPr algn="l"/>
            <a:r>
              <a:rPr lang="it-IT" dirty="0">
                <a:solidFill>
                  <a:srgbClr val="434343"/>
                </a:solidFill>
                <a:latin typeface="Staatliches" panose="020B0604020202020204" charset="0"/>
              </a:rPr>
              <a:t>Introduzione</a:t>
            </a:r>
          </a:p>
        </p:txBody>
      </p:sp>
      <p:sp>
        <p:nvSpPr>
          <p:cNvPr id="26" name="Google Shape;433;p28">
            <a:extLst>
              <a:ext uri="{FF2B5EF4-FFF2-40B4-BE49-F238E27FC236}">
                <a16:creationId xmlns:a16="http://schemas.microsoft.com/office/drawing/2014/main" id="{C2387069-D31D-435A-9854-8DEDF148C743}"/>
              </a:ext>
            </a:extLst>
          </p:cNvPr>
          <p:cNvSpPr txBox="1">
            <a:spLocks/>
          </p:cNvSpPr>
          <p:nvPr/>
        </p:nvSpPr>
        <p:spPr>
          <a:xfrm>
            <a:off x="1605815" y="3398843"/>
            <a:ext cx="1899900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04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Framework flutter</a:t>
            </a:r>
          </a:p>
        </p:txBody>
      </p:sp>
      <p:sp>
        <p:nvSpPr>
          <p:cNvPr id="28" name="Google Shape;435;p28">
            <a:extLst>
              <a:ext uri="{FF2B5EF4-FFF2-40B4-BE49-F238E27FC236}">
                <a16:creationId xmlns:a16="http://schemas.microsoft.com/office/drawing/2014/main" id="{621E11BF-2924-4649-864E-C3FDF306AF13}"/>
              </a:ext>
            </a:extLst>
          </p:cNvPr>
          <p:cNvSpPr txBox="1">
            <a:spLocks/>
          </p:cNvSpPr>
          <p:nvPr/>
        </p:nvSpPr>
        <p:spPr>
          <a:xfrm>
            <a:off x="3958629" y="1546942"/>
            <a:ext cx="1079392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02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obiettivi</a:t>
            </a:r>
          </a:p>
        </p:txBody>
      </p:sp>
      <p:sp>
        <p:nvSpPr>
          <p:cNvPr id="29" name="Google Shape;436;p28">
            <a:extLst>
              <a:ext uri="{FF2B5EF4-FFF2-40B4-BE49-F238E27FC236}">
                <a16:creationId xmlns:a16="http://schemas.microsoft.com/office/drawing/2014/main" id="{0385D600-19C6-4A22-9C5E-214725FAEB5A}"/>
              </a:ext>
            </a:extLst>
          </p:cNvPr>
          <p:cNvSpPr txBox="1">
            <a:spLocks/>
          </p:cNvSpPr>
          <p:nvPr/>
        </p:nvSpPr>
        <p:spPr>
          <a:xfrm>
            <a:off x="3917224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0" name="Google Shape;437;p28">
            <a:extLst>
              <a:ext uri="{FF2B5EF4-FFF2-40B4-BE49-F238E27FC236}">
                <a16:creationId xmlns:a16="http://schemas.microsoft.com/office/drawing/2014/main" id="{6C7AB8F0-ED37-428B-B890-601232E1D471}"/>
              </a:ext>
            </a:extLst>
          </p:cNvPr>
          <p:cNvSpPr txBox="1">
            <a:spLocks/>
          </p:cNvSpPr>
          <p:nvPr/>
        </p:nvSpPr>
        <p:spPr>
          <a:xfrm>
            <a:off x="3952380" y="3398843"/>
            <a:ext cx="1629688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05 </a:t>
            </a:r>
          </a:p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covid analytics</a:t>
            </a:r>
          </a:p>
        </p:txBody>
      </p:sp>
      <p:sp>
        <p:nvSpPr>
          <p:cNvPr id="31" name="Google Shape;438;p28">
            <a:extLst>
              <a:ext uri="{FF2B5EF4-FFF2-40B4-BE49-F238E27FC236}">
                <a16:creationId xmlns:a16="http://schemas.microsoft.com/office/drawing/2014/main" id="{EEC568A4-A470-4796-950C-C6297E6BBF40}"/>
              </a:ext>
            </a:extLst>
          </p:cNvPr>
          <p:cNvSpPr txBox="1">
            <a:spLocks/>
          </p:cNvSpPr>
          <p:nvPr/>
        </p:nvSpPr>
        <p:spPr>
          <a:xfrm>
            <a:off x="3285215" y="4009696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18" name="Google Shape;427;p28">
            <a:extLst>
              <a:ext uri="{FF2B5EF4-FFF2-40B4-BE49-F238E27FC236}">
                <a16:creationId xmlns:a16="http://schemas.microsoft.com/office/drawing/2014/main" id="{026ED155-1308-4B43-96A3-84241C64BA8C}"/>
              </a:ext>
            </a:extLst>
          </p:cNvPr>
          <p:cNvSpPr/>
          <p:nvPr/>
        </p:nvSpPr>
        <p:spPr>
          <a:xfrm>
            <a:off x="6107526" y="1466752"/>
            <a:ext cx="2175861" cy="612900"/>
          </a:xfrm>
          <a:prstGeom prst="roundRect">
            <a:avLst>
              <a:gd name="adj" fmla="val 4313"/>
            </a:avLst>
          </a:prstGeom>
          <a:solidFill>
            <a:srgbClr val="D5B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19" name="Google Shape;428;p28">
            <a:extLst>
              <a:ext uri="{FF2B5EF4-FFF2-40B4-BE49-F238E27FC236}">
                <a16:creationId xmlns:a16="http://schemas.microsoft.com/office/drawing/2014/main" id="{C5835162-C9EA-407A-BCDD-51D140F96112}"/>
              </a:ext>
            </a:extLst>
          </p:cNvPr>
          <p:cNvSpPr/>
          <p:nvPr/>
        </p:nvSpPr>
        <p:spPr>
          <a:xfrm>
            <a:off x="6107527" y="328747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3" name="Google Shape;435;p28">
            <a:extLst>
              <a:ext uri="{FF2B5EF4-FFF2-40B4-BE49-F238E27FC236}">
                <a16:creationId xmlns:a16="http://schemas.microsoft.com/office/drawing/2014/main" id="{3E2A79A0-04A2-465A-B6AC-51AD5A735170}"/>
              </a:ext>
            </a:extLst>
          </p:cNvPr>
          <p:cNvSpPr txBox="1">
            <a:spLocks/>
          </p:cNvSpPr>
          <p:nvPr/>
        </p:nvSpPr>
        <p:spPr>
          <a:xfrm>
            <a:off x="6227862" y="1547180"/>
            <a:ext cx="19530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03</a:t>
            </a:r>
            <a:b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</a:br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1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lang="it-IT" sz="1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35" name="Google Shape;436;p28">
            <a:extLst>
              <a:ext uri="{FF2B5EF4-FFF2-40B4-BE49-F238E27FC236}">
                <a16:creationId xmlns:a16="http://schemas.microsoft.com/office/drawing/2014/main" id="{224C0979-6D7C-4801-9A6B-2CAEAFAEBC6F}"/>
              </a:ext>
            </a:extLst>
          </p:cNvPr>
          <p:cNvSpPr txBox="1">
            <a:spLocks/>
          </p:cNvSpPr>
          <p:nvPr/>
        </p:nvSpPr>
        <p:spPr>
          <a:xfrm>
            <a:off x="6160627" y="2187104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Staatliches" panose="020B0604020202020204" charset="0"/>
            </a:endParaRPr>
          </a:p>
        </p:txBody>
      </p:sp>
      <p:sp>
        <p:nvSpPr>
          <p:cNvPr id="37" name="Google Shape;437;p28">
            <a:extLst>
              <a:ext uri="{FF2B5EF4-FFF2-40B4-BE49-F238E27FC236}">
                <a16:creationId xmlns:a16="http://schemas.microsoft.com/office/drawing/2014/main" id="{63CE627C-BB17-4E8F-9C6E-99B88EA79B62}"/>
              </a:ext>
            </a:extLst>
          </p:cNvPr>
          <p:cNvSpPr txBox="1">
            <a:spLocks/>
          </p:cNvSpPr>
          <p:nvPr/>
        </p:nvSpPr>
        <p:spPr>
          <a:xfrm>
            <a:off x="6227862" y="3398843"/>
            <a:ext cx="1454125" cy="6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>
                <a:solidFill>
                  <a:srgbClr val="434343"/>
                </a:solidFill>
                <a:latin typeface="Staatliches" panose="020B0604020202020204" charset="0"/>
              </a:rPr>
              <a:t>06 conclusioni</a:t>
            </a:r>
          </a:p>
        </p:txBody>
      </p:sp>
    </p:spTree>
    <p:extLst>
      <p:ext uri="{BB962C8B-B14F-4D97-AF65-F5344CB8AC3E}">
        <p14:creationId xmlns:p14="http://schemas.microsoft.com/office/powerpoint/2010/main" val="29556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28">
            <a:extLst>
              <a:ext uri="{FF2B5EF4-FFF2-40B4-BE49-F238E27FC236}">
                <a16:creationId xmlns:a16="http://schemas.microsoft.com/office/drawing/2014/main" id="{2FC5C4F0-1D00-4B3F-9C24-A63C4B4C7FEC}"/>
              </a:ext>
            </a:extLst>
          </p:cNvPr>
          <p:cNvSpPr/>
          <p:nvPr/>
        </p:nvSpPr>
        <p:spPr>
          <a:xfrm>
            <a:off x="-2515150" y="254090"/>
            <a:ext cx="2948286" cy="56453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434343"/>
                </a:solidFill>
                <a:latin typeface="Staatliches" panose="020B0604020202020204" charset="0"/>
              </a:rPr>
              <a:t>App cross-</a:t>
            </a:r>
            <a:r>
              <a:rPr lang="it-IT" sz="2800" dirty="0" err="1">
                <a:solidFill>
                  <a:srgbClr val="434343"/>
                </a:solidFill>
                <a:latin typeface="Staatliches" panose="020B0604020202020204" charset="0"/>
              </a:rPr>
              <a:t>platform</a:t>
            </a:r>
            <a:endParaRPr sz="28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sp>
        <p:nvSpPr>
          <p:cNvPr id="97" name="Google Shape;434;p28">
            <a:extLst>
              <a:ext uri="{FF2B5EF4-FFF2-40B4-BE49-F238E27FC236}">
                <a16:creationId xmlns:a16="http://schemas.microsoft.com/office/drawing/2014/main" id="{822B35DD-71AD-41F8-B047-1C51E06C8DB5}"/>
              </a:ext>
            </a:extLst>
          </p:cNvPr>
          <p:cNvSpPr txBox="1">
            <a:spLocks/>
          </p:cNvSpPr>
          <p:nvPr/>
        </p:nvSpPr>
        <p:spPr>
          <a:xfrm>
            <a:off x="1039585" y="1625175"/>
            <a:ext cx="7064829" cy="18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Ormai essenziali per ognuno di noi, da poco più di dieci anni </a:t>
            </a: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 App fanno parte della nostra vita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Sono diventate necessarie sia per le aziende che per i consumatori. Siamo tutti dei potenziali utilizzatori.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Hanno come obiettivo principale quello di aggiungere funzionalità ad un dispositivo.</a:t>
            </a:r>
            <a:r>
              <a:rPr lang="it-IT" dirty="0">
                <a:solidFill>
                  <a:srgbClr val="43434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In genere il termine «App» fa riferimento alle applicazioni mobile.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rgbClr val="434343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0.2724 -9.8765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D5B1FA"/>
      </a:lt1>
      <a:dk2>
        <a:srgbClr val="C692FA"/>
      </a:dk2>
      <a:lt2>
        <a:srgbClr val="B372F5"/>
      </a:lt2>
      <a:accent1>
        <a:srgbClr val="9651DB"/>
      </a:accent1>
      <a:accent2>
        <a:srgbClr val="6825AA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1758</Words>
  <Application>Microsoft Office PowerPoint</Application>
  <PresentationFormat>Presentazione su schermo (16:9)</PresentationFormat>
  <Paragraphs>185</Paragraphs>
  <Slides>33</Slides>
  <Notes>33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3" baseType="lpstr">
      <vt:lpstr>Josefin Slab</vt:lpstr>
      <vt:lpstr>Anaheim</vt:lpstr>
      <vt:lpstr>Josefin Sans</vt:lpstr>
      <vt:lpstr>Microsoft JhengHei UI</vt:lpstr>
      <vt:lpstr>Arial</vt:lpstr>
      <vt:lpstr>Staatliches</vt:lpstr>
      <vt:lpstr>Microsoft JhengHei UI Light</vt:lpstr>
      <vt:lpstr>Josefin Slab SemiBold</vt:lpstr>
      <vt:lpstr>Wingdings</vt:lpstr>
      <vt:lpstr>Economy Thesis by Slidesgo</vt:lpstr>
      <vt:lpstr>Covid analytics</vt:lpstr>
      <vt:lpstr>Sommario</vt:lpstr>
      <vt:lpstr>Presentazione standard di PowerPoint</vt:lpstr>
      <vt:lpstr>Presentazione standard di PowerPoint</vt:lpstr>
      <vt:lpstr>Sommario</vt:lpstr>
      <vt:lpstr>Presentazione standard di PowerPoint</vt:lpstr>
      <vt:lpstr>Presentazione standard di PowerPoint</vt:lpstr>
      <vt:lpstr>Sommario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Sommario</vt:lpstr>
      <vt:lpstr>Presentazione standard di PowerPoint</vt:lpstr>
      <vt:lpstr>Presentazione standard di PowerPoint</vt:lpstr>
      <vt:lpstr>Presentazione standard di PowerPoint</vt:lpstr>
      <vt:lpstr>Sommario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Sommario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analytics</dc:title>
  <dc:creator>Mario Egidio</dc:creator>
  <cp:lastModifiedBy>Mario Egidio</cp:lastModifiedBy>
  <cp:revision>82</cp:revision>
  <dcterms:modified xsi:type="dcterms:W3CDTF">2020-09-25T07:35:32Z</dcterms:modified>
</cp:coreProperties>
</file>