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324" r:id="rId15"/>
    <p:sldId id="325" r:id="rId16"/>
    <p:sldId id="326" r:id="rId17"/>
    <p:sldId id="327" r:id="rId18"/>
    <p:sldId id="319" r:id="rId19"/>
    <p:sldId id="321" r:id="rId20"/>
    <p:sldId id="322" r:id="rId21"/>
    <p:sldId id="273" r:id="rId22"/>
    <p:sldId id="296" r:id="rId23"/>
    <p:sldId id="297" r:id="rId24"/>
    <p:sldId id="298" r:id="rId25"/>
    <p:sldId id="299" r:id="rId26"/>
    <p:sldId id="278" r:id="rId27"/>
    <p:sldId id="300" r:id="rId28"/>
    <p:sldId id="301" r:id="rId29"/>
    <p:sldId id="281" r:id="rId30"/>
    <p:sldId id="302" r:id="rId31"/>
    <p:sldId id="312" r:id="rId32"/>
    <p:sldId id="284" r:id="rId33"/>
    <p:sldId id="304" r:id="rId34"/>
    <p:sldId id="305" r:id="rId35"/>
    <p:sldId id="288" r:id="rId36"/>
    <p:sldId id="306" r:id="rId37"/>
    <p:sldId id="290" r:id="rId38"/>
    <p:sldId id="307" r:id="rId39"/>
    <p:sldId id="309" r:id="rId40"/>
    <p:sldId id="308" r:id="rId41"/>
    <p:sldId id="310" r:id="rId42"/>
    <p:sldId id="314" r:id="rId43"/>
    <p:sldId id="316" r:id="rId44"/>
    <p:sldId id="318" r:id="rId4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7109FB7B-FC87-4F04-B796-9102F44DE205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9"/>
            <p14:sldId id="270"/>
            <p14:sldId id="271"/>
            <p14:sldId id="324"/>
            <p14:sldId id="325"/>
            <p14:sldId id="326"/>
            <p14:sldId id="327"/>
            <p14:sldId id="319"/>
            <p14:sldId id="321"/>
            <p14:sldId id="322"/>
            <p14:sldId id="273"/>
            <p14:sldId id="296"/>
            <p14:sldId id="297"/>
            <p14:sldId id="298"/>
            <p14:sldId id="299"/>
            <p14:sldId id="278"/>
            <p14:sldId id="300"/>
            <p14:sldId id="301"/>
            <p14:sldId id="281"/>
            <p14:sldId id="302"/>
            <p14:sldId id="312"/>
            <p14:sldId id="284"/>
            <p14:sldId id="304"/>
            <p14:sldId id="305"/>
            <p14:sldId id="288"/>
            <p14:sldId id="306"/>
            <p14:sldId id="290"/>
            <p14:sldId id="307"/>
            <p14:sldId id="309"/>
            <p14:sldId id="308"/>
            <p14:sldId id="310"/>
            <p14:sldId id="314"/>
            <p14:sldId id="316"/>
            <p14:sldId id="31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CDA7F6-DEB3-4E4E-909F-6AE320D79CA8}" v="117" dt="2019-06-20T14:11:27.5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D0A8ED-0F58-4659-8F2A-6E0A408AC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3DD4F0B-9BC6-4596-8428-C7B0C175DE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9F00FBB-F3F0-4FDE-A89C-0C05C2B2F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E30D-5C7D-4576-B4B0-15B132336614}" type="datetimeFigureOut">
              <a:rPr lang="it-IT" smtClean="0"/>
              <a:t>26/06/2019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FBFA25-B60A-4158-99EB-29E498177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ED549E-F3DF-49C4-9BD9-4F17A0E9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ADFC-9B63-4482-9A18-C8B0295456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8927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50F151-F53B-4F67-9E48-445DBFCC5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C1A1A86-5F27-472F-9E90-9C47E4C75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4127725-5B08-4DAA-8EF6-F666C660D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E30D-5C7D-4576-B4B0-15B132336614}" type="datetimeFigureOut">
              <a:rPr lang="it-IT" smtClean="0"/>
              <a:t>26/06/2019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80E33F-345F-4825-B838-307EF7DE4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E31A296-B7DB-4BE6-A1E5-C99E84C45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ADFC-9B63-4482-9A18-C8B0295456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511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B855D91-662F-45BF-8EED-B114C14C43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23234E0-65AB-4547-BB57-0DDD0497B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C8D09A-50B5-4E33-80B9-FACE4F3D0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E30D-5C7D-4576-B4B0-15B132336614}" type="datetimeFigureOut">
              <a:rPr lang="it-IT" smtClean="0"/>
              <a:t>26/06/2019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1B36FC-603F-46B1-B124-8C5556C21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CB446D-0761-48B7-AEEB-FE7CA95B8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ADFC-9B63-4482-9A18-C8B0295456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034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5ADEDB-5FCA-4611-9505-BDB5EC2A0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C49E59-EA08-4106-ADEB-87C0B971C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50C6989-00EB-488A-8C43-AE53547DB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E30D-5C7D-4576-B4B0-15B132336614}" type="datetimeFigureOut">
              <a:rPr lang="it-IT" smtClean="0"/>
              <a:t>26/06/2019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A476027-C499-47DC-941C-B3E3CF28D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B631C88-197F-4F04-8C0B-7B8E3A0E8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ADFC-9B63-4482-9A18-C8B0295456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4555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424275-F1FD-46E6-B586-7577D9FD9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447F8DB-9032-4220-A867-581F05FDD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93C9D3-1088-47B0-9C65-F6A75DF0F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E30D-5C7D-4576-B4B0-15B132336614}" type="datetimeFigureOut">
              <a:rPr lang="it-IT" smtClean="0"/>
              <a:t>26/06/2019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0F7385D-3E3B-4C2C-8AB6-045DE1210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6FD75A1-A4CC-41E2-8DE4-3B1793575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ADFC-9B63-4482-9A18-C8B0295456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28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0CE795-2863-47A6-A6BA-5FE184C33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78DB4D-7C47-4FE6-A388-DFC7BC87FA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0989106-B669-46E9-BBFF-B90546CBE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D591556-F439-4AC7-983F-928540B89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E30D-5C7D-4576-B4B0-15B132336614}" type="datetimeFigureOut">
              <a:rPr lang="it-IT" smtClean="0"/>
              <a:t>26/06/2019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398D7-A936-4C9F-B276-60F08BF6E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C9DA6D-11F5-4F18-A56D-60C380627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ADFC-9B63-4482-9A18-C8B0295456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0924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999931-CC1C-4A2F-9E57-C98C02E18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D1FFDDE-64B7-4CB0-8124-E6B668AC9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E764FF0-86C8-4E6F-B577-781AE3BB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5BA2653-0369-40C3-9911-5B30CACFC0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BD21D7B-6C8B-403C-A825-403B7B05C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A35E15E-F17D-4FEF-B7A5-B09A01B62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E30D-5C7D-4576-B4B0-15B132336614}" type="datetimeFigureOut">
              <a:rPr lang="it-IT" smtClean="0"/>
              <a:t>26/06/2019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51AFA95-FA65-4E10-A0D9-466E9DA3D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1B8E08E-4FEA-419D-8107-88AF60E33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ADFC-9B63-4482-9A18-C8B0295456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021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7E23F8-A07A-462F-888B-EC3C1F386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2AF3E0F-EBDC-481B-8E7C-E6DA7D954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E30D-5C7D-4576-B4B0-15B132336614}" type="datetimeFigureOut">
              <a:rPr lang="it-IT" smtClean="0"/>
              <a:t>26/06/2019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8D11BC7-FF18-4E75-B82E-E48928D21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85A6AA6-5589-46F9-B6FB-66EA7607A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ADFC-9B63-4482-9A18-C8B0295456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7261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71895B6-F5C6-4D65-A99A-761AE767E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E30D-5C7D-4576-B4B0-15B132336614}" type="datetimeFigureOut">
              <a:rPr lang="it-IT" smtClean="0"/>
              <a:t>26/06/2019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73D9D98-11F2-48FB-89B7-1B5C9801F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77F5E9E-2629-44C4-B49C-BC5216037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ADFC-9B63-4482-9A18-C8B0295456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2754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8243EA-BD78-41CA-A7B5-AE1CCD56E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7B2D5C-648D-44C8-987E-371563A62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89A96C4-4AE1-448B-873A-6DF85DBDC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7D6ECCB-4004-42D5-889A-631034388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E30D-5C7D-4576-B4B0-15B132336614}" type="datetimeFigureOut">
              <a:rPr lang="it-IT" smtClean="0"/>
              <a:t>26/06/2019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69FD4E9-937A-496A-877D-4475BD7A3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2F72853-C79B-4E74-A3D2-312B48F0B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ADFC-9B63-4482-9A18-C8B0295456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9742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D0123A-FE60-4191-A33E-5A9D43309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4028C9B-9B84-4BF0-A736-D2AE2B0F2F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075700B-1956-47C0-A07D-778FF6F7F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A14AC67-9FD5-4EA9-9DCA-A31AC9688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E30D-5C7D-4576-B4B0-15B132336614}" type="datetimeFigureOut">
              <a:rPr lang="it-IT" smtClean="0"/>
              <a:t>26/06/2019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975FF7-18C0-4601-B662-90EA9279F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8F5EAEB-C658-4C98-834B-C4EDB613F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ADFC-9B63-4482-9A18-C8B0295456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5255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94529B5-F1B0-4D04-958D-1084ED32D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617F644-2618-481D-ACC9-015FDDB24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7ED105C-82AB-4D57-957E-46D7046A18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6E30D-5C7D-4576-B4B0-15B132336614}" type="datetimeFigureOut">
              <a:rPr lang="it-IT" smtClean="0"/>
              <a:t>26/06/2019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ABF068B-93C2-4E02-A2A6-54196091F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199B335-5BDD-4C65-A198-86F2FE37A3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5ADFC-9B63-4482-9A18-C8B0295456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6746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6">
                  <a:lumMod val="90000"/>
                </a:schemeClr>
              </a:gs>
              <a:gs pos="25000">
                <a:schemeClr val="accent6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FC800428-D9D8-48E1-B1B7-7A015A0B9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EMMESHOP</a:t>
            </a:r>
          </a:p>
        </p:txBody>
      </p:sp>
    </p:spTree>
    <p:extLst>
      <p:ext uri="{BB962C8B-B14F-4D97-AF65-F5344CB8AC3E}">
        <p14:creationId xmlns:p14="http://schemas.microsoft.com/office/powerpoint/2010/main" val="2114165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6B7042-4C52-427C-8C92-8FEC051C1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2593788"/>
          </a:xfrm>
          <a:prstGeom prst="rect">
            <a:avLst/>
          </a:prstGeom>
          <a:gradFill>
            <a:gsLst>
              <a:gs pos="0">
                <a:schemeClr val="accent6">
                  <a:lumMod val="90000"/>
                </a:schemeClr>
              </a:gs>
              <a:gs pos="25000">
                <a:schemeClr val="accent6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28981CCE-6DD3-4037-916F-94DCB1105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072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it-IT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Diagramma Navigazionale</a:t>
            </a:r>
          </a:p>
        </p:txBody>
      </p:sp>
      <p:pic>
        <p:nvPicPr>
          <p:cNvPr id="7" name="Segnaposto contenuto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30C7DADC-FFC4-4CBE-A837-00D27A66FF9F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9" b="5896"/>
          <a:stretch/>
        </p:blipFill>
        <p:spPr>
          <a:xfrm>
            <a:off x="3" y="2532184"/>
            <a:ext cx="12191997" cy="4325815"/>
          </a:xfrm>
        </p:spPr>
      </p:pic>
    </p:spTree>
    <p:extLst>
      <p:ext uri="{BB962C8B-B14F-4D97-AF65-F5344CB8AC3E}">
        <p14:creationId xmlns:p14="http://schemas.microsoft.com/office/powerpoint/2010/main" val="8549482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6B7042-4C52-427C-8C92-8FEC051C1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2593788"/>
          </a:xfrm>
          <a:prstGeom prst="rect">
            <a:avLst/>
          </a:prstGeom>
          <a:gradFill>
            <a:gsLst>
              <a:gs pos="0">
                <a:schemeClr val="accent6">
                  <a:lumMod val="90000"/>
                </a:schemeClr>
              </a:gs>
              <a:gs pos="25000">
                <a:schemeClr val="accent6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CA18A8D1-C8D9-48A3-ABD1-91BD6959C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it-IT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Mappa dei contenuti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672D5F87-07C7-442A-AB29-A19FE14759A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338" y="2425700"/>
            <a:ext cx="6986954" cy="4432300"/>
          </a:xfrm>
        </p:spPr>
      </p:pic>
    </p:spTree>
    <p:extLst>
      <p:ext uri="{BB962C8B-B14F-4D97-AF65-F5344CB8AC3E}">
        <p14:creationId xmlns:p14="http://schemas.microsoft.com/office/powerpoint/2010/main" val="35054659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6B7042-4C52-427C-8C92-8FEC051C1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2593788"/>
          </a:xfrm>
          <a:prstGeom prst="rect">
            <a:avLst/>
          </a:prstGeom>
          <a:gradFill>
            <a:gsLst>
              <a:gs pos="0">
                <a:schemeClr val="accent6">
                  <a:lumMod val="90000"/>
                </a:schemeClr>
              </a:gs>
              <a:gs pos="25000">
                <a:schemeClr val="accent6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B1A5ABE7-C008-4EF9-AF98-5E4852903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it-IT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BASI DI DATI</a:t>
            </a:r>
          </a:p>
        </p:txBody>
      </p:sp>
      <p:pic>
        <p:nvPicPr>
          <p:cNvPr id="6" name="Segnaposto contenuto 5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41D81A51-4523-4E1C-AE4A-01ED63767A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7018" y="2359623"/>
            <a:ext cx="10515600" cy="4131479"/>
          </a:xfrm>
        </p:spPr>
      </p:pic>
    </p:spTree>
    <p:extLst>
      <p:ext uri="{BB962C8B-B14F-4D97-AF65-F5344CB8AC3E}">
        <p14:creationId xmlns:p14="http://schemas.microsoft.com/office/powerpoint/2010/main" val="243609546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6">
                  <a:lumMod val="90000"/>
                </a:schemeClr>
              </a:gs>
              <a:gs pos="25000">
                <a:schemeClr val="accent6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2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ottotitolo 2">
            <a:extLst>
              <a:ext uri="{FF2B5EF4-FFF2-40B4-BE49-F238E27FC236}">
                <a16:creationId xmlns:a16="http://schemas.microsoft.com/office/drawing/2014/main" id="{DDF6CF62-975E-4D21-A6CF-78F1A4374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it-IT">
              <a:solidFill>
                <a:srgbClr val="FFFFFF"/>
              </a:solidFill>
            </a:endParaRPr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2EA0CFA7-3485-4EFC-AAC8-873B606B6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Checklist</a:t>
            </a:r>
          </a:p>
        </p:txBody>
      </p:sp>
    </p:spTree>
    <p:extLst>
      <p:ext uri="{BB962C8B-B14F-4D97-AF65-F5344CB8AC3E}">
        <p14:creationId xmlns:p14="http://schemas.microsoft.com/office/powerpoint/2010/main" val="245085683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6">
                  <a:lumMod val="90000"/>
                </a:schemeClr>
              </a:gs>
              <a:gs pos="25000">
                <a:schemeClr val="accent6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2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ottotitolo 2">
            <a:extLst>
              <a:ext uri="{FF2B5EF4-FFF2-40B4-BE49-F238E27FC236}">
                <a16:creationId xmlns:a16="http://schemas.microsoft.com/office/drawing/2014/main" id="{DDF6CF62-975E-4D21-A6CF-78F1A4374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it-IT">
              <a:solidFill>
                <a:srgbClr val="FFFFFF"/>
              </a:solidFill>
            </a:endParaRPr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2EA0CFA7-3485-4EFC-AAC8-873B606B6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it-IT" sz="48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1)Sito deve essere di tipo </a:t>
            </a:r>
            <a:r>
              <a:rPr lang="it-IT" sz="4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ecommerce</a:t>
            </a:r>
            <a:endParaRPr lang="it-IT" sz="4800" dirty="0">
              <a:solidFill>
                <a:schemeClr val="accent4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40217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6B7042-4C52-427C-8C92-8FEC051C1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2593788"/>
          </a:xfrm>
          <a:prstGeom prst="rect">
            <a:avLst/>
          </a:prstGeom>
          <a:gradFill>
            <a:gsLst>
              <a:gs pos="0">
                <a:schemeClr val="accent6">
                  <a:lumMod val="90000"/>
                </a:schemeClr>
              </a:gs>
              <a:gs pos="25000">
                <a:schemeClr val="accent6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B1A5ABE7-C008-4EF9-AF98-5E4852903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il cliente deve poter inserire prodotti nel carrello,</a:t>
            </a:r>
            <a:r>
              <a:rPr lang="it-IT" b="1" dirty="0"/>
              <a:t> 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variarne la quantità.</a:t>
            </a:r>
            <a:endParaRPr lang="it-IT" sz="4000" dirty="0">
              <a:solidFill>
                <a:schemeClr val="accent4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pic>
        <p:nvPicPr>
          <p:cNvPr id="6" name="Segnaposto contenuto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139DF83-3E0A-4A9F-8C0F-CA586D6158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48" y="2593788"/>
            <a:ext cx="5410955" cy="3696216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B609A60-BA7E-4949-9BF5-2C1B79AD2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130" y="2550407"/>
            <a:ext cx="5191125" cy="3752850"/>
          </a:xfrm>
          <a:prstGeom prst="rect">
            <a:avLst/>
          </a:prstGeom>
        </p:spPr>
      </p:pic>
      <p:sp>
        <p:nvSpPr>
          <p:cNvPr id="13" name="Ovale 12">
            <a:extLst>
              <a:ext uri="{FF2B5EF4-FFF2-40B4-BE49-F238E27FC236}">
                <a16:creationId xmlns:a16="http://schemas.microsoft.com/office/drawing/2014/main" id="{513C2648-1495-450B-8DEC-5D672D428567}"/>
              </a:ext>
            </a:extLst>
          </p:cNvPr>
          <p:cNvSpPr/>
          <p:nvPr/>
        </p:nvSpPr>
        <p:spPr>
          <a:xfrm>
            <a:off x="7931425" y="4083755"/>
            <a:ext cx="516835" cy="4023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554124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6B7042-4C52-427C-8C92-8FEC051C1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2593788"/>
          </a:xfrm>
          <a:prstGeom prst="rect">
            <a:avLst/>
          </a:prstGeom>
          <a:gradFill>
            <a:gsLst>
              <a:gs pos="0">
                <a:schemeClr val="accent6">
                  <a:lumMod val="90000"/>
                </a:schemeClr>
              </a:gs>
              <a:gs pos="25000">
                <a:schemeClr val="accent6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B1A5ABE7-C008-4EF9-AF98-5E4852903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Autofit/>
          </a:bodyPr>
          <a:lstStyle/>
          <a:p>
            <a:pPr algn="ctr"/>
            <a:r>
              <a:rPr lang="it-IT" sz="3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Una volta confermato l'ordine deve essere possibile visualizzare l'ordine nell'elenco degli ordini effettuati e va svuotato il carrello.</a:t>
            </a:r>
            <a:endParaRPr lang="it-IT" sz="3200" dirty="0">
              <a:solidFill>
                <a:schemeClr val="accent4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BEDCFFF4-42F5-4C79-92C8-B77B5914B9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4875" y="2593788"/>
            <a:ext cx="5191125" cy="313372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AD82D167-27DE-42D6-B08A-445E63B9D2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1760" y="2806887"/>
            <a:ext cx="5485365" cy="313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30642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6B7042-4C52-427C-8C92-8FEC051C1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2593788"/>
          </a:xfrm>
          <a:prstGeom prst="rect">
            <a:avLst/>
          </a:prstGeom>
          <a:gradFill>
            <a:gsLst>
              <a:gs pos="0">
                <a:schemeClr val="accent6">
                  <a:lumMod val="90000"/>
                </a:schemeClr>
              </a:gs>
              <a:gs pos="25000">
                <a:schemeClr val="accent6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B1A5ABE7-C008-4EF9-AF98-5E4852903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Autofit/>
          </a:bodyPr>
          <a:lstStyle/>
          <a:p>
            <a:pPr algn="ctr"/>
            <a:r>
              <a:rPr lang="it-IT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Va prevista la figura dell'amministratore e delle pagine a lui </a:t>
            </a:r>
            <a:r>
              <a:rPr lang="it-IT" sz="28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dedicate,accessibili</a:t>
            </a:r>
            <a:r>
              <a:rPr lang="it-IT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solo dopo autenticazione Usare autenticazione programmata.</a:t>
            </a:r>
            <a:endParaRPr lang="it-IT" sz="2800" dirty="0">
              <a:solidFill>
                <a:schemeClr val="accent4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pic>
        <p:nvPicPr>
          <p:cNvPr id="14" name="Segnaposto contenuto 1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1940D452-C0B4-4B0C-87A0-6E72B69F95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180" y="2593788"/>
            <a:ext cx="5839640" cy="3924848"/>
          </a:xfrm>
        </p:spPr>
      </p:pic>
    </p:spTree>
    <p:extLst>
      <p:ext uri="{BB962C8B-B14F-4D97-AF65-F5344CB8AC3E}">
        <p14:creationId xmlns:p14="http://schemas.microsoft.com/office/powerpoint/2010/main" val="319726815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6">
                  <a:lumMod val="90000"/>
                </a:schemeClr>
              </a:gs>
              <a:gs pos="25000">
                <a:schemeClr val="accent6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2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ottotitolo 2">
            <a:extLst>
              <a:ext uri="{FF2B5EF4-FFF2-40B4-BE49-F238E27FC236}">
                <a16:creationId xmlns:a16="http://schemas.microsoft.com/office/drawing/2014/main" id="{DDF6CF62-975E-4D21-A6CF-78F1A4374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it-IT">
              <a:solidFill>
                <a:srgbClr val="FFFFFF"/>
              </a:solidFill>
            </a:endParaRPr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2EA0CFA7-3485-4EFC-AAC8-873B606B6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2)Sito deve essere responsive</a:t>
            </a:r>
          </a:p>
        </p:txBody>
      </p:sp>
    </p:spTree>
    <p:extLst>
      <p:ext uri="{BB962C8B-B14F-4D97-AF65-F5344CB8AC3E}">
        <p14:creationId xmlns:p14="http://schemas.microsoft.com/office/powerpoint/2010/main" val="394209939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6B7042-4C52-427C-8C92-8FEC051C1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2593788"/>
          </a:xfrm>
          <a:prstGeom prst="rect">
            <a:avLst/>
          </a:prstGeom>
          <a:gradFill>
            <a:gsLst>
              <a:gs pos="0">
                <a:schemeClr val="accent6">
                  <a:lumMod val="90000"/>
                </a:schemeClr>
              </a:gs>
              <a:gs pos="25000">
                <a:schemeClr val="accent6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B1A5ABE7-C008-4EF9-AF98-5E4852903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Visione desktop </a:t>
            </a:r>
          </a:p>
        </p:txBody>
      </p:sp>
      <p:pic>
        <p:nvPicPr>
          <p:cNvPr id="6" name="Segnaposto contenuto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D0266DA1-6465-4328-95AC-AE09F9270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829" y="2447873"/>
            <a:ext cx="9361714" cy="4221440"/>
          </a:xfrm>
        </p:spPr>
      </p:pic>
    </p:spTree>
    <p:extLst>
      <p:ext uri="{BB962C8B-B14F-4D97-AF65-F5344CB8AC3E}">
        <p14:creationId xmlns:p14="http://schemas.microsoft.com/office/powerpoint/2010/main" val="352734368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90572" cy="6858000"/>
          </a:xfrm>
          <a:prstGeom prst="rect">
            <a:avLst/>
          </a:prstGeom>
          <a:gradFill>
            <a:gsLst>
              <a:gs pos="0">
                <a:schemeClr val="accent6">
                  <a:lumMod val="90000"/>
                </a:schemeClr>
              </a:gs>
              <a:gs pos="25000">
                <a:schemeClr val="accent6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B6BDCF3-B198-4B92-9F07-9CBE943BE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Obiettivi del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1374B97-5DCF-48AA-A537-947146F5E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200">
                <a:solidFill>
                  <a:srgbClr val="000000"/>
                </a:solidFill>
              </a:rPr>
              <a:t>Fino a qualche anno fa la mancanza di contatto con il prodotto, l’impossibilità di confrontarsi con un addetto alle vendite, i lunghi tempi di attesa e i costi di spedizione scoraggiavano gli utenti nel compiere acquisti online.          </a:t>
            </a:r>
          </a:p>
          <a:p>
            <a:pPr marL="0" indent="0">
              <a:buNone/>
            </a:pPr>
            <a:r>
              <a:rPr lang="it-IT" sz="2200">
                <a:solidFill>
                  <a:srgbClr val="000000"/>
                </a:solidFill>
              </a:rPr>
              <a:t>Oggi la situazione è completamente diversa:</a:t>
            </a:r>
            <a:r>
              <a:rPr lang="it-IT" sz="2200" b="1">
                <a:solidFill>
                  <a:srgbClr val="000000"/>
                </a:solidFill>
              </a:rPr>
              <a:t> </a:t>
            </a:r>
            <a:endParaRPr lang="it-IT" sz="220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it-IT" sz="2200">
                <a:solidFill>
                  <a:srgbClr val="000000"/>
                </a:solidFill>
              </a:rPr>
              <a:t>trend degli acquisti online sono in costante crescita. </a:t>
            </a:r>
          </a:p>
          <a:p>
            <a:pPr marL="0" indent="0">
              <a:buNone/>
            </a:pPr>
            <a:r>
              <a:rPr lang="it-IT" sz="2200">
                <a:solidFill>
                  <a:srgbClr val="000000"/>
                </a:solidFill>
              </a:rPr>
              <a:t> </a:t>
            </a:r>
          </a:p>
          <a:p>
            <a:pPr marL="0" indent="0">
              <a:buNone/>
            </a:pPr>
            <a:r>
              <a:rPr lang="it-IT" sz="2200">
                <a:solidFill>
                  <a:srgbClr val="000000"/>
                </a:solidFill>
              </a:rPr>
              <a:t>Sempre più persone scelgono di concludere le proprie trattative online, complice anche una maggiore fiducia nel trattamento dei dati personali e nei metodi di pagamento.</a:t>
            </a:r>
          </a:p>
          <a:p>
            <a:endParaRPr lang="it-IT" sz="2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959544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6B7042-4C52-427C-8C92-8FEC051C1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2593788"/>
          </a:xfrm>
          <a:prstGeom prst="rect">
            <a:avLst/>
          </a:prstGeom>
          <a:gradFill>
            <a:gsLst>
              <a:gs pos="0">
                <a:schemeClr val="accent6">
                  <a:lumMod val="90000"/>
                </a:schemeClr>
              </a:gs>
              <a:gs pos="25000">
                <a:schemeClr val="accent6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B1A5ABE7-C008-4EF9-AF98-5E4852903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Visione mobile</a:t>
            </a:r>
          </a:p>
        </p:txBody>
      </p:sp>
      <p:pic>
        <p:nvPicPr>
          <p:cNvPr id="9" name="Segnaposto contenuto 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8180FE74-D00D-42A1-938A-AD5238F6C7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71" y="2510197"/>
            <a:ext cx="3357341" cy="4129627"/>
          </a:xfrm>
        </p:spPr>
      </p:pic>
    </p:spTree>
    <p:extLst>
      <p:ext uri="{BB962C8B-B14F-4D97-AF65-F5344CB8AC3E}">
        <p14:creationId xmlns:p14="http://schemas.microsoft.com/office/powerpoint/2010/main" val="1483063120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6">
                  <a:lumMod val="90000"/>
                </a:schemeClr>
              </a:gs>
              <a:gs pos="25000">
                <a:schemeClr val="accent6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olo 2">
            <a:extLst>
              <a:ext uri="{FF2B5EF4-FFF2-40B4-BE49-F238E27FC236}">
                <a16:creationId xmlns:a16="http://schemas.microsoft.com/office/drawing/2014/main" id="{E87F3E68-AEF3-4DC4-B760-180DB7694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3</a:t>
            </a:r>
            <a:r>
              <a:rPr lang="en-US" sz="4700" kern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) </a:t>
            </a:r>
            <a:r>
              <a:rPr lang="en-US" sz="4700" kern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Usare</a:t>
            </a:r>
            <a:r>
              <a:rPr lang="en-US" sz="4700" kern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4700" kern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il</a:t>
            </a:r>
            <a:r>
              <a:rPr lang="en-US" sz="4700" kern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4700" kern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modello</a:t>
            </a:r>
            <a:r>
              <a:rPr lang="en-US" sz="4700" kern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MVC  </a:t>
            </a:r>
            <a:br>
              <a:rPr lang="en-US" sz="4700" kern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</a:br>
            <a:r>
              <a:rPr lang="en-US" sz="4700" kern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(Model View Control)</a:t>
            </a:r>
          </a:p>
        </p:txBody>
      </p:sp>
    </p:spTree>
    <p:extLst>
      <p:ext uri="{BB962C8B-B14F-4D97-AF65-F5344CB8AC3E}">
        <p14:creationId xmlns:p14="http://schemas.microsoft.com/office/powerpoint/2010/main" val="3820526856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6B7042-4C52-427C-8C92-8FEC051C1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2593788"/>
          </a:xfrm>
          <a:prstGeom prst="rect">
            <a:avLst/>
          </a:prstGeom>
          <a:gradFill>
            <a:gsLst>
              <a:gs pos="0">
                <a:schemeClr val="accent6">
                  <a:lumMod val="90000"/>
                </a:schemeClr>
              </a:gs>
              <a:gs pos="25000">
                <a:schemeClr val="accent6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B1A5ABE7-C008-4EF9-AF98-5E4852903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Model: 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17BB5D91-0C8C-4D36-B04E-D875295BAA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015" y="2746187"/>
            <a:ext cx="2738468" cy="3302977"/>
          </a:xfrm>
        </p:spPr>
      </p:pic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D732E3D8-221A-4604-9E0F-41C24D29EA66}"/>
              </a:ext>
            </a:extLst>
          </p:cNvPr>
          <p:cNvSpPr txBox="1">
            <a:spLocks/>
          </p:cNvSpPr>
          <p:nvPr/>
        </p:nvSpPr>
        <p:spPr>
          <a:xfrm>
            <a:off x="990600" y="2746187"/>
            <a:ext cx="5097780" cy="3583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>
                <a:latin typeface="Comic Sans MS" panose="030F0702030302020204" pitchFamily="66" charset="0"/>
              </a:rPr>
              <a:t>Il model contiene:</a:t>
            </a:r>
          </a:p>
          <a:p>
            <a:pPr marL="0" indent="0">
              <a:buNone/>
            </a:pPr>
            <a:endParaRPr lang="it-IT" dirty="0">
              <a:latin typeface="Comic Sans MS" panose="030F0702030302020204" pitchFamily="66" charset="0"/>
            </a:endParaRPr>
          </a:p>
          <a:p>
            <a:r>
              <a:rPr lang="it-IT" dirty="0">
                <a:latin typeface="Comic Sans MS" panose="030F0702030302020204" pitchFamily="66" charset="0"/>
              </a:rPr>
              <a:t>I </a:t>
            </a:r>
            <a:r>
              <a:rPr lang="it-IT" dirty="0" err="1">
                <a:latin typeface="Comic Sans MS" panose="030F0702030302020204" pitchFamily="66" charset="0"/>
              </a:rPr>
              <a:t>bean</a:t>
            </a:r>
            <a:endParaRPr lang="it-IT" dirty="0">
              <a:latin typeface="Comic Sans MS" panose="030F0702030302020204" pitchFamily="66" charset="0"/>
            </a:endParaRPr>
          </a:p>
          <a:p>
            <a:r>
              <a:rPr lang="it-IT" dirty="0">
                <a:latin typeface="Comic Sans MS" panose="030F0702030302020204" pitchFamily="66" charset="0"/>
              </a:rPr>
              <a:t>Il carrello</a:t>
            </a:r>
          </a:p>
          <a:p>
            <a:r>
              <a:rPr lang="it-IT" dirty="0">
                <a:latin typeface="Comic Sans MS" panose="030F0702030302020204" pitchFamily="66" charset="0"/>
              </a:rPr>
              <a:t>La logica dell’applicazione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82811806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6B7042-4C52-427C-8C92-8FEC051C1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2593788"/>
          </a:xfrm>
          <a:prstGeom prst="rect">
            <a:avLst/>
          </a:prstGeom>
          <a:gradFill>
            <a:gsLst>
              <a:gs pos="0">
                <a:schemeClr val="accent6">
                  <a:lumMod val="90000"/>
                </a:schemeClr>
              </a:gs>
              <a:gs pos="25000">
                <a:schemeClr val="accent6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B1A5ABE7-C008-4EF9-AF98-5E4852903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Control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F0F41FB-1E62-4B8D-8A88-8421FC0AD5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347" y="2616200"/>
            <a:ext cx="1946268" cy="4130308"/>
          </a:xfrm>
        </p:spPr>
      </p:pic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D732E3D8-221A-4604-9E0F-41C24D29EA66}"/>
              </a:ext>
            </a:extLst>
          </p:cNvPr>
          <p:cNvSpPr txBox="1">
            <a:spLocks/>
          </p:cNvSpPr>
          <p:nvPr/>
        </p:nvSpPr>
        <p:spPr>
          <a:xfrm>
            <a:off x="990600" y="2746187"/>
            <a:ext cx="5097780" cy="35831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>
                <a:latin typeface="Comic Sans MS" panose="030F0702030302020204" pitchFamily="66" charset="0"/>
              </a:rPr>
              <a:t>Il Control contiene: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>
                <a:latin typeface="Comic Sans MS" panose="030F0702030302020204" pitchFamily="66" charset="0"/>
              </a:rPr>
              <a:t> </a:t>
            </a:r>
            <a:r>
              <a:rPr lang="it-IT" dirty="0" err="1">
                <a:latin typeface="Comic Sans MS" panose="030F0702030302020204" pitchFamily="66" charset="0"/>
              </a:rPr>
              <a:t>Servlet</a:t>
            </a:r>
            <a:r>
              <a:rPr lang="it-IT" dirty="0">
                <a:latin typeface="Comic Sans MS" panose="030F0702030302020204" pitchFamily="66" charset="0"/>
              </a:rPr>
              <a:t>:</a:t>
            </a:r>
          </a:p>
          <a:p>
            <a:pPr marL="0" indent="0">
              <a:buNone/>
            </a:pPr>
            <a:r>
              <a:rPr lang="it-IT" dirty="0">
                <a:latin typeface="Comic Sans MS" panose="030F0702030302020204" pitchFamily="66" charset="0"/>
              </a:rPr>
              <a:t>È una classe Java che fornisce un servizio   comunicando con il client mediante protocolli di tipo </a:t>
            </a:r>
            <a:r>
              <a:rPr lang="it-IT" dirty="0" err="1">
                <a:latin typeface="Comic Sans MS" panose="030F0702030302020204" pitchFamily="66" charset="0"/>
              </a:rPr>
              <a:t>request</a:t>
            </a:r>
            <a:r>
              <a:rPr lang="it-IT" dirty="0">
                <a:latin typeface="Comic Sans MS" panose="030F0702030302020204" pitchFamily="66" charset="0"/>
              </a:rPr>
              <a:t>/</a:t>
            </a:r>
            <a:r>
              <a:rPr lang="it-IT" dirty="0" err="1">
                <a:latin typeface="Comic Sans MS" panose="030F0702030302020204" pitchFamily="66" charset="0"/>
              </a:rPr>
              <a:t>response</a:t>
            </a:r>
            <a:r>
              <a:rPr lang="it-IT" dirty="0">
                <a:latin typeface="Comic Sans MS" panose="030F0702030302020204" pitchFamily="66" charset="0"/>
              </a:rPr>
              <a:t>: tra questi protocolli il più noto e diffuso è HTTP</a:t>
            </a:r>
          </a:p>
        </p:txBody>
      </p:sp>
    </p:spTree>
    <p:extLst>
      <p:ext uri="{BB962C8B-B14F-4D97-AF65-F5344CB8AC3E}">
        <p14:creationId xmlns:p14="http://schemas.microsoft.com/office/powerpoint/2010/main" val="808291069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6B7042-4C52-427C-8C92-8FEC051C1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2593788"/>
          </a:xfrm>
          <a:prstGeom prst="rect">
            <a:avLst/>
          </a:prstGeom>
          <a:gradFill>
            <a:gsLst>
              <a:gs pos="0">
                <a:schemeClr val="accent6">
                  <a:lumMod val="90000"/>
                </a:schemeClr>
              </a:gs>
              <a:gs pos="25000">
                <a:schemeClr val="accent6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B1A5ABE7-C008-4EF9-AF98-5E4852903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r>
              <a:rPr lang="it-IT" sz="4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View</a:t>
            </a:r>
            <a:r>
              <a:rPr lang="it-IT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: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C2AB0859-8B1F-43C0-849E-C4372C5AFD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411" y="3919351"/>
            <a:ext cx="3357523" cy="2896266"/>
          </a:xfrm>
        </p:spPr>
      </p:pic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D732E3D8-221A-4604-9E0F-41C24D29EA66}"/>
              </a:ext>
            </a:extLst>
          </p:cNvPr>
          <p:cNvSpPr txBox="1">
            <a:spLocks/>
          </p:cNvSpPr>
          <p:nvPr/>
        </p:nvSpPr>
        <p:spPr>
          <a:xfrm>
            <a:off x="664283" y="2152243"/>
            <a:ext cx="5097780" cy="3583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dirty="0">
              <a:solidFill>
                <a:srgbClr val="FFFFFF"/>
              </a:solidFill>
            </a:endParaRPr>
          </a:p>
          <a:p>
            <a:r>
              <a:rPr lang="it-IT" dirty="0">
                <a:latin typeface="Comic Sans MS" panose="030F0702030302020204" pitchFamily="66" charset="0"/>
              </a:rPr>
              <a:t>Il codice html  viene creato esclusivamente dalle </a:t>
            </a:r>
            <a:r>
              <a:rPr lang="it-IT" dirty="0" err="1">
                <a:latin typeface="Comic Sans MS" panose="030F0702030302020204" pitchFamily="66" charset="0"/>
              </a:rPr>
              <a:t>Jsp</a:t>
            </a:r>
            <a:r>
              <a:rPr lang="it-IT" dirty="0">
                <a:latin typeface="Comic Sans MS" panose="030F0702030302020204" pitchFamily="66" charset="0"/>
              </a:rPr>
              <a:t> e HTML che formano la </a:t>
            </a:r>
            <a:r>
              <a:rPr lang="it-IT" dirty="0" err="1">
                <a:latin typeface="Comic Sans MS" panose="030F0702030302020204" pitchFamily="66" charset="0"/>
              </a:rPr>
              <a:t>view</a:t>
            </a:r>
            <a:endParaRPr lang="it-IT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it-IT" dirty="0">
              <a:latin typeface="Comic Sans MS" panose="030F0702030302020204" pitchFamily="66" charset="0"/>
            </a:endParaRP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1CADB207-54A3-4FBC-A308-5439929C32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351" y="2645542"/>
            <a:ext cx="2727231" cy="409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70970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6B7042-4C52-427C-8C92-8FEC051C1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2593788"/>
          </a:xfrm>
          <a:prstGeom prst="rect">
            <a:avLst/>
          </a:prstGeom>
          <a:gradFill>
            <a:gsLst>
              <a:gs pos="0">
                <a:schemeClr val="accent6">
                  <a:lumMod val="90000"/>
                </a:schemeClr>
              </a:gs>
              <a:gs pos="25000">
                <a:schemeClr val="accent6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B1A5ABE7-C008-4EF9-AF98-5E4852903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 fontScale="90000"/>
          </a:bodyPr>
          <a:lstStyle/>
          <a:p>
            <a:r>
              <a:rPr lang="it-IT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4)Utilizzare il </a:t>
            </a:r>
            <a:r>
              <a:rPr lang="it-IT" sz="4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dataSource</a:t>
            </a:r>
            <a:r>
              <a:rPr lang="it-IT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o </a:t>
            </a:r>
            <a:r>
              <a:rPr lang="it-IT" sz="4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driveManager</a:t>
            </a:r>
            <a:r>
              <a:rPr lang="it-IT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per connettersi al </a:t>
            </a:r>
            <a:r>
              <a:rPr lang="it-IT" sz="4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dataBase</a:t>
            </a:r>
            <a:endParaRPr lang="it-IT" sz="4000" dirty="0">
              <a:solidFill>
                <a:schemeClr val="accent4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078F45-0BE7-4D5D-9A3E-E084BC29D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0229" y="2616653"/>
            <a:ext cx="4807020" cy="3583175"/>
          </a:xfrm>
        </p:spPr>
        <p:txBody>
          <a:bodyPr>
            <a:normAutofit fontScale="62500" lnSpcReduction="20000"/>
          </a:bodyPr>
          <a:lstStyle/>
          <a:p>
            <a:r>
              <a:rPr lang="it-IT" sz="4000" dirty="0">
                <a:latin typeface="Comic Sans MS" panose="030F0702030302020204" pitchFamily="66" charset="0"/>
              </a:rPr>
              <a:t>Come avviene la connessione con il </a:t>
            </a:r>
            <a:r>
              <a:rPr lang="it-IT" sz="4000" dirty="0" err="1">
                <a:latin typeface="Comic Sans MS" panose="030F0702030302020204" pitchFamily="66" charset="0"/>
              </a:rPr>
              <a:t>datasource</a:t>
            </a:r>
            <a:r>
              <a:rPr lang="it-IT" sz="4000" dirty="0">
                <a:latin typeface="Comic Sans MS" panose="030F0702030302020204" pitchFamily="66" charset="0"/>
              </a:rPr>
              <a:t>:</a:t>
            </a:r>
          </a:p>
          <a:p>
            <a:pPr marL="0" indent="0">
              <a:buNone/>
            </a:pPr>
            <a:endParaRPr lang="it-IT" sz="2400" dirty="0">
              <a:latin typeface="Comic Sans MS" panose="030F0702030302020204" pitchFamily="66" charset="0"/>
            </a:endParaRPr>
          </a:p>
          <a:p>
            <a:pPr marL="514350" indent="-514350">
              <a:buAutoNum type="arabicParenR"/>
            </a:pPr>
            <a:r>
              <a:rPr lang="it-IT" sz="2600" dirty="0">
                <a:latin typeface="Verdana" panose="020B0604030504040204" pitchFamily="34" charset="0"/>
                <a:ea typeface="Verdana" panose="020B0604030504040204" pitchFamily="34" charset="0"/>
              </a:rPr>
              <a:t>Bisognerà creare un file XML  ed inserirlo sotto la cartella di META-INF. Inseriamo un nome JNDI, che lo identificherà in maniera univoca. Dopo si setta l’</a:t>
            </a:r>
            <a:r>
              <a:rPr lang="it-IT" sz="2600" dirty="0" err="1">
                <a:latin typeface="Verdana" panose="020B0604030504040204" pitchFamily="34" charset="0"/>
                <a:ea typeface="Verdana" panose="020B0604030504040204" pitchFamily="34" charset="0"/>
              </a:rPr>
              <a:t>url,il</a:t>
            </a:r>
            <a:r>
              <a:rPr lang="it-IT" sz="2600" dirty="0">
                <a:latin typeface="Verdana" panose="020B0604030504040204" pitchFamily="34" charset="0"/>
                <a:ea typeface="Verdana" panose="020B0604030504040204" pitchFamily="34" charset="0"/>
              </a:rPr>
              <a:t> driver JDBC  e  le credenziali di accesso </a:t>
            </a:r>
          </a:p>
          <a:p>
            <a:pPr marL="514350" indent="-514350">
              <a:buAutoNum type="arabicParenR"/>
            </a:pPr>
            <a:r>
              <a:rPr lang="it-IT" sz="2600" dirty="0">
                <a:latin typeface="Verdana" panose="020B0604030504040204" pitchFamily="34" charset="0"/>
                <a:ea typeface="Verdana" panose="020B0604030504040204" pitchFamily="34" charset="0"/>
              </a:rPr>
              <a:t>a questo punto, bisogna semplicemente interrogare il servizio JNDI e recuperare una connessione dal pool. Utilizzando la classe </a:t>
            </a:r>
            <a:r>
              <a:rPr lang="it-IT" sz="2600" dirty="0" err="1">
                <a:latin typeface="Verdana" panose="020B0604030504040204" pitchFamily="34" charset="0"/>
                <a:ea typeface="Verdana" panose="020B0604030504040204" pitchFamily="34" charset="0"/>
              </a:rPr>
              <a:t>InitialContext</a:t>
            </a:r>
            <a:r>
              <a:rPr lang="it-IT" sz="2600" dirty="0">
                <a:latin typeface="Verdana" panose="020B0604030504040204" pitchFamily="34" charset="0"/>
                <a:ea typeface="Verdana" panose="020B0604030504040204" pitchFamily="34" charset="0"/>
              </a:rPr>
              <a:t>, invocando il metodo </a:t>
            </a:r>
            <a:r>
              <a:rPr lang="it-IT" sz="2600" dirty="0" err="1">
                <a:latin typeface="Verdana" panose="020B0604030504040204" pitchFamily="34" charset="0"/>
                <a:ea typeface="Verdana" panose="020B0604030504040204" pitchFamily="34" charset="0"/>
              </a:rPr>
              <a:t>lookup</a:t>
            </a:r>
            <a:r>
              <a:rPr lang="it-IT" sz="2600" dirty="0">
                <a:latin typeface="Verdana" panose="020B0604030504040204" pitchFamily="34" charset="0"/>
                <a:ea typeface="Verdana" panose="020B0604030504040204" pitchFamily="34" charset="0"/>
              </a:rPr>
              <a:t>, ottenendo cosi la connessione</a:t>
            </a:r>
          </a:p>
          <a:p>
            <a:endParaRPr lang="it-IT" sz="2400" dirty="0">
              <a:latin typeface="Comic Sans MS" panose="030F0702030302020204" pitchFamily="66" charset="0"/>
            </a:endParaRPr>
          </a:p>
          <a:p>
            <a:endParaRPr lang="it-IT" dirty="0"/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D732E3D8-221A-4604-9E0F-41C24D29EA66}"/>
              </a:ext>
            </a:extLst>
          </p:cNvPr>
          <p:cNvSpPr txBox="1">
            <a:spLocks/>
          </p:cNvSpPr>
          <p:nvPr/>
        </p:nvSpPr>
        <p:spPr>
          <a:xfrm>
            <a:off x="722449" y="2593788"/>
            <a:ext cx="5097780" cy="3583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>
                <a:latin typeface="Comic Sans MS" panose="030F0702030302020204" pitchFamily="66" charset="0"/>
              </a:rPr>
              <a:t>Abbiamo scelto di utilizzare il </a:t>
            </a:r>
            <a:r>
              <a:rPr lang="it-IT" dirty="0" err="1">
                <a:latin typeface="Comic Sans MS" panose="030F0702030302020204" pitchFamily="66" charset="0"/>
              </a:rPr>
              <a:t>datasource</a:t>
            </a:r>
            <a:r>
              <a:rPr lang="it-IT" dirty="0">
                <a:latin typeface="Comic Sans MS" panose="030F0702030302020204" pitchFamily="66" charset="0"/>
              </a:rPr>
              <a:t> per:</a:t>
            </a:r>
          </a:p>
          <a:p>
            <a:pPr marL="0" indent="0">
              <a:buNone/>
            </a:pPr>
            <a:endParaRPr lang="it-IT" sz="1400" dirty="0">
              <a:latin typeface="Comic Sans MS" panose="030F0702030302020204" pitchFamily="66" charset="0"/>
            </a:endParaRPr>
          </a:p>
          <a:p>
            <a:r>
              <a:rPr lang="it-IT" dirty="0">
                <a:latin typeface="Comic Sans MS" panose="030F0702030302020204" pitchFamily="66" charset="0"/>
              </a:rPr>
              <a:t>portabilità</a:t>
            </a:r>
          </a:p>
          <a:p>
            <a:r>
              <a:rPr lang="it-IT" dirty="0">
                <a:latin typeface="Comic Sans MS" panose="030F0702030302020204" pitchFamily="66" charset="0"/>
              </a:rPr>
              <a:t>manutenzione</a:t>
            </a:r>
          </a:p>
          <a:p>
            <a:r>
              <a:rPr lang="it-IT" dirty="0">
                <a:latin typeface="Comic Sans MS" panose="030F0702030302020204" pitchFamily="66" charset="0"/>
              </a:rPr>
              <a:t>semplicità</a:t>
            </a:r>
          </a:p>
          <a:p>
            <a:pPr marL="0" indent="0">
              <a:buNone/>
            </a:pPr>
            <a:endParaRPr lang="it-IT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it-I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315813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6">
                  <a:lumMod val="90000"/>
                </a:schemeClr>
              </a:gs>
              <a:gs pos="25000">
                <a:schemeClr val="accent6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olo 6">
            <a:extLst>
              <a:ext uri="{FF2B5EF4-FFF2-40B4-BE49-F238E27FC236}">
                <a16:creationId xmlns:a16="http://schemas.microsoft.com/office/drawing/2014/main" id="{3233A701-1DA9-403E-9B75-195DF17EA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37984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7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5</a:t>
            </a:r>
            <a:r>
              <a:rPr lang="en-US" sz="4700" kern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) I Form </a:t>
            </a:r>
            <a:r>
              <a:rPr lang="en-US" sz="4700" kern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sono</a:t>
            </a:r>
            <a:r>
              <a:rPr lang="en-US" sz="4700" kern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4700" kern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controllati</a:t>
            </a:r>
            <a:r>
              <a:rPr lang="en-US" sz="4700" kern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con </a:t>
            </a:r>
            <a:r>
              <a:rPr lang="en-US" sz="4700" kern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Javacript</a:t>
            </a:r>
            <a:br>
              <a:rPr lang="en-US" sz="4700" kern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</a:br>
            <a:r>
              <a:rPr lang="en-US" sz="47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“Regular Expression”</a:t>
            </a:r>
            <a:endParaRPr lang="en-US" sz="4700" kern="1200" dirty="0">
              <a:solidFill>
                <a:schemeClr val="accent4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906646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6B7042-4C52-427C-8C92-8FEC051C1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2593788"/>
          </a:xfrm>
          <a:prstGeom prst="rect">
            <a:avLst/>
          </a:prstGeom>
          <a:gradFill>
            <a:gsLst>
              <a:gs pos="0">
                <a:schemeClr val="accent6">
                  <a:lumMod val="90000"/>
                </a:schemeClr>
              </a:gs>
              <a:gs pos="25000">
                <a:schemeClr val="accent6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B1A5ABE7-C008-4EF9-AF98-5E4852903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Usare espressioni regolari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078F45-0BE7-4D5D-9A3E-E084BC29D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0229" y="2616653"/>
            <a:ext cx="4807020" cy="3583175"/>
          </a:xfrm>
        </p:spPr>
        <p:txBody>
          <a:bodyPr>
            <a:normAutofit/>
          </a:bodyPr>
          <a:lstStyle/>
          <a:p>
            <a:endParaRPr lang="it-IT" sz="2400" dirty="0">
              <a:latin typeface="Comic Sans MS" panose="030F0702030302020204" pitchFamily="66" charset="0"/>
            </a:endParaRPr>
          </a:p>
          <a:p>
            <a:endParaRPr lang="it-IT" dirty="0"/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D732E3D8-221A-4604-9E0F-41C24D29EA66}"/>
              </a:ext>
            </a:extLst>
          </p:cNvPr>
          <p:cNvSpPr txBox="1">
            <a:spLocks/>
          </p:cNvSpPr>
          <p:nvPr/>
        </p:nvSpPr>
        <p:spPr>
          <a:xfrm>
            <a:off x="722449" y="2593788"/>
            <a:ext cx="5097780" cy="3583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it-IT" dirty="0">
              <a:solidFill>
                <a:srgbClr val="FFFFFF"/>
              </a:solidFill>
            </a:endParaRPr>
          </a:p>
        </p:txBody>
      </p:sp>
      <p:pic>
        <p:nvPicPr>
          <p:cNvPr id="7" name="Segnaposto contenuto 10">
            <a:extLst>
              <a:ext uri="{FF2B5EF4-FFF2-40B4-BE49-F238E27FC236}">
                <a16:creationId xmlns:a16="http://schemas.microsoft.com/office/drawing/2014/main" id="{60578BC9-0FD3-4C67-B7C4-FF84E20C3C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19060"/>
            <a:ext cx="5097463" cy="2605792"/>
          </a:xfrm>
          <a:prstGeom prst="rect">
            <a:avLst/>
          </a:prstGeom>
        </p:spPr>
      </p:pic>
      <p:pic>
        <p:nvPicPr>
          <p:cNvPr id="8" name="Segnaposto contenuto 1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054A5702-97AA-49DC-A613-FE0FD80AB0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408" y="2735849"/>
            <a:ext cx="3553321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465875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6B7042-4C52-427C-8C92-8FEC051C1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2593788"/>
          </a:xfrm>
          <a:prstGeom prst="rect">
            <a:avLst/>
          </a:prstGeom>
          <a:gradFill>
            <a:gsLst>
              <a:gs pos="0">
                <a:schemeClr val="accent6">
                  <a:lumMod val="90000"/>
                </a:schemeClr>
              </a:gs>
              <a:gs pos="25000">
                <a:schemeClr val="accent6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B1A5ABE7-C008-4EF9-AF98-5E4852903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Visualizzare le istruzioni di compilazione nel </a:t>
            </a:r>
            <a:r>
              <a:rPr lang="it-IT" sz="4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form</a:t>
            </a:r>
            <a:endParaRPr lang="it-IT" sz="4000" dirty="0">
              <a:solidFill>
                <a:schemeClr val="accent4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078F45-0BE7-4D5D-9A3E-E084BC29D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0229" y="2616653"/>
            <a:ext cx="4807020" cy="3583175"/>
          </a:xfrm>
        </p:spPr>
        <p:txBody>
          <a:bodyPr>
            <a:normAutofit/>
          </a:bodyPr>
          <a:lstStyle/>
          <a:p>
            <a:endParaRPr lang="it-IT" sz="2400" dirty="0">
              <a:latin typeface="Comic Sans MS" panose="030F0702030302020204" pitchFamily="66" charset="0"/>
            </a:endParaRPr>
          </a:p>
          <a:p>
            <a:endParaRPr lang="it-IT" dirty="0"/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D732E3D8-221A-4604-9E0F-41C24D29EA66}"/>
              </a:ext>
            </a:extLst>
          </p:cNvPr>
          <p:cNvSpPr txBox="1">
            <a:spLocks/>
          </p:cNvSpPr>
          <p:nvPr/>
        </p:nvSpPr>
        <p:spPr>
          <a:xfrm>
            <a:off x="722449" y="2593788"/>
            <a:ext cx="5097780" cy="3583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it-IT" dirty="0">
              <a:solidFill>
                <a:srgbClr val="FFFFFF"/>
              </a:solidFill>
            </a:endParaRPr>
          </a:p>
        </p:txBody>
      </p:sp>
      <p:pic>
        <p:nvPicPr>
          <p:cNvPr id="9" name="Segnaposto contenuto 1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7DD84084-171B-47D3-A3EF-10256EB953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85452"/>
            <a:ext cx="5097463" cy="1325563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26A73638-753C-4C8C-93BA-869C015AE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2677" y="2563923"/>
            <a:ext cx="49244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044794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6">
                  <a:lumMod val="90000"/>
                </a:schemeClr>
              </a:gs>
              <a:gs pos="25000">
                <a:schemeClr val="accent6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olo 4">
            <a:extLst>
              <a:ext uri="{FF2B5EF4-FFF2-40B4-BE49-F238E27FC236}">
                <a16:creationId xmlns:a16="http://schemas.microsoft.com/office/drawing/2014/main" id="{3F6F9CE7-24C7-427C-AF17-062930957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6</a:t>
            </a:r>
            <a:r>
              <a:rPr lang="en-US" sz="6000" kern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) </a:t>
            </a:r>
            <a:r>
              <a:rPr lang="en-US" sz="6000" kern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Utilizzare</a:t>
            </a:r>
            <a:r>
              <a:rPr lang="en-US" sz="6000" kern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6000" kern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JQuery</a:t>
            </a:r>
            <a:endParaRPr lang="en-US" sz="6000" kern="1200" dirty="0">
              <a:solidFill>
                <a:schemeClr val="accent4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3917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90572" cy="6858000"/>
          </a:xfrm>
          <a:prstGeom prst="rect">
            <a:avLst/>
          </a:prstGeom>
          <a:gradFill>
            <a:gsLst>
              <a:gs pos="0">
                <a:schemeClr val="accent6">
                  <a:lumMod val="90000"/>
                </a:schemeClr>
              </a:gs>
              <a:gs pos="25000">
                <a:schemeClr val="accent6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05A50E1-5F15-4568-A807-6D3F62703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Vantaggi Utente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30DCAB-4376-4E0A-8BD4-3572215B1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lvl="0"/>
            <a:r>
              <a:rPr lang="it-IT" sz="2400" dirty="0">
                <a:solidFill>
                  <a:srgbClr val="000000"/>
                </a:solidFill>
              </a:rPr>
              <a:t>la comodità di ricevere i prodotti direttamente a casa propria;</a:t>
            </a:r>
          </a:p>
          <a:p>
            <a:pPr lvl="0"/>
            <a:r>
              <a:rPr lang="it-IT" sz="2400" dirty="0">
                <a:solidFill>
                  <a:srgbClr val="000000"/>
                </a:solidFill>
              </a:rPr>
              <a:t>la possibilità di confrontare rapidamente le varie proposte di mercato;</a:t>
            </a:r>
          </a:p>
          <a:p>
            <a:pPr lvl="0"/>
            <a:r>
              <a:rPr lang="it-IT" sz="2400" dirty="0">
                <a:solidFill>
                  <a:srgbClr val="000000"/>
                </a:solidFill>
              </a:rPr>
              <a:t>il vantaggio di acquistare prodotti</a:t>
            </a:r>
            <a:r>
              <a:rPr lang="it-IT" sz="2400" b="1" i="1" dirty="0">
                <a:solidFill>
                  <a:srgbClr val="000000"/>
                </a:solidFill>
              </a:rPr>
              <a:t> </a:t>
            </a:r>
            <a:r>
              <a:rPr lang="it-IT" sz="2400" dirty="0">
                <a:solidFill>
                  <a:srgbClr val="000000"/>
                </a:solidFill>
              </a:rPr>
              <a:t>difficilmente reperibili nelle proprie città;</a:t>
            </a:r>
          </a:p>
          <a:p>
            <a:pPr lvl="0"/>
            <a:r>
              <a:rPr lang="it-IT" sz="2400" dirty="0">
                <a:solidFill>
                  <a:srgbClr val="000000"/>
                </a:solidFill>
              </a:rPr>
              <a:t>l’opportunità di usufruire di vantaggiose offerte e sconti promozionali.</a:t>
            </a:r>
          </a:p>
          <a:p>
            <a:endParaRPr lang="it-IT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287959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6B7042-4C52-427C-8C92-8FEC051C1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2593788"/>
          </a:xfrm>
          <a:prstGeom prst="rect">
            <a:avLst/>
          </a:prstGeom>
          <a:gradFill>
            <a:gsLst>
              <a:gs pos="0">
                <a:schemeClr val="accent6">
                  <a:lumMod val="90000"/>
                </a:schemeClr>
              </a:gs>
              <a:gs pos="25000">
                <a:schemeClr val="accent6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B1A5ABE7-C008-4EF9-AF98-5E4852903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r>
              <a:rPr lang="it-IT" sz="4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JQuery</a:t>
            </a:r>
            <a:r>
              <a:rPr lang="it-IT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per modificare il DOM in qualche pagina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078F45-0BE7-4D5D-9A3E-E084BC29D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0229" y="2616653"/>
            <a:ext cx="4807020" cy="3583175"/>
          </a:xfrm>
        </p:spPr>
        <p:txBody>
          <a:bodyPr>
            <a:normAutofit/>
          </a:bodyPr>
          <a:lstStyle/>
          <a:p>
            <a:endParaRPr lang="it-IT" sz="2400" dirty="0">
              <a:latin typeface="Comic Sans MS" panose="030F0702030302020204" pitchFamily="66" charset="0"/>
            </a:endParaRPr>
          </a:p>
          <a:p>
            <a:endParaRPr lang="it-IT" dirty="0"/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D732E3D8-221A-4604-9E0F-41C24D29EA66}"/>
              </a:ext>
            </a:extLst>
          </p:cNvPr>
          <p:cNvSpPr txBox="1">
            <a:spLocks/>
          </p:cNvSpPr>
          <p:nvPr/>
        </p:nvSpPr>
        <p:spPr>
          <a:xfrm>
            <a:off x="722449" y="2593788"/>
            <a:ext cx="5097780" cy="3583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it-IT" dirty="0">
              <a:solidFill>
                <a:srgbClr val="FFFFFF"/>
              </a:solidFill>
            </a:endParaRPr>
          </a:p>
        </p:txBody>
      </p:sp>
      <p:pic>
        <p:nvPicPr>
          <p:cNvPr id="13" name="Segnaposto contenuto 6">
            <a:extLst>
              <a:ext uri="{FF2B5EF4-FFF2-40B4-BE49-F238E27FC236}">
                <a16:creationId xmlns:a16="http://schemas.microsoft.com/office/drawing/2014/main" id="{E5C03B9C-E774-44DD-A26B-578F44528C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45" y="3548184"/>
            <a:ext cx="4729835" cy="605419"/>
          </a:xfrm>
          <a:prstGeom prst="rect">
            <a:avLst/>
          </a:prstGeom>
        </p:spPr>
      </p:pic>
      <p:pic>
        <p:nvPicPr>
          <p:cNvPr id="15" name="Segnaposto contenuto 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ADF5A63F-C3CE-434A-BBC0-0A5FAD019B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795" y="3455087"/>
            <a:ext cx="3133908" cy="182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916200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6B7042-4C52-427C-8C92-8FEC051C1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2593788"/>
          </a:xfrm>
          <a:prstGeom prst="rect">
            <a:avLst/>
          </a:prstGeom>
          <a:gradFill>
            <a:gsLst>
              <a:gs pos="0">
                <a:schemeClr val="accent6">
                  <a:lumMod val="90000"/>
                </a:schemeClr>
              </a:gs>
              <a:gs pos="25000">
                <a:schemeClr val="accent6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B1A5ABE7-C008-4EF9-AF98-5E4852903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Usare </a:t>
            </a:r>
            <a:r>
              <a:rPr lang="it-IT" sz="4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Jquery</a:t>
            </a:r>
            <a:r>
              <a:rPr lang="it-IT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con </a:t>
            </a:r>
            <a:r>
              <a:rPr lang="it-IT" sz="4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ajax</a:t>
            </a:r>
            <a:endParaRPr lang="it-IT" sz="4000" dirty="0">
              <a:solidFill>
                <a:schemeClr val="accent4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078F45-0BE7-4D5D-9A3E-E084BC29D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0229" y="2616653"/>
            <a:ext cx="4807020" cy="3583175"/>
          </a:xfrm>
        </p:spPr>
        <p:txBody>
          <a:bodyPr>
            <a:normAutofit/>
          </a:bodyPr>
          <a:lstStyle/>
          <a:p>
            <a:endParaRPr lang="it-IT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D732E3D8-221A-4604-9E0F-41C24D29EA66}"/>
              </a:ext>
            </a:extLst>
          </p:cNvPr>
          <p:cNvSpPr txBox="1">
            <a:spLocks/>
          </p:cNvSpPr>
          <p:nvPr/>
        </p:nvSpPr>
        <p:spPr>
          <a:xfrm>
            <a:off x="722449" y="2593788"/>
            <a:ext cx="5097780" cy="3583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EAB104C8-2E77-495F-9F6D-48AE0DCBB4D8}"/>
              </a:ext>
            </a:extLst>
          </p:cNvPr>
          <p:cNvSpPr txBox="1">
            <a:spLocks/>
          </p:cNvSpPr>
          <p:nvPr/>
        </p:nvSpPr>
        <p:spPr>
          <a:xfrm>
            <a:off x="722448" y="2912606"/>
            <a:ext cx="4654620" cy="3583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 err="1">
                <a:latin typeface="Comic Sans MS" panose="030F0702030302020204" pitchFamily="66" charset="0"/>
              </a:rPr>
              <a:t>Jquery</a:t>
            </a:r>
            <a:r>
              <a:rPr lang="it-IT" dirty="0">
                <a:latin typeface="Comic Sans MS" panose="030F0702030302020204" pitchFamily="66" charset="0"/>
              </a:rPr>
              <a:t> con </a:t>
            </a:r>
            <a:r>
              <a:rPr lang="it-IT" dirty="0" err="1">
                <a:latin typeface="Comic Sans MS" panose="030F0702030302020204" pitchFamily="66" charset="0"/>
              </a:rPr>
              <a:t>ajax</a:t>
            </a:r>
            <a:r>
              <a:rPr lang="it-IT" dirty="0">
                <a:latin typeface="Comic Sans MS" panose="030F0702030302020204" pitchFamily="66" charset="0"/>
              </a:rPr>
              <a:t> è stato utilizzato per la realizzazione del carrello e per l’eliminazione dei vari elementi dal </a:t>
            </a:r>
            <a:r>
              <a:rPr lang="it-IT" dirty="0" err="1">
                <a:latin typeface="Comic Sans MS" panose="030F0702030302020204" pitchFamily="66" charset="0"/>
              </a:rPr>
              <a:t>DataBase</a:t>
            </a:r>
            <a:r>
              <a:rPr lang="it-IT" dirty="0">
                <a:latin typeface="Comic Sans MS" panose="030F0702030302020204" pitchFamily="66" charset="0"/>
              </a:rPr>
              <a:t> (come cliente, categoria, prodotti…)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9E668AC1-20AD-44DA-ACCF-6CA6EB766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677" y="5708730"/>
            <a:ext cx="3706947" cy="826247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9B85C5C7-2219-4BCD-9277-15085ABD08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926" y="2736970"/>
            <a:ext cx="6256375" cy="879926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BE209EB2-19B6-4DB9-84F6-8A1965A3D9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951" y="3850986"/>
            <a:ext cx="4658802" cy="165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97276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6">
                  <a:lumMod val="90000"/>
                </a:schemeClr>
              </a:gs>
              <a:gs pos="25000">
                <a:schemeClr val="accent6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olo 4">
            <a:extLst>
              <a:ext uri="{FF2B5EF4-FFF2-40B4-BE49-F238E27FC236}">
                <a16:creationId xmlns:a16="http://schemas.microsoft.com/office/drawing/2014/main" id="{778B79A9-04C6-4F5A-8244-32171643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403" y="2285940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7</a:t>
            </a:r>
            <a:r>
              <a:rPr lang="en-US" sz="4700" kern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) </a:t>
            </a:r>
            <a:r>
              <a:rPr lang="en-US" sz="4700" kern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Gestire</a:t>
            </a:r>
            <a:r>
              <a:rPr lang="en-US" sz="4700" kern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le </a:t>
            </a:r>
            <a:r>
              <a:rPr lang="en-US" sz="4700" kern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sessioni</a:t>
            </a:r>
            <a:r>
              <a:rPr lang="en-US" sz="4700" kern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per </a:t>
            </a:r>
            <a:r>
              <a:rPr lang="en-US" sz="4700" kern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realizzare</a:t>
            </a:r>
            <a:r>
              <a:rPr lang="en-US" sz="4700" kern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4700" kern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il</a:t>
            </a:r>
            <a:r>
              <a:rPr lang="en-US" sz="4700" kern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4700" kern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carrello</a:t>
            </a:r>
            <a:endParaRPr lang="en-US" sz="4700" kern="1200" dirty="0">
              <a:solidFill>
                <a:schemeClr val="accent4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040256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6B7042-4C52-427C-8C92-8FEC051C1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2593788"/>
          </a:xfrm>
          <a:prstGeom prst="rect">
            <a:avLst/>
          </a:prstGeom>
          <a:gradFill>
            <a:gsLst>
              <a:gs pos="0">
                <a:schemeClr val="accent6">
                  <a:lumMod val="90000"/>
                </a:schemeClr>
              </a:gs>
              <a:gs pos="25000">
                <a:schemeClr val="accent6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B1A5ABE7-C008-4EF9-AF98-5E4852903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Prima cosa il cliente vede una lista di prodotti di un determinato negozio</a:t>
            </a:r>
          </a:p>
        </p:txBody>
      </p:sp>
      <p:pic>
        <p:nvPicPr>
          <p:cNvPr id="7" name="Segnaposto contenuto 18" descr="Immagine che contiene screenshot, sedendo&#10;&#10;Descrizione generata automaticamente">
            <a:extLst>
              <a:ext uri="{FF2B5EF4-FFF2-40B4-BE49-F238E27FC236}">
                <a16:creationId xmlns:a16="http://schemas.microsoft.com/office/drawing/2014/main" id="{805E5D62-718D-419F-9FF9-D6EF188A1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32" y="3107239"/>
            <a:ext cx="6007470" cy="2707407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0ACE04D8-DE82-4E68-B79B-F5668FC2E9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4019" y="2593789"/>
            <a:ext cx="4823548" cy="384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532859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6B7042-4C52-427C-8C92-8FEC051C1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2593788"/>
          </a:xfrm>
          <a:prstGeom prst="rect">
            <a:avLst/>
          </a:prstGeom>
          <a:gradFill>
            <a:gsLst>
              <a:gs pos="0">
                <a:schemeClr val="accent6">
                  <a:lumMod val="90000"/>
                </a:schemeClr>
              </a:gs>
              <a:gs pos="25000">
                <a:schemeClr val="accent6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B1A5ABE7-C008-4EF9-AF98-5E4852903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 fontScale="90000"/>
          </a:bodyPr>
          <a:lstStyle/>
          <a:p>
            <a:r>
              <a:rPr lang="it-IT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Poi il cliente potrà aggiungere il prodotto desiderato al carrello con un click impostando una quantità desiderata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078F45-0BE7-4D5D-9A3E-E084BC29D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0229" y="2616653"/>
            <a:ext cx="4807020" cy="3583175"/>
          </a:xfrm>
        </p:spPr>
        <p:txBody>
          <a:bodyPr>
            <a:normAutofit/>
          </a:bodyPr>
          <a:lstStyle/>
          <a:p>
            <a:endParaRPr lang="it-IT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D732E3D8-221A-4604-9E0F-41C24D29EA66}"/>
              </a:ext>
            </a:extLst>
          </p:cNvPr>
          <p:cNvSpPr txBox="1">
            <a:spLocks/>
          </p:cNvSpPr>
          <p:nvPr/>
        </p:nvSpPr>
        <p:spPr>
          <a:xfrm>
            <a:off x="722449" y="2593788"/>
            <a:ext cx="5097780" cy="3583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it-IT" dirty="0">
              <a:solidFill>
                <a:srgbClr val="FFFFFF"/>
              </a:solidFill>
            </a:endParaRPr>
          </a:p>
        </p:txBody>
      </p:sp>
      <p:pic>
        <p:nvPicPr>
          <p:cNvPr id="8" name="Segnaposto contenuto 8">
            <a:extLst>
              <a:ext uri="{FF2B5EF4-FFF2-40B4-BE49-F238E27FC236}">
                <a16:creationId xmlns:a16="http://schemas.microsoft.com/office/drawing/2014/main" id="{B0F22000-FB49-43EE-A23D-DDB16CEB0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34" y="3875313"/>
            <a:ext cx="5671829" cy="798287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3E091FE1-4477-48BD-8B47-1A4A16920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6730" y="2510331"/>
            <a:ext cx="3163316" cy="411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82265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6">
                  <a:lumMod val="90000"/>
                </a:schemeClr>
              </a:gs>
              <a:gs pos="25000">
                <a:schemeClr val="accent6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olo 4">
            <a:extLst>
              <a:ext uri="{FF2B5EF4-FFF2-40B4-BE49-F238E27FC236}">
                <a16:creationId xmlns:a16="http://schemas.microsoft.com/office/drawing/2014/main" id="{04F5E42A-BF29-4883-948F-E304A4616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kern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Vediamo</a:t>
            </a:r>
            <a:r>
              <a:rPr lang="en-US" sz="4700" kern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4700" kern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cosa</a:t>
            </a:r>
            <a:r>
              <a:rPr lang="en-US" sz="4700" kern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4700" kern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accade</a:t>
            </a:r>
            <a:r>
              <a:rPr lang="en-US" sz="4700" kern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4700" kern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quando</a:t>
            </a:r>
            <a:r>
              <a:rPr lang="en-US" sz="4700" kern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4700" kern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premiamo</a:t>
            </a:r>
            <a:r>
              <a:rPr lang="en-US" sz="4700" kern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47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l’icona</a:t>
            </a:r>
            <a:r>
              <a:rPr lang="en-US" sz="47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del</a:t>
            </a:r>
            <a:r>
              <a:rPr lang="en-US" sz="4700" kern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«</a:t>
            </a:r>
            <a:r>
              <a:rPr lang="en-US" sz="4700" kern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carrello</a:t>
            </a:r>
            <a:r>
              <a:rPr lang="en-US" sz="4700" kern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1368084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6B7042-4C52-427C-8C92-8FEC051C1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2593788"/>
          </a:xfrm>
          <a:prstGeom prst="rect">
            <a:avLst/>
          </a:prstGeom>
          <a:gradFill>
            <a:gsLst>
              <a:gs pos="0">
                <a:schemeClr val="accent6">
                  <a:lumMod val="90000"/>
                </a:schemeClr>
              </a:gs>
              <a:gs pos="25000">
                <a:schemeClr val="accent6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B1A5ABE7-C008-4EF9-AF98-5E4852903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Si genera l’evento </a:t>
            </a:r>
            <a:r>
              <a:rPr lang="it-IT" sz="4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onClick</a:t>
            </a:r>
            <a:r>
              <a:rPr lang="it-IT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e verrà gestito dalla funzione </a:t>
            </a:r>
            <a:r>
              <a:rPr lang="it-IT" sz="4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addToCart</a:t>
            </a:r>
            <a:endParaRPr lang="it-IT" sz="4000" dirty="0">
              <a:solidFill>
                <a:schemeClr val="accent4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D732E3D8-221A-4604-9E0F-41C24D29EA66}"/>
              </a:ext>
            </a:extLst>
          </p:cNvPr>
          <p:cNvSpPr txBox="1">
            <a:spLocks/>
          </p:cNvSpPr>
          <p:nvPr/>
        </p:nvSpPr>
        <p:spPr>
          <a:xfrm>
            <a:off x="722449" y="2593788"/>
            <a:ext cx="5097780" cy="35831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>
                <a:latin typeface="Comic Sans MS" panose="030F0702030302020204" pitchFamily="66" charset="0"/>
              </a:rPr>
              <a:t>La funzione </a:t>
            </a:r>
            <a:r>
              <a:rPr lang="it-IT" dirty="0" err="1">
                <a:latin typeface="Comic Sans MS" panose="030F0702030302020204" pitchFamily="66" charset="0"/>
              </a:rPr>
              <a:t>addToCart</a:t>
            </a:r>
            <a:r>
              <a:rPr lang="it-IT" dirty="0">
                <a:latin typeface="Comic Sans MS" panose="030F0702030302020204" pitchFamily="66" charset="0"/>
              </a:rPr>
              <a:t> dopo aver svolto tutti i controlli sulla quantità, si utilizza il metodo </a:t>
            </a:r>
            <a:r>
              <a:rPr lang="it-IT" dirty="0" err="1">
                <a:latin typeface="Comic Sans MS" panose="030F0702030302020204" pitchFamily="66" charset="0"/>
              </a:rPr>
              <a:t>getJSON</a:t>
            </a:r>
            <a:r>
              <a:rPr lang="it-IT" dirty="0">
                <a:latin typeface="Comic Sans MS" panose="030F0702030302020204" pitchFamily="66" charset="0"/>
              </a:rPr>
              <a:t> per inviare una richiesta alla servlet </a:t>
            </a:r>
            <a:r>
              <a:rPr lang="it-IT" dirty="0" err="1">
                <a:latin typeface="Comic Sans MS" panose="030F0702030302020204" pitchFamily="66" charset="0"/>
              </a:rPr>
              <a:t>addToCart</a:t>
            </a:r>
            <a:r>
              <a:rPr lang="it-IT" dirty="0">
                <a:latin typeface="Comic Sans MS" panose="030F0702030302020204" pitchFamily="66" charset="0"/>
              </a:rPr>
              <a:t>  che ci restituirà i dati in formato </a:t>
            </a:r>
            <a:r>
              <a:rPr lang="it-IT" dirty="0" err="1">
                <a:latin typeface="Comic Sans MS" panose="030F0702030302020204" pitchFamily="66" charset="0"/>
              </a:rPr>
              <a:t>Json</a:t>
            </a:r>
            <a:r>
              <a:rPr lang="it-IT" dirty="0">
                <a:latin typeface="Comic Sans MS" panose="030F0702030302020204" pitchFamily="66" charset="0"/>
              </a:rPr>
              <a:t>.</a:t>
            </a:r>
          </a:p>
          <a:p>
            <a:pPr marL="0" indent="0">
              <a:buNone/>
            </a:pPr>
            <a:r>
              <a:rPr lang="it-IT" dirty="0">
                <a:latin typeface="Comic Sans MS" panose="030F0702030302020204" pitchFamily="66" charset="0"/>
              </a:rPr>
              <a:t> </a:t>
            </a:r>
          </a:p>
          <a:p>
            <a:pPr marL="0" indent="0">
              <a:buNone/>
            </a:pPr>
            <a:r>
              <a:rPr lang="it-IT" dirty="0">
                <a:latin typeface="Comic Sans MS" panose="030F0702030302020204" pitchFamily="66" charset="0"/>
              </a:rPr>
              <a:t>Nella prossima slide vediamo in dettaglio la </a:t>
            </a:r>
            <a:r>
              <a:rPr lang="it-IT" dirty="0" err="1">
                <a:latin typeface="Comic Sans MS" panose="030F0702030302020204" pitchFamily="66" charset="0"/>
              </a:rPr>
              <a:t>servlet</a:t>
            </a:r>
            <a:r>
              <a:rPr lang="it-IT" dirty="0">
                <a:latin typeface="Comic Sans MS" panose="030F0702030302020204" pitchFamily="66" charset="0"/>
              </a:rPr>
              <a:t> </a:t>
            </a:r>
            <a:r>
              <a:rPr lang="it-IT" dirty="0" err="1">
                <a:latin typeface="Comic Sans MS" panose="030F0702030302020204" pitchFamily="66" charset="0"/>
              </a:rPr>
              <a:t>addToCart</a:t>
            </a:r>
            <a:r>
              <a:rPr lang="it-IT" dirty="0">
                <a:latin typeface="Comic Sans MS" panose="030F0702030302020204" pitchFamily="66" charset="0"/>
              </a:rPr>
              <a:t>…..</a:t>
            </a:r>
          </a:p>
        </p:txBody>
      </p:sp>
      <p:pic>
        <p:nvPicPr>
          <p:cNvPr id="9" name="Segnaposto contenuto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E7CBDC93-B338-40A3-B7D5-ED8169BBF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714" y="3448425"/>
            <a:ext cx="5842866" cy="1631576"/>
          </a:xfrm>
        </p:spPr>
      </p:pic>
    </p:spTree>
    <p:extLst>
      <p:ext uri="{BB962C8B-B14F-4D97-AF65-F5344CB8AC3E}">
        <p14:creationId xmlns:p14="http://schemas.microsoft.com/office/powerpoint/2010/main" val="3962543756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96B7042-4C52-427C-8C92-8FEC051C1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2593788"/>
          </a:xfrm>
          <a:prstGeom prst="rect">
            <a:avLst/>
          </a:prstGeom>
          <a:gradFill>
            <a:gsLst>
              <a:gs pos="0">
                <a:schemeClr val="accent6">
                  <a:lumMod val="90000"/>
                </a:schemeClr>
              </a:gs>
              <a:gs pos="25000">
                <a:schemeClr val="accent6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olo 4">
            <a:extLst>
              <a:ext uri="{FF2B5EF4-FFF2-40B4-BE49-F238E27FC236}">
                <a16:creationId xmlns:a16="http://schemas.microsoft.com/office/drawing/2014/main" id="{DBEBB429-2EDD-4279-9631-AF44E45CD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it-IT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Vediamo cosa fa la </a:t>
            </a:r>
            <a:r>
              <a:rPr lang="it-IT" sz="4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servlet</a:t>
            </a:r>
            <a:r>
              <a:rPr lang="it-IT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it-IT" sz="4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addToCart</a:t>
            </a:r>
            <a:endParaRPr lang="it-IT" sz="4000" dirty="0">
              <a:solidFill>
                <a:schemeClr val="accent4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398B74F-BC4A-4770-B7A2-5102922CE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it-IT" sz="1700" dirty="0">
                <a:solidFill>
                  <a:srgbClr val="000000"/>
                </a:solidFill>
                <a:latin typeface="Comic Sans MS" panose="030F0702030302020204" pitchFamily="66" charset="0"/>
              </a:rPr>
              <a:t>La realizzazione del progetto prevede di gestire il carrello in sessione, quindi si invoca il metodo </a:t>
            </a:r>
            <a:r>
              <a:rPr lang="it-IT" sz="17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getSession</a:t>
            </a:r>
            <a:r>
              <a:rPr lang="it-IT" sz="1700" dirty="0">
                <a:solidFill>
                  <a:srgbClr val="000000"/>
                </a:solidFill>
                <a:latin typeface="Comic Sans MS" panose="030F0702030302020204" pitchFamily="66" charset="0"/>
              </a:rPr>
              <a:t> sulla richiesta, ottenendo cosi la sessione. Si salva  i campi del carrello all’interno di essa. </a:t>
            </a:r>
            <a:r>
              <a:rPr lang="it-IT" sz="17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Dopodichè</a:t>
            </a:r>
            <a:r>
              <a:rPr lang="it-IT" sz="1700" dirty="0">
                <a:solidFill>
                  <a:srgbClr val="000000"/>
                </a:solidFill>
                <a:latin typeface="Comic Sans MS" panose="030F0702030302020204" pitchFamily="66" charset="0"/>
              </a:rPr>
              <a:t> si prelevano i dati  del prodotto desiderato dalla funzione precedentemente vista, e si interroga il database, che ci restituisce il prodotto che si desidera acquistare, tale prodotto verrà controllato tramite il metodo </a:t>
            </a:r>
            <a:r>
              <a:rPr lang="it-IT" sz="17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findProduct</a:t>
            </a:r>
            <a:r>
              <a:rPr lang="it-IT" sz="1700" dirty="0">
                <a:solidFill>
                  <a:srgbClr val="000000"/>
                </a:solidFill>
                <a:latin typeface="Comic Sans MS" panose="030F0702030302020204" pitchFamily="66" charset="0"/>
              </a:rPr>
              <a:t> se si trova all’interno del carrello. Se la condizione è vera allora verrà aggiornata la quantità del prodotto presente , altrimenti il prodotto verrà aggiunto normalmente al carrello, infine se non si verificano queste due condizioni il prodotto non verrà inserito nel carrello . Dopo aver fatto ciò, aggiorniamo la sessione contenente il carrello con il metodo </a:t>
            </a:r>
            <a:r>
              <a:rPr lang="it-IT" sz="17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setAttribute</a:t>
            </a:r>
            <a:r>
              <a:rPr lang="it-IT" sz="1700" dirty="0">
                <a:solidFill>
                  <a:srgbClr val="000000"/>
                </a:solidFill>
                <a:latin typeface="Comic Sans MS" panose="030F0702030302020204" pitchFamily="66" charset="0"/>
              </a:rPr>
              <a:t> ,e inviamo la risposta in  un oggetto JSON che conterrà proprio il carrello.</a:t>
            </a:r>
          </a:p>
        </p:txBody>
      </p:sp>
    </p:spTree>
    <p:extLst>
      <p:ext uri="{BB962C8B-B14F-4D97-AF65-F5344CB8AC3E}">
        <p14:creationId xmlns:p14="http://schemas.microsoft.com/office/powerpoint/2010/main" val="42525670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6B7042-4C52-427C-8C92-8FEC051C1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2593788"/>
          </a:xfrm>
          <a:prstGeom prst="rect">
            <a:avLst/>
          </a:prstGeom>
          <a:gradFill>
            <a:gsLst>
              <a:gs pos="0">
                <a:schemeClr val="accent6">
                  <a:lumMod val="90000"/>
                </a:schemeClr>
              </a:gs>
              <a:gs pos="25000">
                <a:schemeClr val="accent6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B1A5ABE7-C008-4EF9-AF98-5E4852903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La </a:t>
            </a:r>
            <a:r>
              <a:rPr lang="it-IT" sz="4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servlet</a:t>
            </a:r>
            <a:r>
              <a:rPr lang="it-IT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it-IT" sz="4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addToCart</a:t>
            </a:r>
            <a:endParaRPr lang="it-IT" sz="4000" dirty="0">
              <a:solidFill>
                <a:schemeClr val="accent4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D732E3D8-221A-4604-9E0F-41C24D29EA66}"/>
              </a:ext>
            </a:extLst>
          </p:cNvPr>
          <p:cNvSpPr txBox="1">
            <a:spLocks/>
          </p:cNvSpPr>
          <p:nvPr/>
        </p:nvSpPr>
        <p:spPr>
          <a:xfrm>
            <a:off x="722449" y="2593788"/>
            <a:ext cx="5097780" cy="3583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dirty="0">
              <a:latin typeface="Comic Sans MS" panose="030F0702030302020204" pitchFamily="66" charset="0"/>
            </a:endParaRPr>
          </a:p>
        </p:txBody>
      </p:sp>
      <p:pic>
        <p:nvPicPr>
          <p:cNvPr id="7" name="Segnaposto contenuto 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FAA509E-C9DA-4F0C-AC25-0C85824C21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49" y="2676340"/>
            <a:ext cx="5097780" cy="3701014"/>
          </a:xfrm>
          <a:prstGeom prst="rect">
            <a:avLst/>
          </a:prstGeom>
        </p:spPr>
      </p:pic>
      <p:pic>
        <p:nvPicPr>
          <p:cNvPr id="11" name="Segnaposto contenuto 1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5FED5F97-C1D3-4290-A937-BE8CB2B4D8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517" y="2736646"/>
            <a:ext cx="5834743" cy="3640708"/>
          </a:xfrm>
        </p:spPr>
      </p:pic>
    </p:spTree>
    <p:extLst>
      <p:ext uri="{BB962C8B-B14F-4D97-AF65-F5344CB8AC3E}">
        <p14:creationId xmlns:p14="http://schemas.microsoft.com/office/powerpoint/2010/main" val="346186100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6">
                  <a:lumMod val="90000"/>
                </a:schemeClr>
              </a:gs>
              <a:gs pos="25000">
                <a:schemeClr val="accent6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olo 4">
            <a:extLst>
              <a:ext uri="{FF2B5EF4-FFF2-40B4-BE49-F238E27FC236}">
                <a16:creationId xmlns:a16="http://schemas.microsoft.com/office/drawing/2014/main" id="{04F5E42A-BF29-4883-948F-E304A4616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kern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8) </a:t>
            </a:r>
            <a:r>
              <a:rPr lang="en-US" sz="4700" kern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Usare</a:t>
            </a:r>
            <a:r>
              <a:rPr lang="en-US" sz="4700" kern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47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I </a:t>
            </a:r>
            <a:r>
              <a:rPr lang="en-US" sz="4700" kern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fragment</a:t>
            </a:r>
          </a:p>
        </p:txBody>
      </p:sp>
    </p:spTree>
    <p:extLst>
      <p:ext uri="{BB962C8B-B14F-4D97-AF65-F5344CB8AC3E}">
        <p14:creationId xmlns:p14="http://schemas.microsoft.com/office/powerpoint/2010/main" val="641713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90572" cy="6858000"/>
          </a:xfrm>
          <a:prstGeom prst="rect">
            <a:avLst/>
          </a:prstGeom>
          <a:gradFill>
            <a:gsLst>
              <a:gs pos="0">
                <a:schemeClr val="accent6">
                  <a:lumMod val="90000"/>
                </a:schemeClr>
              </a:gs>
              <a:gs pos="25000">
                <a:schemeClr val="accent6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E4B6148-5316-4013-9ED3-783E3C005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722782"/>
            <a:ext cx="3958425" cy="3578087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Vantaggi</a:t>
            </a:r>
            <a:br>
              <a:rPr lang="it-IT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</a:br>
            <a:br>
              <a:rPr lang="it-IT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</a:br>
            <a:r>
              <a:rPr lang="it-IT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Azienda</a:t>
            </a:r>
            <a:br>
              <a:rPr lang="it-IT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</a:br>
            <a:r>
              <a:rPr lang="it-IT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Commercianti</a:t>
            </a:r>
            <a:br>
              <a:rPr lang="it-IT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</a:br>
            <a:r>
              <a:rPr lang="it-IT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Privati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7B0004-5707-4AB1-A604-5127AA9F9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 lnSpcReduction="10000"/>
          </a:bodyPr>
          <a:lstStyle/>
          <a:p>
            <a:pPr lvl="0"/>
            <a:r>
              <a:rPr lang="it-IT" dirty="0"/>
              <a:t>attraverso una piattaforma di vendita online chiunque può ottenere una maggiore visibilità;</a:t>
            </a:r>
          </a:p>
          <a:p>
            <a:pPr lvl="0"/>
            <a:r>
              <a:rPr lang="it-IT" dirty="0"/>
              <a:t>qualunque cliente, da ogni parte del mondo, potrà acquistare prodotti;</a:t>
            </a:r>
          </a:p>
          <a:p>
            <a:pPr lvl="0"/>
            <a:r>
              <a:rPr lang="it-IT" dirty="0"/>
              <a:t>di conseguenza il venditore vedrà incrementare il fatturato. Grazie al fatto che gli verrà offerta la possibilità di ottenere una visibilità in ogni angolo del mondo e non dovrà limitarsi più alla propria città o paese.</a:t>
            </a:r>
          </a:p>
          <a:p>
            <a:endParaRPr lang="it-IT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486757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6B7042-4C52-427C-8C92-8FEC051C1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2593788"/>
          </a:xfrm>
          <a:prstGeom prst="rect">
            <a:avLst/>
          </a:prstGeom>
          <a:gradFill>
            <a:gsLst>
              <a:gs pos="0">
                <a:schemeClr val="accent6">
                  <a:lumMod val="90000"/>
                </a:schemeClr>
              </a:gs>
              <a:gs pos="25000">
                <a:schemeClr val="accent6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B1A5ABE7-C008-4EF9-AF98-5E4852903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Fragment </a:t>
            </a:r>
            <a:r>
              <a:rPr lang="en-US" sz="4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nell’header</a:t>
            </a:r>
            <a:endParaRPr lang="it-IT" sz="4000" dirty="0">
              <a:solidFill>
                <a:schemeClr val="accent4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D732E3D8-221A-4604-9E0F-41C24D29EA66}"/>
              </a:ext>
            </a:extLst>
          </p:cNvPr>
          <p:cNvSpPr txBox="1">
            <a:spLocks/>
          </p:cNvSpPr>
          <p:nvPr/>
        </p:nvSpPr>
        <p:spPr>
          <a:xfrm>
            <a:off x="722449" y="2593788"/>
            <a:ext cx="5097780" cy="3583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dirty="0">
              <a:latin typeface="Comic Sans MS" panose="030F0702030302020204" pitchFamily="66" charset="0"/>
            </a:endParaRP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B021642B-B275-47D4-B62E-38CABC6FC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922" y="5406586"/>
            <a:ext cx="4267570" cy="445047"/>
          </a:xfrm>
          <a:prstGeom prst="rect">
            <a:avLst/>
          </a:prstGeom>
        </p:spPr>
      </p:pic>
      <p:sp>
        <p:nvSpPr>
          <p:cNvPr id="18" name="Segnaposto contenuto 12">
            <a:extLst>
              <a:ext uri="{FF2B5EF4-FFF2-40B4-BE49-F238E27FC236}">
                <a16:creationId xmlns:a16="http://schemas.microsoft.com/office/drawing/2014/main" id="{5B5C2C69-7C79-47DE-875A-ECCD54855511}"/>
              </a:ext>
            </a:extLst>
          </p:cNvPr>
          <p:cNvSpPr txBox="1">
            <a:spLocks/>
          </p:cNvSpPr>
          <p:nvPr/>
        </p:nvSpPr>
        <p:spPr>
          <a:xfrm>
            <a:off x="7010399" y="2593788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825771AA-BFEF-4ED0-9055-CC47374412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295342" y="2754219"/>
            <a:ext cx="5345115" cy="131445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419A0EA5-5974-4E00-A7C9-9C76FFBEF7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2488407"/>
            <a:ext cx="51816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427782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6B7042-4C52-427C-8C92-8FEC051C1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2593788"/>
          </a:xfrm>
          <a:prstGeom prst="rect">
            <a:avLst/>
          </a:prstGeom>
          <a:gradFill>
            <a:gsLst>
              <a:gs pos="0">
                <a:schemeClr val="accent6">
                  <a:lumMod val="90000"/>
                </a:schemeClr>
              </a:gs>
              <a:gs pos="25000">
                <a:schemeClr val="accent6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B1A5ABE7-C008-4EF9-AF98-5E4852903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r>
              <a:rPr lang="it-IT" sz="4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Fragment</a:t>
            </a:r>
            <a:r>
              <a:rPr lang="it-IT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nel </a:t>
            </a:r>
            <a:r>
              <a:rPr lang="it-IT" sz="4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footer</a:t>
            </a:r>
            <a:endParaRPr lang="it-IT" sz="4000" dirty="0">
              <a:solidFill>
                <a:schemeClr val="accent4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D732E3D8-221A-4604-9E0F-41C24D29EA66}"/>
              </a:ext>
            </a:extLst>
          </p:cNvPr>
          <p:cNvSpPr txBox="1">
            <a:spLocks/>
          </p:cNvSpPr>
          <p:nvPr/>
        </p:nvSpPr>
        <p:spPr>
          <a:xfrm>
            <a:off x="722449" y="2593788"/>
            <a:ext cx="5097780" cy="3583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dirty="0">
              <a:latin typeface="Comic Sans MS" panose="030F0702030302020204" pitchFamily="66" charset="0"/>
            </a:endParaRPr>
          </a:p>
        </p:txBody>
      </p:sp>
      <p:sp>
        <p:nvSpPr>
          <p:cNvPr id="18" name="Segnaposto contenuto 12">
            <a:extLst>
              <a:ext uri="{FF2B5EF4-FFF2-40B4-BE49-F238E27FC236}">
                <a16:creationId xmlns:a16="http://schemas.microsoft.com/office/drawing/2014/main" id="{5B5C2C69-7C79-47DE-875A-ECCD54855511}"/>
              </a:ext>
            </a:extLst>
          </p:cNvPr>
          <p:cNvSpPr txBox="1">
            <a:spLocks/>
          </p:cNvSpPr>
          <p:nvPr/>
        </p:nvSpPr>
        <p:spPr>
          <a:xfrm>
            <a:off x="7010399" y="2593788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/>
          </a:p>
        </p:txBody>
      </p:sp>
      <p:pic>
        <p:nvPicPr>
          <p:cNvPr id="16" name="Segnaposto contenuto 8" descr="Immagine che contiene screenshot, sedendo, monitor, alto&#10;&#10;Descrizione generata automaticamente">
            <a:extLst>
              <a:ext uri="{FF2B5EF4-FFF2-40B4-BE49-F238E27FC236}">
                <a16:creationId xmlns:a16="http://schemas.microsoft.com/office/drawing/2014/main" id="{329717D5-547A-4C9A-9B74-A6165A5B1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90" y="2481943"/>
            <a:ext cx="5709487" cy="2705633"/>
          </a:xfrm>
        </p:spPr>
      </p:pic>
      <p:pic>
        <p:nvPicPr>
          <p:cNvPr id="19" name="Immagine 18" descr="Immagine che contiene oggetto, orologio&#10;&#10;Descrizione generata automaticamente">
            <a:extLst>
              <a:ext uri="{FF2B5EF4-FFF2-40B4-BE49-F238E27FC236}">
                <a16:creationId xmlns:a16="http://schemas.microsoft.com/office/drawing/2014/main" id="{0555A58F-59B0-4B4F-B18B-5767A462DA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43" y="5406025"/>
            <a:ext cx="4163006" cy="543001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91579E82-8F38-48EB-AD4F-ACF80B41F3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3418" y="2916144"/>
            <a:ext cx="518160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383955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6">
                  <a:lumMod val="90000"/>
                </a:schemeClr>
              </a:gs>
              <a:gs pos="25000">
                <a:schemeClr val="accent6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olo 4">
            <a:extLst>
              <a:ext uri="{FF2B5EF4-FFF2-40B4-BE49-F238E27FC236}">
                <a16:creationId xmlns:a16="http://schemas.microsoft.com/office/drawing/2014/main" id="{04F5E42A-BF29-4883-948F-E304A4616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Considerazioni</a:t>
            </a:r>
            <a:br>
              <a:rPr lang="en-US" kern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</a:br>
            <a:r>
              <a:rPr lang="en-US" kern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Finali</a:t>
            </a:r>
            <a:endParaRPr lang="en-US" kern="1200" dirty="0">
              <a:solidFill>
                <a:schemeClr val="accent4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082310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96B7042-4C52-427C-8C92-8FEC051C1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2593788"/>
          </a:xfrm>
          <a:prstGeom prst="rect">
            <a:avLst/>
          </a:prstGeom>
          <a:gradFill>
            <a:gsLst>
              <a:gs pos="0">
                <a:schemeClr val="accent6">
                  <a:lumMod val="90000"/>
                </a:schemeClr>
              </a:gs>
              <a:gs pos="25000">
                <a:schemeClr val="accent6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olo 4">
            <a:extLst>
              <a:ext uri="{FF2B5EF4-FFF2-40B4-BE49-F238E27FC236}">
                <a16:creationId xmlns:a16="http://schemas.microsoft.com/office/drawing/2014/main" id="{DBEBB429-2EDD-4279-9631-AF44E45CD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Requisiti Soddisfatti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398B74F-BC4A-4770-B7A2-5102922CE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626" y="2593788"/>
            <a:ext cx="9833548" cy="2693976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AutoNum type="arabicParenR"/>
            </a:pPr>
            <a:r>
              <a:rPr lang="it-IT" sz="1800" dirty="0">
                <a:latin typeface="Comic Sans MS" panose="030F0702030302020204" pitchFamily="66" charset="0"/>
              </a:rPr>
              <a:t>Sito deve essere di tipo </a:t>
            </a:r>
            <a:r>
              <a:rPr lang="it-IT" sz="1800" dirty="0" err="1">
                <a:latin typeface="Comic Sans MS" panose="030F0702030302020204" pitchFamily="66" charset="0"/>
              </a:rPr>
              <a:t>ecommerce</a:t>
            </a:r>
            <a:r>
              <a:rPr lang="it-IT" sz="1800" dirty="0">
                <a:latin typeface="Comic Sans MS" panose="030F0702030302020204" pitchFamily="66" charset="0"/>
              </a:rPr>
              <a:t>.</a:t>
            </a:r>
          </a:p>
          <a:p>
            <a:pPr marL="342900" indent="-342900">
              <a:buAutoNum type="arabicParenR"/>
            </a:pPr>
            <a:r>
              <a:rPr lang="it-IT" sz="1800" dirty="0">
                <a:latin typeface="Comic Sans MS" panose="030F0702030302020204" pitchFamily="66" charset="0"/>
              </a:rPr>
              <a:t>Sito deve essere responsive.</a:t>
            </a:r>
          </a:p>
          <a:p>
            <a:pPr marL="342900" indent="-342900">
              <a:buAutoNum type="arabicParenR"/>
            </a:pPr>
            <a:r>
              <a:rPr lang="it-IT" sz="1800" dirty="0">
                <a:latin typeface="Comic Sans MS" panose="030F0702030302020204" pitchFamily="66" charset="0"/>
              </a:rPr>
              <a:t>Usare il modello </a:t>
            </a:r>
            <a:r>
              <a:rPr lang="it-IT" sz="1800" dirty="0" err="1">
                <a:latin typeface="Comic Sans MS" panose="030F0702030302020204" pitchFamily="66" charset="0"/>
              </a:rPr>
              <a:t>Mvc</a:t>
            </a:r>
            <a:r>
              <a:rPr lang="it-IT" sz="1800" dirty="0">
                <a:latin typeface="Comic Sans MS" panose="030F0702030302020204" pitchFamily="66" charset="0"/>
              </a:rPr>
              <a:t>.</a:t>
            </a:r>
          </a:p>
          <a:p>
            <a:pPr marL="342900" indent="-342900">
              <a:buAutoNum type="arabicParenR"/>
            </a:pPr>
            <a:r>
              <a:rPr lang="it-IT" sz="1800" dirty="0">
                <a:latin typeface="Comic Sans MS" panose="030F0702030302020204" pitchFamily="66" charset="0"/>
              </a:rPr>
              <a:t>Utilizzare il </a:t>
            </a:r>
            <a:r>
              <a:rPr lang="it-IT" sz="1800" dirty="0" err="1">
                <a:latin typeface="Comic Sans MS" panose="030F0702030302020204" pitchFamily="66" charset="0"/>
              </a:rPr>
              <a:t>dataSource</a:t>
            </a:r>
            <a:r>
              <a:rPr lang="it-IT" sz="1800" dirty="0">
                <a:latin typeface="Comic Sans MS" panose="030F0702030302020204" pitchFamily="66" charset="0"/>
              </a:rPr>
              <a:t> o </a:t>
            </a:r>
            <a:r>
              <a:rPr lang="it-IT" sz="1800" dirty="0" err="1">
                <a:latin typeface="Comic Sans MS" panose="030F0702030302020204" pitchFamily="66" charset="0"/>
              </a:rPr>
              <a:t>driveManager</a:t>
            </a:r>
            <a:r>
              <a:rPr lang="it-IT" sz="1800" dirty="0">
                <a:latin typeface="Comic Sans MS" panose="030F0702030302020204" pitchFamily="66" charset="0"/>
              </a:rPr>
              <a:t> per connettersi al </a:t>
            </a:r>
            <a:r>
              <a:rPr lang="it-IT" sz="1800" dirty="0" err="1">
                <a:latin typeface="Comic Sans MS" panose="030F0702030302020204" pitchFamily="66" charset="0"/>
              </a:rPr>
              <a:t>dataBase</a:t>
            </a:r>
            <a:r>
              <a:rPr lang="it-IT" sz="1800" dirty="0">
                <a:latin typeface="Comic Sans MS" panose="030F0702030302020204" pitchFamily="66" charset="0"/>
              </a:rPr>
              <a:t>.</a:t>
            </a:r>
          </a:p>
          <a:p>
            <a:pPr marL="342900" indent="-342900">
              <a:buAutoNum type="arabicParenR"/>
            </a:pPr>
            <a:r>
              <a:rPr lang="en-US" sz="1800" dirty="0">
                <a:latin typeface="Comic Sans MS" panose="030F0702030302020204" pitchFamily="66" charset="0"/>
              </a:rPr>
              <a:t>I Form </a:t>
            </a:r>
            <a:r>
              <a:rPr lang="en-US" sz="1800" dirty="0" err="1">
                <a:latin typeface="Comic Sans MS" panose="030F0702030302020204" pitchFamily="66" charset="0"/>
              </a:rPr>
              <a:t>sono</a:t>
            </a:r>
            <a:r>
              <a:rPr lang="en-US" sz="1800" dirty="0">
                <a:latin typeface="Comic Sans MS" panose="030F0702030302020204" pitchFamily="66" charset="0"/>
              </a:rPr>
              <a:t> </a:t>
            </a:r>
            <a:r>
              <a:rPr lang="en-US" sz="1800" dirty="0" err="1">
                <a:latin typeface="Comic Sans MS" panose="030F0702030302020204" pitchFamily="66" charset="0"/>
              </a:rPr>
              <a:t>controllati</a:t>
            </a:r>
            <a:r>
              <a:rPr lang="en-US" sz="1800" dirty="0">
                <a:latin typeface="Comic Sans MS" panose="030F0702030302020204" pitchFamily="66" charset="0"/>
              </a:rPr>
              <a:t> con </a:t>
            </a:r>
            <a:r>
              <a:rPr lang="en-US" sz="1800" dirty="0" err="1">
                <a:latin typeface="Comic Sans MS" panose="030F0702030302020204" pitchFamily="66" charset="0"/>
              </a:rPr>
              <a:t>Javacript</a:t>
            </a:r>
            <a:r>
              <a:rPr lang="en-US" sz="1800" dirty="0">
                <a:latin typeface="Comic Sans MS" panose="030F0702030302020204" pitchFamily="66" charset="0"/>
              </a:rPr>
              <a:t>.</a:t>
            </a:r>
          </a:p>
          <a:p>
            <a:pPr marL="342900" indent="-342900">
              <a:buAutoNum type="arabicParenR"/>
            </a:pPr>
            <a:r>
              <a:rPr lang="en-US" sz="1800" dirty="0" err="1">
                <a:latin typeface="Comic Sans MS" panose="030F0702030302020204" pitchFamily="66" charset="0"/>
              </a:rPr>
              <a:t>Utilizzare</a:t>
            </a:r>
            <a:r>
              <a:rPr lang="en-US" sz="1800" dirty="0">
                <a:latin typeface="Comic Sans MS" panose="030F0702030302020204" pitchFamily="66" charset="0"/>
              </a:rPr>
              <a:t> </a:t>
            </a:r>
            <a:r>
              <a:rPr lang="en-US" sz="1800" dirty="0" err="1">
                <a:latin typeface="Comic Sans MS" panose="030F0702030302020204" pitchFamily="66" charset="0"/>
              </a:rPr>
              <a:t>Jquery</a:t>
            </a:r>
            <a:r>
              <a:rPr lang="en-US" sz="1800" dirty="0">
                <a:latin typeface="Comic Sans MS" panose="030F0702030302020204" pitchFamily="66" charset="0"/>
              </a:rPr>
              <a:t>.</a:t>
            </a:r>
          </a:p>
          <a:p>
            <a:pPr marL="342900" indent="-342900">
              <a:buAutoNum type="arabicParenR"/>
            </a:pPr>
            <a:r>
              <a:rPr lang="en-US" sz="1800" dirty="0" err="1">
                <a:latin typeface="Comic Sans MS" panose="030F0702030302020204" pitchFamily="66" charset="0"/>
              </a:rPr>
              <a:t>Gestire</a:t>
            </a:r>
            <a:r>
              <a:rPr lang="en-US" sz="1800" dirty="0">
                <a:latin typeface="Comic Sans MS" panose="030F0702030302020204" pitchFamily="66" charset="0"/>
              </a:rPr>
              <a:t> le </a:t>
            </a:r>
            <a:r>
              <a:rPr lang="en-US" sz="1800" dirty="0" err="1">
                <a:latin typeface="Comic Sans MS" panose="030F0702030302020204" pitchFamily="66" charset="0"/>
              </a:rPr>
              <a:t>sessioni</a:t>
            </a:r>
            <a:r>
              <a:rPr lang="en-US" sz="1800" dirty="0">
                <a:latin typeface="Comic Sans MS" panose="030F0702030302020204" pitchFamily="66" charset="0"/>
              </a:rPr>
              <a:t> per </a:t>
            </a:r>
            <a:r>
              <a:rPr lang="en-US" sz="1800" dirty="0" err="1">
                <a:latin typeface="Comic Sans MS" panose="030F0702030302020204" pitchFamily="66" charset="0"/>
              </a:rPr>
              <a:t>realizzare</a:t>
            </a:r>
            <a:r>
              <a:rPr lang="en-US" sz="1800" dirty="0">
                <a:latin typeface="Comic Sans MS" panose="030F0702030302020204" pitchFamily="66" charset="0"/>
              </a:rPr>
              <a:t> </a:t>
            </a:r>
            <a:r>
              <a:rPr lang="en-US" sz="1800" dirty="0" err="1">
                <a:latin typeface="Comic Sans MS" panose="030F0702030302020204" pitchFamily="66" charset="0"/>
              </a:rPr>
              <a:t>il</a:t>
            </a:r>
            <a:r>
              <a:rPr lang="en-US" sz="1800" dirty="0">
                <a:latin typeface="Comic Sans MS" panose="030F0702030302020204" pitchFamily="66" charset="0"/>
              </a:rPr>
              <a:t> </a:t>
            </a:r>
            <a:r>
              <a:rPr lang="en-US" sz="1800" dirty="0" err="1">
                <a:latin typeface="Comic Sans MS" panose="030F0702030302020204" pitchFamily="66" charset="0"/>
              </a:rPr>
              <a:t>carrello</a:t>
            </a:r>
            <a:r>
              <a:rPr lang="en-US" sz="1800" dirty="0">
                <a:latin typeface="Comic Sans MS" panose="030F0702030302020204" pitchFamily="66" charset="0"/>
              </a:rPr>
              <a:t>.</a:t>
            </a:r>
          </a:p>
          <a:p>
            <a:pPr marL="342900" indent="-342900">
              <a:buAutoNum type="arabicParenR"/>
            </a:pPr>
            <a:r>
              <a:rPr lang="en-US" sz="1800" dirty="0" err="1">
                <a:latin typeface="Comic Sans MS" panose="030F0702030302020204" pitchFamily="66" charset="0"/>
              </a:rPr>
              <a:t>Usare</a:t>
            </a:r>
            <a:r>
              <a:rPr lang="en-US" sz="1800" dirty="0">
                <a:latin typeface="Comic Sans MS" panose="030F0702030302020204" pitchFamily="66" charset="0"/>
              </a:rPr>
              <a:t> I fragment.</a:t>
            </a:r>
            <a:endParaRPr lang="it-IT" sz="1800" dirty="0">
              <a:latin typeface="Comic Sans MS" panose="030F0702030302020204" pitchFamily="66" charset="0"/>
            </a:endParaRPr>
          </a:p>
          <a:p>
            <a:pPr marL="342900" indent="-342900">
              <a:buAutoNum type="arabicParenR"/>
            </a:pPr>
            <a:endParaRPr lang="it-IT" sz="18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it-IT" sz="1800" dirty="0">
              <a:latin typeface="Comic Sans MS" panose="030F0702030302020204" pitchFamily="66" charset="0"/>
            </a:endParaRPr>
          </a:p>
          <a:p>
            <a:pPr marL="342900" indent="-342900">
              <a:buAutoNum type="arabicParenR"/>
            </a:pPr>
            <a:endParaRPr lang="it-IT" sz="17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825942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6">
                  <a:lumMod val="90000"/>
                </a:schemeClr>
              </a:gs>
              <a:gs pos="25000">
                <a:schemeClr val="accent6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olo 4">
            <a:extLst>
              <a:ext uri="{FF2B5EF4-FFF2-40B4-BE49-F238E27FC236}">
                <a16:creationId xmlns:a16="http://schemas.microsoft.com/office/drawing/2014/main" id="{04F5E42A-BF29-4883-948F-E304A4616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Egidio Mario</a:t>
            </a:r>
            <a:b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</a:b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Cetrangolo Mario</a:t>
            </a:r>
            <a:b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</a:b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Santonastaso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Manlio</a:t>
            </a:r>
            <a:endParaRPr lang="en-US" kern="1200" dirty="0">
              <a:solidFill>
                <a:schemeClr val="accent4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71387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90572" cy="6858000"/>
          </a:xfrm>
          <a:prstGeom prst="rect">
            <a:avLst/>
          </a:prstGeom>
          <a:gradFill>
            <a:gsLst>
              <a:gs pos="0">
                <a:schemeClr val="accent6">
                  <a:lumMod val="90000"/>
                </a:schemeClr>
              </a:gs>
              <a:gs pos="25000">
                <a:schemeClr val="accent6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3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olo 5">
            <a:extLst>
              <a:ext uri="{FF2B5EF4-FFF2-40B4-BE49-F238E27FC236}">
                <a16:creationId xmlns:a16="http://schemas.microsoft.com/office/drawing/2014/main" id="{F8A679F8-90A8-4CEC-8215-C0A5D1B17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Funzionalità del sito</a:t>
            </a:r>
            <a:br>
              <a:rPr lang="it-IT" b="1" dirty="0">
                <a:solidFill>
                  <a:srgbClr val="FFFFFF"/>
                </a:solidFill>
              </a:rPr>
            </a:b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1EEC090B-07A3-4470-A58B-BF62D5579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lvl="0"/>
            <a:r>
              <a:rPr lang="it-IT" sz="2400" dirty="0">
                <a:solidFill>
                  <a:srgbClr val="000000"/>
                </a:solidFill>
              </a:rPr>
              <a:t>Piattaforma web che mette a disposizione la possibilità di realizzare un proprio e-commerce, per aziende o privati.</a:t>
            </a:r>
          </a:p>
          <a:p>
            <a:pPr lvl="0"/>
            <a:r>
              <a:rPr lang="it-IT" sz="2400" dirty="0">
                <a:solidFill>
                  <a:srgbClr val="000000"/>
                </a:solidFill>
              </a:rPr>
              <a:t>La piattaforma dovrà offrire la possibilità di iscriversi. In tal caso saranno disponibili due categorie di utenti: </a:t>
            </a:r>
          </a:p>
          <a:p>
            <a:pPr lvl="1"/>
            <a:r>
              <a:rPr lang="en-US" b="1" dirty="0" err="1">
                <a:solidFill>
                  <a:srgbClr val="000000"/>
                </a:solidFill>
              </a:rPr>
              <a:t>Cliente</a:t>
            </a:r>
            <a:r>
              <a:rPr lang="en-US" b="1" dirty="0">
                <a:solidFill>
                  <a:srgbClr val="000000"/>
                </a:solidFill>
              </a:rPr>
              <a:t> 	</a:t>
            </a:r>
            <a:endParaRPr lang="it-IT" b="1" dirty="0">
              <a:solidFill>
                <a:srgbClr val="000000"/>
              </a:solidFill>
            </a:endParaRPr>
          </a:p>
          <a:p>
            <a:pPr lvl="1"/>
            <a:r>
              <a:rPr lang="en-US" b="1" dirty="0" err="1">
                <a:solidFill>
                  <a:srgbClr val="000000"/>
                </a:solidFill>
              </a:rPr>
              <a:t>Venditore</a:t>
            </a:r>
            <a:endParaRPr lang="it-IT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it-IT" sz="2400" dirty="0">
                <a:solidFill>
                  <a:srgbClr val="000000"/>
                </a:solidFill>
              </a:rPr>
              <a:t>Più la figura dell’</a:t>
            </a:r>
            <a:r>
              <a:rPr lang="it-IT" sz="2400" b="1" dirty="0">
                <a:solidFill>
                  <a:srgbClr val="000000"/>
                </a:solidFill>
              </a:rPr>
              <a:t>Amministratore</a:t>
            </a:r>
            <a:r>
              <a:rPr lang="it-IT" sz="2400" dirty="0">
                <a:solidFill>
                  <a:srgbClr val="000000"/>
                </a:solidFill>
              </a:rPr>
              <a:t> della piattaforma.</a:t>
            </a:r>
          </a:p>
        </p:txBody>
      </p:sp>
    </p:spTree>
    <p:extLst>
      <p:ext uri="{BB962C8B-B14F-4D97-AF65-F5344CB8AC3E}">
        <p14:creationId xmlns:p14="http://schemas.microsoft.com/office/powerpoint/2010/main" val="165520277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90572" cy="6858000"/>
          </a:xfrm>
          <a:prstGeom prst="rect">
            <a:avLst/>
          </a:prstGeom>
          <a:gradFill>
            <a:gsLst>
              <a:gs pos="0">
                <a:schemeClr val="accent6">
                  <a:lumMod val="90000"/>
                </a:schemeClr>
              </a:gs>
              <a:gs pos="25000">
                <a:schemeClr val="accent6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08FD249-823F-47D6-BA90-7DA76B1F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Funzionalità</a:t>
            </a:r>
            <a:br>
              <a:rPr lang="it-IT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</a:br>
            <a:r>
              <a:rPr lang="it-IT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Cliente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2DA7AD-CC5F-4B6E-A726-9EF250361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5"/>
            <a:ext cx="5306084" cy="5638011"/>
          </a:xfrm>
        </p:spPr>
        <p:txBody>
          <a:bodyPr anchor="ctr">
            <a:normAutofit/>
          </a:bodyPr>
          <a:lstStyle/>
          <a:p>
            <a:r>
              <a:rPr lang="it-IT" sz="2000" dirty="0">
                <a:solidFill>
                  <a:srgbClr val="000000"/>
                </a:solidFill>
              </a:rPr>
              <a:t>Una volta iscritto il cliente, potrà effettuare ordini scegliendo i vari prodotti con le relative quantità ed una descrizione facoltativa inerente all’ordine stesso.</a:t>
            </a:r>
          </a:p>
          <a:p>
            <a:r>
              <a:rPr lang="it-IT" sz="2000" dirty="0">
                <a:solidFill>
                  <a:srgbClr val="000000"/>
                </a:solidFill>
              </a:rPr>
              <a:t>Una volta selezionati i prodotti il cliente potrà vederli nel proprio carrello dove potrà confermare l’ordine.</a:t>
            </a:r>
          </a:p>
          <a:p>
            <a:r>
              <a:rPr lang="it-IT" sz="2000" dirty="0">
                <a:solidFill>
                  <a:srgbClr val="000000"/>
                </a:solidFill>
              </a:rPr>
              <a:t> Nel carrello ci sarà anche la possibilità di eliminare i prodotti selezionati.</a:t>
            </a:r>
          </a:p>
          <a:p>
            <a:r>
              <a:rPr lang="it-IT" sz="2000" dirty="0">
                <a:solidFill>
                  <a:srgbClr val="000000"/>
                </a:solidFill>
              </a:rPr>
              <a:t> Inoltre ci sarà la possibilità di vedere la cronologia degli ordini.</a:t>
            </a:r>
          </a:p>
          <a:p>
            <a:r>
              <a:rPr lang="it-IT" sz="2000" dirty="0">
                <a:solidFill>
                  <a:srgbClr val="000000"/>
                </a:solidFill>
              </a:rPr>
              <a:t> Il cliente potrà disconnettersi dalla piattaforma in qualsiasi momento.</a:t>
            </a:r>
          </a:p>
          <a:p>
            <a:r>
              <a:rPr lang="it-IT" sz="2000" dirty="0">
                <a:solidFill>
                  <a:srgbClr val="000000"/>
                </a:solidFill>
              </a:rPr>
              <a:t>Avrà la possibilità di cercare direttamente i prodotti desiderati dalla homepage del negozio, oppure nelle specifiche categorie.</a:t>
            </a:r>
          </a:p>
        </p:txBody>
      </p:sp>
    </p:spTree>
    <p:extLst>
      <p:ext uri="{BB962C8B-B14F-4D97-AF65-F5344CB8AC3E}">
        <p14:creationId xmlns:p14="http://schemas.microsoft.com/office/powerpoint/2010/main" val="296519678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90572" cy="6858000"/>
          </a:xfrm>
          <a:prstGeom prst="rect">
            <a:avLst/>
          </a:prstGeom>
          <a:gradFill>
            <a:gsLst>
              <a:gs pos="0">
                <a:schemeClr val="accent6">
                  <a:lumMod val="90000"/>
                </a:schemeClr>
              </a:gs>
              <a:gs pos="25000">
                <a:schemeClr val="accent6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52E2997-F4E5-425E-82F1-9E6D67ADB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Funzionalità</a:t>
            </a:r>
            <a:br>
              <a:rPr lang="it-IT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</a:br>
            <a:r>
              <a:rPr lang="it-IT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Venditore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233C41-67CF-42D8-9F14-9332AF1C9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5231" y="345830"/>
            <a:ext cx="5908432" cy="6166339"/>
          </a:xfrm>
        </p:spPr>
        <p:txBody>
          <a:bodyPr anchor="ctr">
            <a:normAutofit fontScale="77500" lnSpcReduction="20000"/>
          </a:bodyPr>
          <a:lstStyle/>
          <a:p>
            <a:pPr lvl="0"/>
            <a:r>
              <a:rPr lang="it-IT" dirty="0"/>
              <a:t>L’iscrizione sarà suddivisa il vari step, per semplificare l’interazione dell’utente (in questo caso il venditore) con la piattaforma.</a:t>
            </a:r>
            <a:endParaRPr lang="it-IT" sz="3200" dirty="0"/>
          </a:p>
          <a:p>
            <a:pPr lvl="0"/>
            <a:r>
              <a:rPr lang="it-IT" dirty="0"/>
              <a:t>Una volta iscritto il venditore avrà caricato tutti i dati principali, tra cui </a:t>
            </a:r>
            <a:endParaRPr lang="it-IT" sz="3200" dirty="0"/>
          </a:p>
          <a:p>
            <a:pPr lvl="1"/>
            <a:r>
              <a:rPr lang="en-US" dirty="0" err="1"/>
              <a:t>colore</a:t>
            </a:r>
            <a:r>
              <a:rPr lang="en-US" dirty="0"/>
              <a:t> del </a:t>
            </a:r>
            <a:r>
              <a:rPr lang="en-US" dirty="0" err="1"/>
              <a:t>negozio</a:t>
            </a:r>
            <a:r>
              <a:rPr lang="en-US" dirty="0"/>
              <a:t>;</a:t>
            </a:r>
            <a:endParaRPr lang="it-IT" sz="2800" dirty="0"/>
          </a:p>
          <a:p>
            <a:pPr lvl="1"/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personali</a:t>
            </a:r>
            <a:r>
              <a:rPr lang="en-US" dirty="0"/>
              <a:t>;</a:t>
            </a:r>
            <a:endParaRPr lang="it-IT" sz="2800" dirty="0"/>
          </a:p>
          <a:p>
            <a:pPr lvl="1"/>
            <a:r>
              <a:rPr lang="it-IT" dirty="0"/>
              <a:t>dati relativi al negozio (non necessari in caso di venditore privato);</a:t>
            </a:r>
            <a:endParaRPr lang="it-IT" sz="2800" dirty="0"/>
          </a:p>
          <a:p>
            <a:pPr lvl="1"/>
            <a:r>
              <a:rPr lang="en-US" dirty="0"/>
              <a:t>logo;</a:t>
            </a:r>
            <a:endParaRPr lang="it-IT" sz="2800" dirty="0"/>
          </a:p>
          <a:p>
            <a:pPr lvl="1"/>
            <a:r>
              <a:rPr lang="it-IT" dirty="0"/>
              <a:t>nome da dare al negozio online (ovviamente sarà univoco).</a:t>
            </a:r>
            <a:endParaRPr lang="it-IT" sz="2800" dirty="0"/>
          </a:p>
          <a:p>
            <a:pPr lvl="0"/>
            <a:r>
              <a:rPr lang="it-IT" dirty="0"/>
              <a:t>Dopo di ché si ritroverà nella homepage del proprio negozio.</a:t>
            </a:r>
            <a:endParaRPr lang="it-IT" sz="3200" dirty="0"/>
          </a:p>
          <a:p>
            <a:pPr lvl="0"/>
            <a:r>
              <a:rPr lang="it-IT" dirty="0"/>
              <a:t>Da qui potrà creare nuove categorie di prodotti per poi inserire i prodotti con relative quantità e prezzi e altre info sul prodotto.</a:t>
            </a:r>
            <a:endParaRPr lang="it-IT" sz="3200" dirty="0"/>
          </a:p>
          <a:p>
            <a:pPr lvl="0"/>
            <a:r>
              <a:rPr lang="it-IT" dirty="0"/>
              <a:t>Il venditore potrà inoltre vedere quali ordini sono arrivati e da chi sono stati effettuati.</a:t>
            </a:r>
            <a:endParaRPr lang="it-IT" sz="3200" dirty="0"/>
          </a:p>
          <a:p>
            <a:r>
              <a:rPr lang="it-IT" dirty="0"/>
              <a:t>Il venditore avrà sempre la possibilità di modificare i propri prodotti e le categorie, oppure di eliminarli. </a:t>
            </a:r>
            <a:endParaRPr lang="it-IT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76564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90572" cy="6858000"/>
          </a:xfrm>
          <a:prstGeom prst="rect">
            <a:avLst/>
          </a:prstGeom>
          <a:gradFill>
            <a:gsLst>
              <a:gs pos="0">
                <a:schemeClr val="accent6">
                  <a:lumMod val="90000"/>
                </a:schemeClr>
              </a:gs>
              <a:gs pos="25000">
                <a:schemeClr val="accent6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633A0C9A-0BB4-4669-911F-30C00FD2E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4422251" cy="2760098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Funzionalità</a:t>
            </a:r>
            <a:br>
              <a:rPr lang="it-IT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</a:br>
            <a:r>
              <a:rPr lang="it-IT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Amministratore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A362806A-D0EB-4F5D-80D2-63827CF66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it-IT" dirty="0"/>
              <a:t>sarà prevista una sezione di Amministrazione utilizzabile dai gestori della piattaforma.</a:t>
            </a:r>
          </a:p>
          <a:p>
            <a:r>
              <a:rPr lang="it-IT" dirty="0"/>
              <a:t>In quest’area, gli amministratori avranno la possibilità di gestire tutti gli utenti, che siano venditori o clienti.</a:t>
            </a:r>
            <a:endParaRPr lang="it-IT" sz="2400" dirty="0">
              <a:solidFill>
                <a:srgbClr val="000000"/>
              </a:solidFill>
            </a:endParaRPr>
          </a:p>
          <a:p>
            <a:r>
              <a:rPr lang="it-IT" sz="2400" dirty="0">
                <a:solidFill>
                  <a:srgbClr val="000000"/>
                </a:solidFill>
              </a:rPr>
              <a:t>Modificare i dati degli utenti, visualizzare e cancellare prodotti., categorie. All’occorrenza possono eliminare gli utenti.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1552919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6">
                  <a:lumMod val="90000"/>
                </a:schemeClr>
              </a:gs>
              <a:gs pos="25000">
                <a:schemeClr val="accent6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63F6BD40-DB1D-45E2-A6BD-C23414DD0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E05417B9-30E7-4627-B881-F72E6DCA8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Document Template</a:t>
            </a:r>
            <a:endParaRPr lang="en-US" sz="6000" kern="1200" dirty="0">
              <a:solidFill>
                <a:schemeClr val="accent4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13346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1101</Words>
  <Application>Microsoft Office PowerPoint</Application>
  <PresentationFormat>Widescreen</PresentationFormat>
  <Paragraphs>115</Paragraphs>
  <Slides>44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Light</vt:lpstr>
      <vt:lpstr>Comic Sans MS</vt:lpstr>
      <vt:lpstr>Verdana</vt:lpstr>
      <vt:lpstr>Tema di Office</vt:lpstr>
      <vt:lpstr>EMMESHOP</vt:lpstr>
      <vt:lpstr>Obiettivi del progetto</vt:lpstr>
      <vt:lpstr>Vantaggi Utente</vt:lpstr>
      <vt:lpstr>Vantaggi  Azienda Commercianti Privati</vt:lpstr>
      <vt:lpstr>Funzionalità del sito </vt:lpstr>
      <vt:lpstr>Funzionalità Cliente</vt:lpstr>
      <vt:lpstr>Funzionalità Venditore</vt:lpstr>
      <vt:lpstr>Funzionalità Amministratore</vt:lpstr>
      <vt:lpstr>Document Template</vt:lpstr>
      <vt:lpstr>Diagramma Navigazionale</vt:lpstr>
      <vt:lpstr>Mappa dei contenuti</vt:lpstr>
      <vt:lpstr>BASI DI DATI</vt:lpstr>
      <vt:lpstr>Checklist</vt:lpstr>
      <vt:lpstr>1)Sito deve essere di tipo ecommerce</vt:lpstr>
      <vt:lpstr>il cliente deve poter inserire prodotti nel carrello, variarne la quantità.</vt:lpstr>
      <vt:lpstr>Una volta confermato l'ordine deve essere possibile visualizzare l'ordine nell'elenco degli ordini effettuati e va svuotato il carrello.</vt:lpstr>
      <vt:lpstr>Va prevista la figura dell'amministratore e delle pagine a lui dedicate,accessibili solo dopo autenticazione Usare autenticazione programmata.</vt:lpstr>
      <vt:lpstr>2)Sito deve essere responsive</vt:lpstr>
      <vt:lpstr>Visione desktop </vt:lpstr>
      <vt:lpstr>Visione mobile</vt:lpstr>
      <vt:lpstr>3) Usare il modello MVC   (Model View Control)</vt:lpstr>
      <vt:lpstr>Model: </vt:lpstr>
      <vt:lpstr>Control</vt:lpstr>
      <vt:lpstr>View:</vt:lpstr>
      <vt:lpstr>4)Utilizzare il dataSource o driveManager per connettersi al dataBase</vt:lpstr>
      <vt:lpstr>5) I Form sono controllati con Javacript “Regular Expression”</vt:lpstr>
      <vt:lpstr>Usare espressioni regolari </vt:lpstr>
      <vt:lpstr>Visualizzare le istruzioni di compilazione nel form</vt:lpstr>
      <vt:lpstr>6) Utilizzare JQuery</vt:lpstr>
      <vt:lpstr>JQuery per modificare il DOM in qualche pagina</vt:lpstr>
      <vt:lpstr>Usare Jquery con ajax</vt:lpstr>
      <vt:lpstr>7) Gestire le sessioni per realizzare il carrello</vt:lpstr>
      <vt:lpstr>Prima cosa il cliente vede una lista di prodotti di un determinato negozio</vt:lpstr>
      <vt:lpstr>Poi il cliente potrà aggiungere il prodotto desiderato al carrello con un click impostando una quantità desiderata </vt:lpstr>
      <vt:lpstr>Vediamo cosa accade quando premiamo l’icona del «carrello»</vt:lpstr>
      <vt:lpstr>Si genera l’evento onClick e verrà gestito dalla funzione addToCart</vt:lpstr>
      <vt:lpstr>Vediamo cosa fa la servlet addToCart</vt:lpstr>
      <vt:lpstr>La servlet addToCart</vt:lpstr>
      <vt:lpstr>8) Usare I fragment</vt:lpstr>
      <vt:lpstr>Fragment nell’header</vt:lpstr>
      <vt:lpstr>Fragment nel footer</vt:lpstr>
      <vt:lpstr>Considerazioni Finali</vt:lpstr>
      <vt:lpstr>Requisiti Soddisfatti</vt:lpstr>
      <vt:lpstr>Egidio Mario Cetrangolo Mario Santonastaso Manlio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EMMESHOP</dc:title>
  <dc:creator>mansant98@gmail.com</dc:creator>
  <cp:lastModifiedBy>mansant98@gmail.com</cp:lastModifiedBy>
  <cp:revision>23</cp:revision>
  <dcterms:created xsi:type="dcterms:W3CDTF">2019-06-24T14:12:07Z</dcterms:created>
  <dcterms:modified xsi:type="dcterms:W3CDTF">2019-06-26T08:59:20Z</dcterms:modified>
</cp:coreProperties>
</file>