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y="5143500" cx="9144000"/>
  <p:notesSz cx="6858000" cy="9144000"/>
  <p:embeddedFontLst>
    <p:embeddedFont>
      <p:font typeface="Lato"/>
      <p:regular r:id="rId86"/>
      <p:bold r:id="rId87"/>
      <p:italic r:id="rId88"/>
      <p:boldItalic r:id="rId89"/>
    </p:embeddedFont>
    <p:embeddedFont>
      <p:font typeface="Merriweather"/>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B1F4D8-D907-4AD8-94E0-138B3E19BDC9}">
  <a:tblStyle styleId="{A4B1F4D8-D907-4AD8-94E0-138B3E19BDC9}"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3785A2F-885D-46CE-9BD6-AE95E3664CC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Lato-regular.fntdata"/><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Lato-italic.fntdata"/><Relationship Id="rId43" Type="http://schemas.openxmlformats.org/officeDocument/2006/relationships/slide" Target="slides/slide37.xml"/><Relationship Id="rId87" Type="http://schemas.openxmlformats.org/officeDocument/2006/relationships/font" Target="fonts/Lato-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Lato-bold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Merriweather-bold.fntdata"/><Relationship Id="rId90" Type="http://schemas.openxmlformats.org/officeDocument/2006/relationships/font" Target="fonts/Merriweather-regular.fntdata"/><Relationship Id="rId93" Type="http://schemas.openxmlformats.org/officeDocument/2006/relationships/font" Target="fonts/Merriweather-boldItalic.fntdata"/><Relationship Id="rId92" Type="http://schemas.openxmlformats.org/officeDocument/2006/relationships/font" Target="fonts/Merriweather-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Bonjour ! Ajourd’hui je vais vous parler de la microtyporaphie au service de la lisibilité sur votre site web.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b85eb6b3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b85eb6b3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point d’exclamation peu esthétique. Donc la microtypographie c’est régler par exemple ce genre de problème</a:t>
            </a:r>
            <a:endParaRPr/>
          </a:p>
          <a:p>
            <a:pPr indent="0" lvl="0" marL="0" rtl="0" algn="l">
              <a:spcBef>
                <a:spcPts val="0"/>
              </a:spcBef>
              <a:spcAft>
                <a:spcPts val="0"/>
              </a:spcAft>
              <a:buNone/>
            </a:pPr>
            <a:r>
              <a:rPr lang="fr"/>
              <a:t>On l’utilise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85eb6b3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b85eb6b3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graphisme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b85eb6b3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b85eb6b3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la presse qu’elle soit papier, ou aujourd’hui, web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d2c4d3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d2c4d3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l’édition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9d2c4d3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9d2c4d3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Sur les IDE &amp; editeurs intelligents (word, exemple)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1f8b09c1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1f8b09c1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 notre oeil rencontre des anomalies au sein de la page, la concentration est impactée, vous allez perdre l’attention du lecteur.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Moins d’attention/de ressources/de “temps de cerveau” accordés à la lecture, plus de temps accordé au message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Comme dans le cas d’une communication orale, la communication non verbale compte toujours, le cerveau analyse toutes les petites choses autour du texte, et cela compte. Utiliser typo (et donc microtypo) = faciliter le travail du cerveau du lecteur, en réduisant les interférences afin qu’il se concentre vraiment sur le sens du texte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234cfb0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234cfb0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navigateur fait plein de choses lui-même, beaucoup d’élément interagissent entre eux, les navigateurs sont différents, les formats bougent en fonction du device utilisé, bcp de paramètre qui peuvent faire bouger notre texte d’une manière qu’on ne peut pas contrôler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b85eb6b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b85eb6b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Donc pour améliorer tout ça, il existe de nombreuses règles,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234cfb0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234cfb0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Alors pourquoi est-ce qu’on ne met pas tout ça en place ?</a:t>
            </a:r>
            <a:endParaRPr/>
          </a:p>
          <a:p>
            <a:pPr indent="0" lvl="0" marL="0" rtl="0" algn="l">
              <a:spcBef>
                <a:spcPts val="0"/>
              </a:spcBef>
              <a:spcAft>
                <a:spcPts val="0"/>
              </a:spcAft>
              <a:buClr>
                <a:schemeClr val="dk1"/>
              </a:buClr>
              <a:buSzPts val="1100"/>
              <a:buFont typeface="Arial"/>
              <a:buNone/>
            </a:pPr>
            <a:r>
              <a:rPr lang="fr">
                <a:solidFill>
                  <a:schemeClr val="dk1"/>
                </a:solidFill>
              </a:rPr>
              <a:t>Tout d’abord, ces</a:t>
            </a:r>
            <a:r>
              <a:rPr lang="fr">
                <a:solidFill>
                  <a:schemeClr val="dk1"/>
                </a:solidFill>
              </a:rPr>
              <a:t> règles sont assez peu connues en dehors du secteur de l’édition, et je ne blâmerai personne pour ça, puisqu’elles sont nombreuses et changent pour chaque langue.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b85eb6b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b85eb6b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 plus,</a:t>
            </a:r>
            <a:r>
              <a:rPr lang="fr"/>
              <a:t> nos claviers ne sont pas du tout adaptés, et les raccourcis existants sont une vraie torture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1f8b09c1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1f8b09c1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Pour me présenter rapidement, je m’appelle Marion, je suis développeuse PHP chez Jolicode depuis 2019, mais les notions de langue dans la programmation m’intéressent particulièrement.</a:t>
            </a:r>
            <a:endParaRPr>
              <a:solidFill>
                <a:schemeClr val="dk1"/>
              </a:solidFill>
            </a:endParaRPr>
          </a:p>
          <a:p>
            <a:pPr indent="0" lvl="0" marL="0" rtl="0" algn="l">
              <a:spcBef>
                <a:spcPts val="0"/>
              </a:spcBef>
              <a:spcAft>
                <a:spcPts val="0"/>
              </a:spcAft>
              <a:buNone/>
            </a:pPr>
            <a:r>
              <a:rPr lang="fr">
                <a:solidFill>
                  <a:schemeClr val="dk1"/>
                </a:solidFill>
              </a:rPr>
              <a:t>Ne vous inquiétez pas, on ne parlera pas trop de code ici ! On parlera surtout de la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b85eb6b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b85eb6b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Par exemple, pour saisir une apostrophe typographique, sur Windows, il faut utiliser Alt + 0146, sur mac Opt + Shif + ] et sur Linux, Alt + Shift + B, sincèrement, qui ici connaît ces raccourcis par coeur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Donc là j’imagine vos yeux paniqués, vous allez me dire que vous n’avez pas du tout envie d’apprendre tout ça par coeur, je suis bien d’accord.</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Et heureusement, il existe des outils qui font tout ça à votre place, automatiquement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1f12ee0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1f12ee0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J’ai donc testé pour vous quelques librairies qui fixent tout ça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9d2c4d3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9d2c4d3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4 outils ici </a:t>
            </a:r>
            <a:endParaRPr/>
          </a:p>
          <a:p>
            <a:pPr indent="0" lvl="0" marL="0" rtl="0" algn="l">
              <a:spcBef>
                <a:spcPts val="0"/>
              </a:spcBef>
              <a:spcAft>
                <a:spcPts val="0"/>
              </a:spcAft>
              <a:buNone/>
            </a:pPr>
            <a:r>
              <a:rPr lang="fr"/>
              <a:t>Bases pour tous les autres outils existants comme les filtres twig, les plug ins de CMS etc qui sont basés sur les 4</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JoliCode = Fr + international</a:t>
            </a:r>
            <a:endParaRPr/>
          </a:p>
          <a:p>
            <a:pPr indent="0" lvl="0" marL="0" rtl="0" algn="l">
              <a:spcBef>
                <a:spcPts val="0"/>
              </a:spcBef>
              <a:spcAft>
                <a:spcPts val="0"/>
              </a:spcAft>
              <a:buNone/>
            </a:pPr>
            <a:r>
              <a:rPr lang="fr"/>
              <a:t>SmartyPants &amp; Typo helper = en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chemeClr val="dk1"/>
                </a:solidFill>
              </a:rPr>
              <a:t>J’ai installé chacune de ces librairies auxquelles j’ai donné un même texte à corriger.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JoliTypo - JoliCode 🌎 🇫🇷</a:t>
            </a:r>
            <a:endParaRPr>
              <a:solidFill>
                <a:schemeClr val="dk1"/>
              </a:solidFill>
            </a:endParaRPr>
          </a:p>
          <a:p>
            <a:pPr indent="0" lvl="0" marL="0" rtl="0" algn="l">
              <a:spcBef>
                <a:spcPts val="0"/>
              </a:spcBef>
              <a:spcAft>
                <a:spcPts val="0"/>
              </a:spcAft>
              <a:buNone/>
            </a:pPr>
            <a:r>
              <a:rPr lang="fr">
                <a:solidFill>
                  <a:schemeClr val="dk1"/>
                </a:solidFill>
              </a:rPr>
              <a:t>PHP SmartyPants Typographer - Michel Fortin (John Gruber) 🇬🇧</a:t>
            </a:r>
            <a:endParaRPr>
              <a:solidFill>
                <a:schemeClr val="dk1"/>
              </a:solidFill>
            </a:endParaRPr>
          </a:p>
          <a:p>
            <a:pPr indent="0" lvl="0" marL="0" rtl="0" algn="l">
              <a:spcBef>
                <a:spcPts val="0"/>
              </a:spcBef>
              <a:spcAft>
                <a:spcPts val="0"/>
              </a:spcAft>
              <a:buNone/>
            </a:pPr>
            <a:r>
              <a:rPr lang="fr">
                <a:solidFill>
                  <a:schemeClr val="dk1"/>
                </a:solidFill>
              </a:rPr>
              <a:t>Php-Typography - Der Mundschenk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React Typography Helper - Seamus Leahy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b85eb6b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b85eb6b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texte de base, un mélange de HTML et de texte brut.</a:t>
            </a:r>
            <a:endParaRPr/>
          </a:p>
          <a:p>
            <a:pPr indent="0" lvl="0" marL="0" rtl="0" algn="l">
              <a:spcBef>
                <a:spcPts val="0"/>
              </a:spcBef>
              <a:spcAft>
                <a:spcPts val="0"/>
              </a:spcAft>
              <a:buNone/>
            </a:pPr>
            <a:r>
              <a:rPr lang="fr"/>
              <a:t>à droite, le texte corrigé. J’ai fait en sorte que ce texte ne soit pas taduit en symboles mais affiche les entités HTML du texte corrigé.</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b85eb6b3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b85eb6b3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Ensuite, ce texte est affiché comme le ferait normalement le navigateur. Vous noterez que j’ai parfois mis l’entité attendue directement dans le texte.</a:t>
            </a:r>
            <a:endParaRPr/>
          </a:p>
          <a:p>
            <a:pPr indent="0" lvl="0" marL="0" rtl="0" algn="l">
              <a:spcBef>
                <a:spcPts val="0"/>
              </a:spcBef>
              <a:spcAft>
                <a:spcPts val="0"/>
              </a:spcAft>
              <a:buNone/>
            </a:pPr>
            <a:r>
              <a:rPr lang="fr"/>
              <a:t>Ces exemples seront disponibles sur mon github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89930a41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89930a41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 outils peuvent être utilisés à différents moments de la vie de votre application. </a:t>
            </a:r>
            <a:endParaRPr/>
          </a:p>
          <a:p>
            <a:pPr indent="0" lvl="0" marL="0" rtl="0" algn="l">
              <a:spcBef>
                <a:spcPts val="0"/>
              </a:spcBef>
              <a:spcAft>
                <a:spcPts val="0"/>
              </a:spcAft>
              <a:buNone/>
            </a:pPr>
            <a:r>
              <a:rPr lang="fr"/>
              <a:t>`A l’édition sur certains éditeurs de texte intelligents</a:t>
            </a:r>
            <a:endParaRPr/>
          </a:p>
          <a:p>
            <a:pPr indent="0" lvl="0" marL="0" rtl="0" algn="l">
              <a:spcBef>
                <a:spcPts val="0"/>
              </a:spcBef>
              <a:spcAft>
                <a:spcPts val="0"/>
              </a:spcAft>
              <a:buNone/>
            </a:pPr>
            <a:r>
              <a:rPr lang="fr"/>
              <a:t>Automatiquement avant un enregistrement en base de données : le texte est modifié une seule fois et vous enregistrez ce texte modifié, mais vous aurez peut être envie d’enregistrer aussi le texte original.</a:t>
            </a:r>
            <a:endParaRPr/>
          </a:p>
          <a:p>
            <a:pPr indent="0" lvl="0" marL="0" rtl="0" algn="l">
              <a:spcBef>
                <a:spcPts val="0"/>
              </a:spcBef>
              <a:spcAft>
                <a:spcPts val="0"/>
              </a:spcAft>
              <a:buNone/>
            </a:pPr>
            <a:r>
              <a:rPr lang="fr"/>
              <a:t>Au rendu de la page, côté client ou bien côté serveur</a:t>
            </a:r>
            <a:endParaRPr/>
          </a:p>
          <a:p>
            <a:pPr indent="0" lvl="0" marL="0" rtl="0" algn="l">
              <a:spcBef>
                <a:spcPts val="0"/>
              </a:spcBef>
              <a:spcAft>
                <a:spcPts val="0"/>
              </a:spcAft>
              <a:buNone/>
            </a:pPr>
            <a:r>
              <a:rPr lang="fr"/>
              <a:t>Sur des contenus HTML ou textuels ou seulement sur certains textes de votre choix</a:t>
            </a:r>
            <a:endParaRPr/>
          </a:p>
          <a:p>
            <a:pPr indent="0" lvl="0" marL="0" rtl="0" algn="l">
              <a:spcBef>
                <a:spcPts val="0"/>
              </a:spcBef>
              <a:spcAft>
                <a:spcPts val="0"/>
              </a:spcAft>
              <a:buNone/>
            </a:pPr>
            <a:r>
              <a:rPr lang="fr"/>
              <a:t>Tout est possible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b85eb6b3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b85eb6b3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 vous avez de la chance, vous pouvez le saisir sur Word puis exporter le texte en HTML, j’ai fait un petit test. Bon j’ai pas utilisé Word mais son confrère Open Source, Libre Office, le rendu sera très similaire. Jusqu’ici c’est plutôt chouette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b85eb6b3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b85eb6b3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mais le HTML qui sort est souvent illisible : tous les styles sont écrits directement dedans, et aucune indentation en vue. Un horreur à maintenir !</a:t>
            </a:r>
            <a:endParaRPr>
              <a:solidFill>
                <a:schemeClr val="dk1"/>
              </a:solidFill>
            </a:endParaRPr>
          </a:p>
          <a:p>
            <a:pPr indent="0" lvl="0" marL="0" rtl="0" algn="l">
              <a:spcBef>
                <a:spcPts val="0"/>
              </a:spcBef>
              <a:spcAft>
                <a:spcPts val="0"/>
              </a:spcAft>
              <a:buNone/>
            </a:pPr>
            <a:r>
              <a:rPr lang="fr">
                <a:solidFill>
                  <a:schemeClr val="dk1"/>
                </a:solidFill>
              </a:rPr>
              <a:t>Donc je vous déconseille très fortement de faire vos pages de cette manière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44f3b16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44f3b16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Gardez en </a:t>
            </a:r>
            <a:r>
              <a:rPr lang="fr"/>
              <a:t>tête</a:t>
            </a:r>
            <a:r>
              <a:rPr lang="fr"/>
              <a:t> que ces recommandations sont valables pour la France, mais c’est souvent bien différent d’un pays à l’autre. Et il ne s’agit que de </a:t>
            </a:r>
            <a:r>
              <a:rPr lang="fr"/>
              <a:t>recommandations</a:t>
            </a:r>
            <a:r>
              <a:rPr lang="fr"/>
              <a:t> et non de règles inébranlables. Il y aura souvent des désaccords et on notera toujours que tel éditeur utilise d’autres règles ou qu’on nous a enseigné autre chose ailleurs.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Ok, donc on va commencer avec….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44f3b162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44f3b162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Les espaces. Ah oui sachez qu’en typographie on parle d’“une” espace. C’est un peu le ciment de votre texte, et il en existe une tonne. En terme de taille elles peuvent faire celle d’un cadratin, ou deux tiers, ou un demi, ou même un sixième de cadratin !</a:t>
            </a:r>
            <a:endParaRPr>
              <a:solidFill>
                <a:schemeClr val="dk1"/>
              </a:solidFill>
            </a:endParaRPr>
          </a:p>
          <a:p>
            <a:pPr indent="0" lvl="0" marL="0" rtl="0" algn="l">
              <a:spcBef>
                <a:spcPts val="0"/>
              </a:spcBef>
              <a:spcAft>
                <a:spcPts val="0"/>
              </a:spcAft>
              <a:buNone/>
            </a:pPr>
            <a:r>
              <a:rPr lang="fr"/>
              <a:t>Unicode répertorie pas moins de 17 caractères d’espacement différents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Toutes les espaces existantes existent en Unicode et sont considérées comme des caractères à part entière.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1f12ee0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1f12ee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Microtypographie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9930a41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9930a41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Moi je vais vous présenter les</a:t>
            </a:r>
            <a:r>
              <a:rPr lang="fr">
                <a:solidFill>
                  <a:schemeClr val="dk1"/>
                </a:solidFill>
              </a:rPr>
              <a:t> trois espaces les plus couramment utilisées : L’espace justifiante, l’espace insécable et l’espace fine.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44f3b16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44f3b16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Aujourd’hui vous allez apprendre un nouveau mot ! Le Cadratin, c’est ce qu’on utilise historiquement pour calibrer la taille de l’espace. En gros c’était un carré dont le côté faisait la largeur de la lettre M, d’où l’angais “em space”, écrit de plusieurs manières différentes. De la même manière, le “en-space”, ou “en-dash”, c’est une taille qualibrée historiquement sur la largeur du N.</a:t>
            </a:r>
            <a:endParaRPr/>
          </a:p>
          <a:p>
            <a:pPr indent="0" lvl="0" marL="0" rtl="0" algn="l">
              <a:spcBef>
                <a:spcPts val="0"/>
              </a:spcBef>
              <a:spcAft>
                <a:spcPts val="0"/>
              </a:spcAft>
              <a:buNone/>
            </a:pPr>
            <a:r>
              <a:rPr lang="fr"/>
              <a:t>Aujourd’hui, dans le web, un cadratin fera la taille de la hauteur de votre police, 11px par exemple.</a:t>
            </a:r>
            <a:endParaRPr/>
          </a:p>
          <a:p>
            <a:pPr indent="0" lvl="0" marL="0" rtl="0" algn="l">
              <a:spcBef>
                <a:spcPts val="0"/>
              </a:spcBef>
              <a:spcAft>
                <a:spcPts val="0"/>
              </a:spcAft>
              <a:buNone/>
            </a:pPr>
            <a:r>
              <a:rPr lang="fr"/>
              <a:t>D’ailleurs c’est pour ça qu’en css, on utilise em comme unité de mesure.</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44f3b16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44f3b16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celle qui sera placée entre les mots. Elle est dite justifiante car lorsqu’on justifie le texte par rapport aux bords de la page, sa taille changera. Elle n’a pas de nom de code car c’est celle qu’on obtient en appuyant sur la barre d’espace, ouf, jusqu’ici tout va bien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44f3b16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44f3b16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L’espace insécable a pour intérêt de ne pas couper l’ensemble de mots - ou de caractères - qu’elle lie. Si un des mots qu’elle lie passe à la ligne, c’est en fait tout le groupe qui passe à la ligne. Facile de retenir son nom de code : NBSP pour non breaking space. </a:t>
            </a:r>
            <a:endParaRPr/>
          </a:p>
          <a:p>
            <a:pPr indent="0" lvl="0" marL="0" rtl="0" algn="l">
              <a:spcBef>
                <a:spcPts val="0"/>
              </a:spcBef>
              <a:spcAft>
                <a:spcPts val="0"/>
              </a:spcAft>
              <a:buNone/>
            </a:pPr>
            <a:r>
              <a:rPr lang="fr"/>
              <a:t>Située avant 2 points ou guillemets </a:t>
            </a:r>
            <a:endParaRPr/>
          </a:p>
          <a:p>
            <a:pPr indent="0" lvl="0" marL="0" rtl="0" algn="l">
              <a:spcBef>
                <a:spcPts val="0"/>
              </a:spcBef>
              <a:spcAft>
                <a:spcPts val="0"/>
              </a:spcAft>
              <a:buNone/>
            </a:pPr>
            <a:r>
              <a:rPr lang="fr"/>
              <a:t>Cela évite par exemple de voir un signe de ponctuation se retrouver tout seul une ligne.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44f3b16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44f3b16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Elle fait environ la moitié d’une espace justifiante et sera à peu près toujours insécable puisque liée à la ponctuation. Bon, son nom de code devient vachement moins marrant.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44f3b162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44f3b162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bon support des espaces dépendra du </a:t>
            </a:r>
            <a:r>
              <a:rPr b="1" lang="fr"/>
              <a:t>système d’exploitation</a:t>
            </a:r>
            <a:r>
              <a:rPr lang="fr"/>
              <a:t> et non du navigateur. Pourquoi ? Parce que c’est le système d’exploitation qui met à disposition les fonts de bases utilisées par le navigateur.</a:t>
            </a:r>
            <a:endParaRPr/>
          </a:p>
          <a:p>
            <a:pPr indent="0" lvl="0" marL="0" rtl="0" algn="l">
              <a:spcBef>
                <a:spcPts val="0"/>
              </a:spcBef>
              <a:spcAft>
                <a:spcPts val="0"/>
              </a:spcAft>
              <a:buNone/>
            </a:pPr>
            <a:r>
              <a:rPr lang="fr"/>
              <a:t>La solution est donc de fournir sur votre site une font qui contient bien ces caractères spéciaux. Je vous déconseille de tenter un css qui utilise votre font habituelle + une font qui gère les espaces, car certains navigateurs ne gèrent pas la substitution de fonte pour les caractères manquants et afficheront juste n’importe quoi. En revanche, vous pouvez utiliser des outils comme le site </a:t>
            </a:r>
            <a:r>
              <a:rPr lang="fr">
                <a:solidFill>
                  <a:schemeClr val="dk1"/>
                </a:solidFill>
              </a:rPr>
              <a:t>fontsquirrel </a:t>
            </a:r>
            <a:r>
              <a:rPr lang="fr"/>
              <a:t>qui a un générateur de fonte.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9d2c4d34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9d2c4d34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Php Typography a une coche différente car il met une espace insécable avant la ponctuation à la place d’une espace fine insécable, mais ne met pas d’espace insécable là où il devrait en mettre ! (avant deux points ou dans des guillemets)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1f12ee0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1f12ee0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“trois petits points”, il existe en fait un signe pour eux, et celui-ci fait la largeur d’un cadratin. En anglais, s’il exprime une coupure dans une phrase, il y aura une espace insécable avant et après chaque point, contrairement au français où on mettra seulement une espace après. Autre subtilité en anglais toujours, les points de suspension n’absorbent pas le point final en fin de paragraphe.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73eb396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73eb3967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qui donne des paragraphes avec quatre points de suspension et non trois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73eb396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73eb396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dans le cas de Star Wars, on a conservé cette ponctuation en français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1f8b09c1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1f8b09c1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 ce que c’est ? L’idée va être d’améliorer la lecture en appliquant des règles assez subtiles au niveau des lettres, des mots, voire du paragraphe. La lecture est grandement améliorée par la fonte, donc la police d’écriture choisie, mais ça ne fait pas tout, et on va voir ensemble des règles qui peuvent être automatisées sur un site pour améliorer encore plus ce confort de lecture.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9d2c4d34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9d2c4d3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9d2c4d34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9d2c4d34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Point intéressant, chaque lib remplace les caractères par une entité différente : JoliTypo effectue son remplacement par l’entité HTML nommée, SmartyPants utilise le caractère HTML avec le numéro de l’entité, et Php Typography et React Typography Helper utilisent directement le symbole.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1f12ee0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1f12ee0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une virgule haute quoi</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89930a41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89930a41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89930a41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89930a41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9d2c4d34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9d2c4d34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SmartyPants permet d’échapper des caractères, ce qui est utile pour l’exemple de la taille en pouces qui est l’une des rares situations où on souhaite garder l’apostrophe dactylographique.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1f12ee09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1f12ee09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D’ailleurs, les guillemets. Il en existe plein, et les règles de son utilisation sont spécifiques à chaque langue. Ces guillemets sont ceux utilisés en Français pour des citations. En, anglais nous utiliserons...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73eb3967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73eb3967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“curly quotes” ou “Guillemets en virgule” en français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89930a41d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89930a41d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Allemand, ces guillemets sont sensiblement différents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89930a41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89930a41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Japonais c’est encore autre chose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234cfb0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234cfb0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typographie c’est l’ensemble des procédés visant à rendre une page lisible, </a:t>
            </a:r>
            <a:r>
              <a:rPr lang="fr"/>
              <a:t>compréhensible</a:t>
            </a:r>
            <a:r>
              <a:rPr lang="fr"/>
              <a:t>, esthétique. Microtypographie &amp; Macrotypographie appartiennent toutes les deux à la Typographie mais séparent celle-ci en deux catégories. La </a:t>
            </a:r>
            <a:r>
              <a:rPr lang="fr">
                <a:solidFill>
                  <a:schemeClr val="dk1"/>
                </a:solidFill>
              </a:rPr>
              <a:t>Macrotypographie se situe au niveau de la page / ouvrage tandis que la microtypographie s’applique au niveau du mot, de la phrase et du paragraphe.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89930a41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89930a41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coréen aussi</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89930a41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89930a41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Je ne vais pas tous vous les faire car ça change s’il y a une citation dans une citation et il existe autant de combinaisons qu’il y a de langues .Wikipedia vous donnera toutes les infos que vous voulez là dessus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9d2c4d34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9d2c4d34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que JoliTypo gère les guillemets en virgule, il faut évidemment lui préciser la locale anglaise, et j’ai testé avec locale Allemande etc, ça fonctionne exactement comme attendu ! Pour les pays utilisant les quotes les plus classiques en tout cas.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b85eb6b3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b85eb6b3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SmartyPants corrige également les guillemets français mais si on les note avec deux chevrons.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1f12ee0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1f12ee0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trait d’union, le “tiret du 6” pour les intimes, ou encore dash en anglais. C’est celui qui appraît dans un mot composé, ou au milieu d’un mot coupé en bout de ligne.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73eb396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73eb396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tirem M, ou m-dash en anglais, dont le nom lui vient… De la lettre M ! Oui, vous vous souvenez des cadratins dont on parlait précédemment ? C’est bien de cela qu’il s’agit.</a:t>
            </a:r>
            <a:endParaRPr/>
          </a:p>
          <a:p>
            <a:pPr indent="0" lvl="0" marL="0" rtl="0" algn="l">
              <a:spcBef>
                <a:spcPts val="0"/>
              </a:spcBef>
              <a:spcAft>
                <a:spcPts val="0"/>
              </a:spcAft>
              <a:buNone/>
            </a:pPr>
            <a:r>
              <a:rPr lang="fr"/>
              <a:t>Il s’utilise comme une virgule pour séparer une idée au sein d’une phrase.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73eb3967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73eb3967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tiret N, qui porte ce nom car il fait la largeur de la lettre N capitale, lie les nombres, ou même les mois, d’un intervalle.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73eb396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73eb3967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89930a41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89930a41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Alors celui ci je l’aime bien, le trait d’union conditionnel existe entre les lettres d’un mot, là où une césure est possible. J’aime bien son nom, “shy” en HTML, qui veut dire timide en anglais, comme si il se cachait dans le mot ! Mais en fait ça vient de soft hyphen en anglais.</a:t>
            </a:r>
            <a:endParaRPr/>
          </a:p>
          <a:p>
            <a:pPr indent="0" lvl="0" marL="0" rtl="0" algn="l">
              <a:spcBef>
                <a:spcPts val="0"/>
              </a:spcBef>
              <a:spcAft>
                <a:spcPts val="0"/>
              </a:spcAft>
              <a:buNone/>
            </a:pPr>
            <a:r>
              <a:rPr lang="fr">
                <a:solidFill>
                  <a:schemeClr val="dk1"/>
                </a:solidFill>
              </a:rPr>
              <a:t>Un mot un peu long comme “personnalisation”,  décomposé correctement par un fixer ressemblerait à...</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89930a41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89930a41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...ça.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Vous voyez tous les “shy” ? Illisible, certes, mais mais au rendu, le mot sera coupé correctement, alors que si vous laissez le navigateur s’en occuper, vous risquez de vous retrouver avec des césures à des endroits improbables.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89930a41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89930a41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En typo on fait des choix comme quel interligne, quelle font, quelle taille de police, quelle graisse, quelle couleur etc.</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Ici on va se pencher sur d’autres choix tels que la ponctuation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1f12ee09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1f12ee0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ce qu’on appelle les césures, hyphen en anglais. Je sais qu’il existe des règles générales pour obtenir de jolies césures, mais les solutions que j’ai vues dans les librairies qui automatisent les césure utilisent un dictionnaire spécifique à chaque langue.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9d2c4d34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9d2c4d34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JoliTypo détecte une phrase entrecoupée de tirets simples et les remplace bien par des tirets N.</a:t>
            </a:r>
            <a:endParaRPr/>
          </a:p>
          <a:p>
            <a:pPr indent="0" lvl="0" marL="0" rtl="0" algn="l">
              <a:spcBef>
                <a:spcPts val="0"/>
              </a:spcBef>
              <a:spcAft>
                <a:spcPts val="0"/>
              </a:spcAft>
              <a:buNone/>
            </a:pPr>
            <a:r>
              <a:rPr lang="fr"/>
              <a:t>Les fixers vont tous plus ou moins proposer un système de remplacement de 2 ou 3 tirets qui se suivent par un tiret N ou M, donc il faut juste faire attention au moment de la saisie.</a:t>
            </a:r>
            <a:endParaRPr/>
          </a:p>
          <a:p>
            <a:pPr indent="0" lvl="0" marL="0" rtl="0" algn="l">
              <a:spcBef>
                <a:spcPts val="0"/>
              </a:spcBef>
              <a:spcAft>
                <a:spcPts val="0"/>
              </a:spcAft>
              <a:buNone/>
            </a:pPr>
            <a:r>
              <a:rPr lang="fr"/>
              <a:t>SmartyPants propose plusieurs configurations : </a:t>
            </a:r>
            <a:r>
              <a:rPr lang="fr">
                <a:solidFill>
                  <a:schemeClr val="dk1"/>
                </a:solidFill>
              </a:rPr>
              <a:t>Celle</a:t>
            </a:r>
            <a:r>
              <a:rPr lang="fr">
                <a:solidFill>
                  <a:schemeClr val="dk1"/>
                </a:solidFill>
              </a:rPr>
              <a:t> de base ne gère pas mon exemple mais d’autres configurations le permettent. </a:t>
            </a:r>
            <a:r>
              <a:rPr lang="fr"/>
              <a:t>certaines proposent un support pour les tirets courts, d’autre non.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9d2c4d34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e9d2c4d34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9d2c4d34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e9d2c4d34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c2f8223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c2f8223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Ces outils peuvent être utilisés à différents moments de la vie de votre application.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e97ffc14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e97ffc14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Je commence avec PHP Typography qui est sûrement l’outil le plus connu pour fixer des contenus anglais.</a:t>
            </a:r>
            <a:endParaRPr/>
          </a:p>
          <a:p>
            <a:pPr indent="0" lvl="0" marL="0" rtl="0" algn="l">
              <a:spcBef>
                <a:spcPts val="0"/>
              </a:spcBef>
              <a:spcAft>
                <a:spcPts val="0"/>
              </a:spcAft>
              <a:buNone/>
            </a:pPr>
            <a:r>
              <a:rPr lang="fr"/>
              <a:t>Gère les fractions ou le texte en exposant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85fe1753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85fe1753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c2f8223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c2f8223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martyPants, et SmartyPants Typographer. Typographer est une extension de Smarty Pants qui va gérer tout ce que gère déjà SmartyPants mais aussi les guillemets et certaines espaces insécables.</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85fe17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85fe17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Flexible sur ce qu’on veut corriger, et on peut ajouter ses propres correcteurs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9d2c4d34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9d2c4d34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Flexible sur ce qu’on veut corriger, et on peut ajouter ses propres correcteurs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b85eb6b3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b85eb6b3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 les espacements,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e97ffc14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e97ffc14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autre filtre Twig,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c2f8223f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ec2f8223f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S’installe avec npm...</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ec2f8223f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ec2f8223f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 bien avec Yarn.</a:t>
            </a:r>
            <a:endParaRPr/>
          </a:p>
          <a:p>
            <a:pPr indent="0" lvl="0" marL="0" rtl="0" algn="l">
              <a:spcBef>
                <a:spcPts val="0"/>
              </a:spcBef>
              <a:spcAft>
                <a:spcPts val="0"/>
              </a:spcAft>
              <a:buNone/>
            </a:pPr>
            <a:r>
              <a:rPr lang="fr"/>
              <a:t>Dispose de plein d’options, et met des balises span autour de certains éléments avec la class qui va bien pour pouvoir styliser chaque élément si besoin</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e89930a41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e89930a41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il en existe plein d’autres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89930a41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e89930a41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 vous voulez approfondir le sujet, je vous recommande vivement d’aller dans les archives de Paris Web, on y trouve beaucoup de vidéos </a:t>
            </a:r>
            <a:r>
              <a:rPr lang="fr"/>
              <a:t>concernant</a:t>
            </a:r>
            <a:r>
              <a:rPr lang="fr"/>
              <a:t> la typographie, et Anne-Sophie Fradier vient compléter tout ça avec une conférence très complète sur la macrotypographie.</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e89930a41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e89930a41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L’accessibilité, on n’en parle pas assez mais c’est vraiment important, il existe un tas d’articles à ce sujet, et aussi des fixers de HTML, n’hésitez pas à vous renseigner</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eb85eb6b3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eb85eb6b3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1f8b09c1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e1f8b09c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Code de test, diapositives et sources de cette conférences disponibles sur mon GitHub</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44f3b16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e44f3b16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TODO : Ajouter les titres des liens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9d2c4d34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e9d2c4d34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b85eb6b3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b85eb6b3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 les césures.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386aa00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386aa00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Mon exemple préféré, c’est ça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Merriweather"/>
              <a:buNone/>
              <a:defRPr sz="5200">
                <a:latin typeface="Merriweather"/>
                <a:ea typeface="Merriweather"/>
                <a:cs typeface="Merriweather"/>
                <a:sym typeface="Merriweath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atin typeface="Merriweather"/>
                <a:ea typeface="Merriweather"/>
                <a:cs typeface="Merriweather"/>
                <a:sym typeface="Merriweather"/>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erriweather"/>
              <a:buNone/>
              <a:defRPr>
                <a:latin typeface="Merriweather"/>
                <a:ea typeface="Merriweather"/>
                <a:cs typeface="Merriweather"/>
                <a:sym typeface="Merriweather"/>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erriweather"/>
              <a:buNone/>
              <a:defRPr>
                <a:latin typeface="Merriweather"/>
                <a:ea typeface="Merriweather"/>
                <a:cs typeface="Merriweather"/>
                <a:sym typeface="Merriweather"/>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erriweather"/>
              <a:buNone/>
              <a:defRPr>
                <a:latin typeface="Merriweather"/>
                <a:ea typeface="Merriweather"/>
                <a:cs typeface="Merriweather"/>
                <a:sym typeface="Merriweather"/>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1" Type="http://schemas.openxmlformats.org/officeDocument/2006/relationships/hyperlink" Target="https://www.24joursdeweb.fr/2017/les-tirets/" TargetMode="External"/><Relationship Id="rId10" Type="http://schemas.openxmlformats.org/officeDocument/2006/relationships/hyperlink" Target="https://blog.typogabor.com/2009/02/19/guillemets-anglais-ou-guillemets-francais-un-choix-graphique-reloaded/" TargetMode="External"/><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hyperlink" Target="http://typographisme.net/post/Les-espaces-typographiques-et-le-web" TargetMode="External"/><Relationship Id="rId4" Type="http://schemas.openxmlformats.org/officeDocument/2006/relationships/hyperlink" Target="https://www.punctuationmatters.com" TargetMode="External"/><Relationship Id="rId9" Type="http://schemas.openxmlformats.org/officeDocument/2006/relationships/hyperlink" Target="https://mothereff.in/html-entities" TargetMode="External"/><Relationship Id="rId5" Type="http://schemas.openxmlformats.org/officeDocument/2006/relationships/hyperlink" Target="https://fr.wikipedia.org/wiki/Points_de_suspension" TargetMode="External"/><Relationship Id="rId6" Type="http://schemas.openxmlformats.org/officeDocument/2006/relationships/hyperlink" Target="http://www.uzine.net/article1802.html" TargetMode="External"/><Relationship Id="rId7" Type="http://schemas.openxmlformats.org/officeDocument/2006/relationships/hyperlink" Target="https://quelmottapique.com/2017/11/02/ameliorez-la-lisibilite-de-vos-textes/" TargetMode="External"/><Relationship Id="rId8" Type="http://schemas.openxmlformats.org/officeDocument/2006/relationships/hyperlink" Target="https://github.com/jolicode/JoliTypo"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 Id="rId3" Type="http://schemas.openxmlformats.org/officeDocument/2006/relationships/hyperlink" Target="https://responsivedesign.is/resources/typography/widowtamer-js/" TargetMode="External"/><Relationship Id="rId4" Type="http://schemas.openxmlformats.org/officeDocument/2006/relationships/hyperlink" Target="https://matthewlein.com/tools/widowfi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La microtypographie au service de la lisibilité</a:t>
            </a:r>
            <a:endParaRPr/>
          </a:p>
        </p:txBody>
      </p:sp>
      <p:sp>
        <p:nvSpPr>
          <p:cNvPr id="63" name="Google Shape;63;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solidFill>
                  <a:srgbClr val="808080"/>
                </a:solidFill>
                <a:latin typeface="Merriweather"/>
                <a:ea typeface="Merriweather"/>
                <a:cs typeface="Merriweather"/>
                <a:sym typeface="Merriweather"/>
              </a:rPr>
              <a:t>Paris Web - Octobre 2021</a:t>
            </a:r>
            <a:endParaRPr>
              <a:solidFill>
                <a:srgbClr val="808080"/>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5130875" y="957250"/>
            <a:ext cx="2495550" cy="3228975"/>
          </a:xfrm>
          <a:prstGeom prst="rect">
            <a:avLst/>
          </a:prstGeom>
          <a:noFill/>
          <a:ln>
            <a:noFill/>
          </a:ln>
        </p:spPr>
      </p:pic>
      <p:sp>
        <p:nvSpPr>
          <p:cNvPr id="125" name="Google Shape;125;p24"/>
          <p:cNvSpPr/>
          <p:nvPr/>
        </p:nvSpPr>
        <p:spPr>
          <a:xfrm>
            <a:off x="5010125" y="3780900"/>
            <a:ext cx="487200" cy="487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  👉 Graphisme</a:t>
            </a:r>
            <a:endParaRPr/>
          </a:p>
          <a:p>
            <a:pPr indent="0" lvl="0" marL="0" rtl="0" algn="l">
              <a:spcBef>
                <a:spcPts val="1200"/>
              </a:spcBef>
              <a:spcAft>
                <a:spcPts val="1200"/>
              </a:spcAft>
              <a:buNone/>
            </a:pPr>
            <a:r>
              <a:t/>
            </a:r>
            <a:endParaRPr/>
          </a:p>
        </p:txBody>
      </p:sp>
      <p:pic>
        <p:nvPicPr>
          <p:cNvPr id="132" name="Google Shape;132;p25"/>
          <p:cNvPicPr preferRelativeResize="0"/>
          <p:nvPr/>
        </p:nvPicPr>
        <p:blipFill>
          <a:blip r:embed="rId3">
            <a:alphaModFix/>
          </a:blip>
          <a:stretch>
            <a:fillRect/>
          </a:stretch>
        </p:blipFill>
        <p:spPr>
          <a:xfrm>
            <a:off x="5130875" y="957250"/>
            <a:ext cx="2495550" cy="3228975"/>
          </a:xfrm>
          <a:prstGeom prst="rect">
            <a:avLst/>
          </a:prstGeom>
          <a:noFill/>
          <a:ln>
            <a:noFill/>
          </a:ln>
        </p:spPr>
      </p:pic>
      <p:sp>
        <p:nvSpPr>
          <p:cNvPr id="133" name="Google Shape;133;p25"/>
          <p:cNvSpPr/>
          <p:nvPr/>
        </p:nvSpPr>
        <p:spPr>
          <a:xfrm>
            <a:off x="5010125" y="3780900"/>
            <a:ext cx="487200" cy="487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  👉 Graphisme</a:t>
            </a:r>
            <a:endParaRPr/>
          </a:p>
          <a:p>
            <a:pPr indent="0" lvl="0" marL="0" rtl="0" algn="l">
              <a:spcBef>
                <a:spcPts val="1200"/>
              </a:spcBef>
              <a:spcAft>
                <a:spcPts val="0"/>
              </a:spcAft>
              <a:buNone/>
            </a:pPr>
            <a:r>
              <a:rPr lang="fr"/>
              <a:t>  👉 Presse (papier ou web)</a:t>
            </a:r>
            <a:endParaRPr/>
          </a:p>
          <a:p>
            <a:pPr indent="0" lvl="0" marL="0" rtl="0" algn="l">
              <a:spcBef>
                <a:spcPts val="120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5130875" y="957250"/>
            <a:ext cx="2495550" cy="3228975"/>
          </a:xfrm>
          <a:prstGeom prst="rect">
            <a:avLst/>
          </a:prstGeom>
          <a:noFill/>
          <a:ln>
            <a:noFill/>
          </a:ln>
        </p:spPr>
      </p:pic>
      <p:sp>
        <p:nvSpPr>
          <p:cNvPr id="141" name="Google Shape;141;p26"/>
          <p:cNvSpPr/>
          <p:nvPr/>
        </p:nvSpPr>
        <p:spPr>
          <a:xfrm>
            <a:off x="5010125" y="3780900"/>
            <a:ext cx="487200" cy="487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  👉 Graphisme</a:t>
            </a:r>
            <a:endParaRPr/>
          </a:p>
          <a:p>
            <a:pPr indent="0" lvl="0" marL="0" rtl="0" algn="l">
              <a:spcBef>
                <a:spcPts val="1200"/>
              </a:spcBef>
              <a:spcAft>
                <a:spcPts val="0"/>
              </a:spcAft>
              <a:buClr>
                <a:schemeClr val="dk1"/>
              </a:buClr>
              <a:buSzPts val="1100"/>
              <a:buFont typeface="Arial"/>
              <a:buNone/>
            </a:pPr>
            <a:r>
              <a:rPr lang="fr"/>
              <a:t>  👉 Presse (papier ou web)</a:t>
            </a:r>
            <a:endParaRPr/>
          </a:p>
          <a:p>
            <a:pPr indent="0" lvl="0" marL="0" rtl="0" algn="l">
              <a:spcBef>
                <a:spcPts val="1200"/>
              </a:spcBef>
              <a:spcAft>
                <a:spcPts val="0"/>
              </a:spcAft>
              <a:buClr>
                <a:schemeClr val="dk1"/>
              </a:buClr>
              <a:buSzPts val="1100"/>
              <a:buFont typeface="Arial"/>
              <a:buNone/>
            </a:pPr>
            <a:r>
              <a:rPr lang="fr"/>
              <a:t>  👉 Edition</a:t>
            </a:r>
            <a:endParaRPr/>
          </a:p>
          <a:p>
            <a:pPr indent="0" lvl="0" marL="0" rtl="0" algn="l">
              <a:spcBef>
                <a:spcPts val="120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5130875" y="957250"/>
            <a:ext cx="2495550" cy="3228975"/>
          </a:xfrm>
          <a:prstGeom prst="rect">
            <a:avLst/>
          </a:prstGeom>
          <a:noFill/>
          <a:ln>
            <a:noFill/>
          </a:ln>
        </p:spPr>
      </p:pic>
      <p:sp>
        <p:nvSpPr>
          <p:cNvPr id="149" name="Google Shape;149;p27"/>
          <p:cNvSpPr/>
          <p:nvPr/>
        </p:nvSpPr>
        <p:spPr>
          <a:xfrm>
            <a:off x="5010125" y="3780900"/>
            <a:ext cx="487200" cy="487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  👉 Graphisme</a:t>
            </a:r>
            <a:endParaRPr/>
          </a:p>
          <a:p>
            <a:pPr indent="0" lvl="0" marL="0" rtl="0" algn="l">
              <a:spcBef>
                <a:spcPts val="1200"/>
              </a:spcBef>
              <a:spcAft>
                <a:spcPts val="0"/>
              </a:spcAft>
              <a:buClr>
                <a:schemeClr val="dk1"/>
              </a:buClr>
              <a:buSzPts val="1100"/>
              <a:buFont typeface="Arial"/>
              <a:buNone/>
            </a:pPr>
            <a:r>
              <a:rPr lang="fr"/>
              <a:t>  👉 Presse (papier ou web)</a:t>
            </a:r>
            <a:endParaRPr/>
          </a:p>
          <a:p>
            <a:pPr indent="0" lvl="0" marL="0" rtl="0" algn="l">
              <a:spcBef>
                <a:spcPts val="1200"/>
              </a:spcBef>
              <a:spcAft>
                <a:spcPts val="0"/>
              </a:spcAft>
              <a:buClr>
                <a:schemeClr val="dk1"/>
              </a:buClr>
              <a:buSzPts val="1100"/>
              <a:buFont typeface="Arial"/>
              <a:buNone/>
            </a:pPr>
            <a:r>
              <a:rPr lang="fr"/>
              <a:t>  👉 Edition</a:t>
            </a:r>
            <a:endParaRPr/>
          </a:p>
          <a:p>
            <a:pPr indent="0" lvl="0" marL="0" rtl="0" algn="l">
              <a:spcBef>
                <a:spcPts val="1200"/>
              </a:spcBef>
              <a:spcAft>
                <a:spcPts val="0"/>
              </a:spcAft>
              <a:buClr>
                <a:schemeClr val="dk1"/>
              </a:buClr>
              <a:buSzPts val="1100"/>
              <a:buFont typeface="Arial"/>
              <a:buNone/>
            </a:pPr>
            <a:r>
              <a:rPr lang="fr"/>
              <a:t>  👉 IDEs &amp; autres éditeurs</a:t>
            </a:r>
            <a:endParaRPr/>
          </a:p>
          <a:p>
            <a:pPr indent="0" lvl="0" marL="0" rtl="0" algn="l">
              <a:spcBef>
                <a:spcPts val="120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5080825" y="2236788"/>
            <a:ext cx="2924175" cy="59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Avantages ?</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Augmente le confort de lecture</a:t>
            </a:r>
            <a:endParaRPr/>
          </a:p>
          <a:p>
            <a:pPr indent="0" lvl="0" marL="0" rtl="0" algn="l">
              <a:spcBef>
                <a:spcPts val="1200"/>
              </a:spcBef>
              <a:spcAft>
                <a:spcPts val="0"/>
              </a:spcAft>
              <a:buNone/>
            </a:pPr>
            <a:r>
              <a:rPr lang="fr"/>
              <a:t>Diminue la charge cognitive</a:t>
            </a:r>
            <a:endParaRPr/>
          </a:p>
          <a:p>
            <a:pPr indent="0" lvl="0" marL="0" rtl="0" algn="l">
              <a:spcBef>
                <a:spcPts val="1200"/>
              </a:spcBef>
              <a:spcAft>
                <a:spcPts val="0"/>
              </a:spcAft>
              <a:buNone/>
            </a:pPr>
            <a:r>
              <a:rPr lang="fr"/>
              <a:t>Diminue la fatigue visuelle </a:t>
            </a:r>
            <a:endParaRPr/>
          </a:p>
          <a:p>
            <a:pPr indent="0" lvl="0" marL="0" rtl="0" algn="l">
              <a:spcBef>
                <a:spcPts val="1200"/>
              </a:spcBef>
              <a:spcAft>
                <a:spcPts val="0"/>
              </a:spcAft>
              <a:buNone/>
            </a:pPr>
            <a:r>
              <a:rPr lang="fr"/>
              <a:t>Augmente la facilité de compréhension</a:t>
            </a:r>
            <a:endParaRPr/>
          </a:p>
          <a:p>
            <a:pPr indent="0" lvl="0" marL="0" rtl="0" algn="l">
              <a:spcBef>
                <a:spcPts val="1200"/>
              </a:spcBef>
              <a:spcAft>
                <a:spcPts val="1200"/>
              </a:spcAft>
              <a:buNone/>
            </a:pPr>
            <a:r>
              <a:rPr lang="fr"/>
              <a:t>Esthétique générale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Avantages ?</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Problématiques Web</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9" name="Google Shape;169;p30"/>
          <p:cNvPicPr preferRelativeResize="0"/>
          <p:nvPr/>
        </p:nvPicPr>
        <p:blipFill>
          <a:blip r:embed="rId3">
            <a:alphaModFix/>
          </a:blip>
          <a:stretch>
            <a:fillRect/>
          </a:stretch>
        </p:blipFill>
        <p:spPr>
          <a:xfrm>
            <a:off x="311700" y="2331025"/>
            <a:ext cx="8520598" cy="17006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Application</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De nombreuses règles : espaces, tirets, guillemets...</a:t>
            </a:r>
            <a:endParaRPr/>
          </a:p>
        </p:txBody>
      </p:sp>
      <p:pic>
        <p:nvPicPr>
          <p:cNvPr id="176" name="Google Shape;176;p31"/>
          <p:cNvPicPr preferRelativeResize="0"/>
          <p:nvPr/>
        </p:nvPicPr>
        <p:blipFill>
          <a:blip r:embed="rId3">
            <a:alphaModFix/>
          </a:blip>
          <a:stretch>
            <a:fillRect/>
          </a:stretch>
        </p:blipFill>
        <p:spPr>
          <a:xfrm>
            <a:off x="973175" y="1924950"/>
            <a:ext cx="2643925" cy="2643925"/>
          </a:xfrm>
          <a:prstGeom prst="rect">
            <a:avLst/>
          </a:prstGeom>
          <a:noFill/>
          <a:ln>
            <a:noFill/>
          </a:ln>
        </p:spPr>
      </p:pic>
      <p:pic>
        <p:nvPicPr>
          <p:cNvPr id="177" name="Google Shape;177;p31"/>
          <p:cNvPicPr preferRelativeResize="0"/>
          <p:nvPr/>
        </p:nvPicPr>
        <p:blipFill>
          <a:blip r:embed="rId4">
            <a:alphaModFix/>
          </a:blip>
          <a:stretch>
            <a:fillRect/>
          </a:stretch>
        </p:blipFill>
        <p:spPr>
          <a:xfrm>
            <a:off x="4775321" y="1924950"/>
            <a:ext cx="3092176" cy="264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Mais pourquoi on ne l’applique pas ?</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Règles peu connues hors du secteur de l’édition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Mais pourquoi on ne l’applique pas ?</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Règles peu connues hors du secteur de l’édition</a:t>
            </a:r>
            <a:endParaRPr/>
          </a:p>
          <a:p>
            <a:pPr indent="0" lvl="0" marL="0" rtl="0" algn="l">
              <a:spcBef>
                <a:spcPts val="1200"/>
              </a:spcBef>
              <a:spcAft>
                <a:spcPts val="0"/>
              </a:spcAft>
              <a:buNone/>
            </a:pPr>
            <a:r>
              <a:rPr lang="fr"/>
              <a:t>Pas du tout adaptées aux claviers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Hello 👋</a:t>
            </a:r>
            <a:endParaRPr/>
          </a:p>
        </p:txBody>
      </p:sp>
      <p:sp>
        <p:nvSpPr>
          <p:cNvPr id="69" name="Google Shape;69;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Marion Hurteau</a:t>
            </a:r>
            <a:endParaRPr/>
          </a:p>
          <a:p>
            <a:pPr indent="0" lvl="0" marL="0" rtl="0" algn="l">
              <a:spcBef>
                <a:spcPts val="1200"/>
              </a:spcBef>
              <a:spcAft>
                <a:spcPts val="0"/>
              </a:spcAft>
              <a:buNone/>
            </a:pPr>
            <a:r>
              <a:rPr lang="fr"/>
              <a:t>🐦 @MarionHerisson</a:t>
            </a:r>
            <a:endParaRPr/>
          </a:p>
          <a:p>
            <a:pPr indent="0" lvl="0" marL="0" rtl="0" algn="l">
              <a:spcBef>
                <a:spcPts val="1200"/>
              </a:spcBef>
              <a:spcAft>
                <a:spcPts val="0"/>
              </a:spcAft>
              <a:buNone/>
            </a:pPr>
            <a:r>
              <a:rPr lang="fr"/>
              <a:t>💻 @MarionLeHerisson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 Master à l’ESGI </a:t>
            </a:r>
            <a:endParaRPr/>
          </a:p>
          <a:p>
            <a:pPr indent="0" lvl="0" marL="0" rtl="0" algn="l">
              <a:spcBef>
                <a:spcPts val="1200"/>
              </a:spcBef>
              <a:spcAft>
                <a:spcPts val="0"/>
              </a:spcAft>
              <a:buNone/>
            </a:pPr>
            <a:r>
              <a:rPr lang="fr"/>
              <a:t>🤓 Mémoire sur la naissance d’un langage spontané chez les robots (j’aime bien les langues)</a:t>
            </a:r>
            <a:endParaRPr/>
          </a:p>
          <a:p>
            <a:pPr indent="0" lvl="0" marL="0" rtl="0" algn="l">
              <a:spcBef>
                <a:spcPts val="1200"/>
              </a:spcBef>
              <a:spcAft>
                <a:spcPts val="1200"/>
              </a:spcAft>
              <a:buNone/>
            </a:pPr>
            <a:r>
              <a:rPr lang="fr"/>
              <a:t>👩‍💻 JoliCode depuis 2019</a:t>
            </a:r>
            <a:endParaRPr/>
          </a:p>
        </p:txBody>
      </p:sp>
      <p:pic>
        <p:nvPicPr>
          <p:cNvPr id="70" name="Google Shape;70;p16"/>
          <p:cNvPicPr preferRelativeResize="0"/>
          <p:nvPr/>
        </p:nvPicPr>
        <p:blipFill>
          <a:blip r:embed="rId3">
            <a:alphaModFix/>
          </a:blip>
          <a:stretch>
            <a:fillRect/>
          </a:stretch>
        </p:blipFill>
        <p:spPr>
          <a:xfrm>
            <a:off x="5631713" y="1359588"/>
            <a:ext cx="2401275" cy="30021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Mais pourquoi on ne l’applique pas ?</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Règles peu connues hors du secteur de l’édition</a:t>
            </a:r>
            <a:endParaRPr/>
          </a:p>
          <a:p>
            <a:pPr indent="0" lvl="0" marL="0" rtl="0" algn="l">
              <a:spcBef>
                <a:spcPts val="1200"/>
              </a:spcBef>
              <a:spcAft>
                <a:spcPts val="0"/>
              </a:spcAft>
              <a:buNone/>
            </a:pPr>
            <a:r>
              <a:rPr lang="fr"/>
              <a:t>Pas du tout adaptées aux claviers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fr" sz="3800">
                <a:solidFill>
                  <a:schemeClr val="lt1"/>
                </a:solidFill>
              </a:rPr>
              <a:t>a</a:t>
            </a:r>
            <a:r>
              <a:rPr lang="fr" sz="3800">
                <a:highlight>
                  <a:srgbClr val="F7D325"/>
                </a:highlight>
              </a:rPr>
              <a:t> </a:t>
            </a:r>
            <a:r>
              <a:rPr lang="fr" sz="3800">
                <a:highlight>
                  <a:srgbClr val="F7D325"/>
                </a:highlight>
              </a:rPr>
              <a:t>’ </a:t>
            </a:r>
            <a:r>
              <a:rPr lang="fr" sz="3800">
                <a:solidFill>
                  <a:schemeClr val="lt1"/>
                </a:solidFill>
              </a:rPr>
              <a:t>a</a:t>
            </a:r>
            <a:endParaRPr sz="3800">
              <a:solidFill>
                <a:schemeClr val="lt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Alt + 0146					Opt + Shift +  ]			Alt + Shift + B</a:t>
            </a:r>
            <a:endParaRPr/>
          </a:p>
        </p:txBody>
      </p:sp>
      <p:sp>
        <p:nvSpPr>
          <p:cNvPr id="196" name="Google Shape;196;p34"/>
          <p:cNvSpPr/>
          <p:nvPr/>
        </p:nvSpPr>
        <p:spPr>
          <a:xfrm>
            <a:off x="1022775" y="3912800"/>
            <a:ext cx="334500" cy="296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p:nvPr/>
        </p:nvSpPr>
        <p:spPr>
          <a:xfrm>
            <a:off x="1494000" y="3912800"/>
            <a:ext cx="680700" cy="296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Windows" id="198" name="Google Shape;198;p34"/>
          <p:cNvPicPr preferRelativeResize="0"/>
          <p:nvPr/>
        </p:nvPicPr>
        <p:blipFill>
          <a:blip r:embed="rId3">
            <a:alphaModFix/>
          </a:blip>
          <a:stretch>
            <a:fillRect/>
          </a:stretch>
        </p:blipFill>
        <p:spPr>
          <a:xfrm>
            <a:off x="431325" y="3858875"/>
            <a:ext cx="404250" cy="404250"/>
          </a:xfrm>
          <a:prstGeom prst="rect">
            <a:avLst/>
          </a:prstGeom>
          <a:noFill/>
          <a:ln>
            <a:noFill/>
          </a:ln>
        </p:spPr>
      </p:pic>
      <p:pic>
        <p:nvPicPr>
          <p:cNvPr descr="Apple MacOSX" id="199" name="Google Shape;199;p34"/>
          <p:cNvPicPr preferRelativeResize="0"/>
          <p:nvPr/>
        </p:nvPicPr>
        <p:blipFill>
          <a:blip r:embed="rId4">
            <a:alphaModFix/>
          </a:blip>
          <a:stretch>
            <a:fillRect/>
          </a:stretch>
        </p:blipFill>
        <p:spPr>
          <a:xfrm>
            <a:off x="3416350" y="3858875"/>
            <a:ext cx="404250" cy="404250"/>
          </a:xfrm>
          <a:prstGeom prst="rect">
            <a:avLst/>
          </a:prstGeom>
          <a:noFill/>
          <a:ln>
            <a:noFill/>
          </a:ln>
        </p:spPr>
      </p:pic>
      <p:pic>
        <p:nvPicPr>
          <p:cNvPr descr="Linux" id="200" name="Google Shape;200;p34"/>
          <p:cNvPicPr preferRelativeResize="0"/>
          <p:nvPr/>
        </p:nvPicPr>
        <p:blipFill>
          <a:blip r:embed="rId5">
            <a:alphaModFix/>
          </a:blip>
          <a:stretch>
            <a:fillRect/>
          </a:stretch>
        </p:blipFill>
        <p:spPr>
          <a:xfrm>
            <a:off x="6336350" y="3858875"/>
            <a:ext cx="404250" cy="404250"/>
          </a:xfrm>
          <a:prstGeom prst="rect">
            <a:avLst/>
          </a:prstGeom>
          <a:noFill/>
          <a:ln>
            <a:noFill/>
          </a:ln>
        </p:spPr>
      </p:pic>
      <p:sp>
        <p:nvSpPr>
          <p:cNvPr id="201" name="Google Shape;201;p34"/>
          <p:cNvSpPr/>
          <p:nvPr/>
        </p:nvSpPr>
        <p:spPr>
          <a:xfrm>
            <a:off x="4012100" y="3912800"/>
            <a:ext cx="489300" cy="296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4"/>
          <p:cNvSpPr/>
          <p:nvPr/>
        </p:nvSpPr>
        <p:spPr>
          <a:xfrm>
            <a:off x="4692900" y="3912800"/>
            <a:ext cx="489300" cy="296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p:nvPr/>
        </p:nvSpPr>
        <p:spPr>
          <a:xfrm>
            <a:off x="5391775" y="3912800"/>
            <a:ext cx="234000" cy="296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p:nvPr/>
        </p:nvSpPr>
        <p:spPr>
          <a:xfrm>
            <a:off x="6790900" y="3912800"/>
            <a:ext cx="334500" cy="296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p:nvPr/>
        </p:nvSpPr>
        <p:spPr>
          <a:xfrm>
            <a:off x="7296875" y="3912800"/>
            <a:ext cx="538200" cy="296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4"/>
          <p:cNvSpPr/>
          <p:nvPr/>
        </p:nvSpPr>
        <p:spPr>
          <a:xfrm>
            <a:off x="8006550" y="3912800"/>
            <a:ext cx="234000" cy="296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Les solutions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librairies</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Clr>
                <a:schemeClr val="dk1"/>
              </a:buClr>
              <a:buSzPts val="1100"/>
              <a:buFont typeface="Arial"/>
              <a:buNone/>
            </a:pPr>
            <a:r>
              <a:rPr b="1" lang="fr"/>
              <a:t>JoliTypo</a:t>
            </a:r>
            <a:r>
              <a:rPr lang="fr"/>
              <a:t> - JoliCode 🌎 🇫🇷</a:t>
            </a:r>
            <a:endParaRPr/>
          </a:p>
          <a:p>
            <a:pPr indent="0" lvl="0" marL="0" rtl="0" algn="l">
              <a:spcBef>
                <a:spcPts val="1200"/>
              </a:spcBef>
              <a:spcAft>
                <a:spcPts val="0"/>
              </a:spcAft>
              <a:buClr>
                <a:schemeClr val="dk1"/>
              </a:buClr>
              <a:buSzPts val="1100"/>
              <a:buFont typeface="Arial"/>
              <a:buNone/>
            </a:pPr>
            <a:r>
              <a:rPr b="1" lang="fr"/>
              <a:t>PHP SmartyPants Typographer</a:t>
            </a:r>
            <a:r>
              <a:rPr lang="fr"/>
              <a:t> - Michel Fortin (John Gruber) 🇬🇧</a:t>
            </a:r>
            <a:endParaRPr/>
          </a:p>
          <a:p>
            <a:pPr indent="0" lvl="0" marL="0" rtl="0" algn="l">
              <a:spcBef>
                <a:spcPts val="1200"/>
              </a:spcBef>
              <a:spcAft>
                <a:spcPts val="0"/>
              </a:spcAft>
              <a:buNone/>
            </a:pPr>
            <a:r>
              <a:rPr b="1" lang="fr"/>
              <a:t>Php-Typography</a:t>
            </a:r>
            <a:r>
              <a:rPr lang="fr"/>
              <a:t> - Der Mundschenk </a:t>
            </a:r>
            <a:r>
              <a:rPr lang="fr"/>
              <a:t>🌎</a:t>
            </a:r>
            <a:endParaRPr/>
          </a:p>
          <a:p>
            <a:pPr indent="0" lvl="0" marL="0" rtl="0" algn="l">
              <a:spcBef>
                <a:spcPts val="1200"/>
              </a:spcBef>
              <a:spcAft>
                <a:spcPts val="0"/>
              </a:spcAft>
              <a:buClr>
                <a:schemeClr val="dk1"/>
              </a:buClr>
              <a:buSzPts val="1100"/>
              <a:buFont typeface="Arial"/>
              <a:buNone/>
            </a:pPr>
            <a:r>
              <a:rPr b="1" lang="fr"/>
              <a:t>React Typography Helper</a:t>
            </a:r>
            <a:r>
              <a:rPr lang="fr"/>
              <a:t> - Seamus Leahy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 test</a:t>
            </a:r>
            <a:endParaRPr/>
          </a:p>
        </p:txBody>
      </p:sp>
      <p:pic>
        <p:nvPicPr>
          <p:cNvPr id="223" name="Google Shape;223;p37"/>
          <p:cNvPicPr preferRelativeResize="0"/>
          <p:nvPr/>
        </p:nvPicPr>
        <p:blipFill>
          <a:blip r:embed="rId3">
            <a:alphaModFix/>
          </a:blip>
          <a:stretch>
            <a:fillRect/>
          </a:stretch>
        </p:blipFill>
        <p:spPr>
          <a:xfrm>
            <a:off x="554988" y="1017725"/>
            <a:ext cx="3513324" cy="3884550"/>
          </a:xfrm>
          <a:prstGeom prst="rect">
            <a:avLst/>
          </a:prstGeom>
          <a:noFill/>
          <a:ln>
            <a:noFill/>
          </a:ln>
        </p:spPr>
      </p:pic>
      <p:pic>
        <p:nvPicPr>
          <p:cNvPr id="224" name="Google Shape;224;p37"/>
          <p:cNvPicPr preferRelativeResize="0"/>
          <p:nvPr/>
        </p:nvPicPr>
        <p:blipFill>
          <a:blip r:embed="rId4">
            <a:alphaModFix/>
          </a:blip>
          <a:stretch>
            <a:fillRect/>
          </a:stretch>
        </p:blipFill>
        <p:spPr>
          <a:xfrm>
            <a:off x="5096888" y="1017725"/>
            <a:ext cx="3470926" cy="3884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8"/>
          <p:cNvPicPr preferRelativeResize="0"/>
          <p:nvPr/>
        </p:nvPicPr>
        <p:blipFill>
          <a:blip r:embed="rId3">
            <a:alphaModFix/>
          </a:blip>
          <a:stretch>
            <a:fillRect/>
          </a:stretch>
        </p:blipFill>
        <p:spPr>
          <a:xfrm>
            <a:off x="852471" y="0"/>
            <a:ext cx="2918358" cy="5143499"/>
          </a:xfrm>
          <a:prstGeom prst="rect">
            <a:avLst/>
          </a:prstGeom>
          <a:noFill/>
          <a:ln>
            <a:noFill/>
          </a:ln>
        </p:spPr>
      </p:pic>
      <p:pic>
        <p:nvPicPr>
          <p:cNvPr id="230" name="Google Shape;230;p38"/>
          <p:cNvPicPr preferRelativeResize="0"/>
          <p:nvPr/>
        </p:nvPicPr>
        <p:blipFill>
          <a:blip r:embed="rId4">
            <a:alphaModFix/>
          </a:blip>
          <a:stretch>
            <a:fillRect/>
          </a:stretch>
        </p:blipFill>
        <p:spPr>
          <a:xfrm>
            <a:off x="5332887" y="0"/>
            <a:ext cx="2998951"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Où et quand les utiliser ?</a:t>
            </a:r>
            <a:endParaRPr/>
          </a:p>
        </p:txBody>
      </p:sp>
      <p:sp>
        <p:nvSpPr>
          <p:cNvPr id="236" name="Google Shape;23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fr"/>
              <a:t>À l’édition</a:t>
            </a:r>
            <a:endParaRPr/>
          </a:p>
          <a:p>
            <a:pPr indent="-342900" lvl="0" marL="457200" rtl="0" algn="l">
              <a:spcBef>
                <a:spcPts val="0"/>
              </a:spcBef>
              <a:spcAft>
                <a:spcPts val="0"/>
              </a:spcAft>
              <a:buSzPts val="1800"/>
              <a:buChar char="-"/>
            </a:pPr>
            <a:r>
              <a:rPr lang="fr"/>
              <a:t>Avant</a:t>
            </a:r>
            <a:r>
              <a:rPr lang="fr"/>
              <a:t> l’enregistrement</a:t>
            </a:r>
            <a:endParaRPr/>
          </a:p>
          <a:p>
            <a:pPr indent="-342900" lvl="0" marL="457200" rtl="0" algn="l">
              <a:spcBef>
                <a:spcPts val="0"/>
              </a:spcBef>
              <a:spcAft>
                <a:spcPts val="0"/>
              </a:spcAft>
              <a:buSzPts val="1800"/>
              <a:buChar char="-"/>
            </a:pPr>
            <a:r>
              <a:rPr lang="fr"/>
              <a:t>Au moment de l’affichage de la page</a:t>
            </a:r>
            <a:endParaRPr/>
          </a:p>
          <a:p>
            <a:pPr indent="-342900" lvl="0" marL="457200" rtl="0" algn="l">
              <a:spcBef>
                <a:spcPts val="0"/>
              </a:spcBef>
              <a:spcAft>
                <a:spcPts val="0"/>
              </a:spcAft>
              <a:buSzPts val="1800"/>
              <a:buChar char="-"/>
            </a:pPr>
            <a:r>
              <a:rPr lang="fr"/>
              <a:t>Sur des contenus HTML, ou non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fonction d’export de Word</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Sur l’éditeur de texte :</a:t>
            </a:r>
            <a:endParaRPr sz="14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fr"/>
              <a:t>Sur le navigateur :</a:t>
            </a:r>
            <a:endParaRPr sz="1400">
              <a:solidFill>
                <a:schemeClr val="dk1"/>
              </a:solidFill>
            </a:endParaRPr>
          </a:p>
          <a:p>
            <a:pPr indent="0" lvl="0" marL="0" rtl="0" algn="l">
              <a:spcBef>
                <a:spcPts val="1200"/>
              </a:spcBef>
              <a:spcAft>
                <a:spcPts val="1200"/>
              </a:spcAft>
              <a:buNone/>
            </a:pPr>
            <a:r>
              <a:t/>
            </a:r>
            <a:endParaRPr/>
          </a:p>
        </p:txBody>
      </p:sp>
      <p:pic>
        <p:nvPicPr>
          <p:cNvPr id="243" name="Google Shape;243;p40"/>
          <p:cNvPicPr preferRelativeResize="0"/>
          <p:nvPr/>
        </p:nvPicPr>
        <p:blipFill>
          <a:blip r:embed="rId3">
            <a:alphaModFix/>
          </a:blip>
          <a:stretch>
            <a:fillRect/>
          </a:stretch>
        </p:blipFill>
        <p:spPr>
          <a:xfrm>
            <a:off x="2728175" y="1152476"/>
            <a:ext cx="6104126" cy="2034682"/>
          </a:xfrm>
          <a:prstGeom prst="rect">
            <a:avLst/>
          </a:prstGeom>
          <a:noFill/>
          <a:ln>
            <a:noFill/>
          </a:ln>
        </p:spPr>
      </p:pic>
      <p:pic>
        <p:nvPicPr>
          <p:cNvPr id="244" name="Google Shape;244;p40"/>
          <p:cNvPicPr preferRelativeResize="0"/>
          <p:nvPr/>
        </p:nvPicPr>
        <p:blipFill>
          <a:blip r:embed="rId4">
            <a:alphaModFix/>
          </a:blip>
          <a:stretch>
            <a:fillRect/>
          </a:stretch>
        </p:blipFill>
        <p:spPr>
          <a:xfrm>
            <a:off x="2728175" y="3246725"/>
            <a:ext cx="6104124" cy="1322140"/>
          </a:xfrm>
          <a:prstGeom prst="rect">
            <a:avLst/>
          </a:prstGeom>
          <a:noFill/>
          <a:ln>
            <a:noFill/>
          </a:ln>
        </p:spPr>
      </p:pic>
      <p:pic>
        <p:nvPicPr>
          <p:cNvPr id="245" name="Google Shape;245;p40"/>
          <p:cNvPicPr preferRelativeResize="0"/>
          <p:nvPr/>
        </p:nvPicPr>
        <p:blipFill>
          <a:blip r:embed="rId5">
            <a:alphaModFix/>
          </a:blip>
          <a:stretch>
            <a:fillRect/>
          </a:stretch>
        </p:blipFill>
        <p:spPr>
          <a:xfrm>
            <a:off x="8119899" y="271700"/>
            <a:ext cx="712401" cy="699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La fonction d’export de Word</a:t>
            </a:r>
            <a:endParaRPr/>
          </a:p>
        </p:txBody>
      </p:sp>
      <p:sp>
        <p:nvSpPr>
          <p:cNvPr id="251" name="Google Shape;25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Dans la console :</a:t>
            </a:r>
            <a:endParaRPr sz="1400">
              <a:solidFill>
                <a:schemeClr val="dk1"/>
              </a:solidFill>
            </a:endParaRPr>
          </a:p>
          <a:p>
            <a:pPr indent="0" lvl="0" marL="0" rtl="0" algn="l">
              <a:spcBef>
                <a:spcPts val="1200"/>
              </a:spcBef>
              <a:spcAft>
                <a:spcPts val="1200"/>
              </a:spcAft>
              <a:buNone/>
            </a:pPr>
            <a:r>
              <a:t/>
            </a:r>
            <a:endParaRPr/>
          </a:p>
        </p:txBody>
      </p:sp>
      <p:graphicFrame>
        <p:nvGraphicFramePr>
          <p:cNvPr id="252" name="Google Shape;252;p41"/>
          <p:cNvGraphicFramePr/>
          <p:nvPr/>
        </p:nvGraphicFramePr>
        <p:xfrm>
          <a:off x="1431763" y="2222500"/>
          <a:ext cx="3000000" cy="3000000"/>
        </p:xfrm>
        <a:graphic>
          <a:graphicData uri="http://schemas.openxmlformats.org/drawingml/2006/table">
            <a:tbl>
              <a:tblPr>
                <a:noFill/>
                <a:tableStyleId>{A4B1F4D8-D907-4AD8-94E0-138B3E19BDC9}</a:tableStyleId>
              </a:tblPr>
              <a:tblGrid>
                <a:gridCol w="6280475"/>
              </a:tblGrid>
              <a:tr h="12700">
                <a:tc>
                  <a:txBody>
                    <a:bodyPr/>
                    <a:lstStyle/>
                    <a:p>
                      <a:pPr indent="0" lvl="0" marL="0" rtl="0" algn="l">
                        <a:lnSpc>
                          <a:spcPct val="115000"/>
                        </a:lnSpc>
                        <a:spcBef>
                          <a:spcPts val="0"/>
                        </a:spcBef>
                        <a:spcAft>
                          <a:spcPts val="0"/>
                        </a:spcAft>
                        <a:buNone/>
                      </a:pPr>
                      <a:r>
                        <a:rPr lang="fr" sz="1100">
                          <a:solidFill>
                            <a:srgbClr val="000080"/>
                          </a:solidFill>
                          <a:highlight>
                            <a:srgbClr val="F8F8F8"/>
                          </a:highlight>
                          <a:latin typeface="Consolas"/>
                          <a:ea typeface="Consolas"/>
                          <a:cs typeface="Consolas"/>
                          <a:sym typeface="Consolas"/>
                        </a:rPr>
                        <a:t>&lt;body </a:t>
                      </a:r>
                      <a:r>
                        <a:rPr lang="fr" sz="1100">
                          <a:solidFill>
                            <a:srgbClr val="008080"/>
                          </a:solidFill>
                          <a:highlight>
                            <a:srgbClr val="F8F8F8"/>
                          </a:highlight>
                          <a:latin typeface="Consolas"/>
                          <a:ea typeface="Consolas"/>
                          <a:cs typeface="Consolas"/>
                          <a:sym typeface="Consolas"/>
                        </a:rPr>
                        <a:t>dir</a:t>
                      </a:r>
                      <a:r>
                        <a:rPr lang="fr" sz="1100">
                          <a:solidFill>
                            <a:srgbClr val="000080"/>
                          </a:solidFill>
                          <a:highlight>
                            <a:srgbClr val="F8F8F8"/>
                          </a:highlight>
                          <a:latin typeface="Consolas"/>
                          <a:ea typeface="Consolas"/>
                          <a:cs typeface="Consolas"/>
                          <a:sym typeface="Consolas"/>
                        </a:rPr>
                        <a:t>=</a:t>
                      </a:r>
                      <a:r>
                        <a:rPr lang="fr" sz="1100">
                          <a:solidFill>
                            <a:srgbClr val="DD1144"/>
                          </a:solidFill>
                          <a:highlight>
                            <a:srgbClr val="F8F8F8"/>
                          </a:highlight>
                          <a:latin typeface="Consolas"/>
                          <a:ea typeface="Consolas"/>
                          <a:cs typeface="Consolas"/>
                          <a:sym typeface="Consolas"/>
                        </a:rPr>
                        <a:t>"ltr"</a:t>
                      </a:r>
                      <a:r>
                        <a:rPr lang="fr" sz="1100">
                          <a:solidFill>
                            <a:srgbClr val="000080"/>
                          </a:solidFill>
                          <a:highlight>
                            <a:srgbClr val="F8F8F8"/>
                          </a:highlight>
                          <a:latin typeface="Consolas"/>
                          <a:ea typeface="Consolas"/>
                          <a:cs typeface="Consolas"/>
                          <a:sym typeface="Consolas"/>
                        </a:rPr>
                        <a:t> </a:t>
                      </a:r>
                      <a:r>
                        <a:rPr lang="fr" sz="1100">
                          <a:solidFill>
                            <a:srgbClr val="008080"/>
                          </a:solidFill>
                          <a:highlight>
                            <a:srgbClr val="F8F8F8"/>
                          </a:highlight>
                          <a:latin typeface="Consolas"/>
                          <a:ea typeface="Consolas"/>
                          <a:cs typeface="Consolas"/>
                          <a:sym typeface="Consolas"/>
                        </a:rPr>
                        <a:t>style</a:t>
                      </a:r>
                      <a:r>
                        <a:rPr lang="fr" sz="1100">
                          <a:solidFill>
                            <a:srgbClr val="000080"/>
                          </a:solidFill>
                          <a:highlight>
                            <a:srgbClr val="F8F8F8"/>
                          </a:highlight>
                          <a:latin typeface="Consolas"/>
                          <a:ea typeface="Consolas"/>
                          <a:cs typeface="Consolas"/>
                          <a:sym typeface="Consolas"/>
                        </a:rPr>
                        <a:t>=</a:t>
                      </a:r>
                      <a:r>
                        <a:rPr lang="fr" sz="1100">
                          <a:solidFill>
                            <a:srgbClr val="DD1144"/>
                          </a:solidFill>
                          <a:highlight>
                            <a:srgbClr val="F8F8F8"/>
                          </a:highlight>
                          <a:latin typeface="Consolas"/>
                          <a:ea typeface="Consolas"/>
                          <a:cs typeface="Consolas"/>
                          <a:sym typeface="Consolas"/>
                        </a:rPr>
                        <a:t>"max-width:21.001cm;margin-top:2cm; margin-bottom:2cm; margin-left:2cm; margin-right:2cm; "</a:t>
                      </a:r>
                      <a:r>
                        <a:rPr lang="fr" sz="1100">
                          <a:solidFill>
                            <a:srgbClr val="000080"/>
                          </a:solidFill>
                          <a:highlight>
                            <a:srgbClr val="F8F8F8"/>
                          </a:highlight>
                          <a:latin typeface="Consolas"/>
                          <a:ea typeface="Consolas"/>
                          <a:cs typeface="Consolas"/>
                          <a:sym typeface="Consolas"/>
                        </a:rPr>
                        <a:t>&gt;&lt;p </a:t>
                      </a:r>
                      <a:r>
                        <a:rPr lang="fr" sz="1100">
                          <a:solidFill>
                            <a:srgbClr val="008080"/>
                          </a:solidFill>
                          <a:highlight>
                            <a:srgbClr val="F8F8F8"/>
                          </a:highlight>
                          <a:latin typeface="Consolas"/>
                          <a:ea typeface="Consolas"/>
                          <a:cs typeface="Consolas"/>
                          <a:sym typeface="Consolas"/>
                        </a:rPr>
                        <a:t>class</a:t>
                      </a:r>
                      <a:r>
                        <a:rPr lang="fr" sz="1100">
                          <a:solidFill>
                            <a:srgbClr val="000080"/>
                          </a:solidFill>
                          <a:highlight>
                            <a:srgbClr val="F8F8F8"/>
                          </a:highlight>
                          <a:latin typeface="Consolas"/>
                          <a:ea typeface="Consolas"/>
                          <a:cs typeface="Consolas"/>
                          <a:sym typeface="Consolas"/>
                        </a:rPr>
                        <a:t>=</a:t>
                      </a:r>
                      <a:r>
                        <a:rPr lang="fr" sz="1100">
                          <a:solidFill>
                            <a:srgbClr val="DD1144"/>
                          </a:solidFill>
                          <a:highlight>
                            <a:srgbClr val="F8F8F8"/>
                          </a:highlight>
                          <a:latin typeface="Consolas"/>
                          <a:ea typeface="Consolas"/>
                          <a:cs typeface="Consolas"/>
                          <a:sym typeface="Consolas"/>
                        </a:rPr>
                        <a:t>"Title"</a:t>
                      </a:r>
                      <a:r>
                        <a:rPr lang="fr" sz="1100">
                          <a:solidFill>
                            <a:srgbClr val="000080"/>
                          </a:solidFill>
                          <a:highlight>
                            <a:srgbClr val="F8F8F8"/>
                          </a:highlight>
                          <a:latin typeface="Consolas"/>
                          <a:ea typeface="Consolas"/>
                          <a:cs typeface="Consolas"/>
                          <a:sym typeface="Consolas"/>
                        </a:rPr>
                        <a:t>&gt;</a:t>
                      </a:r>
                      <a:r>
                        <a:rPr lang="fr" sz="1100">
                          <a:solidFill>
                            <a:srgbClr val="333333"/>
                          </a:solidFill>
                          <a:highlight>
                            <a:srgbClr val="F8F8F8"/>
                          </a:highlight>
                          <a:latin typeface="Consolas"/>
                          <a:ea typeface="Consolas"/>
                          <a:cs typeface="Consolas"/>
                          <a:sym typeface="Consolas"/>
                        </a:rPr>
                        <a:t>Titre</a:t>
                      </a:r>
                      <a:r>
                        <a:rPr lang="fr" sz="1100">
                          <a:solidFill>
                            <a:srgbClr val="000080"/>
                          </a:solidFill>
                          <a:highlight>
                            <a:srgbClr val="F8F8F8"/>
                          </a:highlight>
                          <a:latin typeface="Consolas"/>
                          <a:ea typeface="Consolas"/>
                          <a:cs typeface="Consolas"/>
                          <a:sym typeface="Consolas"/>
                        </a:rPr>
                        <a:t>&lt;/p&gt;&lt;p </a:t>
                      </a:r>
                      <a:r>
                        <a:rPr lang="fr" sz="1100">
                          <a:solidFill>
                            <a:srgbClr val="008080"/>
                          </a:solidFill>
                          <a:highlight>
                            <a:srgbClr val="F8F8F8"/>
                          </a:highlight>
                          <a:latin typeface="Consolas"/>
                          <a:ea typeface="Consolas"/>
                          <a:cs typeface="Consolas"/>
                          <a:sym typeface="Consolas"/>
                        </a:rPr>
                        <a:t>class</a:t>
                      </a:r>
                      <a:r>
                        <a:rPr lang="fr" sz="1100">
                          <a:solidFill>
                            <a:srgbClr val="000080"/>
                          </a:solidFill>
                          <a:highlight>
                            <a:srgbClr val="F8F8F8"/>
                          </a:highlight>
                          <a:latin typeface="Consolas"/>
                          <a:ea typeface="Consolas"/>
                          <a:cs typeface="Consolas"/>
                          <a:sym typeface="Consolas"/>
                        </a:rPr>
                        <a:t>=</a:t>
                      </a:r>
                      <a:r>
                        <a:rPr lang="fr" sz="1100">
                          <a:solidFill>
                            <a:srgbClr val="DD1144"/>
                          </a:solidFill>
                          <a:highlight>
                            <a:srgbClr val="F8F8F8"/>
                          </a:highlight>
                          <a:latin typeface="Consolas"/>
                          <a:ea typeface="Consolas"/>
                          <a:cs typeface="Consolas"/>
                          <a:sym typeface="Consolas"/>
                        </a:rPr>
                        <a:t>"Subtitle"</a:t>
                      </a:r>
                      <a:r>
                        <a:rPr lang="fr" sz="1100">
                          <a:solidFill>
                            <a:srgbClr val="000080"/>
                          </a:solidFill>
                          <a:highlight>
                            <a:srgbClr val="F8F8F8"/>
                          </a:highlight>
                          <a:latin typeface="Consolas"/>
                          <a:ea typeface="Consolas"/>
                          <a:cs typeface="Consolas"/>
                          <a:sym typeface="Consolas"/>
                        </a:rPr>
                        <a:t>&gt;</a:t>
                      </a:r>
                      <a:r>
                        <a:rPr lang="fr" sz="1100">
                          <a:solidFill>
                            <a:srgbClr val="333333"/>
                          </a:solidFill>
                          <a:highlight>
                            <a:srgbClr val="F8F8F8"/>
                          </a:highlight>
                          <a:latin typeface="Consolas"/>
                          <a:ea typeface="Consolas"/>
                          <a:cs typeface="Consolas"/>
                          <a:sym typeface="Consolas"/>
                        </a:rPr>
                        <a:t>Sous-titre</a:t>
                      </a:r>
                      <a:r>
                        <a:rPr lang="fr" sz="1100">
                          <a:solidFill>
                            <a:srgbClr val="000080"/>
                          </a:solidFill>
                          <a:highlight>
                            <a:srgbClr val="F8F8F8"/>
                          </a:highlight>
                          <a:latin typeface="Consolas"/>
                          <a:ea typeface="Consolas"/>
                          <a:cs typeface="Consolas"/>
                          <a:sym typeface="Consolas"/>
                        </a:rPr>
                        <a:t>&lt;/p&gt;&lt;p </a:t>
                      </a:r>
                      <a:r>
                        <a:rPr lang="fr" sz="1100">
                          <a:solidFill>
                            <a:srgbClr val="008080"/>
                          </a:solidFill>
                          <a:highlight>
                            <a:srgbClr val="F8F8F8"/>
                          </a:highlight>
                          <a:latin typeface="Consolas"/>
                          <a:ea typeface="Consolas"/>
                          <a:cs typeface="Consolas"/>
                          <a:sym typeface="Consolas"/>
                        </a:rPr>
                        <a:t>class</a:t>
                      </a:r>
                      <a:r>
                        <a:rPr lang="fr" sz="1100">
                          <a:solidFill>
                            <a:srgbClr val="000080"/>
                          </a:solidFill>
                          <a:highlight>
                            <a:srgbClr val="F8F8F8"/>
                          </a:highlight>
                          <a:latin typeface="Consolas"/>
                          <a:ea typeface="Consolas"/>
                          <a:cs typeface="Consolas"/>
                          <a:sym typeface="Consolas"/>
                        </a:rPr>
                        <a:t>=</a:t>
                      </a:r>
                      <a:r>
                        <a:rPr lang="fr" sz="1100">
                          <a:solidFill>
                            <a:srgbClr val="DD1144"/>
                          </a:solidFill>
                          <a:highlight>
                            <a:srgbClr val="F8F8F8"/>
                          </a:highlight>
                          <a:latin typeface="Consolas"/>
                          <a:ea typeface="Consolas"/>
                          <a:cs typeface="Consolas"/>
                          <a:sym typeface="Consolas"/>
                        </a:rPr>
                        <a:t>"P1"</a:t>
                      </a:r>
                      <a:r>
                        <a:rPr lang="fr" sz="1100">
                          <a:solidFill>
                            <a:srgbClr val="000080"/>
                          </a:solidFill>
                          <a:highlight>
                            <a:srgbClr val="F8F8F8"/>
                          </a:highlight>
                          <a:latin typeface="Consolas"/>
                          <a:ea typeface="Consolas"/>
                          <a:cs typeface="Consolas"/>
                          <a:sym typeface="Consolas"/>
                        </a:rPr>
                        <a:t>&gt;</a:t>
                      </a:r>
                      <a:r>
                        <a:rPr lang="fr" sz="1100">
                          <a:solidFill>
                            <a:srgbClr val="333333"/>
                          </a:solidFill>
                          <a:highlight>
                            <a:srgbClr val="F8F8F8"/>
                          </a:highlight>
                          <a:latin typeface="Consolas"/>
                          <a:ea typeface="Consolas"/>
                          <a:cs typeface="Consolas"/>
                          <a:sym typeface="Consolas"/>
                        </a:rPr>
                        <a:t>Hello World !</a:t>
                      </a:r>
                      <a:r>
                        <a:rPr lang="fr" sz="1100">
                          <a:solidFill>
                            <a:srgbClr val="000080"/>
                          </a:solidFill>
                          <a:highlight>
                            <a:srgbClr val="F8F8F8"/>
                          </a:highlight>
                          <a:latin typeface="Consolas"/>
                          <a:ea typeface="Consolas"/>
                          <a:cs typeface="Consolas"/>
                          <a:sym typeface="Consolas"/>
                        </a:rPr>
                        <a:t>&lt;/p&gt;&lt;/body&gt;</a:t>
                      </a:r>
                      <a:endParaRPr sz="1100">
                        <a:latin typeface="Courier New"/>
                        <a:ea typeface="Courier New"/>
                        <a:cs typeface="Courier New"/>
                        <a:sym typeface="Courier New"/>
                      </a:endParaRPr>
                    </a:p>
                  </a:txBody>
                  <a:tcPr marT="63500" marB="63500" marR="63500" marL="63500">
                    <a:solidFill>
                      <a:srgbClr val="F8F8F8"/>
                    </a:solidFill>
                  </a:tcPr>
                </a:tc>
              </a:tr>
            </a:tbl>
          </a:graphicData>
        </a:graphic>
      </p:graphicFrame>
      <p:pic>
        <p:nvPicPr>
          <p:cNvPr id="253" name="Google Shape;253;p41"/>
          <p:cNvPicPr preferRelativeResize="0"/>
          <p:nvPr/>
        </p:nvPicPr>
        <p:blipFill>
          <a:blip r:embed="rId3">
            <a:alphaModFix/>
          </a:blip>
          <a:stretch>
            <a:fillRect/>
          </a:stretch>
        </p:blipFill>
        <p:spPr>
          <a:xfrm>
            <a:off x="8119899" y="271700"/>
            <a:ext cx="712401" cy="6993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rgbClr val="F7D325"/>
                </a:solidFill>
              </a:rPr>
              <a:t>⚠</a:t>
            </a:r>
            <a:r>
              <a:rPr lang="fr"/>
              <a:t> Gentle reminder </a:t>
            </a:r>
            <a:r>
              <a:rPr lang="fr">
                <a:solidFill>
                  <a:srgbClr val="F7D325"/>
                </a:solidFill>
              </a:rPr>
              <a:t>⚠</a:t>
            </a:r>
            <a:endParaRPr>
              <a:solidFill>
                <a:srgbClr val="F7D32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Espaces</a:t>
            </a:r>
            <a:endParaRPr/>
          </a:p>
        </p:txBody>
      </p:sp>
      <p:sp>
        <p:nvSpPr>
          <p:cNvPr id="264" name="Google Shape;26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t>Justifiante</a:t>
            </a:r>
            <a:endParaRPr/>
          </a:p>
          <a:p>
            <a:pPr indent="0" lvl="0" marL="0" rtl="0" algn="l">
              <a:spcBef>
                <a:spcPts val="1200"/>
              </a:spcBef>
              <a:spcAft>
                <a:spcPts val="0"/>
              </a:spcAft>
              <a:buNone/>
            </a:pPr>
            <a:r>
              <a:rPr lang="fr"/>
              <a:t>Insécable</a:t>
            </a:r>
            <a:endParaRPr/>
          </a:p>
          <a:p>
            <a:pPr indent="0" lvl="0" marL="0" rtl="0" algn="l">
              <a:spcBef>
                <a:spcPts val="1200"/>
              </a:spcBef>
              <a:spcAft>
                <a:spcPts val="0"/>
              </a:spcAft>
              <a:buClr>
                <a:schemeClr val="dk1"/>
              </a:buClr>
              <a:buSzPct val="61111"/>
              <a:buFont typeface="Arial"/>
              <a:buNone/>
            </a:pPr>
            <a:r>
              <a:rPr lang="fr"/>
              <a:t>Fine (sécable ou insécable)</a:t>
            </a:r>
            <a:endParaRPr/>
          </a:p>
          <a:p>
            <a:pPr indent="0" lvl="0" marL="0" rtl="0" algn="l">
              <a:spcBef>
                <a:spcPts val="1200"/>
              </a:spcBef>
              <a:spcAft>
                <a:spcPts val="0"/>
              </a:spcAft>
              <a:buNone/>
            </a:pPr>
            <a:r>
              <a:rPr lang="fr"/>
              <a:t>Cadratin</a:t>
            </a:r>
            <a:endParaRPr/>
          </a:p>
          <a:p>
            <a:pPr indent="0" lvl="0" marL="0" rtl="0" algn="l">
              <a:spcBef>
                <a:spcPts val="1200"/>
              </a:spcBef>
              <a:spcAft>
                <a:spcPts val="0"/>
              </a:spcAft>
              <a:buNone/>
            </a:pPr>
            <a:r>
              <a:rPr lang="fr"/>
              <a:t>Demi-cadratin</a:t>
            </a:r>
            <a:endParaRPr/>
          </a:p>
          <a:p>
            <a:pPr indent="0" lvl="0" marL="0" rtl="0" algn="l">
              <a:spcBef>
                <a:spcPts val="1200"/>
              </a:spcBef>
              <a:spcAft>
                <a:spcPts val="0"/>
              </a:spcAft>
              <a:buNone/>
            </a:pPr>
            <a:r>
              <a:rPr lang="fr" sz="1700"/>
              <a:t>Tiers de cadratin</a:t>
            </a:r>
            <a:endParaRPr sz="1700"/>
          </a:p>
          <a:p>
            <a:pPr indent="0" lvl="0" marL="0" rtl="0" algn="l">
              <a:spcBef>
                <a:spcPts val="1200"/>
              </a:spcBef>
              <a:spcAft>
                <a:spcPts val="0"/>
              </a:spcAft>
              <a:buNone/>
            </a:pPr>
            <a:r>
              <a:rPr lang="fr" sz="1600"/>
              <a:t>Quart de cadratin</a:t>
            </a:r>
            <a:endParaRPr sz="1600"/>
          </a:p>
          <a:p>
            <a:pPr indent="0" lvl="0" marL="0" rtl="0" algn="l">
              <a:spcBef>
                <a:spcPts val="1200"/>
              </a:spcBef>
              <a:spcAft>
                <a:spcPts val="0"/>
              </a:spcAft>
              <a:buNone/>
            </a:pPr>
            <a:r>
              <a:rPr lang="fr" sz="1400"/>
              <a:t>Demi-espace fine</a:t>
            </a:r>
            <a:endParaRPr sz="1400"/>
          </a:p>
          <a:p>
            <a:pPr indent="0" lvl="0" marL="0" rtl="0" algn="l">
              <a:spcBef>
                <a:spcPts val="1200"/>
              </a:spcBef>
              <a:spcAft>
                <a:spcPts val="0"/>
              </a:spcAft>
              <a:buNone/>
            </a:pPr>
            <a:r>
              <a:rPr lang="fr" sz="1100"/>
              <a:t> </a:t>
            </a:r>
            <a:r>
              <a:rPr lang="fr" sz="1100"/>
              <a:t>Espace ultra-fine</a:t>
            </a:r>
            <a:endParaRPr sz="1100"/>
          </a:p>
          <a:p>
            <a:pPr indent="0" lvl="0" marL="0" rtl="0" algn="l">
              <a:spcBef>
                <a:spcPts val="1200"/>
              </a:spcBef>
              <a:spcAft>
                <a:spcPts val="0"/>
              </a:spcAft>
              <a:buNone/>
            </a:pPr>
            <a:r>
              <a:rPr lang="fr" sz="850"/>
              <a:t>  </a:t>
            </a:r>
            <a:r>
              <a:rPr lang="fr" sz="850"/>
              <a:t>Espace fixe</a:t>
            </a:r>
            <a:endParaRPr sz="850"/>
          </a:p>
          <a:p>
            <a:pPr indent="0" lvl="0" marL="0" rtl="0" algn="l">
              <a:spcBef>
                <a:spcPts val="1200"/>
              </a:spcBef>
              <a:spcAft>
                <a:spcPts val="1200"/>
              </a:spcAft>
              <a:buNone/>
            </a:pPr>
            <a:r>
              <a:rPr lang="fr" sz="850"/>
              <a:t>   ...</a:t>
            </a:r>
            <a:endParaRPr sz="850"/>
          </a:p>
        </p:txBody>
      </p:sp>
      <p:pic>
        <p:nvPicPr>
          <p:cNvPr id="265" name="Google Shape;265;p43"/>
          <p:cNvPicPr preferRelativeResize="0"/>
          <p:nvPr/>
        </p:nvPicPr>
        <p:blipFill>
          <a:blip r:embed="rId3">
            <a:alphaModFix/>
          </a:blip>
          <a:stretch>
            <a:fillRect/>
          </a:stretch>
        </p:blipFill>
        <p:spPr>
          <a:xfrm>
            <a:off x="2534250" y="1003725"/>
            <a:ext cx="6298050" cy="3136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La microtypographie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Espaces</a:t>
            </a:r>
            <a:endParaRPr/>
          </a:p>
        </p:txBody>
      </p:sp>
      <p:sp>
        <p:nvSpPr>
          <p:cNvPr id="271" name="Google Shape;27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fr"/>
              <a:t>Justifiante</a:t>
            </a:r>
            <a:endParaRPr b="1"/>
          </a:p>
          <a:p>
            <a:pPr indent="0" lvl="0" marL="0" rtl="0" algn="l">
              <a:spcBef>
                <a:spcPts val="1200"/>
              </a:spcBef>
              <a:spcAft>
                <a:spcPts val="0"/>
              </a:spcAft>
              <a:buNone/>
            </a:pPr>
            <a:r>
              <a:rPr b="1" lang="fr"/>
              <a:t>Insécable</a:t>
            </a:r>
            <a:endParaRPr b="1"/>
          </a:p>
          <a:p>
            <a:pPr indent="0" lvl="0" marL="0" rtl="0" algn="l">
              <a:spcBef>
                <a:spcPts val="1200"/>
              </a:spcBef>
              <a:spcAft>
                <a:spcPts val="0"/>
              </a:spcAft>
              <a:buNone/>
            </a:pPr>
            <a:r>
              <a:rPr b="1" lang="fr"/>
              <a:t>Fine</a:t>
            </a:r>
            <a:r>
              <a:rPr lang="fr"/>
              <a:t> (sécable ou insécable)</a:t>
            </a:r>
            <a:endParaRPr/>
          </a:p>
          <a:p>
            <a:pPr indent="0" lvl="0" marL="0" rtl="0" algn="l">
              <a:spcBef>
                <a:spcPts val="1200"/>
              </a:spcBef>
              <a:spcAft>
                <a:spcPts val="0"/>
              </a:spcAft>
              <a:buNone/>
            </a:pPr>
            <a:r>
              <a:rPr lang="fr"/>
              <a:t>Cadratin</a:t>
            </a:r>
            <a:endParaRPr/>
          </a:p>
          <a:p>
            <a:pPr indent="0" lvl="0" marL="0" rtl="0" algn="l">
              <a:spcBef>
                <a:spcPts val="1200"/>
              </a:spcBef>
              <a:spcAft>
                <a:spcPts val="0"/>
              </a:spcAft>
              <a:buNone/>
            </a:pPr>
            <a:r>
              <a:rPr lang="fr"/>
              <a:t>Demi-cadratin</a:t>
            </a:r>
            <a:endParaRPr/>
          </a:p>
          <a:p>
            <a:pPr indent="0" lvl="0" marL="0" rtl="0" algn="l">
              <a:spcBef>
                <a:spcPts val="1200"/>
              </a:spcBef>
              <a:spcAft>
                <a:spcPts val="0"/>
              </a:spcAft>
              <a:buNone/>
            </a:pPr>
            <a:r>
              <a:rPr lang="fr" sz="1700"/>
              <a:t>Tiers de cadratin</a:t>
            </a:r>
            <a:endParaRPr sz="1700"/>
          </a:p>
          <a:p>
            <a:pPr indent="0" lvl="0" marL="0" rtl="0" algn="l">
              <a:spcBef>
                <a:spcPts val="1200"/>
              </a:spcBef>
              <a:spcAft>
                <a:spcPts val="0"/>
              </a:spcAft>
              <a:buNone/>
            </a:pPr>
            <a:r>
              <a:rPr lang="fr" sz="1600"/>
              <a:t>Quart de cadratin</a:t>
            </a:r>
            <a:endParaRPr sz="1600"/>
          </a:p>
          <a:p>
            <a:pPr indent="0" lvl="0" marL="0" rtl="0" algn="l">
              <a:spcBef>
                <a:spcPts val="1200"/>
              </a:spcBef>
              <a:spcAft>
                <a:spcPts val="0"/>
              </a:spcAft>
              <a:buNone/>
            </a:pPr>
            <a:r>
              <a:rPr lang="fr" sz="1400"/>
              <a:t>Demi-espace fine</a:t>
            </a:r>
            <a:endParaRPr sz="1400"/>
          </a:p>
          <a:p>
            <a:pPr indent="0" lvl="0" marL="0" rtl="0" algn="l">
              <a:spcBef>
                <a:spcPts val="1200"/>
              </a:spcBef>
              <a:spcAft>
                <a:spcPts val="0"/>
              </a:spcAft>
              <a:buNone/>
            </a:pPr>
            <a:r>
              <a:rPr lang="fr" sz="1100"/>
              <a:t> Espace ultra-fine</a:t>
            </a:r>
            <a:endParaRPr sz="1100"/>
          </a:p>
          <a:p>
            <a:pPr indent="0" lvl="0" marL="0" rtl="0" algn="l">
              <a:spcBef>
                <a:spcPts val="1200"/>
              </a:spcBef>
              <a:spcAft>
                <a:spcPts val="0"/>
              </a:spcAft>
              <a:buNone/>
            </a:pPr>
            <a:r>
              <a:rPr lang="fr" sz="850"/>
              <a:t>  Espace fixe</a:t>
            </a:r>
            <a:endParaRPr sz="850"/>
          </a:p>
          <a:p>
            <a:pPr indent="0" lvl="0" marL="0" rtl="0" algn="l">
              <a:spcBef>
                <a:spcPts val="1200"/>
              </a:spcBef>
              <a:spcAft>
                <a:spcPts val="1200"/>
              </a:spcAft>
              <a:buNone/>
            </a:pPr>
            <a:r>
              <a:rPr lang="fr" sz="850"/>
              <a:t>   ...</a:t>
            </a:r>
            <a:endParaRPr sz="850"/>
          </a:p>
        </p:txBody>
      </p:sp>
      <p:pic>
        <p:nvPicPr>
          <p:cNvPr id="272" name="Google Shape;272;p44"/>
          <p:cNvPicPr preferRelativeResize="0"/>
          <p:nvPr/>
        </p:nvPicPr>
        <p:blipFill>
          <a:blip r:embed="rId3">
            <a:alphaModFix/>
          </a:blip>
          <a:stretch>
            <a:fillRect/>
          </a:stretch>
        </p:blipFill>
        <p:spPr>
          <a:xfrm>
            <a:off x="2534250" y="1003725"/>
            <a:ext cx="6298050" cy="31360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Espaces</a:t>
            </a:r>
            <a:endParaRPr/>
          </a:p>
        </p:txBody>
      </p:sp>
      <p:sp>
        <p:nvSpPr>
          <p:cNvPr id="278" name="Google Shape;27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Vous avez dit “Cadratin” ?</a:t>
            </a:r>
            <a:endParaRPr/>
          </a:p>
        </p:txBody>
      </p:sp>
      <p:sp>
        <p:nvSpPr>
          <p:cNvPr id="279" name="Google Shape;279;p45"/>
          <p:cNvSpPr txBox="1"/>
          <p:nvPr/>
        </p:nvSpPr>
        <p:spPr>
          <a:xfrm>
            <a:off x="2691875" y="2343150"/>
            <a:ext cx="398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dk1"/>
                </a:solidFill>
                <a:highlight>
                  <a:srgbClr val="F7D325"/>
                </a:highlight>
                <a:latin typeface="Lato"/>
                <a:ea typeface="Lato"/>
                <a:cs typeface="Lato"/>
                <a:sym typeface="Lato"/>
              </a:rPr>
              <a:t>M</a:t>
            </a:r>
            <a:r>
              <a:rPr lang="fr" sz="2000">
                <a:latin typeface="Lato"/>
                <a:ea typeface="Lato"/>
                <a:cs typeface="Lato"/>
                <a:sym typeface="Lato"/>
              </a:rPr>
              <a:t>		</a:t>
            </a:r>
            <a:r>
              <a:rPr lang="fr" sz="2000">
                <a:latin typeface="Lato"/>
                <a:ea typeface="Lato"/>
                <a:cs typeface="Lato"/>
                <a:sym typeface="Lato"/>
              </a:rPr>
              <a:t>Quelle</a:t>
            </a:r>
            <a:r>
              <a:rPr lang="fr" sz="2000">
                <a:solidFill>
                  <a:schemeClr val="dk1"/>
                </a:solidFill>
                <a:highlight>
                  <a:srgbClr val="F7D325"/>
                </a:highlight>
                <a:latin typeface="Lato"/>
                <a:ea typeface="Lato"/>
                <a:cs typeface="Lato"/>
                <a:sym typeface="Lato"/>
              </a:rPr>
              <a:t> </a:t>
            </a:r>
            <a:r>
              <a:rPr lang="fr" sz="2000">
                <a:latin typeface="Lato"/>
                <a:ea typeface="Lato"/>
                <a:cs typeface="Lato"/>
                <a:sym typeface="Lato"/>
              </a:rPr>
              <a:t>espace</a:t>
            </a:r>
            <a:r>
              <a:rPr lang="fr" sz="2000">
                <a:solidFill>
                  <a:schemeClr val="dk1"/>
                </a:solidFill>
                <a:highlight>
                  <a:srgbClr val="F7D325"/>
                </a:highlight>
                <a:latin typeface="Lato"/>
                <a:ea typeface="Lato"/>
                <a:cs typeface="Lato"/>
                <a:sym typeface="Lato"/>
              </a:rPr>
              <a:t> </a:t>
            </a:r>
            <a:r>
              <a:rPr lang="fr" sz="2000">
                <a:latin typeface="Lato"/>
                <a:ea typeface="Lato"/>
                <a:cs typeface="Lato"/>
                <a:sym typeface="Lato"/>
              </a:rPr>
              <a:t>utiliser</a:t>
            </a:r>
            <a:r>
              <a:rPr lang="fr" sz="2000">
                <a:solidFill>
                  <a:schemeClr val="dk1"/>
                </a:solidFill>
                <a:highlight>
                  <a:srgbClr val="F7D325"/>
                </a:highlight>
                <a:latin typeface="Lato"/>
                <a:ea typeface="Lato"/>
                <a:cs typeface="Lato"/>
                <a:sym typeface="Lato"/>
              </a:rPr>
              <a:t> </a:t>
            </a:r>
            <a:r>
              <a:rPr lang="fr" sz="2000">
                <a:latin typeface="Lato"/>
                <a:ea typeface="Lato"/>
                <a:cs typeface="Lato"/>
                <a:sym typeface="Lato"/>
              </a:rPr>
              <a:t>?</a:t>
            </a:r>
            <a:endParaRPr sz="2000">
              <a:latin typeface="Lato"/>
              <a:ea typeface="Lato"/>
              <a:cs typeface="Lato"/>
              <a:sym typeface="Lato"/>
            </a:endParaRPr>
          </a:p>
        </p:txBody>
      </p:sp>
      <p:sp>
        <p:nvSpPr>
          <p:cNvPr id="280" name="Google Shape;280;p45"/>
          <p:cNvSpPr/>
          <p:nvPr/>
        </p:nvSpPr>
        <p:spPr>
          <a:xfrm rot="-5400000">
            <a:off x="2846000" y="2733000"/>
            <a:ext cx="102600" cy="308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5"/>
          <p:cNvSpPr txBox="1"/>
          <p:nvPr/>
        </p:nvSpPr>
        <p:spPr>
          <a:xfrm>
            <a:off x="2285150" y="3201175"/>
            <a:ext cx="1224300" cy="1139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fr">
                <a:solidFill>
                  <a:schemeClr val="dk2"/>
                </a:solidFill>
              </a:rPr>
              <a:t>Cadratin</a:t>
            </a:r>
            <a:endParaRPr>
              <a:solidFill>
                <a:schemeClr val="dk2"/>
              </a:solidFill>
            </a:endParaRPr>
          </a:p>
          <a:p>
            <a:pPr indent="0" lvl="0" marL="0" rtl="0" algn="ctr">
              <a:lnSpc>
                <a:spcPct val="100000"/>
              </a:lnSpc>
              <a:spcBef>
                <a:spcPts val="1200"/>
              </a:spcBef>
              <a:spcAft>
                <a:spcPts val="0"/>
              </a:spcAft>
              <a:buNone/>
            </a:pPr>
            <a:r>
              <a:rPr lang="fr">
                <a:solidFill>
                  <a:schemeClr val="dk2"/>
                </a:solidFill>
              </a:rPr>
              <a:t>M-space</a:t>
            </a:r>
            <a:endParaRPr>
              <a:solidFill>
                <a:schemeClr val="dk2"/>
              </a:solidFill>
            </a:endParaRPr>
          </a:p>
          <a:p>
            <a:pPr indent="0" lvl="0" marL="0" rtl="0" algn="ctr">
              <a:lnSpc>
                <a:spcPct val="100000"/>
              </a:lnSpc>
              <a:spcBef>
                <a:spcPts val="1200"/>
              </a:spcBef>
              <a:spcAft>
                <a:spcPts val="1200"/>
              </a:spcAft>
              <a:buClr>
                <a:schemeClr val="dk1"/>
              </a:buClr>
              <a:buSzPts val="1100"/>
              <a:buFont typeface="Arial"/>
              <a:buNone/>
            </a:pPr>
            <a:r>
              <a:rPr lang="fr">
                <a:solidFill>
                  <a:schemeClr val="dk2"/>
                </a:solidFill>
              </a:rPr>
              <a:t>em-space</a:t>
            </a:r>
            <a:endParaRPr>
              <a:solidFill>
                <a:schemeClr val="dk2"/>
              </a:solidFill>
            </a:endParaRPr>
          </a:p>
        </p:txBody>
      </p:sp>
      <p:sp>
        <p:nvSpPr>
          <p:cNvPr id="282" name="Google Shape;282;p45"/>
          <p:cNvSpPr/>
          <p:nvPr/>
        </p:nvSpPr>
        <p:spPr>
          <a:xfrm rot="-5400000">
            <a:off x="4433375" y="2779200"/>
            <a:ext cx="102600" cy="215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5"/>
          <p:cNvSpPr txBox="1"/>
          <p:nvPr/>
        </p:nvSpPr>
        <p:spPr>
          <a:xfrm>
            <a:off x="3872525" y="3201175"/>
            <a:ext cx="1224300" cy="615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1200"/>
              </a:spcAft>
              <a:buNone/>
            </a:pPr>
            <a:r>
              <a:rPr lang="fr">
                <a:solidFill>
                  <a:schemeClr val="dk2"/>
                </a:solidFill>
              </a:rPr>
              <a:t>Demi cadratin</a:t>
            </a:r>
            <a:endParaRPr>
              <a:solidFill>
                <a:schemeClr val="dk2"/>
              </a:solidFill>
            </a:endParaRPr>
          </a:p>
        </p:txBody>
      </p:sp>
      <p:sp>
        <p:nvSpPr>
          <p:cNvPr id="284" name="Google Shape;284;p45"/>
          <p:cNvSpPr/>
          <p:nvPr/>
        </p:nvSpPr>
        <p:spPr>
          <a:xfrm rot="-5400000">
            <a:off x="6195400" y="2779200"/>
            <a:ext cx="102600" cy="215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5"/>
          <p:cNvSpPr txBox="1"/>
          <p:nvPr/>
        </p:nvSpPr>
        <p:spPr>
          <a:xfrm>
            <a:off x="5634550" y="3201175"/>
            <a:ext cx="1224300" cy="615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1200"/>
              </a:spcAft>
              <a:buNone/>
            </a:pPr>
            <a:r>
              <a:rPr lang="fr">
                <a:solidFill>
                  <a:schemeClr val="dk2"/>
                </a:solidFill>
              </a:rPr>
              <a:t>Quart de cadratin</a:t>
            </a:r>
            <a:endParaRPr>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Espaces</a:t>
            </a:r>
            <a:endParaRPr/>
          </a:p>
        </p:txBody>
      </p:sp>
      <p:sp>
        <p:nvSpPr>
          <p:cNvPr id="291" name="Google Shape;29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fr"/>
              <a:t>Justifiante		∅				entre</a:t>
            </a:r>
            <a:r>
              <a:rPr b="1" lang="fr">
                <a:highlight>
                  <a:srgbClr val="F7D325"/>
                </a:highlight>
              </a:rPr>
              <a:t> </a:t>
            </a:r>
            <a:r>
              <a:rPr b="1" lang="fr"/>
              <a:t>deux</a:t>
            </a:r>
            <a:r>
              <a:rPr b="1" lang="fr">
                <a:highlight>
                  <a:srgbClr val="F7D325"/>
                </a:highlight>
              </a:rPr>
              <a:t> </a:t>
            </a:r>
            <a:r>
              <a:rPr b="1" lang="fr"/>
              <a:t>mots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Espaces</a:t>
            </a:r>
            <a:endParaRPr/>
          </a:p>
        </p:txBody>
      </p:sp>
      <p:sp>
        <p:nvSpPr>
          <p:cNvPr id="297" name="Google Shape;29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Justifiante		∅				entre</a:t>
            </a:r>
            <a:r>
              <a:rPr lang="fr">
                <a:highlight>
                  <a:srgbClr val="F7D325"/>
                </a:highlight>
              </a:rPr>
              <a:t> </a:t>
            </a:r>
            <a:r>
              <a:rPr lang="fr"/>
              <a:t>deux</a:t>
            </a:r>
            <a:r>
              <a:rPr lang="fr">
                <a:highlight>
                  <a:srgbClr val="F7D325"/>
                </a:highlight>
              </a:rPr>
              <a:t> </a:t>
            </a:r>
            <a:r>
              <a:rPr lang="fr"/>
              <a:t>mots</a:t>
            </a:r>
            <a:endParaRPr/>
          </a:p>
          <a:p>
            <a:pPr indent="0" lvl="0" marL="0" rtl="0" algn="l">
              <a:spcBef>
                <a:spcPts val="1200"/>
              </a:spcBef>
              <a:spcAft>
                <a:spcPts val="0"/>
              </a:spcAft>
              <a:buClr>
                <a:schemeClr val="dk1"/>
              </a:buClr>
              <a:buSzPts val="1100"/>
              <a:buFont typeface="Arial"/>
              <a:buNone/>
            </a:pPr>
            <a:r>
              <a:rPr b="1" lang="fr"/>
              <a:t>Insécable		&amp;nbsp;			avant</a:t>
            </a:r>
            <a:r>
              <a:rPr b="1" lang="fr">
                <a:solidFill>
                  <a:srgbClr val="BABABA"/>
                </a:solidFill>
                <a:highlight>
                  <a:srgbClr val="F7D325"/>
                </a:highlight>
              </a:rPr>
              <a:t> </a:t>
            </a:r>
            <a:r>
              <a:rPr b="1" lang="fr"/>
              <a:t>: ou dans les «</a:t>
            </a:r>
            <a:r>
              <a:rPr b="1" lang="fr">
                <a:highlight>
                  <a:srgbClr val="F7D325"/>
                </a:highlight>
              </a:rPr>
              <a:t> </a:t>
            </a:r>
            <a:r>
              <a:rPr b="1" lang="fr"/>
              <a:t>guillemets</a:t>
            </a:r>
            <a:r>
              <a:rPr b="1" lang="fr">
                <a:highlight>
                  <a:srgbClr val="F7D325"/>
                </a:highlight>
              </a:rPr>
              <a:t> </a:t>
            </a:r>
            <a:r>
              <a:rPr b="1" lang="fr"/>
              <a:t>» 🇫🇷</a:t>
            </a:r>
            <a:endParaRPr b="1"/>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8"/>
          <p:cNvPicPr preferRelativeResize="0"/>
          <p:nvPr/>
        </p:nvPicPr>
        <p:blipFill>
          <a:blip r:embed="rId3">
            <a:alphaModFix/>
          </a:blip>
          <a:stretch>
            <a:fillRect/>
          </a:stretch>
        </p:blipFill>
        <p:spPr>
          <a:xfrm>
            <a:off x="3367300" y="1437288"/>
            <a:ext cx="2495550" cy="3228975"/>
          </a:xfrm>
          <a:prstGeom prst="rect">
            <a:avLst/>
          </a:prstGeom>
          <a:noFill/>
          <a:ln>
            <a:noFill/>
          </a:ln>
        </p:spPr>
      </p:pic>
      <p:sp>
        <p:nvSpPr>
          <p:cNvPr id="303" name="Google Shape;303;p48"/>
          <p:cNvSpPr/>
          <p:nvPr/>
        </p:nvSpPr>
        <p:spPr>
          <a:xfrm>
            <a:off x="3237600" y="1410975"/>
            <a:ext cx="2668800" cy="139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8"/>
          <p:cNvSpPr/>
          <p:nvPr/>
        </p:nvSpPr>
        <p:spPr>
          <a:xfrm>
            <a:off x="3246550" y="4260938"/>
            <a:ext cx="487200" cy="487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Espaces</a:t>
            </a:r>
            <a:endParaRPr/>
          </a:p>
        </p:txBody>
      </p:sp>
      <p:sp>
        <p:nvSpPr>
          <p:cNvPr id="306" name="Google Shape;30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Justifiante		∅				entre</a:t>
            </a:r>
            <a:r>
              <a:rPr lang="fr">
                <a:highlight>
                  <a:srgbClr val="F7D325"/>
                </a:highlight>
              </a:rPr>
              <a:t> </a:t>
            </a:r>
            <a:r>
              <a:rPr lang="fr"/>
              <a:t>deux</a:t>
            </a:r>
            <a:r>
              <a:rPr lang="fr">
                <a:highlight>
                  <a:srgbClr val="F7D325"/>
                </a:highlight>
              </a:rPr>
              <a:t> </a:t>
            </a:r>
            <a:r>
              <a:rPr lang="fr"/>
              <a:t>mots</a:t>
            </a:r>
            <a:endParaRPr/>
          </a:p>
          <a:p>
            <a:pPr indent="0" lvl="0" marL="0" rtl="0" algn="l">
              <a:spcBef>
                <a:spcPts val="1200"/>
              </a:spcBef>
              <a:spcAft>
                <a:spcPts val="0"/>
              </a:spcAft>
              <a:buNone/>
            </a:pPr>
            <a:r>
              <a:rPr lang="fr"/>
              <a:t>Insécable		&amp;nbsp;			avant</a:t>
            </a:r>
            <a:r>
              <a:rPr lang="fr">
                <a:solidFill>
                  <a:srgbClr val="BABABA"/>
                </a:solidFill>
                <a:highlight>
                  <a:srgbClr val="F7D325"/>
                </a:highlight>
              </a:rPr>
              <a:t> </a:t>
            </a:r>
            <a:r>
              <a:rPr lang="fr"/>
              <a:t>: ou dans les «</a:t>
            </a:r>
            <a:r>
              <a:rPr lang="fr">
                <a:highlight>
                  <a:srgbClr val="F7D325"/>
                </a:highlight>
              </a:rPr>
              <a:t> </a:t>
            </a:r>
            <a:r>
              <a:rPr lang="fr"/>
              <a:t>guillemets</a:t>
            </a:r>
            <a:r>
              <a:rPr lang="fr">
                <a:highlight>
                  <a:srgbClr val="F7D325"/>
                </a:highlight>
              </a:rPr>
              <a:t> </a:t>
            </a:r>
            <a:r>
              <a:rPr lang="fr"/>
              <a:t>» 🇫🇷</a:t>
            </a:r>
            <a:endParaRPr/>
          </a:p>
          <a:p>
            <a:pPr indent="0" lvl="0" marL="0" rtl="0" algn="l">
              <a:spcBef>
                <a:spcPts val="1200"/>
              </a:spcBef>
              <a:spcAft>
                <a:spcPts val="1200"/>
              </a:spcAft>
              <a:buNone/>
            </a:pPr>
            <a:r>
              <a:rPr b="1" lang="fr"/>
              <a:t>Fine			&amp;#x202F;		pour la ponctuation</a:t>
            </a:r>
            <a:r>
              <a:rPr b="1" lang="fr">
                <a:highlight>
                  <a:srgbClr val="F7D325"/>
                </a:highlight>
              </a:rPr>
              <a:t> </a:t>
            </a:r>
            <a:r>
              <a:rPr b="1" lang="f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Espaces</a:t>
            </a:r>
            <a:endParaRPr/>
          </a:p>
        </p:txBody>
      </p:sp>
      <p:sp>
        <p:nvSpPr>
          <p:cNvPr id="312" name="Google Shape;31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Support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 Système d’exploitation</a:t>
            </a:r>
            <a:endParaRPr/>
          </a:p>
          <a:p>
            <a:pPr indent="0" lvl="0" marL="0" rtl="0" algn="l">
              <a:spcBef>
                <a:spcPts val="1200"/>
              </a:spcBef>
              <a:spcAft>
                <a:spcPts val="1200"/>
              </a:spcAft>
              <a:buNone/>
            </a:pPr>
            <a:r>
              <a:rPr lang="fr"/>
              <a:t>❌ Navigateur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Espaces</a:t>
            </a:r>
            <a:endParaRPr/>
          </a:p>
        </p:txBody>
      </p:sp>
      <p:graphicFrame>
        <p:nvGraphicFramePr>
          <p:cNvPr id="318" name="Google Shape;318;p50"/>
          <p:cNvGraphicFramePr/>
          <p:nvPr/>
        </p:nvGraphicFramePr>
        <p:xfrm>
          <a:off x="311700" y="1152500"/>
          <a:ext cx="3000000" cy="3000000"/>
        </p:xfrm>
        <a:graphic>
          <a:graphicData uri="http://schemas.openxmlformats.org/drawingml/2006/table">
            <a:tbl>
              <a:tblPr>
                <a:noFill/>
                <a:tableStyleId>{F3785A2F-885D-46CE-9BD6-AE95E3664CCC}</a:tableStyleId>
              </a:tblPr>
              <a:tblGrid>
                <a:gridCol w="2130150"/>
                <a:gridCol w="2130150"/>
                <a:gridCol w="2130150"/>
                <a:gridCol w="2130150"/>
              </a:tblGrid>
              <a:tr h="6946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Espaces justifiantes</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Espaces insécables</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Espaces fines</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JoliTypo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 SmartyPants Typographer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Php-Typography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React Typography Helper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Points de suspension</a:t>
            </a:r>
            <a:endParaRPr/>
          </a:p>
        </p:txBody>
      </p:sp>
      <p:sp>
        <p:nvSpPr>
          <p:cNvPr id="324" name="Google Shape;32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(ellipsis)			&amp;mldr;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0" name="Google Shape;33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5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7" name="Google Shape;33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53"/>
          <p:cNvPicPr preferRelativeResize="0"/>
          <p:nvPr/>
        </p:nvPicPr>
        <p:blipFill>
          <a:blip r:embed="rId3">
            <a:alphaModFix/>
          </a:blip>
          <a:stretch>
            <a:fillRect/>
          </a:stretch>
        </p:blipFill>
        <p:spPr>
          <a:xfrm>
            <a:off x="1991" y="0"/>
            <a:ext cx="9140019"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81" name="Google Shape;8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457200" rtl="0" algn="l">
              <a:spcBef>
                <a:spcPts val="1200"/>
              </a:spcBef>
              <a:spcAft>
                <a:spcPts val="0"/>
              </a:spcAft>
              <a:buNone/>
            </a:pPr>
            <a:r>
              <a:rPr i="1" lang="fr"/>
              <a:t>Lisibilité et organisation d’un document à une échelle très fine, au niveau de la lettre, du mot et du paragraphe.</a:t>
            </a:r>
            <a:endParaRPr i="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Points de suspension</a:t>
            </a:r>
            <a:endParaRPr/>
          </a:p>
        </p:txBody>
      </p:sp>
      <p:graphicFrame>
        <p:nvGraphicFramePr>
          <p:cNvPr id="344" name="Google Shape;344;p54"/>
          <p:cNvGraphicFramePr/>
          <p:nvPr/>
        </p:nvGraphicFramePr>
        <p:xfrm>
          <a:off x="311700" y="1152500"/>
          <a:ext cx="3000000" cy="3000000"/>
        </p:xfrm>
        <a:graphic>
          <a:graphicData uri="http://schemas.openxmlformats.org/drawingml/2006/table">
            <a:tbl>
              <a:tblPr>
                <a:noFill/>
                <a:tableStyleId>{F3785A2F-885D-46CE-9BD6-AE95E3664CCC}</a:tableStyleId>
              </a:tblPr>
              <a:tblGrid>
                <a:gridCol w="2130150"/>
                <a:gridCol w="2130150"/>
                <a:gridCol w="2130150"/>
                <a:gridCol w="2130150"/>
              </a:tblGrid>
              <a:tr h="6946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Points de suspension</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Espaces insécables</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Espaces fines</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JoliTypo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 SmartyPants </a:t>
                      </a:r>
                      <a:r>
                        <a:rPr lang="fr">
                          <a:solidFill>
                            <a:schemeClr val="dk1"/>
                          </a:solidFill>
                        </a:rPr>
                        <a:t>Typographer </a:t>
                      </a: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Php-Typography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React Typography Helper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r>
            </a:tbl>
          </a:graphicData>
        </a:graphic>
      </p:graphicFrame>
      <p:sp>
        <p:nvSpPr>
          <p:cNvPr id="345" name="Google Shape;345;p54"/>
          <p:cNvSpPr/>
          <p:nvPr/>
        </p:nvSpPr>
        <p:spPr>
          <a:xfrm>
            <a:off x="4633225" y="1046888"/>
            <a:ext cx="4413600" cy="3684600"/>
          </a:xfrm>
          <a:prstGeom prst="rect">
            <a:avLst/>
          </a:pr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Points de suspension</a:t>
            </a:r>
            <a:endParaRPr/>
          </a:p>
        </p:txBody>
      </p:sp>
      <p:graphicFrame>
        <p:nvGraphicFramePr>
          <p:cNvPr id="351" name="Google Shape;351;p55"/>
          <p:cNvGraphicFramePr/>
          <p:nvPr/>
        </p:nvGraphicFramePr>
        <p:xfrm>
          <a:off x="311700" y="1152500"/>
          <a:ext cx="3000000" cy="3000000"/>
        </p:xfrm>
        <a:graphic>
          <a:graphicData uri="http://schemas.openxmlformats.org/drawingml/2006/table">
            <a:tbl>
              <a:tblPr>
                <a:noFill/>
                <a:tableStyleId>{F3785A2F-885D-46CE-9BD6-AE95E3664CCC}</a:tableStyleId>
              </a:tblPr>
              <a:tblGrid>
                <a:gridCol w="2130150"/>
                <a:gridCol w="2130150"/>
                <a:gridCol w="2130150"/>
                <a:gridCol w="2130150"/>
              </a:tblGrid>
              <a:tr h="6946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Points de suspension</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Remplacement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Espaces fines</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JoliTypo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&amp;hellip;</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 SmartyPants </a:t>
                      </a:r>
                      <a:r>
                        <a:rPr lang="fr">
                          <a:solidFill>
                            <a:schemeClr val="dk1"/>
                          </a:solidFill>
                        </a:rPr>
                        <a:t>Typographer </a:t>
                      </a: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t>&amp;#8230;</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Php-Typography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React Typography Helper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r>
            </a:tbl>
          </a:graphicData>
        </a:graphic>
      </p:graphicFrame>
      <p:sp>
        <p:nvSpPr>
          <p:cNvPr id="352" name="Google Shape;352;p55"/>
          <p:cNvSpPr/>
          <p:nvPr/>
        </p:nvSpPr>
        <p:spPr>
          <a:xfrm>
            <a:off x="6760300" y="1046900"/>
            <a:ext cx="2286300" cy="3684600"/>
          </a:xfrm>
          <a:prstGeom prst="rect">
            <a:avLst/>
          </a:pr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Apostrophe</a:t>
            </a:r>
            <a:endParaRPr/>
          </a:p>
        </p:txBody>
      </p:sp>
      <p:sp>
        <p:nvSpPr>
          <p:cNvPr id="358" name="Google Shape;358;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fr"/>
              <a:t>ʼ apostrophe typographique 		&amp;#x2BC;			La seule, l</a:t>
            </a:r>
            <a:r>
              <a:rPr b="1" lang="fr">
                <a:highlight>
                  <a:srgbClr val="F7D325"/>
                </a:highlight>
              </a:rPr>
              <a:t>’</a:t>
            </a:r>
            <a:r>
              <a:rPr b="1" lang="fr"/>
              <a:t>unique.</a:t>
            </a:r>
            <a:endParaRPr b="1">
              <a:highlight>
                <a:srgbClr val="F7D325"/>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Apostrophe</a:t>
            </a:r>
            <a:endParaRPr/>
          </a:p>
        </p:txBody>
      </p:sp>
      <p:sp>
        <p:nvSpPr>
          <p:cNvPr id="364" name="Google Shape;364;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ʼ apostrophe typographique 		&amp;#x2BC;				La seule, l</a:t>
            </a:r>
            <a:r>
              <a:rPr lang="fr">
                <a:highlight>
                  <a:srgbClr val="F7D325"/>
                </a:highlight>
              </a:rPr>
              <a:t>’</a:t>
            </a:r>
            <a:r>
              <a:rPr lang="fr"/>
              <a:t>unique.</a:t>
            </a:r>
            <a:endParaRPr/>
          </a:p>
          <a:p>
            <a:pPr indent="0" lvl="0" marL="0" rtl="0" algn="l">
              <a:spcBef>
                <a:spcPts val="1200"/>
              </a:spcBef>
              <a:spcAft>
                <a:spcPts val="1200"/>
              </a:spcAft>
              <a:buNone/>
            </a:pPr>
            <a:r>
              <a:rPr b="1" lang="fr"/>
              <a:t>' apostrophe dactylographique	&amp;apos;				2</a:t>
            </a:r>
            <a:r>
              <a:rPr b="1" lang="fr">
                <a:highlight>
                  <a:srgbClr val="F7D325"/>
                </a:highlight>
              </a:rPr>
              <a:t>'</a:t>
            </a:r>
            <a:r>
              <a:rPr b="1" lang="fr"/>
              <a:t>30</a:t>
            </a:r>
            <a:r>
              <a:rPr b="1" lang="fr">
                <a:highlight>
                  <a:srgbClr val="F7D325"/>
                </a:highlight>
              </a:rPr>
              <a:t>''</a:t>
            </a:r>
            <a:endParaRPr b="1">
              <a:highlight>
                <a:srgbClr val="F7D325"/>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Apostrophe</a:t>
            </a:r>
            <a:endParaRPr/>
          </a:p>
        </p:txBody>
      </p:sp>
      <p:sp>
        <p:nvSpPr>
          <p:cNvPr id="370" name="Google Shape;370;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ʼ apostrophe typographique 		&amp;#x2BC;				La seule, l</a:t>
            </a:r>
            <a:r>
              <a:rPr lang="fr">
                <a:highlight>
                  <a:srgbClr val="F7D325"/>
                </a:highlight>
              </a:rPr>
              <a:t>’</a:t>
            </a:r>
            <a:r>
              <a:rPr lang="fr"/>
              <a:t>unique.</a:t>
            </a:r>
            <a:endParaRPr/>
          </a:p>
          <a:p>
            <a:pPr indent="0" lvl="0" marL="0" rtl="0" algn="l">
              <a:spcBef>
                <a:spcPts val="1200"/>
              </a:spcBef>
              <a:spcAft>
                <a:spcPts val="0"/>
              </a:spcAft>
              <a:buNone/>
            </a:pPr>
            <a:r>
              <a:rPr lang="fr"/>
              <a:t>' apostrophe dactylographique		&amp;apos;				2</a:t>
            </a:r>
            <a:r>
              <a:rPr lang="fr">
                <a:highlight>
                  <a:srgbClr val="F7D325"/>
                </a:highlight>
              </a:rPr>
              <a:t>'</a:t>
            </a:r>
            <a:r>
              <a:rPr lang="fr"/>
              <a:t>30</a:t>
            </a:r>
            <a:r>
              <a:rPr lang="fr">
                <a:highlight>
                  <a:srgbClr val="F7D325"/>
                </a:highlight>
              </a:rPr>
              <a:t>''</a:t>
            </a:r>
            <a:endParaRPr>
              <a:highlight>
                <a:srgbClr val="F7D325"/>
              </a:highlight>
            </a:endParaRPr>
          </a:p>
          <a:p>
            <a:pPr indent="0" lvl="0" marL="0" rtl="0" algn="l">
              <a:spcBef>
                <a:spcPts val="1200"/>
              </a:spcBef>
              <a:spcAft>
                <a:spcPts val="1200"/>
              </a:spcAft>
              <a:buNone/>
            </a:pPr>
            <a:r>
              <a:rPr b="1" lang="fr"/>
              <a:t>‘ ’ guillemets anglais				&amp;lsquo; &amp;rsquo;		</a:t>
            </a:r>
            <a:r>
              <a:rPr b="1" lang="fr">
                <a:highlight>
                  <a:srgbClr val="F7D325"/>
                </a:highlight>
              </a:rPr>
              <a:t>‘</a:t>
            </a:r>
            <a:r>
              <a:rPr b="1" lang="fr"/>
              <a:t>It’s a quote.</a:t>
            </a:r>
            <a:r>
              <a:rPr b="1" lang="fr">
                <a:highlight>
                  <a:srgbClr val="F7D325"/>
                </a:highlight>
              </a:rPr>
              <a:t>’</a:t>
            </a:r>
            <a:endParaRPr b="1">
              <a:highlight>
                <a:srgbClr val="F7D325"/>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Apostrophe</a:t>
            </a:r>
            <a:endParaRPr/>
          </a:p>
        </p:txBody>
      </p:sp>
      <p:graphicFrame>
        <p:nvGraphicFramePr>
          <p:cNvPr id="376" name="Google Shape;376;p59"/>
          <p:cNvGraphicFramePr/>
          <p:nvPr/>
        </p:nvGraphicFramePr>
        <p:xfrm>
          <a:off x="311700" y="1152500"/>
          <a:ext cx="3000000" cy="3000000"/>
        </p:xfrm>
        <a:graphic>
          <a:graphicData uri="http://schemas.openxmlformats.org/drawingml/2006/table">
            <a:tbl>
              <a:tblPr>
                <a:noFill/>
                <a:tableStyleId>{F3785A2F-885D-46CE-9BD6-AE95E3664CCC}</a:tableStyleId>
              </a:tblPr>
              <a:tblGrid>
                <a:gridCol w="2130150"/>
                <a:gridCol w="2130150"/>
                <a:gridCol w="2130150"/>
                <a:gridCol w="2130150"/>
              </a:tblGrid>
              <a:tr h="6946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fr"/>
                        <a:t>Apostrophe typographique</a:t>
                      </a:r>
                      <a:endParaRPr/>
                    </a:p>
                  </a:txBody>
                  <a:tcPr marT="91425" marB="91425" marR="91425" marL="91425" anchor="ctr"/>
                </a:tc>
                <a:tc>
                  <a:txBody>
                    <a:bodyPr/>
                    <a:lstStyle/>
                    <a:p>
                      <a:pPr indent="0" lvl="0" marL="0" rtl="0" algn="ctr">
                        <a:spcBef>
                          <a:spcPts val="0"/>
                        </a:spcBef>
                        <a:spcAft>
                          <a:spcPts val="0"/>
                        </a:spcAft>
                        <a:buNone/>
                      </a:pPr>
                      <a:r>
                        <a:rPr lang="fr"/>
                        <a:t>Apostrophe dactylographique</a:t>
                      </a:r>
                      <a:endParaRPr/>
                    </a:p>
                  </a:txBody>
                  <a:tcPr marT="91425" marB="91425" marR="91425" marL="91425" anchor="ctr"/>
                </a:tc>
                <a:tc>
                  <a:txBody>
                    <a:bodyPr/>
                    <a:lstStyle/>
                    <a:p>
                      <a:pPr indent="0" lvl="0" marL="0" rtl="0" algn="ctr">
                        <a:spcBef>
                          <a:spcPts val="0"/>
                        </a:spcBef>
                        <a:spcAft>
                          <a:spcPts val="0"/>
                        </a:spcAft>
                        <a:buNone/>
                      </a:pPr>
                      <a:r>
                        <a:rPr lang="fr"/>
                        <a:t>Guillemets anglais</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JoliTypo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 SmartyPants </a:t>
                      </a:r>
                      <a:r>
                        <a:rPr lang="fr">
                          <a:solidFill>
                            <a:schemeClr val="dk1"/>
                          </a:solidFill>
                        </a:rPr>
                        <a:t>Typographer</a:t>
                      </a:r>
                      <a:r>
                        <a:rPr lang="fr">
                          <a:solidFill>
                            <a:schemeClr val="dk1"/>
                          </a:solidFill>
                        </a:rPr>
                        <a:t>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 avec \' et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Php-Typography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solidFill>
                          <a:schemeClr val="dk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React Typography Helper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Guillemets</a:t>
            </a:r>
            <a:endParaRPr/>
          </a:p>
        </p:txBody>
      </p:sp>
      <p:sp>
        <p:nvSpPr>
          <p:cNvPr id="382" name="Google Shape;38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a:t>« » (quotes)			&amp;laquo; &amp;raquo;			C’est une </a:t>
            </a:r>
            <a:r>
              <a:rPr b="1" lang="fr">
                <a:highlight>
                  <a:srgbClr val="F7D325"/>
                </a:highlight>
              </a:rPr>
              <a:t>«</a:t>
            </a:r>
            <a:r>
              <a:rPr b="1" lang="fr"/>
              <a:t> citation </a:t>
            </a:r>
            <a:r>
              <a:rPr b="1" lang="fr">
                <a:highlight>
                  <a:srgbClr val="F7D325"/>
                </a:highlight>
              </a:rPr>
              <a:t>»</a:t>
            </a:r>
            <a:r>
              <a:rPr b="1" lang="fr"/>
              <a:t> </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Guillemets</a:t>
            </a:r>
            <a:endParaRPr/>
          </a:p>
        </p:txBody>
      </p:sp>
      <p:sp>
        <p:nvSpPr>
          <p:cNvPr id="388" name="Google Shape;388;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 (quotes)			&amp;laquo; &amp;raquo;			</a:t>
            </a:r>
            <a:r>
              <a:rPr lang="fr"/>
              <a:t>C’est une </a:t>
            </a:r>
            <a:r>
              <a:rPr lang="fr">
                <a:highlight>
                  <a:srgbClr val="F7D325"/>
                </a:highlight>
              </a:rPr>
              <a:t>«</a:t>
            </a:r>
            <a:r>
              <a:rPr lang="fr"/>
              <a:t> citation </a:t>
            </a:r>
            <a:r>
              <a:rPr lang="fr">
                <a:highlight>
                  <a:srgbClr val="F7D325"/>
                </a:highlight>
              </a:rPr>
              <a:t>»</a:t>
            </a:r>
            <a:endParaRPr>
              <a:highlight>
                <a:srgbClr val="F7D325"/>
              </a:highlight>
            </a:endParaRPr>
          </a:p>
          <a:p>
            <a:pPr indent="0" lvl="0" marL="0" rtl="0" algn="l">
              <a:spcBef>
                <a:spcPts val="1200"/>
              </a:spcBef>
              <a:spcAft>
                <a:spcPts val="1200"/>
              </a:spcAft>
              <a:buClr>
                <a:schemeClr val="dk1"/>
              </a:buClr>
              <a:buSzPts val="1100"/>
              <a:buFont typeface="Arial"/>
              <a:buNone/>
            </a:pPr>
            <a:r>
              <a:rPr b="1" lang="fr"/>
              <a:t>“ ”  (curly quotes)	&amp;laquo; &amp;raquo;			It’s also a </a:t>
            </a:r>
            <a:r>
              <a:rPr b="1" lang="fr">
                <a:highlight>
                  <a:srgbClr val="F7D325"/>
                </a:highlight>
              </a:rPr>
              <a:t>“</a:t>
            </a:r>
            <a:r>
              <a:rPr b="1" lang="fr"/>
              <a:t>quote</a:t>
            </a:r>
            <a:r>
              <a:rPr b="1" lang="fr">
                <a:highlight>
                  <a:srgbClr val="F7D325"/>
                </a:highlight>
              </a:rPr>
              <a:t>”</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Guillemets</a:t>
            </a:r>
            <a:endParaRPr/>
          </a:p>
        </p:txBody>
      </p:sp>
      <p:sp>
        <p:nvSpPr>
          <p:cNvPr id="394" name="Google Shape;394;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 (quotes)			&amp;laquo; &amp;raquo;			</a:t>
            </a:r>
            <a:r>
              <a:rPr lang="fr"/>
              <a:t>C’est une </a:t>
            </a:r>
            <a:r>
              <a:rPr lang="fr">
                <a:highlight>
                  <a:srgbClr val="F7D325"/>
                </a:highlight>
              </a:rPr>
              <a:t>«</a:t>
            </a:r>
            <a:r>
              <a:rPr lang="fr"/>
              <a:t> citation </a:t>
            </a:r>
            <a:r>
              <a:rPr lang="fr">
                <a:highlight>
                  <a:srgbClr val="F7D325"/>
                </a:highlight>
              </a:rPr>
              <a:t>»</a:t>
            </a:r>
            <a:endParaRPr>
              <a:highlight>
                <a:srgbClr val="F7D325"/>
              </a:highlight>
            </a:endParaRPr>
          </a:p>
          <a:p>
            <a:pPr indent="0" lvl="0" marL="0" rtl="0" algn="l">
              <a:spcBef>
                <a:spcPts val="1200"/>
              </a:spcBef>
              <a:spcAft>
                <a:spcPts val="0"/>
              </a:spcAft>
              <a:buNone/>
            </a:pPr>
            <a:r>
              <a:rPr lang="fr"/>
              <a:t>“ ”  (curly quotes)		&amp;laquo; &amp;raquo;			</a:t>
            </a:r>
            <a:r>
              <a:rPr lang="fr"/>
              <a:t>It’s also a </a:t>
            </a:r>
            <a:r>
              <a:rPr lang="fr">
                <a:highlight>
                  <a:srgbClr val="F7D325"/>
                </a:highlight>
              </a:rPr>
              <a:t>“</a:t>
            </a:r>
            <a:r>
              <a:rPr lang="fr"/>
              <a:t>quote</a:t>
            </a:r>
            <a:r>
              <a:rPr lang="fr">
                <a:highlight>
                  <a:srgbClr val="F7D325"/>
                </a:highlight>
              </a:rPr>
              <a:t>”</a:t>
            </a:r>
            <a:endParaRPr>
              <a:highlight>
                <a:srgbClr val="F7D325"/>
              </a:highlight>
            </a:endParaRPr>
          </a:p>
          <a:p>
            <a:pPr indent="0" lvl="0" marL="0" rtl="0" algn="l">
              <a:spcBef>
                <a:spcPts val="1200"/>
              </a:spcBef>
              <a:spcAft>
                <a:spcPts val="1200"/>
              </a:spcAft>
              <a:buClr>
                <a:schemeClr val="dk1"/>
              </a:buClr>
              <a:buSzPts val="1100"/>
              <a:buFont typeface="Arial"/>
              <a:buNone/>
            </a:pPr>
            <a:r>
              <a:rPr b="1" lang="fr"/>
              <a:t>„ “ 					&amp;bdquo; &amp;ldquo;		</a:t>
            </a:r>
            <a:r>
              <a:rPr b="1" lang="fr">
                <a:highlight>
                  <a:srgbClr val="F7D325"/>
                </a:highlight>
              </a:rPr>
              <a:t>„</a:t>
            </a:r>
            <a:r>
              <a:rPr b="1" lang="fr"/>
              <a:t>Das ist ein Zitat</a:t>
            </a:r>
            <a:r>
              <a:rPr b="1" lang="fr">
                <a:highlight>
                  <a:srgbClr val="F7D325"/>
                </a:highlight>
              </a:rPr>
              <a:t>“</a:t>
            </a:r>
            <a:endParaRPr b="1">
              <a:highlight>
                <a:srgbClr val="F7D325"/>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Guillemets</a:t>
            </a:r>
            <a:endParaRPr/>
          </a:p>
        </p:txBody>
      </p:sp>
      <p:sp>
        <p:nvSpPr>
          <p:cNvPr id="400" name="Google Shape;400;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 » (quotes)			&amp;laquo; &amp;raquo;			C’est une </a:t>
            </a:r>
            <a:r>
              <a:rPr lang="fr">
                <a:highlight>
                  <a:srgbClr val="F7D325"/>
                </a:highlight>
              </a:rPr>
              <a:t>«</a:t>
            </a:r>
            <a:r>
              <a:rPr lang="fr"/>
              <a:t> citation </a:t>
            </a:r>
            <a:r>
              <a:rPr lang="fr">
                <a:highlight>
                  <a:srgbClr val="F7D325"/>
                </a:highlight>
              </a:rPr>
              <a:t>»</a:t>
            </a:r>
            <a:endParaRPr>
              <a:highlight>
                <a:srgbClr val="F7D325"/>
              </a:highlight>
            </a:endParaRPr>
          </a:p>
          <a:p>
            <a:pPr indent="0" lvl="0" marL="0" rtl="0" algn="l">
              <a:spcBef>
                <a:spcPts val="1200"/>
              </a:spcBef>
              <a:spcAft>
                <a:spcPts val="0"/>
              </a:spcAft>
              <a:buClr>
                <a:schemeClr val="dk1"/>
              </a:buClr>
              <a:buSzPts val="1100"/>
              <a:buFont typeface="Arial"/>
              <a:buNone/>
            </a:pPr>
            <a:r>
              <a:rPr lang="fr"/>
              <a:t>“ ”  (curly quotes)		&amp;laquo; &amp;raquo;			It’s also a </a:t>
            </a:r>
            <a:r>
              <a:rPr lang="fr">
                <a:highlight>
                  <a:srgbClr val="F7D325"/>
                </a:highlight>
              </a:rPr>
              <a:t>“</a:t>
            </a:r>
            <a:r>
              <a:rPr lang="fr"/>
              <a:t>quote</a:t>
            </a:r>
            <a:r>
              <a:rPr lang="fr">
                <a:highlight>
                  <a:srgbClr val="F7D325"/>
                </a:highlight>
              </a:rPr>
              <a:t>”</a:t>
            </a:r>
            <a:endParaRPr>
              <a:highlight>
                <a:srgbClr val="F7D325"/>
              </a:highlight>
            </a:endParaRPr>
          </a:p>
          <a:p>
            <a:pPr indent="0" lvl="0" marL="0" rtl="0" algn="l">
              <a:spcBef>
                <a:spcPts val="1200"/>
              </a:spcBef>
              <a:spcAft>
                <a:spcPts val="0"/>
              </a:spcAft>
              <a:buNone/>
            </a:pPr>
            <a:r>
              <a:rPr lang="fr"/>
              <a:t>„ “ 					&amp;bdquo; &amp;ldquo;			</a:t>
            </a:r>
            <a:r>
              <a:rPr lang="fr">
                <a:highlight>
                  <a:srgbClr val="F7D325"/>
                </a:highlight>
              </a:rPr>
              <a:t>„</a:t>
            </a:r>
            <a:r>
              <a:rPr lang="fr"/>
              <a:t>Das ist ein Zitat</a:t>
            </a:r>
            <a:r>
              <a:rPr lang="fr">
                <a:highlight>
                  <a:srgbClr val="F7D325"/>
                </a:highlight>
              </a:rPr>
              <a:t>“</a:t>
            </a:r>
            <a:endParaRPr/>
          </a:p>
          <a:p>
            <a:pPr indent="0" lvl="0" marL="0" rtl="0" algn="l">
              <a:spcBef>
                <a:spcPts val="1200"/>
              </a:spcBef>
              <a:spcAft>
                <a:spcPts val="0"/>
              </a:spcAft>
              <a:buNone/>
            </a:pPr>
            <a:r>
              <a:rPr b="1" lang="fr"/>
              <a:t>「 」(hook brakets)	&amp;raquo; &amp;laquo;			</a:t>
            </a:r>
            <a:r>
              <a:rPr b="1" lang="fr"/>
              <a:t>それは</a:t>
            </a:r>
            <a:r>
              <a:rPr b="1" lang="fr">
                <a:highlight>
                  <a:srgbClr val="F7D325"/>
                </a:highlight>
              </a:rPr>
              <a:t>「</a:t>
            </a:r>
            <a:r>
              <a:rPr b="1" lang="fr"/>
              <a:t>引用</a:t>
            </a:r>
            <a:r>
              <a:rPr b="1" lang="fr">
                <a:highlight>
                  <a:srgbClr val="F7D325"/>
                </a:highlight>
              </a:rPr>
              <a:t>」</a:t>
            </a:r>
            <a:r>
              <a:rPr b="1" lang="fr"/>
              <a:t>です </a:t>
            </a:r>
            <a:endParaRPr b="1"/>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87" name="Google Shape;87;p19"/>
          <p:cNvSpPr txBox="1"/>
          <p:nvPr/>
        </p:nvSpPr>
        <p:spPr>
          <a:xfrm>
            <a:off x="5398225" y="2476925"/>
            <a:ext cx="16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ourier New"/>
                <a:ea typeface="Courier New"/>
                <a:cs typeface="Courier New"/>
                <a:sym typeface="Courier New"/>
              </a:rPr>
              <a:t>Hello world !</a:t>
            </a:r>
            <a:endParaRPr sz="2400">
              <a:latin typeface="Courier New"/>
              <a:ea typeface="Courier New"/>
              <a:cs typeface="Courier New"/>
              <a:sym typeface="Courier New"/>
            </a:endParaRPr>
          </a:p>
        </p:txBody>
      </p:sp>
      <p:sp>
        <p:nvSpPr>
          <p:cNvPr id="88" name="Google Shape;88;p19"/>
          <p:cNvSpPr/>
          <p:nvPr/>
        </p:nvSpPr>
        <p:spPr>
          <a:xfrm rot="5400000">
            <a:off x="6057325" y="2397550"/>
            <a:ext cx="214200" cy="1344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rot="5400000">
            <a:off x="2804800" y="2294075"/>
            <a:ext cx="214200" cy="1551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nvSpPr>
        <p:spPr>
          <a:xfrm>
            <a:off x="2136250" y="1412250"/>
            <a:ext cx="1551300" cy="146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0"/>
              </a:spcAft>
              <a:buClr>
                <a:schemeClr val="dk1"/>
              </a:buClr>
              <a:buSzPts val="1100"/>
              <a:buFont typeface="Arial"/>
              <a:buNone/>
            </a:pPr>
            <a:r>
              <a:rPr lang="fr" sz="500"/>
              <a:t>    Lorem ipsum dolor sit amet, consectetur adipiscing elit. Pellentesque cursus pulvinar quam, et commodo elit elementum sed. Vivamus aliquet libero eget lacus laoreet tristique. Aenean tristique iaculis purus, ut vulputate nibh faucibus at. In eleifend ex sit amet nibh mattis, in egestas nibh efficitur.</a:t>
            </a:r>
            <a:endParaRPr sz="500"/>
          </a:p>
          <a:p>
            <a:pPr indent="0" lvl="0" marL="0" rtl="0" algn="just">
              <a:lnSpc>
                <a:spcPct val="115000"/>
              </a:lnSpc>
              <a:spcBef>
                <a:spcPts val="1100"/>
              </a:spcBef>
              <a:spcAft>
                <a:spcPts val="1100"/>
              </a:spcAft>
              <a:buNone/>
            </a:pPr>
            <a:r>
              <a:rPr lang="fr" sz="500"/>
              <a:t>    Donec vel mollis orci. Pellentesque habitant morbi tristique senectus et netus et malesuada fames ac turpis egestas. Vestibulum dolor libero, dapibus a porttitor id, placerat quis mauris. In tincidunt a nulla eu efficitur. Integer elementum maximus nisl et mollis.</a:t>
            </a:r>
            <a:endParaRPr sz="500"/>
          </a:p>
        </p:txBody>
      </p:sp>
      <p:sp>
        <p:nvSpPr>
          <p:cNvPr id="91" name="Google Shape;91;p19"/>
          <p:cNvSpPr txBox="1"/>
          <p:nvPr/>
        </p:nvSpPr>
        <p:spPr>
          <a:xfrm>
            <a:off x="5809075" y="3269500"/>
            <a:ext cx="787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fr" sz="1800">
                <a:solidFill>
                  <a:schemeClr val="dk2"/>
                </a:solidFill>
              </a:rPr>
              <a:t>Micro</a:t>
            </a:r>
            <a:endParaRPr/>
          </a:p>
        </p:txBody>
      </p:sp>
      <p:sp>
        <p:nvSpPr>
          <p:cNvPr id="92" name="Google Shape;92;p19"/>
          <p:cNvSpPr txBox="1"/>
          <p:nvPr/>
        </p:nvSpPr>
        <p:spPr>
          <a:xfrm>
            <a:off x="2483850" y="3269525"/>
            <a:ext cx="946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2"/>
                </a:solidFill>
              </a:rPr>
              <a:t>Macro</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Guillemets</a:t>
            </a:r>
            <a:endParaRPr/>
          </a:p>
        </p:txBody>
      </p:sp>
      <p:sp>
        <p:nvSpPr>
          <p:cNvPr id="406" name="Google Shape;40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a:t>« » (quotes)			&amp;laquo; &amp;raquo;			C’est une </a:t>
            </a:r>
            <a:r>
              <a:rPr lang="fr">
                <a:highlight>
                  <a:srgbClr val="F7D325"/>
                </a:highlight>
              </a:rPr>
              <a:t>«</a:t>
            </a:r>
            <a:r>
              <a:rPr lang="fr"/>
              <a:t> citation </a:t>
            </a:r>
            <a:r>
              <a:rPr lang="fr">
                <a:highlight>
                  <a:srgbClr val="F7D325"/>
                </a:highlight>
              </a:rPr>
              <a:t>»</a:t>
            </a:r>
            <a:endParaRPr>
              <a:highlight>
                <a:srgbClr val="F7D325"/>
              </a:highlight>
            </a:endParaRPr>
          </a:p>
          <a:p>
            <a:pPr indent="0" lvl="0" marL="0" rtl="0" algn="l">
              <a:spcBef>
                <a:spcPts val="1200"/>
              </a:spcBef>
              <a:spcAft>
                <a:spcPts val="0"/>
              </a:spcAft>
              <a:buClr>
                <a:schemeClr val="dk1"/>
              </a:buClr>
              <a:buSzPts val="1100"/>
              <a:buFont typeface="Arial"/>
              <a:buNone/>
            </a:pPr>
            <a:r>
              <a:rPr lang="fr"/>
              <a:t>“ ”  (curly quotes)		&amp;laquo; &amp;raquo;			It’s also a </a:t>
            </a:r>
            <a:r>
              <a:rPr lang="fr">
                <a:highlight>
                  <a:srgbClr val="F7D325"/>
                </a:highlight>
              </a:rPr>
              <a:t>“</a:t>
            </a:r>
            <a:r>
              <a:rPr lang="fr"/>
              <a:t>quote</a:t>
            </a:r>
            <a:r>
              <a:rPr lang="fr">
                <a:highlight>
                  <a:srgbClr val="F7D325"/>
                </a:highlight>
              </a:rPr>
              <a:t>”</a:t>
            </a:r>
            <a:endParaRPr>
              <a:highlight>
                <a:srgbClr val="F7D325"/>
              </a:highlight>
            </a:endParaRPr>
          </a:p>
          <a:p>
            <a:pPr indent="0" lvl="0" marL="0" rtl="0" algn="l">
              <a:spcBef>
                <a:spcPts val="1200"/>
              </a:spcBef>
              <a:spcAft>
                <a:spcPts val="0"/>
              </a:spcAft>
              <a:buNone/>
            </a:pPr>
            <a:r>
              <a:rPr lang="fr"/>
              <a:t>„ “ 					&amp;bdquo; &amp;ldquo;			</a:t>
            </a:r>
            <a:r>
              <a:rPr lang="fr">
                <a:highlight>
                  <a:srgbClr val="F7D325"/>
                </a:highlight>
              </a:rPr>
              <a:t>„</a:t>
            </a:r>
            <a:r>
              <a:rPr lang="fr"/>
              <a:t>Das ist ein Zitat</a:t>
            </a:r>
            <a:r>
              <a:rPr lang="fr">
                <a:highlight>
                  <a:srgbClr val="F7D325"/>
                </a:highlight>
              </a:rPr>
              <a:t>“</a:t>
            </a:r>
            <a:endParaRPr/>
          </a:p>
          <a:p>
            <a:pPr indent="0" lvl="0" marL="0" rtl="0" algn="l">
              <a:spcBef>
                <a:spcPts val="1200"/>
              </a:spcBef>
              <a:spcAft>
                <a:spcPts val="0"/>
              </a:spcAft>
              <a:buNone/>
            </a:pPr>
            <a:r>
              <a:rPr lang="fr"/>
              <a:t>「 」(hook brakets)	&amp;raquo; &amp;laquo;			それは</a:t>
            </a:r>
            <a:r>
              <a:rPr lang="fr">
                <a:highlight>
                  <a:srgbClr val="F7D325"/>
                </a:highlight>
              </a:rPr>
              <a:t>「</a:t>
            </a:r>
            <a:r>
              <a:rPr lang="fr"/>
              <a:t>引用</a:t>
            </a:r>
            <a:r>
              <a:rPr lang="fr">
                <a:highlight>
                  <a:srgbClr val="F7D325"/>
                </a:highlight>
              </a:rPr>
              <a:t>」</a:t>
            </a:r>
            <a:r>
              <a:rPr lang="fr"/>
              <a:t>です</a:t>
            </a:r>
            <a:endParaRPr/>
          </a:p>
          <a:p>
            <a:pPr indent="0" lvl="0" marL="0" rtl="0" algn="l">
              <a:spcBef>
                <a:spcPts val="1200"/>
              </a:spcBef>
              <a:spcAft>
                <a:spcPts val="0"/>
              </a:spcAft>
              <a:buNone/>
            </a:pPr>
            <a:r>
              <a:rPr b="1" lang="fr"/>
              <a:t>《 》(arrow brackets) &amp;#x300A; &amp;#x300B;		</a:t>
            </a:r>
            <a:r>
              <a:rPr b="1" lang="fr">
                <a:highlight>
                  <a:srgbClr val="F7D325"/>
                </a:highlight>
              </a:rPr>
              <a:t>《</a:t>
            </a:r>
            <a:r>
              <a:rPr b="1" lang="fr"/>
              <a:t>인용</a:t>
            </a:r>
            <a:r>
              <a:rPr b="1" lang="fr">
                <a:highlight>
                  <a:srgbClr val="F7D325"/>
                </a:highlight>
              </a:rPr>
              <a:t>》</a:t>
            </a:r>
            <a:r>
              <a:rPr b="1" lang="fr"/>
              <a:t>입니다.</a:t>
            </a:r>
            <a:endParaRPr b="1"/>
          </a:p>
          <a:p>
            <a:pPr indent="0" lvl="0" marL="0" rtl="0" algn="l">
              <a:spcBef>
                <a:spcPts val="1200"/>
              </a:spcBef>
              <a:spcAft>
                <a:spcPts val="1200"/>
              </a:spcAft>
              <a:buNone/>
            </a:pPr>
            <a:r>
              <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2" name="Google Shape;41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3" name="Google Shape;413;p65"/>
          <p:cNvPicPr preferRelativeResize="0"/>
          <p:nvPr/>
        </p:nvPicPr>
        <p:blipFill>
          <a:blip r:embed="rId3">
            <a:alphaModFix/>
          </a:blip>
          <a:stretch>
            <a:fillRect/>
          </a:stretch>
        </p:blipFill>
        <p:spPr>
          <a:xfrm>
            <a:off x="-34250" y="-34250"/>
            <a:ext cx="9144002" cy="72073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Guillemets</a:t>
            </a:r>
            <a:endParaRPr/>
          </a:p>
        </p:txBody>
      </p:sp>
      <p:graphicFrame>
        <p:nvGraphicFramePr>
          <p:cNvPr id="419" name="Google Shape;419;p66"/>
          <p:cNvGraphicFramePr/>
          <p:nvPr/>
        </p:nvGraphicFramePr>
        <p:xfrm>
          <a:off x="311700" y="1152500"/>
          <a:ext cx="3000000" cy="3000000"/>
        </p:xfrm>
        <a:graphic>
          <a:graphicData uri="http://schemas.openxmlformats.org/drawingml/2006/table">
            <a:tbl>
              <a:tblPr>
                <a:noFill/>
                <a:tableStyleId>{F3785A2F-885D-46CE-9BD6-AE95E3664CCC}</a:tableStyleId>
              </a:tblPr>
              <a:tblGrid>
                <a:gridCol w="2130150"/>
                <a:gridCol w="2130150"/>
                <a:gridCol w="2130150"/>
                <a:gridCol w="2130150"/>
              </a:tblGrid>
              <a:tr h="6946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fr"/>
                        <a:t>Guillemets</a:t>
                      </a:r>
                      <a:endParaRPr/>
                    </a:p>
                  </a:txBody>
                  <a:tcPr marT="91425" marB="91425" marR="91425" marL="91425" anchor="ctr"/>
                </a:tc>
                <a:tc>
                  <a:txBody>
                    <a:bodyPr/>
                    <a:lstStyle/>
                    <a:p>
                      <a:pPr indent="0" lvl="0" marL="0" rtl="0" algn="ctr">
                        <a:spcBef>
                          <a:spcPts val="0"/>
                        </a:spcBef>
                        <a:spcAft>
                          <a:spcPts val="0"/>
                        </a:spcAft>
                        <a:buNone/>
                      </a:pPr>
                      <a:r>
                        <a:rPr lang="fr"/>
                        <a:t>Guillemets en virgule</a:t>
                      </a:r>
                      <a:endParaRPr/>
                    </a:p>
                  </a:txBody>
                  <a:tcPr marT="91425" marB="91425" marR="91425" marL="91425" anchor="ctr"/>
                </a:tc>
                <a:tc>
                  <a:txBody>
                    <a:bodyPr/>
                    <a:lstStyle/>
                    <a:p>
                      <a:pPr indent="0" lvl="0" marL="0" rtl="0" algn="ctr">
                        <a:spcBef>
                          <a:spcPts val="0"/>
                        </a:spcBef>
                        <a:spcAft>
                          <a:spcPts val="0"/>
                        </a:spcAft>
                        <a:buNone/>
                      </a:pPr>
                      <a:r>
                        <a:rPr lang="fr"/>
                        <a:t>Autres</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JoliTypo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 SmartyPants Typographer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Php-Typography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React Typography Helper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Guillemets</a:t>
            </a:r>
            <a:endParaRPr/>
          </a:p>
        </p:txBody>
      </p:sp>
      <p:graphicFrame>
        <p:nvGraphicFramePr>
          <p:cNvPr id="425" name="Google Shape;425;p67"/>
          <p:cNvGraphicFramePr/>
          <p:nvPr/>
        </p:nvGraphicFramePr>
        <p:xfrm>
          <a:off x="311700" y="1152500"/>
          <a:ext cx="3000000" cy="3000000"/>
        </p:xfrm>
        <a:graphic>
          <a:graphicData uri="http://schemas.openxmlformats.org/drawingml/2006/table">
            <a:tbl>
              <a:tblPr>
                <a:noFill/>
                <a:tableStyleId>{F3785A2F-885D-46CE-9BD6-AE95E3664CCC}</a:tableStyleId>
              </a:tblPr>
              <a:tblGrid>
                <a:gridCol w="2130150"/>
                <a:gridCol w="2130150"/>
                <a:gridCol w="2130150"/>
                <a:gridCol w="2130150"/>
              </a:tblGrid>
              <a:tr h="6946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fr"/>
                        <a:t>Guillemets</a:t>
                      </a:r>
                      <a:endParaRPr/>
                    </a:p>
                  </a:txBody>
                  <a:tcPr marT="91425" marB="91425" marR="91425" marL="91425" anchor="ctr"/>
                </a:tc>
                <a:tc>
                  <a:txBody>
                    <a:bodyPr/>
                    <a:lstStyle/>
                    <a:p>
                      <a:pPr indent="0" lvl="0" marL="0" rtl="0" algn="ctr">
                        <a:spcBef>
                          <a:spcPts val="0"/>
                        </a:spcBef>
                        <a:spcAft>
                          <a:spcPts val="0"/>
                        </a:spcAft>
                        <a:buNone/>
                      </a:pPr>
                      <a:r>
                        <a:rPr lang="fr"/>
                        <a:t>Guillemets en virgule</a:t>
                      </a:r>
                      <a:endParaRPr/>
                    </a:p>
                  </a:txBody>
                  <a:tcPr marT="91425" marB="91425" marR="91425" marL="91425" anchor="ctr"/>
                </a:tc>
                <a:tc>
                  <a:txBody>
                    <a:bodyPr/>
                    <a:lstStyle/>
                    <a:p>
                      <a:pPr indent="0" lvl="0" marL="0" rtl="0" algn="ctr">
                        <a:spcBef>
                          <a:spcPts val="0"/>
                        </a:spcBef>
                        <a:spcAft>
                          <a:spcPts val="0"/>
                        </a:spcAft>
                        <a:buNone/>
                      </a:pPr>
                      <a:r>
                        <a:rPr lang="fr"/>
                        <a:t>Autres</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JoliTypo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 SmartyPants Typographer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&lt;&lt; Blablabla &gt;&gt; </a:t>
                      </a:r>
                      <a:endParaRPr>
                        <a:solidFill>
                          <a:schemeClr val="dk1"/>
                        </a:solidFill>
                      </a:endParaRPr>
                    </a:p>
                    <a:p>
                      <a:pPr indent="0" lvl="0" marL="0" rtl="0" algn="ctr">
                        <a:spcBef>
                          <a:spcPts val="0"/>
                        </a:spcBef>
                        <a:spcAft>
                          <a:spcPts val="0"/>
                        </a:spcAft>
                        <a:buClr>
                          <a:schemeClr val="dk1"/>
                        </a:buClr>
                        <a:buSzPts val="1100"/>
                        <a:buFont typeface="Arial"/>
                        <a:buNone/>
                      </a:pPr>
                      <a:r>
                        <a:rPr lang="fr">
                          <a:solidFill>
                            <a:schemeClr val="dk1"/>
                          </a:solidFill>
                        </a:rPr>
                        <a:t>→ « Blablabla » </a:t>
                      </a:r>
                      <a:r>
                        <a:rPr lang="fr">
                          <a:solidFill>
                            <a:schemeClr val="lt1"/>
                          </a:solidFill>
                        </a:rPr>
                        <a:t>→</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Php-Typography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React Typography Helper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Tirets</a:t>
            </a:r>
            <a:endParaRPr/>
          </a:p>
        </p:txBody>
      </p:sp>
      <p:sp>
        <p:nvSpPr>
          <p:cNvPr id="431" name="Google Shape;431;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a:t>- Trait d’union (</a:t>
            </a:r>
            <a:r>
              <a:rPr b="1" lang="fr"/>
              <a:t>dash</a:t>
            </a:r>
            <a:r>
              <a:rPr b="1" lang="fr"/>
              <a:t>)			∅			sans espaces autour</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Tirets</a:t>
            </a:r>
            <a:endParaRPr/>
          </a:p>
        </p:txBody>
      </p:sp>
      <p:sp>
        <p:nvSpPr>
          <p:cNvPr id="437" name="Google Shape;437;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Trait d’union (</a:t>
            </a:r>
            <a:r>
              <a:rPr lang="fr"/>
              <a:t>dash</a:t>
            </a:r>
            <a:r>
              <a:rPr lang="fr"/>
              <a:t>)			∅				sans espaces autour</a:t>
            </a:r>
            <a:endParaRPr/>
          </a:p>
          <a:p>
            <a:pPr indent="0" lvl="0" marL="0" rtl="0" algn="l">
              <a:spcBef>
                <a:spcPts val="1200"/>
              </a:spcBef>
              <a:spcAft>
                <a:spcPts val="0"/>
              </a:spcAft>
              <a:buClr>
                <a:schemeClr val="dk1"/>
              </a:buClr>
              <a:buSzPts val="1100"/>
              <a:buFont typeface="Arial"/>
              <a:buNone/>
            </a:pPr>
            <a:r>
              <a:rPr b="1" lang="fr"/>
              <a:t>— Tiret M (m-dash)			&amp;mdash;		sans espaces autour</a:t>
            </a:r>
            <a:endParaRPr b="1"/>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Tirets</a:t>
            </a:r>
            <a:endParaRPr/>
          </a:p>
        </p:txBody>
      </p:sp>
      <p:sp>
        <p:nvSpPr>
          <p:cNvPr id="443" name="Google Shape;443;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Trait d’union (</a:t>
            </a:r>
            <a:r>
              <a:rPr lang="fr"/>
              <a:t>dash</a:t>
            </a:r>
            <a:r>
              <a:rPr lang="fr"/>
              <a:t>)			∅				sans espaces autour</a:t>
            </a:r>
            <a:endParaRPr/>
          </a:p>
          <a:p>
            <a:pPr indent="0" lvl="0" marL="0" rtl="0" algn="l">
              <a:spcBef>
                <a:spcPts val="1200"/>
              </a:spcBef>
              <a:spcAft>
                <a:spcPts val="0"/>
              </a:spcAft>
              <a:buNone/>
            </a:pPr>
            <a:r>
              <a:rPr lang="fr"/>
              <a:t>— Tiret M (m-dash)			&amp;mdash;			sans espaces autour</a:t>
            </a:r>
            <a:endParaRPr/>
          </a:p>
          <a:p>
            <a:pPr indent="0" lvl="0" marL="0" rtl="0" algn="l">
              <a:spcBef>
                <a:spcPts val="1200"/>
              </a:spcBef>
              <a:spcAft>
                <a:spcPts val="0"/>
              </a:spcAft>
              <a:buNone/>
            </a:pPr>
            <a:r>
              <a:rPr b="1" lang="fr"/>
              <a:t>– Tiret N (n-dash)			&amp;ndash;		avec espaces autour</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Tirets</a:t>
            </a:r>
            <a:endParaRPr/>
          </a:p>
        </p:txBody>
      </p:sp>
      <p:sp>
        <p:nvSpPr>
          <p:cNvPr id="449" name="Google Shape;449;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Trait d’union (</a:t>
            </a:r>
            <a:r>
              <a:rPr lang="fr"/>
              <a:t>dash</a:t>
            </a:r>
            <a:r>
              <a:rPr lang="fr"/>
              <a:t>)			∅				sans espaces autour</a:t>
            </a:r>
            <a:endParaRPr/>
          </a:p>
          <a:p>
            <a:pPr indent="0" lvl="0" marL="0" rtl="0" algn="l">
              <a:spcBef>
                <a:spcPts val="1200"/>
              </a:spcBef>
              <a:spcAft>
                <a:spcPts val="0"/>
              </a:spcAft>
              <a:buNone/>
            </a:pPr>
            <a:r>
              <a:rPr lang="fr"/>
              <a:t>— Tiret M (m-dash)			&amp;mdash;			sans espaces autour</a:t>
            </a:r>
            <a:endParaRPr/>
          </a:p>
          <a:p>
            <a:pPr indent="0" lvl="0" marL="0" rtl="0" algn="l">
              <a:spcBef>
                <a:spcPts val="1200"/>
              </a:spcBef>
              <a:spcAft>
                <a:spcPts val="0"/>
              </a:spcAft>
              <a:buNone/>
            </a:pPr>
            <a:r>
              <a:rPr lang="fr"/>
              <a:t>– Tiret N (n-dash)				&amp;ndash;			avec espaces autour</a:t>
            </a:r>
            <a:endParaRPr/>
          </a:p>
          <a:p>
            <a:pPr indent="0" lvl="0" marL="0" rtl="0" algn="l">
              <a:spcBef>
                <a:spcPts val="1200"/>
              </a:spcBef>
              <a:spcAft>
                <a:spcPts val="1200"/>
              </a:spcAft>
              <a:buNone/>
            </a:pPr>
            <a:r>
              <a:rPr b="1" lang="fr"/>
              <a:t>− Signe moins				&amp;minus;		avec espaces autour</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Tirets</a:t>
            </a:r>
            <a:endParaRPr/>
          </a:p>
        </p:txBody>
      </p:sp>
      <p:sp>
        <p:nvSpPr>
          <p:cNvPr id="455" name="Google Shape;455;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Trait d’union (dash)			∅				sans espaces autour</a:t>
            </a:r>
            <a:endParaRPr/>
          </a:p>
          <a:p>
            <a:pPr indent="0" lvl="0" marL="0" rtl="0" algn="l">
              <a:spcBef>
                <a:spcPts val="1200"/>
              </a:spcBef>
              <a:spcAft>
                <a:spcPts val="0"/>
              </a:spcAft>
              <a:buNone/>
            </a:pPr>
            <a:r>
              <a:rPr lang="fr"/>
              <a:t>— Tiret M (m-dash)			&amp;mdash;			sans espaces autour</a:t>
            </a:r>
            <a:endParaRPr/>
          </a:p>
          <a:p>
            <a:pPr indent="0" lvl="0" marL="0" rtl="0" algn="l">
              <a:spcBef>
                <a:spcPts val="1200"/>
              </a:spcBef>
              <a:spcAft>
                <a:spcPts val="0"/>
              </a:spcAft>
              <a:buNone/>
            </a:pPr>
            <a:r>
              <a:rPr lang="fr"/>
              <a:t>– Tiret N (n-dash)				&amp;ndash;			avec espaces autour</a:t>
            </a:r>
            <a:endParaRPr/>
          </a:p>
          <a:p>
            <a:pPr indent="0" lvl="0" marL="0" rtl="0" algn="l">
              <a:spcBef>
                <a:spcPts val="1200"/>
              </a:spcBef>
              <a:spcAft>
                <a:spcPts val="0"/>
              </a:spcAft>
              <a:buNone/>
            </a:pPr>
            <a:r>
              <a:rPr lang="fr"/>
              <a:t>− Signe moins				&amp;minus;			avec espaces autour</a:t>
            </a:r>
            <a:endParaRPr/>
          </a:p>
          <a:p>
            <a:pPr indent="0" lvl="0" marL="0" rtl="0" algn="l">
              <a:spcBef>
                <a:spcPts val="1200"/>
              </a:spcBef>
              <a:spcAft>
                <a:spcPts val="1200"/>
              </a:spcAft>
              <a:buNone/>
            </a:pPr>
            <a:r>
              <a:rPr b="1" lang="fr"/>
              <a:t>Trait d’union conditionnel	&amp;shy;			∅</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3"/>
          <p:cNvSpPr txBox="1"/>
          <p:nvPr/>
        </p:nvSpPr>
        <p:spPr>
          <a:xfrm>
            <a:off x="311700" y="1137800"/>
            <a:ext cx="852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latin typeface="Courier New"/>
                <a:ea typeface="Courier New"/>
                <a:cs typeface="Courier New"/>
                <a:sym typeface="Courier New"/>
              </a:rPr>
              <a:t>Person&amp;shy;na&amp;shy;li&amp;shy;sa&amp;shy;tion</a:t>
            </a:r>
            <a:endParaRPr sz="3000">
              <a:latin typeface="Courier New"/>
              <a:ea typeface="Courier New"/>
              <a:cs typeface="Courier New"/>
              <a:sym typeface="Courier New"/>
            </a:endParaRPr>
          </a:p>
        </p:txBody>
      </p:sp>
      <p:sp>
        <p:nvSpPr>
          <p:cNvPr id="461" name="Google Shape;461;p73"/>
          <p:cNvSpPr txBox="1"/>
          <p:nvPr/>
        </p:nvSpPr>
        <p:spPr>
          <a:xfrm>
            <a:off x="3099750" y="3593350"/>
            <a:ext cx="2944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t>Personnalisatio-n</a:t>
            </a:r>
            <a:endParaRPr sz="3000"/>
          </a:p>
        </p:txBody>
      </p:sp>
      <p:sp>
        <p:nvSpPr>
          <p:cNvPr id="462" name="Google Shape;462;p73"/>
          <p:cNvSpPr txBox="1"/>
          <p:nvPr/>
        </p:nvSpPr>
        <p:spPr>
          <a:xfrm>
            <a:off x="3307200" y="2134725"/>
            <a:ext cx="2529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t>Personnalisa-tion</a:t>
            </a:r>
            <a:endParaRPr sz="3000"/>
          </a:p>
        </p:txBody>
      </p:sp>
      <p:sp>
        <p:nvSpPr>
          <p:cNvPr id="463" name="Google Shape;463;p73"/>
          <p:cNvSpPr txBox="1"/>
          <p:nvPr/>
        </p:nvSpPr>
        <p:spPr>
          <a:xfrm rot="-917258">
            <a:off x="2431593" y="2457967"/>
            <a:ext cx="556388" cy="46185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t>👍</a:t>
            </a:r>
            <a:endParaRPr sz="1800"/>
          </a:p>
        </p:txBody>
      </p:sp>
      <p:sp>
        <p:nvSpPr>
          <p:cNvPr id="464" name="Google Shape;464;p73"/>
          <p:cNvSpPr txBox="1"/>
          <p:nvPr/>
        </p:nvSpPr>
        <p:spPr>
          <a:xfrm>
            <a:off x="2431550" y="3916600"/>
            <a:ext cx="55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t>👎</a:t>
            </a:r>
            <a:endParaRPr sz="1800"/>
          </a:p>
        </p:txBody>
      </p:sp>
      <p:sp>
        <p:nvSpPr>
          <p:cNvPr id="465" name="Google Shape;465;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1200"/>
              </a:spcAft>
              <a:buNone/>
            </a:pPr>
            <a:r>
              <a:rPr lang="fr"/>
              <a:t>👉 Ponctuation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Césures</a:t>
            </a:r>
            <a:endParaRPr/>
          </a:p>
        </p:txBody>
      </p:sp>
      <p:sp>
        <p:nvSpPr>
          <p:cNvPr id="471" name="Google Shape;471;p74"/>
          <p:cNvSpPr txBox="1"/>
          <p:nvPr/>
        </p:nvSpPr>
        <p:spPr>
          <a:xfrm>
            <a:off x="311700" y="1137800"/>
            <a:ext cx="852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latin typeface="Courier New"/>
                <a:ea typeface="Courier New"/>
                <a:cs typeface="Courier New"/>
                <a:sym typeface="Courier New"/>
              </a:rPr>
              <a:t>Person&amp;shy;na&amp;shy;li&amp;shy;sa&amp;shy;tion</a:t>
            </a:r>
            <a:endParaRPr sz="3000">
              <a:latin typeface="Courier New"/>
              <a:ea typeface="Courier New"/>
              <a:cs typeface="Courier New"/>
              <a:sym typeface="Courier New"/>
            </a:endParaRPr>
          </a:p>
        </p:txBody>
      </p:sp>
      <p:sp>
        <p:nvSpPr>
          <p:cNvPr id="472" name="Google Shape;472;p74"/>
          <p:cNvSpPr txBox="1"/>
          <p:nvPr/>
        </p:nvSpPr>
        <p:spPr>
          <a:xfrm>
            <a:off x="3099750" y="3593350"/>
            <a:ext cx="2944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t>Personnalisatio-n</a:t>
            </a:r>
            <a:endParaRPr sz="3000"/>
          </a:p>
        </p:txBody>
      </p:sp>
      <p:sp>
        <p:nvSpPr>
          <p:cNvPr id="473" name="Google Shape;473;p74"/>
          <p:cNvSpPr txBox="1"/>
          <p:nvPr/>
        </p:nvSpPr>
        <p:spPr>
          <a:xfrm>
            <a:off x="3307200" y="2134725"/>
            <a:ext cx="2529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t>Personnalisa-tion</a:t>
            </a:r>
            <a:endParaRPr sz="3000"/>
          </a:p>
        </p:txBody>
      </p:sp>
      <p:sp>
        <p:nvSpPr>
          <p:cNvPr id="474" name="Google Shape;474;p74"/>
          <p:cNvSpPr txBox="1"/>
          <p:nvPr/>
        </p:nvSpPr>
        <p:spPr>
          <a:xfrm rot="-917258">
            <a:off x="2431593" y="2457967"/>
            <a:ext cx="556388" cy="46185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t>👍</a:t>
            </a:r>
            <a:endParaRPr sz="1800"/>
          </a:p>
        </p:txBody>
      </p:sp>
      <p:sp>
        <p:nvSpPr>
          <p:cNvPr id="475" name="Google Shape;475;p74"/>
          <p:cNvSpPr txBox="1"/>
          <p:nvPr/>
        </p:nvSpPr>
        <p:spPr>
          <a:xfrm>
            <a:off x="2431550" y="3916600"/>
            <a:ext cx="55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t>👎</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Tirets</a:t>
            </a:r>
            <a:endParaRPr/>
          </a:p>
        </p:txBody>
      </p:sp>
      <p:graphicFrame>
        <p:nvGraphicFramePr>
          <p:cNvPr id="481" name="Google Shape;481;p75"/>
          <p:cNvGraphicFramePr/>
          <p:nvPr/>
        </p:nvGraphicFramePr>
        <p:xfrm>
          <a:off x="311700" y="1152500"/>
          <a:ext cx="3000000" cy="3000000"/>
        </p:xfrm>
        <a:graphic>
          <a:graphicData uri="http://schemas.openxmlformats.org/drawingml/2006/table">
            <a:tbl>
              <a:tblPr>
                <a:noFill/>
                <a:tableStyleId>{F3785A2F-885D-46CE-9BD6-AE95E3664CCC}</a:tableStyleId>
              </a:tblPr>
              <a:tblGrid>
                <a:gridCol w="1628500"/>
                <a:gridCol w="1296350"/>
                <a:gridCol w="1400575"/>
                <a:gridCol w="1426600"/>
                <a:gridCol w="1426625"/>
                <a:gridCol w="1341950"/>
              </a:tblGrid>
              <a:tr h="56125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fr"/>
                        <a:t>Trait d’union</a:t>
                      </a:r>
                      <a:endParaRPr/>
                    </a:p>
                  </a:txBody>
                  <a:tcPr marT="91425" marB="91425" marR="91425" marL="91425" anchor="ctr"/>
                </a:tc>
                <a:tc>
                  <a:txBody>
                    <a:bodyPr/>
                    <a:lstStyle/>
                    <a:p>
                      <a:pPr indent="0" lvl="0" marL="0" rtl="0" algn="ctr">
                        <a:spcBef>
                          <a:spcPts val="0"/>
                        </a:spcBef>
                        <a:spcAft>
                          <a:spcPts val="0"/>
                        </a:spcAft>
                        <a:buNone/>
                      </a:pPr>
                      <a:r>
                        <a:rPr lang="fr"/>
                        <a:t>Tiret M</a:t>
                      </a:r>
                      <a:endParaRPr/>
                    </a:p>
                  </a:txBody>
                  <a:tcPr marT="91425" marB="91425" marR="91425" marL="91425" anchor="ctr"/>
                </a:tc>
                <a:tc>
                  <a:txBody>
                    <a:bodyPr/>
                    <a:lstStyle/>
                    <a:p>
                      <a:pPr indent="0" lvl="0" marL="0" rtl="0" algn="ctr">
                        <a:spcBef>
                          <a:spcPts val="0"/>
                        </a:spcBef>
                        <a:spcAft>
                          <a:spcPts val="0"/>
                        </a:spcAft>
                        <a:buNone/>
                      </a:pPr>
                      <a:r>
                        <a:rPr lang="fr"/>
                        <a:t>Tiret N</a:t>
                      </a:r>
                      <a:endParaRPr/>
                    </a:p>
                  </a:txBody>
                  <a:tcPr marT="91425" marB="91425" marR="91425" marL="91425" anchor="ctr"/>
                </a:tc>
                <a:tc>
                  <a:txBody>
                    <a:bodyPr/>
                    <a:lstStyle/>
                    <a:p>
                      <a:pPr indent="0" lvl="0" marL="0" rtl="0" algn="ctr">
                        <a:spcBef>
                          <a:spcPts val="0"/>
                        </a:spcBef>
                        <a:spcAft>
                          <a:spcPts val="0"/>
                        </a:spcAft>
                        <a:buNone/>
                      </a:pPr>
                      <a:r>
                        <a:rPr lang="fr"/>
                        <a:t>Signe moins</a:t>
                      </a:r>
                      <a:endParaRPr/>
                    </a:p>
                  </a:txBody>
                  <a:tcPr marT="91425" marB="91425" marR="91425" marL="91425" anchor="ctr"/>
                </a:tc>
                <a:tc>
                  <a:txBody>
                    <a:bodyPr/>
                    <a:lstStyle/>
                    <a:p>
                      <a:pPr indent="0" lvl="0" marL="0" rtl="0" algn="ctr">
                        <a:spcBef>
                          <a:spcPts val="0"/>
                        </a:spcBef>
                        <a:spcAft>
                          <a:spcPts val="0"/>
                        </a:spcAft>
                        <a:buNone/>
                      </a:pPr>
                      <a:r>
                        <a:rPr lang="fr" sz="1100"/>
                        <a:t>Trait d’union conditionnel</a:t>
                      </a:r>
                      <a:endParaRPr sz="1100"/>
                    </a:p>
                  </a:txBody>
                  <a:tcPr marT="91425" marB="91425" marR="91425" marL="91425" anchor="ctr"/>
                </a:tc>
              </a:tr>
              <a:tr h="711050">
                <a:tc>
                  <a:txBody>
                    <a:bodyPr/>
                    <a:lstStyle/>
                    <a:p>
                      <a:pPr indent="0" lvl="0" marL="0" rtl="0" algn="ctr">
                        <a:spcBef>
                          <a:spcPts val="0"/>
                        </a:spcBef>
                        <a:spcAft>
                          <a:spcPts val="0"/>
                        </a:spcAft>
                        <a:buNone/>
                      </a:pPr>
                      <a:r>
                        <a:rPr lang="fr">
                          <a:solidFill>
                            <a:schemeClr val="dk1"/>
                          </a:solidFill>
                        </a:rPr>
                        <a:t>JoliTypo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b="1"/>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r h="683750">
                <a:tc>
                  <a:txBody>
                    <a:bodyPr/>
                    <a:lstStyle/>
                    <a:p>
                      <a:pPr indent="0" lvl="0" marL="0" rtl="0" algn="ctr">
                        <a:spcBef>
                          <a:spcPts val="0"/>
                        </a:spcBef>
                        <a:spcAft>
                          <a:spcPts val="0"/>
                        </a:spcAft>
                        <a:buNone/>
                      </a:pPr>
                      <a:r>
                        <a:rPr lang="fr">
                          <a:solidFill>
                            <a:schemeClr val="dk1"/>
                          </a:solidFill>
                        </a:rPr>
                        <a:t>PHP SmartyPants Typographer 🇬🇧</a:t>
                      </a:r>
                      <a:endParaRPr>
                        <a:solidFill>
                          <a:schemeClr val="dk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 *</a:t>
                      </a:r>
                      <a:endParaRPr>
                        <a:solidFill>
                          <a:schemeClr val="dk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r h="683750">
                <a:tc>
                  <a:txBody>
                    <a:bodyPr/>
                    <a:lstStyle/>
                    <a:p>
                      <a:pPr indent="0" lvl="0" marL="0" rtl="0" algn="ctr">
                        <a:spcBef>
                          <a:spcPts val="0"/>
                        </a:spcBef>
                        <a:spcAft>
                          <a:spcPts val="0"/>
                        </a:spcAft>
                        <a:buNone/>
                      </a:pPr>
                      <a:r>
                        <a:rPr lang="fr">
                          <a:solidFill>
                            <a:schemeClr val="dk1"/>
                          </a:solidFill>
                        </a:rPr>
                        <a:t>Php-Typography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r h="683750">
                <a:tc>
                  <a:txBody>
                    <a:bodyPr/>
                    <a:lstStyle/>
                    <a:p>
                      <a:pPr indent="0" lvl="0" marL="0" rtl="0" algn="ctr">
                        <a:spcBef>
                          <a:spcPts val="0"/>
                        </a:spcBef>
                        <a:spcAft>
                          <a:spcPts val="0"/>
                        </a:spcAft>
                        <a:buClr>
                          <a:schemeClr val="dk1"/>
                        </a:buClr>
                        <a:buSzPts val="1100"/>
                        <a:buFont typeface="Arial"/>
                        <a:buNone/>
                      </a:pPr>
                      <a:r>
                        <a:rPr lang="fr">
                          <a:solidFill>
                            <a:schemeClr val="dk1"/>
                          </a:solidFill>
                        </a:rPr>
                        <a:t>React Typography Helper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 ---</a:t>
                      </a:r>
                      <a:endParaRPr/>
                    </a:p>
                  </a:txBody>
                  <a:tcPr marT="91425" marB="91425" marR="91425" marL="91425" anchor="ctr"/>
                </a:tc>
                <a:tc>
                  <a:txBody>
                    <a:bodyPr/>
                    <a:lstStyle/>
                    <a:p>
                      <a:pPr indent="0" lvl="0" marL="0" rtl="0" algn="ctr">
                        <a:spcBef>
                          <a:spcPts val="0"/>
                        </a:spcBef>
                        <a:spcAft>
                          <a:spcPts val="0"/>
                        </a:spcAft>
                        <a:buNone/>
                      </a:pPr>
                      <a:r>
                        <a:rPr lang="fr">
                          <a:solidFill>
                            <a:schemeClr val="dk1"/>
                          </a:solidFill>
                        </a:rPr>
                        <a:t>✅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Lignes veuves</a:t>
            </a:r>
            <a:endParaRPr/>
          </a:p>
        </p:txBody>
      </p:sp>
      <p:pic>
        <p:nvPicPr>
          <p:cNvPr id="487" name="Google Shape;487;p76"/>
          <p:cNvPicPr preferRelativeResize="0"/>
          <p:nvPr/>
        </p:nvPicPr>
        <p:blipFill>
          <a:blip r:embed="rId3">
            <a:alphaModFix/>
          </a:blip>
          <a:stretch>
            <a:fillRect/>
          </a:stretch>
        </p:blipFill>
        <p:spPr>
          <a:xfrm>
            <a:off x="2066049" y="1152475"/>
            <a:ext cx="5011901" cy="352399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Lignes veuves</a:t>
            </a:r>
            <a:endParaRPr/>
          </a:p>
        </p:txBody>
      </p:sp>
      <p:graphicFrame>
        <p:nvGraphicFramePr>
          <p:cNvPr id="493" name="Google Shape;493;p77"/>
          <p:cNvGraphicFramePr/>
          <p:nvPr/>
        </p:nvGraphicFramePr>
        <p:xfrm>
          <a:off x="311700" y="1152500"/>
          <a:ext cx="3000000" cy="3000000"/>
        </p:xfrm>
        <a:graphic>
          <a:graphicData uri="http://schemas.openxmlformats.org/drawingml/2006/table">
            <a:tbl>
              <a:tblPr>
                <a:noFill/>
                <a:tableStyleId>{F3785A2F-885D-46CE-9BD6-AE95E3664CCC}</a:tableStyleId>
              </a:tblPr>
              <a:tblGrid>
                <a:gridCol w="2130150"/>
                <a:gridCol w="2130150"/>
                <a:gridCol w="2130150"/>
                <a:gridCol w="2130150"/>
              </a:tblGrid>
              <a:tr h="6946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fr"/>
                        <a:t>Lignes veuves</a:t>
                      </a:r>
                      <a:endParaRPr/>
                    </a:p>
                  </a:txBody>
                  <a:tcPr marT="91425" marB="91425" marR="91425" marL="91425" anchor="ctr"/>
                </a:tc>
                <a:tc>
                  <a:txBody>
                    <a:bodyPr/>
                    <a:lstStyle/>
                    <a:p>
                      <a:pPr indent="0" lvl="0" marL="0" rtl="0" algn="ctr">
                        <a:spcBef>
                          <a:spcPts val="0"/>
                        </a:spcBef>
                        <a:spcAft>
                          <a:spcPts val="0"/>
                        </a:spcAft>
                        <a:buNone/>
                      </a:pPr>
                      <a:r>
                        <a:rPr lang="fr"/>
                        <a:t>Guillemets en virgule</a:t>
                      </a:r>
                      <a:endParaRPr/>
                    </a:p>
                  </a:txBody>
                  <a:tcPr marT="91425" marB="91425" marR="91425" marL="91425" anchor="ctr"/>
                </a:tc>
                <a:tc>
                  <a:txBody>
                    <a:bodyPr/>
                    <a:lstStyle/>
                    <a:p>
                      <a:pPr indent="0" lvl="0" marL="0" rtl="0" algn="ctr">
                        <a:spcBef>
                          <a:spcPts val="0"/>
                        </a:spcBef>
                        <a:spcAft>
                          <a:spcPts val="0"/>
                        </a:spcAft>
                        <a:buNone/>
                      </a:pPr>
                      <a:r>
                        <a:rPr lang="fr"/>
                        <a:t>Autres</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JoliTypo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 SmartyPants </a:t>
                      </a:r>
                      <a:r>
                        <a:rPr lang="fr">
                          <a:solidFill>
                            <a:schemeClr val="dk1"/>
                          </a:solidFill>
                        </a:rPr>
                        <a:t>Typographer </a:t>
                      </a: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Php-Typography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fr">
                          <a:solidFill>
                            <a:schemeClr val="dk1"/>
                          </a:solidFill>
                        </a:rPr>
                        <a:t>✅</a:t>
                      </a:r>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694675">
                <a:tc>
                  <a:txBody>
                    <a:bodyPr/>
                    <a:lstStyle/>
                    <a:p>
                      <a:pPr indent="0" lvl="0" marL="0" rtl="0" algn="ctr">
                        <a:spcBef>
                          <a:spcPts val="0"/>
                        </a:spcBef>
                        <a:spcAft>
                          <a:spcPts val="0"/>
                        </a:spcAft>
                        <a:buNone/>
                      </a:pPr>
                      <a:r>
                        <a:rPr lang="fr">
                          <a:solidFill>
                            <a:schemeClr val="dk1"/>
                          </a:solidFill>
                        </a:rPr>
                        <a:t>React Typography Helper 🇬🇧</a:t>
                      </a:r>
                      <a:endParaRPr/>
                    </a:p>
                  </a:txBody>
                  <a:tcPr marT="91425" marB="91425" marR="91425" marL="91425" anchor="ctr"/>
                </a:tc>
                <a:tc>
                  <a:txBody>
                    <a:bodyPr/>
                    <a:lstStyle/>
                    <a:p>
                      <a:pPr indent="0" lvl="0" marL="0" rtl="0" algn="ctr">
                        <a:spcBef>
                          <a:spcPts val="0"/>
                        </a:spcBef>
                        <a:spcAft>
                          <a:spcPts val="0"/>
                        </a:spcAft>
                        <a:buNone/>
                      </a:pPr>
                      <a:r>
                        <a:rPr lang="fr"/>
                        <a:t>✅</a:t>
                      </a:r>
                      <a:endParaRPr/>
                    </a:p>
                  </a:txBody>
                  <a:tcPr marT="91425" marB="91425" marR="91425" marL="91425" anchor="ctr"/>
                </a:tc>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
        <p:nvSpPr>
          <p:cNvPr id="494" name="Google Shape;494;p77"/>
          <p:cNvSpPr/>
          <p:nvPr/>
        </p:nvSpPr>
        <p:spPr>
          <a:xfrm>
            <a:off x="4633225" y="1046888"/>
            <a:ext cx="4413600" cy="3684600"/>
          </a:xfrm>
          <a:prstGeom prst="rect">
            <a:avLst/>
          </a:pr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Installation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PHP-Typography</a:t>
            </a:r>
            <a:endParaRPr/>
          </a:p>
        </p:txBody>
      </p:sp>
      <p:sp>
        <p:nvSpPr>
          <p:cNvPr id="505" name="Google Shape;50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600">
                <a:latin typeface="Courier New"/>
                <a:ea typeface="Courier New"/>
                <a:cs typeface="Courier New"/>
                <a:sym typeface="Courier New"/>
              </a:rPr>
              <a:t>composer require mundschenk-at/php-typography</a:t>
            </a:r>
            <a:endParaRPr sz="1600">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fr"/>
              <a:t>💬 PHP</a:t>
            </a:r>
            <a:endParaRPr/>
          </a:p>
          <a:p>
            <a:pPr indent="0" lvl="0" marL="0" rtl="0" algn="l">
              <a:spcBef>
                <a:spcPts val="1200"/>
              </a:spcBef>
              <a:spcAft>
                <a:spcPts val="0"/>
              </a:spcAft>
              <a:buNone/>
            </a:pPr>
            <a:r>
              <a:rPr lang="fr"/>
              <a:t>👍 Accès CSS pour styliser                                                                                                  certains caractères</a:t>
            </a:r>
            <a:endParaRPr/>
          </a:p>
          <a:p>
            <a:pPr indent="0" lvl="0" marL="0" rtl="0" algn="l">
              <a:spcBef>
                <a:spcPts val="1200"/>
              </a:spcBef>
              <a:spcAft>
                <a:spcPts val="0"/>
              </a:spcAft>
              <a:buClr>
                <a:schemeClr val="dk1"/>
              </a:buClr>
              <a:buSzPts val="1100"/>
              <a:buFont typeface="Arial"/>
              <a:buNone/>
            </a:pPr>
            <a:r>
              <a:rPr lang="fr"/>
              <a:t>👍 Gère les fractions</a:t>
            </a:r>
            <a:endParaRPr/>
          </a:p>
          <a:p>
            <a:pPr indent="0" lvl="0" marL="0" rtl="0" algn="l">
              <a:spcBef>
                <a:spcPts val="1200"/>
              </a:spcBef>
              <a:spcAft>
                <a:spcPts val="1200"/>
              </a:spcAft>
              <a:buClr>
                <a:schemeClr val="dk1"/>
              </a:buClr>
              <a:buSzPts val="1100"/>
              <a:buFont typeface="Arial"/>
              <a:buNone/>
            </a:pPr>
            <a:r>
              <a:rPr lang="fr"/>
              <a:t>❌ Manque de doc</a:t>
            </a:r>
            <a:endParaRPr/>
          </a:p>
        </p:txBody>
      </p:sp>
      <p:graphicFrame>
        <p:nvGraphicFramePr>
          <p:cNvPr id="506" name="Google Shape;506;p79"/>
          <p:cNvGraphicFramePr/>
          <p:nvPr/>
        </p:nvGraphicFramePr>
        <p:xfrm>
          <a:off x="3699275" y="2051050"/>
          <a:ext cx="3000000" cy="3000000"/>
        </p:xfrm>
        <a:graphic>
          <a:graphicData uri="http://schemas.openxmlformats.org/drawingml/2006/table">
            <a:tbl>
              <a:tblPr>
                <a:noFill/>
                <a:tableStyleId>{A4B1F4D8-D907-4AD8-94E0-138B3E19BDC9}</a:tableStyleId>
              </a:tblPr>
              <a:tblGrid>
                <a:gridCol w="5133025"/>
              </a:tblGrid>
              <a:tr h="12700">
                <a:tc>
                  <a:txBody>
                    <a:bodyPr/>
                    <a:lstStyle/>
                    <a:p>
                      <a:pPr indent="0" lvl="0" marL="0" rtl="0" algn="l">
                        <a:lnSpc>
                          <a:spcPct val="115000"/>
                        </a:lnSpc>
                        <a:spcBef>
                          <a:spcPts val="0"/>
                        </a:spcBef>
                        <a:spcAft>
                          <a:spcPts val="0"/>
                        </a:spcAft>
                        <a:buClr>
                          <a:schemeClr val="dk1"/>
                        </a:buClr>
                        <a:buSzPts val="1100"/>
                        <a:buFont typeface="Arial"/>
                        <a:buNone/>
                      </a:pPr>
                      <a:r>
                        <a:rPr lang="fr">
                          <a:solidFill>
                            <a:srgbClr val="9876AA"/>
                          </a:solidFill>
                          <a:highlight>
                            <a:srgbClr val="232525"/>
                          </a:highlight>
                          <a:latin typeface="Courier New"/>
                          <a:ea typeface="Courier New"/>
                          <a:cs typeface="Courier New"/>
                          <a:sym typeface="Courier New"/>
                        </a:rPr>
                        <a:t>$settings </a:t>
                      </a:r>
                      <a:r>
                        <a:rPr lang="fr">
                          <a:solidFill>
                            <a:srgbClr val="A9B7C6"/>
                          </a:solidFill>
                          <a:highlight>
                            <a:srgbClr val="232525"/>
                          </a:highlight>
                          <a:latin typeface="Courier New"/>
                          <a:ea typeface="Courier New"/>
                          <a:cs typeface="Courier New"/>
                          <a:sym typeface="Courier New"/>
                        </a:rPr>
                        <a:t>= </a:t>
                      </a:r>
                      <a:r>
                        <a:rPr lang="fr">
                          <a:solidFill>
                            <a:srgbClr val="CC7832"/>
                          </a:solidFill>
                          <a:highlight>
                            <a:srgbClr val="232525"/>
                          </a:highlight>
                          <a:latin typeface="Courier New"/>
                          <a:ea typeface="Courier New"/>
                          <a:cs typeface="Courier New"/>
                          <a:sym typeface="Courier New"/>
                        </a:rPr>
                        <a:t>new </a:t>
                      </a:r>
                      <a:r>
                        <a:rPr lang="fr">
                          <a:solidFill>
                            <a:srgbClr val="A9B7C6"/>
                          </a:solidFill>
                          <a:highlight>
                            <a:srgbClr val="232525"/>
                          </a:highlight>
                          <a:latin typeface="Courier New"/>
                          <a:ea typeface="Courier New"/>
                          <a:cs typeface="Courier New"/>
                          <a:sym typeface="Courier New"/>
                        </a:rPr>
                        <a:t>Settings()</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$settings</a:t>
                      </a:r>
                      <a:r>
                        <a:rPr lang="fr">
                          <a:solidFill>
                            <a:srgbClr val="A9B7C6"/>
                          </a:solidFill>
                          <a:highlight>
                            <a:srgbClr val="232525"/>
                          </a:highlight>
                          <a:latin typeface="Courier New"/>
                          <a:ea typeface="Courier New"/>
                          <a:cs typeface="Courier New"/>
                          <a:sym typeface="Courier New"/>
                        </a:rPr>
                        <a:t>-&gt;</a:t>
                      </a:r>
                      <a:r>
                        <a:rPr lang="fr">
                          <a:solidFill>
                            <a:srgbClr val="FFC66D"/>
                          </a:solidFill>
                          <a:highlight>
                            <a:srgbClr val="232525"/>
                          </a:highlight>
                          <a:latin typeface="Courier New"/>
                          <a:ea typeface="Courier New"/>
                          <a:cs typeface="Courier New"/>
                          <a:sym typeface="Courier New"/>
                        </a:rPr>
                        <a:t>set_hyphenation</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true</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fr">
                          <a:solidFill>
                            <a:srgbClr val="9876AA"/>
                          </a:solidFill>
                          <a:highlight>
                            <a:srgbClr val="232525"/>
                          </a:highlight>
                          <a:latin typeface="Courier New"/>
                          <a:ea typeface="Courier New"/>
                          <a:cs typeface="Courier New"/>
                          <a:sym typeface="Courier New"/>
                        </a:rPr>
                        <a:t>$settings</a:t>
                      </a:r>
                      <a:r>
                        <a:rPr lang="fr">
                          <a:solidFill>
                            <a:srgbClr val="A9B7C6"/>
                          </a:solidFill>
                          <a:highlight>
                            <a:srgbClr val="232525"/>
                          </a:highlight>
                          <a:latin typeface="Courier New"/>
                          <a:ea typeface="Courier New"/>
                          <a:cs typeface="Courier New"/>
                          <a:sym typeface="Courier New"/>
                        </a:rPr>
                        <a:t>-&gt;</a:t>
                      </a:r>
                      <a:r>
                        <a:rPr lang="fr">
                          <a:solidFill>
                            <a:srgbClr val="FFC66D"/>
                          </a:solidFill>
                          <a:highlight>
                            <a:srgbClr val="232525"/>
                          </a:highlight>
                          <a:latin typeface="Courier New"/>
                          <a:ea typeface="Courier New"/>
                          <a:cs typeface="Courier New"/>
                          <a:sym typeface="Courier New"/>
                        </a:rPr>
                        <a:t>set_hyphenation_language</a:t>
                      </a:r>
                      <a:r>
                        <a:rPr lang="fr">
                          <a:solidFill>
                            <a:srgbClr val="A9B7C6"/>
                          </a:solidFill>
                          <a:highlight>
                            <a:srgbClr val="232525"/>
                          </a:highlight>
                          <a:latin typeface="Courier New"/>
                          <a:ea typeface="Courier New"/>
                          <a:cs typeface="Courier New"/>
                          <a:sym typeface="Courier New"/>
                        </a:rPr>
                        <a:t>(</a:t>
                      </a:r>
                      <a:r>
                        <a:rPr lang="fr">
                          <a:solidFill>
                            <a:srgbClr val="6A8759"/>
                          </a:solidFill>
                          <a:highlight>
                            <a:srgbClr val="232525"/>
                          </a:highlight>
                          <a:latin typeface="Courier New"/>
                          <a:ea typeface="Courier New"/>
                          <a:cs typeface="Courier New"/>
                          <a:sym typeface="Courier New"/>
                        </a:rPr>
                        <a:t>'en-US'</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808080"/>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rgbClr val="808080"/>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fr">
                          <a:solidFill>
                            <a:srgbClr val="9876AA"/>
                          </a:solidFill>
                          <a:highlight>
                            <a:srgbClr val="232525"/>
                          </a:highlight>
                          <a:latin typeface="Courier New"/>
                          <a:ea typeface="Courier New"/>
                          <a:cs typeface="Courier New"/>
                          <a:sym typeface="Courier New"/>
                        </a:rPr>
                        <a:t>$typo </a:t>
                      </a:r>
                      <a:r>
                        <a:rPr lang="fr">
                          <a:solidFill>
                            <a:srgbClr val="A9B7C6"/>
                          </a:solidFill>
                          <a:highlight>
                            <a:srgbClr val="232525"/>
                          </a:highlight>
                          <a:latin typeface="Courier New"/>
                          <a:ea typeface="Courier New"/>
                          <a:cs typeface="Courier New"/>
                          <a:sym typeface="Courier New"/>
                        </a:rPr>
                        <a:t>= </a:t>
                      </a:r>
                      <a:r>
                        <a:rPr lang="fr">
                          <a:solidFill>
                            <a:srgbClr val="CC7832"/>
                          </a:solidFill>
                          <a:highlight>
                            <a:srgbClr val="232525"/>
                          </a:highlight>
                          <a:latin typeface="Courier New"/>
                          <a:ea typeface="Courier New"/>
                          <a:cs typeface="Courier New"/>
                          <a:sym typeface="Courier New"/>
                        </a:rPr>
                        <a:t>new </a:t>
                      </a:r>
                      <a:r>
                        <a:rPr lang="fr">
                          <a:solidFill>
                            <a:srgbClr val="A9B7C6"/>
                          </a:solidFill>
                          <a:highlight>
                            <a:srgbClr val="232525"/>
                          </a:highlight>
                          <a:latin typeface="Courier New"/>
                          <a:ea typeface="Courier New"/>
                          <a:cs typeface="Courier New"/>
                          <a:sym typeface="Courier New"/>
                        </a:rPr>
                        <a:t>PHP_Typography()</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$transformed </a:t>
                      </a:r>
                      <a:r>
                        <a:rPr lang="fr">
                          <a:solidFill>
                            <a:srgbClr val="A9B7C6"/>
                          </a:solidFill>
                          <a:highlight>
                            <a:srgbClr val="232525"/>
                          </a:highlight>
                          <a:latin typeface="Courier New"/>
                          <a:ea typeface="Courier New"/>
                          <a:cs typeface="Courier New"/>
                          <a:sym typeface="Courier New"/>
                        </a:rPr>
                        <a:t>= </a:t>
                      </a:r>
                      <a:r>
                        <a:rPr lang="fr">
                          <a:solidFill>
                            <a:srgbClr val="9876AA"/>
                          </a:solidFill>
                          <a:highlight>
                            <a:srgbClr val="232525"/>
                          </a:highlight>
                          <a:latin typeface="Courier New"/>
                          <a:ea typeface="Courier New"/>
                          <a:cs typeface="Courier New"/>
                          <a:sym typeface="Courier New"/>
                        </a:rPr>
                        <a:t>$typo</a:t>
                      </a:r>
                      <a:r>
                        <a:rPr lang="fr">
                          <a:solidFill>
                            <a:srgbClr val="A9B7C6"/>
                          </a:solidFill>
                          <a:highlight>
                            <a:srgbClr val="232525"/>
                          </a:highlight>
                          <a:latin typeface="Courier New"/>
                          <a:ea typeface="Courier New"/>
                          <a:cs typeface="Courier New"/>
                          <a:sym typeface="Courier New"/>
                        </a:rPr>
                        <a:t>-&gt;</a:t>
                      </a:r>
                      <a:r>
                        <a:rPr lang="fr">
                          <a:solidFill>
                            <a:srgbClr val="FFC66D"/>
                          </a:solidFill>
                          <a:highlight>
                            <a:srgbClr val="232525"/>
                          </a:highlight>
                          <a:latin typeface="Courier New"/>
                          <a:ea typeface="Courier New"/>
                          <a:cs typeface="Courier New"/>
                          <a:sym typeface="Courier New"/>
                        </a:rPr>
                        <a:t>process</a:t>
                      </a:r>
                      <a:r>
                        <a:rPr lang="fr">
                          <a:solidFill>
                            <a:srgbClr val="A9B7C6"/>
                          </a:solidFill>
                          <a:highlight>
                            <a:srgbClr val="232525"/>
                          </a:highlight>
                          <a:latin typeface="Courier New"/>
                          <a:ea typeface="Courier New"/>
                          <a:cs typeface="Courier New"/>
                          <a:sym typeface="Courier New"/>
                        </a:rPr>
                        <a:t>(</a:t>
                      </a:r>
                      <a:r>
                        <a:rPr lang="fr">
                          <a:solidFill>
                            <a:srgbClr val="9876AA"/>
                          </a:solidFill>
                          <a:highlight>
                            <a:srgbClr val="232525"/>
                          </a:highlight>
                          <a:latin typeface="Courier New"/>
                          <a:ea typeface="Courier New"/>
                          <a:cs typeface="Courier New"/>
                          <a:sym typeface="Courier New"/>
                        </a:rPr>
                        <a:t>$this</a:t>
                      </a:r>
                      <a:r>
                        <a:rPr lang="fr">
                          <a:solidFill>
                            <a:srgbClr val="A9B7C6"/>
                          </a:solidFill>
                          <a:highlight>
                            <a:srgbClr val="232525"/>
                          </a:highlight>
                          <a:latin typeface="Courier New"/>
                          <a:ea typeface="Courier New"/>
                          <a:cs typeface="Courier New"/>
                          <a:sym typeface="Courier New"/>
                        </a:rPr>
                        <a:t>-&gt;</a:t>
                      </a:r>
                      <a:r>
                        <a:rPr lang="fr">
                          <a:solidFill>
                            <a:srgbClr val="9876AA"/>
                          </a:solidFill>
                          <a:highlight>
                            <a:srgbClr val="232525"/>
                          </a:highlight>
                          <a:latin typeface="Courier New"/>
                          <a:ea typeface="Courier New"/>
                          <a:cs typeface="Courier New"/>
                          <a:sym typeface="Courier New"/>
                        </a:rPr>
                        <a:t>text</a:t>
                      </a:r>
                      <a:r>
                        <a:rPr lang="fr">
                          <a:solidFill>
                            <a:srgbClr val="CC7832"/>
                          </a:solidFill>
                          <a:highlight>
                            <a:srgbClr val="232525"/>
                          </a:highlight>
                          <a:latin typeface="Courier New"/>
                          <a:ea typeface="Courier New"/>
                          <a:cs typeface="Courier New"/>
                          <a:sym typeface="Courier New"/>
                        </a:rPr>
                        <a:t>, </a:t>
                      </a:r>
                      <a:r>
                        <a:rPr lang="fr">
                          <a:solidFill>
                            <a:srgbClr val="9876AA"/>
                          </a:solidFill>
                          <a:highlight>
                            <a:srgbClr val="232525"/>
                          </a:highlight>
                          <a:latin typeface="Courier New"/>
                          <a:ea typeface="Courier New"/>
                          <a:cs typeface="Courier New"/>
                          <a:sym typeface="Courier New"/>
                        </a:rPr>
                        <a:t>$settings</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9876AA"/>
                        </a:solidFill>
                        <a:highlight>
                          <a:srgbClr val="232525"/>
                        </a:highlight>
                        <a:latin typeface="Courier New"/>
                        <a:ea typeface="Courier New"/>
                        <a:cs typeface="Courier New"/>
                        <a:sym typeface="Courier New"/>
                      </a:endParaRPr>
                    </a:p>
                  </a:txBody>
                  <a:tcPr marT="63500" marB="63500" marR="63500" marL="63500">
                    <a:solidFill>
                      <a:srgbClr val="232525"/>
                    </a:solidFill>
                  </a:tcPr>
                </a:tc>
              </a:tr>
            </a:tbl>
          </a:graphicData>
        </a:graphic>
      </p:graphicFrame>
      <p:pic>
        <p:nvPicPr>
          <p:cNvPr id="507" name="Google Shape;507;p79"/>
          <p:cNvPicPr preferRelativeResize="0"/>
          <p:nvPr/>
        </p:nvPicPr>
        <p:blipFill>
          <a:blip r:embed="rId3">
            <a:alphaModFix/>
          </a:blip>
          <a:stretch>
            <a:fillRect/>
          </a:stretch>
        </p:blipFill>
        <p:spPr>
          <a:xfrm>
            <a:off x="7864725" y="495200"/>
            <a:ext cx="967572" cy="5225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SmartyPants</a:t>
            </a:r>
            <a:endParaRPr/>
          </a:p>
        </p:txBody>
      </p:sp>
      <p:sp>
        <p:nvSpPr>
          <p:cNvPr id="513" name="Google Shape;513;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600">
                <a:latin typeface="Courier New"/>
                <a:ea typeface="Courier New"/>
                <a:cs typeface="Courier New"/>
                <a:sym typeface="Courier New"/>
              </a:rPr>
              <a:t>composer require michelf/php-smartypants</a:t>
            </a:r>
            <a:endParaRPr sz="1600">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 </a:t>
            </a:r>
            <a:r>
              <a:rPr lang="fr"/>
              <a:t>Php</a:t>
            </a:r>
            <a:endParaRPr/>
          </a:p>
          <a:p>
            <a:pPr indent="0" lvl="0" marL="0" rtl="0" algn="l">
              <a:spcBef>
                <a:spcPts val="1200"/>
              </a:spcBef>
              <a:spcAft>
                <a:spcPts val="0"/>
              </a:spcAft>
              <a:buClr>
                <a:schemeClr val="dk1"/>
              </a:buClr>
              <a:buSzPts val="1100"/>
              <a:buFont typeface="Arial"/>
              <a:buNone/>
            </a:pPr>
            <a:r>
              <a:rPr lang="fr"/>
              <a:t>👍 </a:t>
            </a:r>
            <a:r>
              <a:rPr lang="fr"/>
              <a:t>Très simple d’installation</a:t>
            </a:r>
            <a:endParaRPr/>
          </a:p>
          <a:p>
            <a:pPr indent="0" lvl="0" marL="0" rtl="0" algn="l">
              <a:spcBef>
                <a:spcPts val="1200"/>
              </a:spcBef>
              <a:spcAft>
                <a:spcPts val="1200"/>
              </a:spcAft>
              <a:buNone/>
            </a:pPr>
            <a:r>
              <a:t/>
            </a:r>
            <a:endParaRPr/>
          </a:p>
        </p:txBody>
      </p:sp>
      <p:graphicFrame>
        <p:nvGraphicFramePr>
          <p:cNvPr id="514" name="Google Shape;514;p80"/>
          <p:cNvGraphicFramePr/>
          <p:nvPr/>
        </p:nvGraphicFramePr>
        <p:xfrm>
          <a:off x="1106413" y="3532950"/>
          <a:ext cx="3000000" cy="3000000"/>
        </p:xfrm>
        <a:graphic>
          <a:graphicData uri="http://schemas.openxmlformats.org/drawingml/2006/table">
            <a:tbl>
              <a:tblPr>
                <a:noFill/>
                <a:tableStyleId>{A4B1F4D8-D907-4AD8-94E0-138B3E19BDC9}</a:tableStyleId>
              </a:tblPr>
              <a:tblGrid>
                <a:gridCol w="6931175"/>
              </a:tblGrid>
              <a:tr h="12700">
                <a:tc>
                  <a:txBody>
                    <a:bodyPr/>
                    <a:lstStyle/>
                    <a:p>
                      <a:pPr indent="0" lvl="0" marL="0" rtl="0" algn="ctr">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$transformed </a:t>
                      </a:r>
                      <a:r>
                        <a:rPr lang="fr">
                          <a:solidFill>
                            <a:srgbClr val="A9B7C6"/>
                          </a:solidFill>
                          <a:highlight>
                            <a:srgbClr val="232525"/>
                          </a:highlight>
                          <a:latin typeface="Courier New"/>
                          <a:ea typeface="Courier New"/>
                          <a:cs typeface="Courier New"/>
                          <a:sym typeface="Courier New"/>
                        </a:rPr>
                        <a:t>= SmartyPants::</a:t>
                      </a:r>
                      <a:r>
                        <a:rPr i="1" lang="fr">
                          <a:solidFill>
                            <a:srgbClr val="FFC66D"/>
                          </a:solidFill>
                          <a:highlight>
                            <a:srgbClr val="232525"/>
                          </a:highlight>
                          <a:latin typeface="Courier New"/>
                          <a:ea typeface="Courier New"/>
                          <a:cs typeface="Courier New"/>
                          <a:sym typeface="Courier New"/>
                        </a:rPr>
                        <a:t>defaultTransform</a:t>
                      </a:r>
                      <a:r>
                        <a:rPr lang="fr">
                          <a:solidFill>
                            <a:srgbClr val="A9B7C6"/>
                          </a:solidFill>
                          <a:highlight>
                            <a:srgbClr val="232525"/>
                          </a:highlight>
                          <a:latin typeface="Courier New"/>
                          <a:ea typeface="Courier New"/>
                          <a:cs typeface="Courier New"/>
                          <a:sym typeface="Courier New"/>
                        </a:rPr>
                        <a:t>(</a:t>
                      </a:r>
                      <a:r>
                        <a:rPr lang="fr">
                          <a:solidFill>
                            <a:srgbClr val="9876AA"/>
                          </a:solidFill>
                          <a:highlight>
                            <a:srgbClr val="232525"/>
                          </a:highlight>
                          <a:latin typeface="Courier New"/>
                          <a:ea typeface="Courier New"/>
                          <a:cs typeface="Courier New"/>
                          <a:sym typeface="Courier New"/>
                        </a:rPr>
                        <a:t>$text</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A9B7C6"/>
                        </a:solidFill>
                        <a:highlight>
                          <a:srgbClr val="232525"/>
                        </a:highlight>
                        <a:latin typeface="Courier New"/>
                        <a:ea typeface="Courier New"/>
                        <a:cs typeface="Courier New"/>
                        <a:sym typeface="Courier New"/>
                      </a:endParaRPr>
                    </a:p>
                  </a:txBody>
                  <a:tcPr marT="63500" marB="63500" marR="63500" marL="63500">
                    <a:solidFill>
                      <a:srgbClr val="232525"/>
                    </a:solidFill>
                  </a:tcPr>
                </a:tc>
              </a:tr>
            </a:tbl>
          </a:graphicData>
        </a:graphic>
      </p:graphicFrame>
      <p:pic>
        <p:nvPicPr>
          <p:cNvPr id="515" name="Google Shape;515;p80"/>
          <p:cNvPicPr preferRelativeResize="0"/>
          <p:nvPr/>
        </p:nvPicPr>
        <p:blipFill>
          <a:blip r:embed="rId3">
            <a:alphaModFix/>
          </a:blip>
          <a:stretch>
            <a:fillRect/>
          </a:stretch>
        </p:blipFill>
        <p:spPr>
          <a:xfrm>
            <a:off x="7864725" y="495200"/>
            <a:ext cx="967572" cy="52252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SmartyPants</a:t>
            </a:r>
            <a:endParaRPr/>
          </a:p>
        </p:txBody>
      </p:sp>
      <p:sp>
        <p:nvSpPr>
          <p:cNvPr id="521" name="Google Shape;521;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600">
                <a:latin typeface="Courier New"/>
                <a:ea typeface="Courier New"/>
                <a:cs typeface="Courier New"/>
                <a:sym typeface="Courier New"/>
              </a:rPr>
              <a:t>composer require michelf/php-smartypants</a:t>
            </a:r>
            <a:endParaRPr sz="1600">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fr"/>
              <a:t>💬 Php</a:t>
            </a:r>
            <a:endParaRPr/>
          </a:p>
          <a:p>
            <a:pPr indent="0" lvl="0" marL="0" rtl="0" algn="l">
              <a:spcBef>
                <a:spcPts val="1200"/>
              </a:spcBef>
              <a:spcAft>
                <a:spcPts val="0"/>
              </a:spcAft>
              <a:buClr>
                <a:schemeClr val="dk1"/>
              </a:buClr>
              <a:buSzPts val="1100"/>
              <a:buFont typeface="Arial"/>
              <a:buNone/>
            </a:pPr>
            <a:r>
              <a:rPr lang="fr"/>
              <a:t>👍 Très simple d’installation</a:t>
            </a:r>
            <a:endParaRPr/>
          </a:p>
          <a:p>
            <a:pPr indent="0" lvl="0" marL="0" rtl="0" algn="l">
              <a:spcBef>
                <a:spcPts val="1200"/>
              </a:spcBef>
              <a:spcAft>
                <a:spcPts val="1200"/>
              </a:spcAft>
              <a:buNone/>
            </a:pPr>
            <a:r>
              <a:t/>
            </a:r>
            <a:endParaRPr/>
          </a:p>
        </p:txBody>
      </p:sp>
      <p:graphicFrame>
        <p:nvGraphicFramePr>
          <p:cNvPr id="522" name="Google Shape;522;p81"/>
          <p:cNvGraphicFramePr/>
          <p:nvPr/>
        </p:nvGraphicFramePr>
        <p:xfrm>
          <a:off x="1106413" y="3532950"/>
          <a:ext cx="3000000" cy="3000000"/>
        </p:xfrm>
        <a:graphic>
          <a:graphicData uri="http://schemas.openxmlformats.org/drawingml/2006/table">
            <a:tbl>
              <a:tblPr>
                <a:noFill/>
                <a:tableStyleId>{A4B1F4D8-D907-4AD8-94E0-138B3E19BDC9}</a:tableStyleId>
              </a:tblPr>
              <a:tblGrid>
                <a:gridCol w="6931175"/>
              </a:tblGrid>
              <a:tr h="12700">
                <a:tc>
                  <a:txBody>
                    <a:bodyPr/>
                    <a:lstStyle/>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$transformed </a:t>
                      </a:r>
                      <a:r>
                        <a:rPr lang="fr">
                          <a:solidFill>
                            <a:srgbClr val="A9B7C6"/>
                          </a:solidFill>
                          <a:highlight>
                            <a:srgbClr val="232525"/>
                          </a:highlight>
                          <a:latin typeface="Courier New"/>
                          <a:ea typeface="Courier New"/>
                          <a:cs typeface="Courier New"/>
                          <a:sym typeface="Courier New"/>
                        </a:rPr>
                        <a:t>= SmartyPantsTypographer::</a:t>
                      </a:r>
                      <a:r>
                        <a:rPr i="1" lang="fr">
                          <a:solidFill>
                            <a:srgbClr val="FFC66D"/>
                          </a:solidFill>
                          <a:highlight>
                            <a:srgbClr val="232525"/>
                          </a:highlight>
                          <a:latin typeface="Courier New"/>
                          <a:ea typeface="Courier New"/>
                          <a:cs typeface="Courier New"/>
                          <a:sym typeface="Courier New"/>
                        </a:rPr>
                        <a:t>defaultTransform</a:t>
                      </a:r>
                      <a:r>
                        <a:rPr lang="fr">
                          <a:solidFill>
                            <a:srgbClr val="A9B7C6"/>
                          </a:solidFill>
                          <a:highlight>
                            <a:srgbClr val="232525"/>
                          </a:highlight>
                          <a:latin typeface="Courier New"/>
                          <a:ea typeface="Courier New"/>
                          <a:cs typeface="Courier New"/>
                          <a:sym typeface="Courier New"/>
                        </a:rPr>
                        <a:t>(</a:t>
                      </a:r>
                      <a:r>
                        <a:rPr lang="fr">
                          <a:solidFill>
                            <a:srgbClr val="9876AA"/>
                          </a:solidFill>
                          <a:highlight>
                            <a:srgbClr val="232525"/>
                          </a:highlight>
                          <a:latin typeface="Courier New"/>
                          <a:ea typeface="Courier New"/>
                          <a:cs typeface="Courier New"/>
                          <a:sym typeface="Courier New"/>
                        </a:rPr>
                        <a:t>$text</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A9B7C6"/>
                        </a:solidFill>
                        <a:highlight>
                          <a:srgbClr val="232525"/>
                        </a:highlight>
                        <a:latin typeface="Courier New"/>
                        <a:ea typeface="Courier New"/>
                        <a:cs typeface="Courier New"/>
                        <a:sym typeface="Courier New"/>
                      </a:endParaRPr>
                    </a:p>
                  </a:txBody>
                  <a:tcPr marT="63500" marB="63500" marR="63500" marL="63500">
                    <a:solidFill>
                      <a:srgbClr val="232525"/>
                    </a:solidFill>
                  </a:tcPr>
                </a:tc>
              </a:tr>
            </a:tbl>
          </a:graphicData>
        </a:graphic>
      </p:graphicFrame>
      <p:pic>
        <p:nvPicPr>
          <p:cNvPr id="523" name="Google Shape;523;p81"/>
          <p:cNvPicPr preferRelativeResize="0"/>
          <p:nvPr/>
        </p:nvPicPr>
        <p:blipFill>
          <a:blip r:embed="rId3">
            <a:alphaModFix/>
          </a:blip>
          <a:stretch>
            <a:fillRect/>
          </a:stretch>
        </p:blipFill>
        <p:spPr>
          <a:xfrm>
            <a:off x="7864725" y="495200"/>
            <a:ext cx="967572" cy="52252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JoliTypo</a:t>
            </a:r>
            <a:endParaRPr/>
          </a:p>
        </p:txBody>
      </p:sp>
      <p:sp>
        <p:nvSpPr>
          <p:cNvPr id="529" name="Google Shape;529;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fr" sz="1600">
                <a:latin typeface="Courier New"/>
                <a:ea typeface="Courier New"/>
                <a:cs typeface="Courier New"/>
                <a:sym typeface="Courier New"/>
              </a:rPr>
              <a:t>composer require jolicode/jolitypo</a:t>
            </a:r>
            <a:endParaRPr sz="1600">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 </a:t>
            </a:r>
            <a:r>
              <a:rPr lang="fr"/>
              <a:t>PHP</a:t>
            </a:r>
            <a:endParaRPr/>
          </a:p>
          <a:p>
            <a:pPr indent="0" lvl="0" marL="0" rtl="0" algn="l">
              <a:spcBef>
                <a:spcPts val="1200"/>
              </a:spcBef>
              <a:spcAft>
                <a:spcPts val="0"/>
              </a:spcAft>
              <a:buNone/>
            </a:pPr>
            <a:r>
              <a:rPr lang="fr"/>
              <a:t>👍 </a:t>
            </a:r>
            <a:r>
              <a:rPr lang="fr"/>
              <a:t>Flexible</a:t>
            </a:r>
            <a:endParaRPr/>
          </a:p>
          <a:p>
            <a:pPr indent="0" lvl="0" marL="0" rtl="0" algn="l">
              <a:spcBef>
                <a:spcPts val="1200"/>
              </a:spcBef>
              <a:spcAft>
                <a:spcPts val="0"/>
              </a:spcAft>
              <a:buNone/>
            </a:pPr>
            <a:r>
              <a:rPr lang="fr"/>
              <a:t>👍 </a:t>
            </a:r>
            <a:r>
              <a:rPr lang="fr"/>
              <a:t>Personnalisable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30" name="Google Shape;530;p82"/>
          <p:cNvGraphicFramePr/>
          <p:nvPr/>
        </p:nvGraphicFramePr>
        <p:xfrm>
          <a:off x="4760350" y="527050"/>
          <a:ext cx="3000000" cy="3000000"/>
        </p:xfrm>
        <a:graphic>
          <a:graphicData uri="http://schemas.openxmlformats.org/drawingml/2006/table">
            <a:tbl>
              <a:tblPr>
                <a:noFill/>
                <a:tableStyleId>{A4B1F4D8-D907-4AD8-94E0-138B3E19BDC9}</a:tableStyleId>
              </a:tblPr>
              <a:tblGrid>
                <a:gridCol w="4071950"/>
              </a:tblGrid>
              <a:tr h="3875525">
                <a:tc>
                  <a:txBody>
                    <a:bodyPr/>
                    <a:lstStyle/>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$fixer </a:t>
                      </a:r>
                      <a:r>
                        <a:rPr lang="fr">
                          <a:solidFill>
                            <a:srgbClr val="A9B7C6"/>
                          </a:solidFill>
                          <a:highlight>
                            <a:srgbClr val="232525"/>
                          </a:highlight>
                          <a:latin typeface="Courier New"/>
                          <a:ea typeface="Courier New"/>
                          <a:cs typeface="Courier New"/>
                          <a:sym typeface="Courier New"/>
                        </a:rPr>
                        <a:t>= </a:t>
                      </a:r>
                      <a:r>
                        <a:rPr lang="fr">
                          <a:solidFill>
                            <a:srgbClr val="CC7832"/>
                          </a:solidFill>
                          <a:highlight>
                            <a:srgbClr val="232525"/>
                          </a:highlight>
                          <a:latin typeface="Courier New"/>
                          <a:ea typeface="Courier New"/>
                          <a:cs typeface="Courier New"/>
                          <a:sym typeface="Courier New"/>
                        </a:rPr>
                        <a:t>new </a:t>
                      </a:r>
                      <a:r>
                        <a:rPr lang="fr">
                          <a:solidFill>
                            <a:srgbClr val="A9B7C6"/>
                          </a:solidFill>
                          <a:highlight>
                            <a:srgbClr val="232525"/>
                          </a:highlight>
                          <a:latin typeface="Courier New"/>
                          <a:ea typeface="Courier New"/>
                          <a:cs typeface="Courier New"/>
                          <a:sym typeface="Courier New"/>
                        </a:rPr>
                        <a:t>Fixer([</a:t>
                      </a:r>
                      <a:endParaRPr>
                        <a:solidFill>
                          <a:srgbClr val="A9B7C6"/>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A9B7C6"/>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'CurlyQuote'</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'Dash'</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'Dimension'</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'Ellipsis'</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'FrenchNoBreakSpace'</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'Hyphen'</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'NoSpaceBeforeComma'</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'SmartQuotes'</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'Trademark'</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'Unit'</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$fixer</a:t>
                      </a:r>
                      <a:r>
                        <a:rPr lang="fr">
                          <a:solidFill>
                            <a:srgbClr val="A9B7C6"/>
                          </a:solidFill>
                          <a:highlight>
                            <a:srgbClr val="232525"/>
                          </a:highlight>
                          <a:latin typeface="Courier New"/>
                          <a:ea typeface="Courier New"/>
                          <a:cs typeface="Courier New"/>
                          <a:sym typeface="Courier New"/>
                        </a:rPr>
                        <a:t>-&gt;</a:t>
                      </a:r>
                      <a:r>
                        <a:rPr lang="fr">
                          <a:solidFill>
                            <a:srgbClr val="FFC66D"/>
                          </a:solidFill>
                          <a:highlight>
                            <a:srgbClr val="232525"/>
                          </a:highlight>
                          <a:latin typeface="Courier New"/>
                          <a:ea typeface="Courier New"/>
                          <a:cs typeface="Courier New"/>
                          <a:sym typeface="Courier New"/>
                        </a:rPr>
                        <a:t>setLocale</a:t>
                      </a:r>
                      <a:r>
                        <a:rPr lang="fr">
                          <a:solidFill>
                            <a:srgbClr val="A9B7C6"/>
                          </a:solidFill>
                          <a:highlight>
                            <a:srgbClr val="232525"/>
                          </a:highlight>
                          <a:latin typeface="Courier New"/>
                          <a:ea typeface="Courier New"/>
                          <a:cs typeface="Courier New"/>
                          <a:sym typeface="Courier New"/>
                        </a:rPr>
                        <a:t>(</a:t>
                      </a:r>
                      <a:r>
                        <a:rPr lang="fr">
                          <a:solidFill>
                            <a:srgbClr val="6A8759"/>
                          </a:solidFill>
                          <a:highlight>
                            <a:srgbClr val="232525"/>
                          </a:highlight>
                          <a:latin typeface="Courier New"/>
                          <a:ea typeface="Courier New"/>
                          <a:cs typeface="Courier New"/>
                          <a:sym typeface="Courier New"/>
                        </a:rPr>
                        <a:t>'fr_FR'</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$transformed </a:t>
                      </a:r>
                      <a:r>
                        <a:rPr lang="fr">
                          <a:solidFill>
                            <a:srgbClr val="A9B7C6"/>
                          </a:solidFill>
                          <a:highlight>
                            <a:srgbClr val="232525"/>
                          </a:highlight>
                          <a:latin typeface="Courier New"/>
                          <a:ea typeface="Courier New"/>
                          <a:cs typeface="Courier New"/>
                          <a:sym typeface="Courier New"/>
                        </a:rPr>
                        <a:t>= </a:t>
                      </a:r>
                      <a:r>
                        <a:rPr lang="fr">
                          <a:solidFill>
                            <a:srgbClr val="9876AA"/>
                          </a:solidFill>
                          <a:highlight>
                            <a:srgbClr val="232525"/>
                          </a:highlight>
                          <a:latin typeface="Courier New"/>
                          <a:ea typeface="Courier New"/>
                          <a:cs typeface="Courier New"/>
                          <a:sym typeface="Courier New"/>
                        </a:rPr>
                        <a:t>$fixer</a:t>
                      </a:r>
                      <a:r>
                        <a:rPr lang="fr">
                          <a:solidFill>
                            <a:srgbClr val="A9B7C6"/>
                          </a:solidFill>
                          <a:highlight>
                            <a:srgbClr val="232525"/>
                          </a:highlight>
                          <a:latin typeface="Courier New"/>
                          <a:ea typeface="Courier New"/>
                          <a:cs typeface="Courier New"/>
                          <a:sym typeface="Courier New"/>
                        </a:rPr>
                        <a:t>-&gt;</a:t>
                      </a:r>
                      <a:r>
                        <a:rPr lang="fr">
                          <a:solidFill>
                            <a:srgbClr val="FFC66D"/>
                          </a:solidFill>
                          <a:highlight>
                            <a:srgbClr val="232525"/>
                          </a:highlight>
                          <a:latin typeface="Courier New"/>
                          <a:ea typeface="Courier New"/>
                          <a:cs typeface="Courier New"/>
                          <a:sym typeface="Courier New"/>
                        </a:rPr>
                        <a:t>fix</a:t>
                      </a:r>
                      <a:r>
                        <a:rPr lang="fr">
                          <a:solidFill>
                            <a:srgbClr val="A9B7C6"/>
                          </a:solidFill>
                          <a:highlight>
                            <a:srgbClr val="232525"/>
                          </a:highlight>
                          <a:latin typeface="Courier New"/>
                          <a:ea typeface="Courier New"/>
                          <a:cs typeface="Courier New"/>
                          <a:sym typeface="Courier New"/>
                        </a:rPr>
                        <a:t>(</a:t>
                      </a:r>
                      <a:r>
                        <a:rPr lang="fr">
                          <a:solidFill>
                            <a:srgbClr val="9876AA"/>
                          </a:solidFill>
                          <a:highlight>
                            <a:srgbClr val="232525"/>
                          </a:highlight>
                          <a:latin typeface="Courier New"/>
                          <a:ea typeface="Courier New"/>
                          <a:cs typeface="Courier New"/>
                          <a:sym typeface="Courier New"/>
                        </a:rPr>
                        <a:t>$text</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BABABA"/>
                        </a:solidFill>
                        <a:highlight>
                          <a:srgbClr val="2B2B2B"/>
                        </a:highlight>
                        <a:latin typeface="Consolas"/>
                        <a:ea typeface="Consolas"/>
                        <a:cs typeface="Consolas"/>
                        <a:sym typeface="Consolas"/>
                      </a:endParaRPr>
                    </a:p>
                  </a:txBody>
                  <a:tcPr marT="63500" marB="63500" marR="63500" marL="63500">
                    <a:solidFill>
                      <a:srgbClr val="232525"/>
                    </a:solidFill>
                  </a:tcPr>
                </a:tc>
              </a:tr>
            </a:tbl>
          </a:graphicData>
        </a:graphic>
      </p:graphicFrame>
      <p:pic>
        <p:nvPicPr>
          <p:cNvPr id="531" name="Google Shape;531;p82"/>
          <p:cNvPicPr preferRelativeResize="0"/>
          <p:nvPr/>
        </p:nvPicPr>
        <p:blipFill>
          <a:blip r:embed="rId3">
            <a:alphaModFix/>
          </a:blip>
          <a:stretch>
            <a:fillRect/>
          </a:stretch>
        </p:blipFill>
        <p:spPr>
          <a:xfrm>
            <a:off x="7864725" y="495200"/>
            <a:ext cx="967572" cy="52252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JoliTypo</a:t>
            </a:r>
            <a:endParaRPr/>
          </a:p>
        </p:txBody>
      </p:sp>
      <p:sp>
        <p:nvSpPr>
          <p:cNvPr id="537" name="Google Shape;537;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600">
                <a:latin typeface="Courier New"/>
                <a:ea typeface="Courier New"/>
                <a:cs typeface="Courier New"/>
                <a:sym typeface="Courier New"/>
              </a:rPr>
              <a:t>composer require jolicode/jolitypo</a:t>
            </a:r>
            <a:endParaRPr sz="1600">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 PHP</a:t>
            </a:r>
            <a:endParaRPr/>
          </a:p>
          <a:p>
            <a:pPr indent="0" lvl="0" marL="0" rtl="0" algn="l">
              <a:spcBef>
                <a:spcPts val="1200"/>
              </a:spcBef>
              <a:spcAft>
                <a:spcPts val="0"/>
              </a:spcAft>
              <a:buNone/>
            </a:pPr>
            <a:r>
              <a:rPr lang="fr"/>
              <a:t>👍 Flexible</a:t>
            </a:r>
            <a:endParaRPr/>
          </a:p>
          <a:p>
            <a:pPr indent="0" lvl="0" marL="0" rtl="0" algn="l">
              <a:spcBef>
                <a:spcPts val="1200"/>
              </a:spcBef>
              <a:spcAft>
                <a:spcPts val="0"/>
              </a:spcAft>
              <a:buNone/>
            </a:pPr>
            <a:r>
              <a:rPr lang="fr"/>
              <a:t>👍 Personnalisable</a:t>
            </a:r>
            <a:endParaRPr/>
          </a:p>
          <a:p>
            <a:pPr indent="0" lvl="0" marL="0" rtl="0" algn="l">
              <a:spcBef>
                <a:spcPts val="1200"/>
              </a:spcBef>
              <a:spcAft>
                <a:spcPts val="0"/>
              </a:spcAft>
              <a:buNone/>
            </a:pPr>
            <a:r>
              <a:rPr lang="fr"/>
              <a:t>👍 Filtre Twig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38" name="Google Shape;538;p83"/>
          <p:cNvGraphicFramePr/>
          <p:nvPr/>
        </p:nvGraphicFramePr>
        <p:xfrm>
          <a:off x="4760350" y="527050"/>
          <a:ext cx="3000000" cy="3000000"/>
        </p:xfrm>
        <a:graphic>
          <a:graphicData uri="http://schemas.openxmlformats.org/drawingml/2006/table">
            <a:tbl>
              <a:tblPr>
                <a:noFill/>
                <a:tableStyleId>{A4B1F4D8-D907-4AD8-94E0-138B3E19BDC9}</a:tableStyleId>
              </a:tblPr>
              <a:tblGrid>
                <a:gridCol w="4071950"/>
              </a:tblGrid>
              <a:tr h="3875525">
                <a:tc>
                  <a:txBody>
                    <a:bodyPr/>
                    <a:lstStyle/>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$fixer </a:t>
                      </a:r>
                      <a:r>
                        <a:rPr lang="fr">
                          <a:solidFill>
                            <a:srgbClr val="A9B7C6"/>
                          </a:solidFill>
                          <a:highlight>
                            <a:srgbClr val="232525"/>
                          </a:highlight>
                          <a:latin typeface="Courier New"/>
                          <a:ea typeface="Courier New"/>
                          <a:cs typeface="Courier New"/>
                          <a:sym typeface="Courier New"/>
                        </a:rPr>
                        <a:t>= </a:t>
                      </a:r>
                      <a:r>
                        <a:rPr lang="fr">
                          <a:solidFill>
                            <a:srgbClr val="CC7832"/>
                          </a:solidFill>
                          <a:highlight>
                            <a:srgbClr val="232525"/>
                          </a:highlight>
                          <a:latin typeface="Courier New"/>
                          <a:ea typeface="Courier New"/>
                          <a:cs typeface="Courier New"/>
                          <a:sym typeface="Courier New"/>
                        </a:rPr>
                        <a:t>new </a:t>
                      </a:r>
                      <a:r>
                        <a:rPr lang="fr">
                          <a:solidFill>
                            <a:srgbClr val="A9B7C6"/>
                          </a:solidFill>
                          <a:highlight>
                            <a:srgbClr val="232525"/>
                          </a:highlight>
                          <a:latin typeface="Courier New"/>
                          <a:ea typeface="Courier New"/>
                          <a:cs typeface="Courier New"/>
                          <a:sym typeface="Courier New"/>
                        </a:rPr>
                        <a:t>Fixer([</a:t>
                      </a:r>
                      <a:endParaRPr>
                        <a:solidFill>
                          <a:srgbClr val="A9B7C6"/>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A9B7C6"/>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'CurlyQuote'</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'Dash'</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'Dimension'</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'Ellipsis'</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'FrenchNoBreakSpace'</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'Hyphen'</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'NoSpaceBeforeComma'</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'SmartQuotes'</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'Trademark'</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CC7832"/>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'Unit'</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$fixer</a:t>
                      </a:r>
                      <a:r>
                        <a:rPr lang="fr">
                          <a:solidFill>
                            <a:srgbClr val="A9B7C6"/>
                          </a:solidFill>
                          <a:highlight>
                            <a:srgbClr val="232525"/>
                          </a:highlight>
                          <a:latin typeface="Courier New"/>
                          <a:ea typeface="Courier New"/>
                          <a:cs typeface="Courier New"/>
                          <a:sym typeface="Courier New"/>
                        </a:rPr>
                        <a:t>-&gt;</a:t>
                      </a:r>
                      <a:r>
                        <a:rPr lang="fr">
                          <a:solidFill>
                            <a:srgbClr val="FFC66D"/>
                          </a:solidFill>
                          <a:highlight>
                            <a:srgbClr val="232525"/>
                          </a:highlight>
                          <a:latin typeface="Courier New"/>
                          <a:ea typeface="Courier New"/>
                          <a:cs typeface="Courier New"/>
                          <a:sym typeface="Courier New"/>
                        </a:rPr>
                        <a:t>setLocale</a:t>
                      </a:r>
                      <a:r>
                        <a:rPr lang="fr">
                          <a:solidFill>
                            <a:srgbClr val="A9B7C6"/>
                          </a:solidFill>
                          <a:highlight>
                            <a:srgbClr val="232525"/>
                          </a:highlight>
                          <a:latin typeface="Courier New"/>
                          <a:ea typeface="Courier New"/>
                          <a:cs typeface="Courier New"/>
                          <a:sym typeface="Courier New"/>
                        </a:rPr>
                        <a:t>(</a:t>
                      </a:r>
                      <a:r>
                        <a:rPr lang="fr">
                          <a:solidFill>
                            <a:srgbClr val="6A8759"/>
                          </a:solidFill>
                          <a:highlight>
                            <a:srgbClr val="232525"/>
                          </a:highlight>
                          <a:latin typeface="Courier New"/>
                          <a:ea typeface="Courier New"/>
                          <a:cs typeface="Courier New"/>
                          <a:sym typeface="Courier New"/>
                        </a:rPr>
                        <a:t>'fr_FR'</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$transformed </a:t>
                      </a:r>
                      <a:r>
                        <a:rPr lang="fr">
                          <a:solidFill>
                            <a:srgbClr val="A9B7C6"/>
                          </a:solidFill>
                          <a:highlight>
                            <a:srgbClr val="232525"/>
                          </a:highlight>
                          <a:latin typeface="Courier New"/>
                          <a:ea typeface="Courier New"/>
                          <a:cs typeface="Courier New"/>
                          <a:sym typeface="Courier New"/>
                        </a:rPr>
                        <a:t>= </a:t>
                      </a:r>
                      <a:r>
                        <a:rPr lang="fr">
                          <a:solidFill>
                            <a:srgbClr val="9876AA"/>
                          </a:solidFill>
                          <a:highlight>
                            <a:srgbClr val="232525"/>
                          </a:highlight>
                          <a:latin typeface="Courier New"/>
                          <a:ea typeface="Courier New"/>
                          <a:cs typeface="Courier New"/>
                          <a:sym typeface="Courier New"/>
                        </a:rPr>
                        <a:t>$fixer</a:t>
                      </a:r>
                      <a:r>
                        <a:rPr lang="fr">
                          <a:solidFill>
                            <a:srgbClr val="A9B7C6"/>
                          </a:solidFill>
                          <a:highlight>
                            <a:srgbClr val="232525"/>
                          </a:highlight>
                          <a:latin typeface="Courier New"/>
                          <a:ea typeface="Courier New"/>
                          <a:cs typeface="Courier New"/>
                          <a:sym typeface="Courier New"/>
                        </a:rPr>
                        <a:t>-&gt;</a:t>
                      </a:r>
                      <a:r>
                        <a:rPr lang="fr">
                          <a:solidFill>
                            <a:srgbClr val="FFC66D"/>
                          </a:solidFill>
                          <a:highlight>
                            <a:srgbClr val="232525"/>
                          </a:highlight>
                          <a:latin typeface="Courier New"/>
                          <a:ea typeface="Courier New"/>
                          <a:cs typeface="Courier New"/>
                          <a:sym typeface="Courier New"/>
                        </a:rPr>
                        <a:t>fix</a:t>
                      </a:r>
                      <a:r>
                        <a:rPr lang="fr">
                          <a:solidFill>
                            <a:srgbClr val="A9B7C6"/>
                          </a:solidFill>
                          <a:highlight>
                            <a:srgbClr val="232525"/>
                          </a:highlight>
                          <a:latin typeface="Courier New"/>
                          <a:ea typeface="Courier New"/>
                          <a:cs typeface="Courier New"/>
                          <a:sym typeface="Courier New"/>
                        </a:rPr>
                        <a:t>(</a:t>
                      </a:r>
                      <a:r>
                        <a:rPr lang="fr">
                          <a:solidFill>
                            <a:srgbClr val="9876AA"/>
                          </a:solidFill>
                          <a:highlight>
                            <a:srgbClr val="232525"/>
                          </a:highlight>
                          <a:latin typeface="Courier New"/>
                          <a:ea typeface="Courier New"/>
                          <a:cs typeface="Courier New"/>
                          <a:sym typeface="Courier New"/>
                        </a:rPr>
                        <a:t>$text</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BABABA"/>
                        </a:solidFill>
                        <a:highlight>
                          <a:srgbClr val="2B2B2B"/>
                        </a:highlight>
                        <a:latin typeface="Consolas"/>
                        <a:ea typeface="Consolas"/>
                        <a:cs typeface="Consolas"/>
                        <a:sym typeface="Consolas"/>
                      </a:endParaRPr>
                    </a:p>
                  </a:txBody>
                  <a:tcPr marT="63500" marB="63500" marR="63500" marL="63500">
                    <a:solidFill>
                      <a:srgbClr val="232525"/>
                    </a:solidFill>
                  </a:tcPr>
                </a:tc>
              </a:tr>
            </a:tbl>
          </a:graphicData>
        </a:graphic>
      </p:graphicFrame>
      <p:graphicFrame>
        <p:nvGraphicFramePr>
          <p:cNvPr id="539" name="Google Shape;539;p83"/>
          <p:cNvGraphicFramePr/>
          <p:nvPr/>
        </p:nvGraphicFramePr>
        <p:xfrm>
          <a:off x="572175" y="4191200"/>
          <a:ext cx="3000000" cy="3000000"/>
        </p:xfrm>
        <a:graphic>
          <a:graphicData uri="http://schemas.openxmlformats.org/drawingml/2006/table">
            <a:tbl>
              <a:tblPr>
                <a:noFill/>
                <a:tableStyleId>{A4B1F4D8-D907-4AD8-94E0-138B3E19BDC9}</a:tableStyleId>
              </a:tblPr>
              <a:tblGrid>
                <a:gridCol w="3062725"/>
              </a:tblGrid>
              <a:tr h="12700">
                <a:tc>
                  <a:txBody>
                    <a:bodyPr/>
                    <a:lstStyle/>
                    <a:p>
                      <a:pPr indent="0" lvl="0" marL="0" rtl="0" algn="l">
                        <a:lnSpc>
                          <a:spcPct val="115000"/>
                        </a:lnSpc>
                        <a:spcBef>
                          <a:spcPts val="0"/>
                        </a:spcBef>
                        <a:spcAft>
                          <a:spcPts val="0"/>
                        </a:spcAft>
                        <a:buNone/>
                      </a:pPr>
                      <a:r>
                        <a:rPr lang="fr">
                          <a:solidFill>
                            <a:srgbClr val="A9B7C6"/>
                          </a:solidFill>
                          <a:highlight>
                            <a:srgbClr val="232525"/>
                          </a:highlight>
                          <a:latin typeface="Courier New"/>
                          <a:ea typeface="Courier New"/>
                          <a:cs typeface="Courier New"/>
                          <a:sym typeface="Courier New"/>
                        </a:rPr>
                        <a:t>{{ html_content|jolitypo }}</a:t>
                      </a:r>
                      <a:endParaRPr>
                        <a:solidFill>
                          <a:srgbClr val="9876AA"/>
                        </a:solidFill>
                        <a:highlight>
                          <a:srgbClr val="232525"/>
                        </a:highlight>
                        <a:latin typeface="Courier New"/>
                        <a:ea typeface="Courier New"/>
                        <a:cs typeface="Courier New"/>
                        <a:sym typeface="Courier New"/>
                      </a:endParaRPr>
                    </a:p>
                  </a:txBody>
                  <a:tcPr marT="63500" marB="63500" marR="63500" marL="63500">
                    <a:solidFill>
                      <a:srgbClr val="232525"/>
                    </a:solidFill>
                  </a:tcPr>
                </a:tc>
              </a:tr>
            </a:tbl>
          </a:graphicData>
        </a:graphic>
      </p:graphicFrame>
      <p:pic>
        <p:nvPicPr>
          <p:cNvPr id="540" name="Google Shape;540;p83"/>
          <p:cNvPicPr preferRelativeResize="0"/>
          <p:nvPr/>
        </p:nvPicPr>
        <p:blipFill>
          <a:blip r:embed="rId3">
            <a:alphaModFix/>
          </a:blip>
          <a:stretch>
            <a:fillRect/>
          </a:stretch>
        </p:blipFill>
        <p:spPr>
          <a:xfrm>
            <a:off x="7885075" y="250150"/>
            <a:ext cx="1023425" cy="76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rPr lang="fr"/>
              <a:t>👉 Ponctuation</a:t>
            </a:r>
            <a:endParaRPr/>
          </a:p>
          <a:p>
            <a:pPr indent="457200" lvl="0" marL="0" rtl="0" algn="l">
              <a:spcBef>
                <a:spcPts val="1200"/>
              </a:spcBef>
              <a:spcAft>
                <a:spcPts val="1200"/>
              </a:spcAft>
              <a:buNone/>
            </a:pPr>
            <a:r>
              <a:rPr lang="fr"/>
              <a:t>👉 Espacements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Extension Twig : </a:t>
            </a:r>
            <a:r>
              <a:rPr lang="fr"/>
              <a:t>Typography</a:t>
            </a:r>
            <a:endParaRPr/>
          </a:p>
        </p:txBody>
      </p:sp>
      <p:sp>
        <p:nvSpPr>
          <p:cNvPr id="546" name="Google Shape;546;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600">
                <a:latin typeface="Courier New"/>
                <a:ea typeface="Courier New"/>
                <a:cs typeface="Courier New"/>
                <a:sym typeface="Courier New"/>
              </a:rPr>
              <a:t>composer require parisek/twig-typography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a:t>
            </a:r>
            <a:r>
              <a:rPr lang="fr"/>
              <a:t> Propose diverses options					</a:t>
            </a:r>
            <a:r>
              <a:rPr lang="fr"/>
              <a:t>Basé sur PHP-Typography</a:t>
            </a:r>
            <a:endParaRPr/>
          </a:p>
          <a:p>
            <a:pPr indent="0" lvl="0" marL="0" rtl="0" algn="l">
              <a:spcBef>
                <a:spcPts val="1200"/>
              </a:spcBef>
              <a:spcAft>
                <a:spcPts val="0"/>
              </a:spcAft>
              <a:buNone/>
            </a:pPr>
            <a:r>
              <a:rPr lang="fr"/>
              <a:t>❌ Toujours pas doc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547" name="Google Shape;547;p84"/>
          <p:cNvPicPr preferRelativeResize="0"/>
          <p:nvPr/>
        </p:nvPicPr>
        <p:blipFill>
          <a:blip r:embed="rId3">
            <a:alphaModFix/>
          </a:blip>
          <a:stretch>
            <a:fillRect/>
          </a:stretch>
        </p:blipFill>
        <p:spPr>
          <a:xfrm>
            <a:off x="7885075" y="250150"/>
            <a:ext cx="1023425" cy="767575"/>
          </a:xfrm>
          <a:prstGeom prst="rect">
            <a:avLst/>
          </a:prstGeom>
          <a:noFill/>
          <a:ln>
            <a:noFill/>
          </a:ln>
        </p:spPr>
      </p:pic>
      <p:graphicFrame>
        <p:nvGraphicFramePr>
          <p:cNvPr id="548" name="Google Shape;548;p84"/>
          <p:cNvGraphicFramePr/>
          <p:nvPr/>
        </p:nvGraphicFramePr>
        <p:xfrm>
          <a:off x="1106413" y="3228150"/>
          <a:ext cx="3000000" cy="3000000"/>
        </p:xfrm>
        <a:graphic>
          <a:graphicData uri="http://schemas.openxmlformats.org/drawingml/2006/table">
            <a:tbl>
              <a:tblPr>
                <a:noFill/>
                <a:tableStyleId>{A4B1F4D8-D907-4AD8-94E0-138B3E19BDC9}</a:tableStyleId>
              </a:tblPr>
              <a:tblGrid>
                <a:gridCol w="6931175"/>
              </a:tblGrid>
              <a:tr h="12700">
                <a:tc>
                  <a:txBody>
                    <a:bodyPr/>
                    <a:lstStyle/>
                    <a:p>
                      <a:pPr indent="0" lvl="0" marL="0" rtl="0" algn="l">
                        <a:lnSpc>
                          <a:spcPct val="115000"/>
                        </a:lnSpc>
                        <a:spcBef>
                          <a:spcPts val="0"/>
                        </a:spcBef>
                        <a:spcAft>
                          <a:spcPts val="0"/>
                        </a:spcAft>
                        <a:buClr>
                          <a:schemeClr val="dk1"/>
                        </a:buClr>
                        <a:buSzPts val="1100"/>
                        <a:buFont typeface="Arial"/>
                        <a:buNone/>
                      </a:pPr>
                      <a:r>
                        <a:rPr lang="fr">
                          <a:solidFill>
                            <a:srgbClr val="9876AA"/>
                          </a:solidFill>
                          <a:highlight>
                            <a:srgbClr val="232525"/>
                          </a:highlight>
                          <a:latin typeface="Courier New"/>
                          <a:ea typeface="Courier New"/>
                          <a:cs typeface="Courier New"/>
                          <a:sym typeface="Courier New"/>
                        </a:rPr>
                        <a:t>$twig </a:t>
                      </a:r>
                      <a:r>
                        <a:rPr lang="fr">
                          <a:solidFill>
                            <a:srgbClr val="A9B7C6"/>
                          </a:solidFill>
                          <a:highlight>
                            <a:srgbClr val="232525"/>
                          </a:highlight>
                          <a:latin typeface="Courier New"/>
                          <a:ea typeface="Courier New"/>
                          <a:cs typeface="Courier New"/>
                          <a:sym typeface="Courier New"/>
                        </a:rPr>
                        <a:t>= </a:t>
                      </a:r>
                      <a:r>
                        <a:rPr lang="fr">
                          <a:solidFill>
                            <a:srgbClr val="CC7832"/>
                          </a:solidFill>
                          <a:highlight>
                            <a:srgbClr val="232525"/>
                          </a:highlight>
                          <a:latin typeface="Courier New"/>
                          <a:ea typeface="Courier New"/>
                          <a:cs typeface="Courier New"/>
                          <a:sym typeface="Courier New"/>
                        </a:rPr>
                        <a:t>new </a:t>
                      </a:r>
                      <a:r>
                        <a:rPr lang="fr">
                          <a:solidFill>
                            <a:srgbClr val="A9B7C6"/>
                          </a:solidFill>
                          <a:highlight>
                            <a:srgbClr val="232525"/>
                          </a:highlight>
                          <a:latin typeface="Courier New"/>
                          <a:ea typeface="Courier New"/>
                          <a:cs typeface="Courier New"/>
                          <a:sym typeface="Courier New"/>
                        </a:rPr>
                        <a:t>Twig_Environment(</a:t>
                      </a:r>
                      <a:r>
                        <a:rPr lang="fr">
                          <a:solidFill>
                            <a:srgbClr val="9876AA"/>
                          </a:solidFill>
                          <a:highlight>
                            <a:srgbClr val="232525"/>
                          </a:highlight>
                          <a:latin typeface="Courier New"/>
                          <a:ea typeface="Courier New"/>
                          <a:cs typeface="Courier New"/>
                          <a:sym typeface="Courier New"/>
                        </a:rPr>
                        <a:t>$loader</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9876AA"/>
                          </a:solidFill>
                          <a:highlight>
                            <a:srgbClr val="232525"/>
                          </a:highlight>
                          <a:latin typeface="Courier New"/>
                          <a:ea typeface="Courier New"/>
                          <a:cs typeface="Courier New"/>
                          <a:sym typeface="Courier New"/>
                        </a:rPr>
                        <a:t>$twig</a:t>
                      </a:r>
                      <a:r>
                        <a:rPr lang="fr">
                          <a:solidFill>
                            <a:srgbClr val="A9B7C6"/>
                          </a:solidFill>
                          <a:highlight>
                            <a:srgbClr val="232525"/>
                          </a:highlight>
                          <a:latin typeface="Courier New"/>
                          <a:ea typeface="Courier New"/>
                          <a:cs typeface="Courier New"/>
                          <a:sym typeface="Courier New"/>
                        </a:rPr>
                        <a:t>-&gt;</a:t>
                      </a:r>
                      <a:r>
                        <a:rPr lang="fr">
                          <a:solidFill>
                            <a:srgbClr val="FFC66D"/>
                          </a:solidFill>
                          <a:highlight>
                            <a:srgbClr val="232525"/>
                          </a:highlight>
                          <a:latin typeface="Courier New"/>
                          <a:ea typeface="Courier New"/>
                          <a:cs typeface="Courier New"/>
                          <a:sym typeface="Courier New"/>
                        </a:rPr>
                        <a:t>addExtension</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new </a:t>
                      </a:r>
                      <a:r>
                        <a:rPr lang="fr">
                          <a:solidFill>
                            <a:srgbClr val="A9B7C6"/>
                          </a:solidFill>
                          <a:highlight>
                            <a:srgbClr val="232525"/>
                          </a:highlight>
                          <a:latin typeface="Courier New"/>
                          <a:ea typeface="Courier New"/>
                          <a:cs typeface="Courier New"/>
                          <a:sym typeface="Courier New"/>
                        </a:rPr>
                        <a:t>Parisek\Twig\TypographyExtension(</a:t>
                      </a:r>
                      <a:r>
                        <a:rPr i="1" lang="fr">
                          <a:solidFill>
                            <a:srgbClr val="9876AA"/>
                          </a:solidFill>
                          <a:highlight>
                            <a:srgbClr val="232525"/>
                          </a:highlight>
                          <a:latin typeface="Courier New"/>
                          <a:ea typeface="Courier New"/>
                          <a:cs typeface="Courier New"/>
                          <a:sym typeface="Courier New"/>
                        </a:rPr>
                        <a:t>__DIR__ </a:t>
                      </a:r>
                      <a:r>
                        <a:rPr lang="fr">
                          <a:solidFill>
                            <a:srgbClr val="A9B7C6"/>
                          </a:solidFill>
                          <a:highlight>
                            <a:srgbClr val="232525"/>
                          </a:highlight>
                          <a:latin typeface="Courier New"/>
                          <a:ea typeface="Courier New"/>
                          <a:cs typeface="Courier New"/>
                          <a:sym typeface="Courier New"/>
                        </a:rPr>
                        <a:t>. </a:t>
                      </a:r>
                      <a:r>
                        <a:rPr lang="fr">
                          <a:solidFill>
                            <a:srgbClr val="6A8759"/>
                          </a:solidFill>
                          <a:highlight>
                            <a:srgbClr val="232525"/>
                          </a:highlight>
                          <a:latin typeface="Courier New"/>
                          <a:ea typeface="Courier New"/>
                          <a:cs typeface="Courier New"/>
                          <a:sym typeface="Courier New"/>
                        </a:rPr>
                        <a:t>'/typography.yml'</a:t>
                      </a:r>
                      <a:r>
                        <a:rPr lang="fr">
                          <a:solidFill>
                            <a:srgbClr val="A9B7C6"/>
                          </a:solidFill>
                          <a:highlight>
                            <a:srgbClr val="232525"/>
                          </a:highlight>
                          <a:latin typeface="Courier New"/>
                          <a:ea typeface="Courier New"/>
                          <a:cs typeface="Courier New"/>
                          <a:sym typeface="Courier New"/>
                        </a:rPr>
                        <a:t>))</a:t>
                      </a:r>
                      <a:r>
                        <a:rPr lang="fr">
                          <a:solidFill>
                            <a:srgbClr val="CC7832"/>
                          </a:solidFill>
                          <a:highlight>
                            <a:srgbClr val="232525"/>
                          </a:highlight>
                          <a:latin typeface="Courier New"/>
                          <a:ea typeface="Courier New"/>
                          <a:cs typeface="Courier New"/>
                          <a:sym typeface="Courier New"/>
                        </a:rPr>
                        <a:t>;</a:t>
                      </a:r>
                      <a:endParaRPr>
                        <a:solidFill>
                          <a:srgbClr val="9876AA"/>
                        </a:solidFill>
                        <a:highlight>
                          <a:srgbClr val="232525"/>
                        </a:highlight>
                        <a:latin typeface="Courier New"/>
                        <a:ea typeface="Courier New"/>
                        <a:cs typeface="Courier New"/>
                        <a:sym typeface="Courier New"/>
                      </a:endParaRPr>
                    </a:p>
                  </a:txBody>
                  <a:tcPr marT="63500" marB="63500" marR="63500" marL="63500">
                    <a:solidFill>
                      <a:srgbClr val="232525"/>
                    </a:solidFill>
                  </a:tcPr>
                </a:tc>
              </a:tr>
            </a:tbl>
          </a:graphicData>
        </a:graphic>
      </p:graphicFrame>
      <p:graphicFrame>
        <p:nvGraphicFramePr>
          <p:cNvPr id="549" name="Google Shape;549;p84"/>
          <p:cNvGraphicFramePr/>
          <p:nvPr/>
        </p:nvGraphicFramePr>
        <p:xfrm>
          <a:off x="1106413" y="4218750"/>
          <a:ext cx="3000000" cy="3000000"/>
        </p:xfrm>
        <a:graphic>
          <a:graphicData uri="http://schemas.openxmlformats.org/drawingml/2006/table">
            <a:tbl>
              <a:tblPr>
                <a:noFill/>
                <a:tableStyleId>{A4B1F4D8-D907-4AD8-94E0-138B3E19BDC9}</a:tableStyleId>
              </a:tblPr>
              <a:tblGrid>
                <a:gridCol w="6931175"/>
              </a:tblGrid>
              <a:tr h="12700">
                <a:tc>
                  <a:txBody>
                    <a:bodyPr/>
                    <a:lstStyle/>
                    <a:p>
                      <a:pPr indent="0" lvl="0" marL="0" rtl="0" algn="l">
                        <a:lnSpc>
                          <a:spcPct val="115000"/>
                        </a:lnSpc>
                        <a:spcBef>
                          <a:spcPts val="0"/>
                        </a:spcBef>
                        <a:spcAft>
                          <a:spcPts val="0"/>
                        </a:spcAft>
                        <a:buClr>
                          <a:schemeClr val="dk1"/>
                        </a:buClr>
                        <a:buSzPts val="1100"/>
                        <a:buFont typeface="Arial"/>
                        <a:buNone/>
                      </a:pPr>
                      <a:r>
                        <a:rPr lang="fr">
                          <a:solidFill>
                            <a:srgbClr val="A9B7C6"/>
                          </a:solidFill>
                          <a:highlight>
                            <a:srgbClr val="232525"/>
                          </a:highlight>
                          <a:latin typeface="Courier New"/>
                          <a:ea typeface="Courier New"/>
                          <a:cs typeface="Courier New"/>
                          <a:sym typeface="Courier New"/>
                        </a:rPr>
                        <a:t>{{ title|typography }}</a:t>
                      </a:r>
                      <a:endParaRPr>
                        <a:solidFill>
                          <a:srgbClr val="A9B7C6"/>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a:solidFill>
                            <a:srgbClr val="A9B7C6"/>
                          </a:solidFill>
                          <a:highlight>
                            <a:srgbClr val="232525"/>
                          </a:highlight>
                          <a:latin typeface="Courier New"/>
                          <a:ea typeface="Courier New"/>
                          <a:cs typeface="Courier New"/>
                          <a:sym typeface="Courier New"/>
                        </a:rPr>
                        <a:t>{{ title|typography({</a:t>
                      </a:r>
                      <a:r>
                        <a:rPr lang="fr">
                          <a:solidFill>
                            <a:srgbClr val="6A8759"/>
                          </a:solidFill>
                          <a:highlight>
                            <a:srgbClr val="232525"/>
                          </a:highlight>
                          <a:latin typeface="Courier New"/>
                          <a:ea typeface="Courier New"/>
                          <a:cs typeface="Courier New"/>
                          <a:sym typeface="Courier New"/>
                        </a:rPr>
                        <a:t>'set_dewidow'</a:t>
                      </a:r>
                      <a:r>
                        <a:rPr lang="fr">
                          <a:solidFill>
                            <a:srgbClr val="A9B7C6"/>
                          </a:solidFill>
                          <a:highlight>
                            <a:srgbClr val="232525"/>
                          </a:highlight>
                          <a:latin typeface="Courier New"/>
                          <a:ea typeface="Courier New"/>
                          <a:cs typeface="Courier New"/>
                          <a:sym typeface="Courier New"/>
                        </a:rPr>
                        <a:t>: FALSE}) }}</a:t>
                      </a:r>
                      <a:endParaRPr>
                        <a:solidFill>
                          <a:srgbClr val="9876AA"/>
                        </a:solidFill>
                        <a:highlight>
                          <a:srgbClr val="232525"/>
                        </a:highlight>
                        <a:latin typeface="Courier New"/>
                        <a:ea typeface="Courier New"/>
                        <a:cs typeface="Courier New"/>
                        <a:sym typeface="Courier New"/>
                      </a:endParaRPr>
                    </a:p>
                  </a:txBody>
                  <a:tcPr marT="63500" marB="63500" marR="63500" marL="63500">
                    <a:solidFill>
                      <a:srgbClr val="232525"/>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React Typography Helper</a:t>
            </a:r>
            <a:endParaRPr/>
          </a:p>
        </p:txBody>
      </p:sp>
      <p:sp>
        <p:nvSpPr>
          <p:cNvPr id="555" name="Google Shape;555;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600">
                <a:latin typeface="Courier New"/>
                <a:ea typeface="Courier New"/>
                <a:cs typeface="Courier New"/>
                <a:sym typeface="Courier New"/>
              </a:rPr>
              <a:t>npm install @seamusleahy/react-typography-helper</a:t>
            </a:r>
            <a:endParaRPr sz="1600">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 React</a:t>
            </a:r>
            <a:endParaRPr/>
          </a:p>
          <a:p>
            <a:pPr indent="0" lvl="0" marL="0" rtl="0" algn="l">
              <a:spcBef>
                <a:spcPts val="1200"/>
              </a:spcBef>
              <a:spcAft>
                <a:spcPts val="0"/>
              </a:spcAft>
              <a:buNone/>
            </a:pPr>
            <a:r>
              <a:rPr lang="fr"/>
              <a:t>👍 Flexible</a:t>
            </a:r>
            <a:endParaRPr/>
          </a:p>
          <a:p>
            <a:pPr indent="0" lvl="0" marL="0" rtl="0" algn="l">
              <a:spcBef>
                <a:spcPts val="1200"/>
              </a:spcBef>
              <a:spcAft>
                <a:spcPts val="0"/>
              </a:spcAft>
              <a:buClr>
                <a:schemeClr val="dk1"/>
              </a:buClr>
              <a:buSzPts val="1100"/>
              <a:buFont typeface="Arial"/>
              <a:buNone/>
            </a:pPr>
            <a:r>
              <a:rPr lang="fr"/>
              <a:t>👍 Facilités de style</a:t>
            </a:r>
            <a:endParaRPr/>
          </a:p>
          <a:p>
            <a:pPr indent="0" lvl="0" marL="0" rtl="0" algn="l">
              <a:spcBef>
                <a:spcPts val="1200"/>
              </a:spcBef>
              <a:spcAft>
                <a:spcPts val="1200"/>
              </a:spcAft>
              <a:buNone/>
            </a:pPr>
            <a:r>
              <a:t/>
            </a:r>
            <a:endParaRPr/>
          </a:p>
        </p:txBody>
      </p:sp>
      <p:graphicFrame>
        <p:nvGraphicFramePr>
          <p:cNvPr id="556" name="Google Shape;556;p85"/>
          <p:cNvGraphicFramePr/>
          <p:nvPr/>
        </p:nvGraphicFramePr>
        <p:xfrm>
          <a:off x="2685550" y="2017025"/>
          <a:ext cx="3000000" cy="3000000"/>
        </p:xfrm>
        <a:graphic>
          <a:graphicData uri="http://schemas.openxmlformats.org/drawingml/2006/table">
            <a:tbl>
              <a:tblPr>
                <a:noFill/>
                <a:tableStyleId>{A4B1F4D8-D907-4AD8-94E0-138B3E19BDC9}</a:tableStyleId>
              </a:tblPr>
              <a:tblGrid>
                <a:gridCol w="6146750"/>
              </a:tblGrid>
              <a:tr h="2262475">
                <a:tc>
                  <a:txBody>
                    <a:bodyPr/>
                    <a:lstStyle/>
                    <a:p>
                      <a:pPr indent="0" lvl="0" marL="0" rtl="0" algn="l">
                        <a:lnSpc>
                          <a:spcPct val="115000"/>
                        </a:lnSpc>
                        <a:spcBef>
                          <a:spcPts val="0"/>
                        </a:spcBef>
                        <a:spcAft>
                          <a:spcPts val="0"/>
                        </a:spcAft>
                        <a:buClr>
                          <a:schemeClr val="dk1"/>
                        </a:buClr>
                        <a:buSzPts val="1100"/>
                        <a:buFont typeface="Arial"/>
                        <a:buNone/>
                      </a:pPr>
                      <a:r>
                        <a:rPr lang="fr" sz="1200">
                          <a:solidFill>
                            <a:srgbClr val="CC7832"/>
                          </a:solidFill>
                          <a:highlight>
                            <a:srgbClr val="232525"/>
                          </a:highlight>
                          <a:latin typeface="Courier New"/>
                          <a:ea typeface="Courier New"/>
                          <a:cs typeface="Courier New"/>
                          <a:sym typeface="Courier New"/>
                        </a:rPr>
                        <a:t>import </a:t>
                      </a:r>
                      <a:r>
                        <a:rPr b="1" i="1" lang="fr" sz="1200">
                          <a:solidFill>
                            <a:srgbClr val="9876AA"/>
                          </a:solidFill>
                          <a:highlight>
                            <a:srgbClr val="232525"/>
                          </a:highlight>
                          <a:latin typeface="Courier New"/>
                          <a:ea typeface="Courier New"/>
                          <a:cs typeface="Courier New"/>
                          <a:sym typeface="Courier New"/>
                        </a:rPr>
                        <a:t>React </a:t>
                      </a:r>
                      <a:r>
                        <a:rPr lang="fr" sz="1200">
                          <a:solidFill>
                            <a:srgbClr val="CC7832"/>
                          </a:solidFill>
                          <a:highlight>
                            <a:srgbClr val="232525"/>
                          </a:highlight>
                          <a:latin typeface="Courier New"/>
                          <a:ea typeface="Courier New"/>
                          <a:cs typeface="Courier New"/>
                          <a:sym typeface="Courier New"/>
                        </a:rPr>
                        <a:t>from </a:t>
                      </a:r>
                      <a:r>
                        <a:rPr lang="fr" sz="1200">
                          <a:solidFill>
                            <a:srgbClr val="6A8759"/>
                          </a:solidFill>
                          <a:highlight>
                            <a:srgbClr val="232525"/>
                          </a:highlight>
                          <a:latin typeface="Courier New"/>
                          <a:ea typeface="Courier New"/>
                          <a:cs typeface="Courier New"/>
                          <a:sym typeface="Courier New"/>
                        </a:rPr>
                        <a:t>'react'</a:t>
                      </a:r>
                      <a:r>
                        <a:rPr lang="fr" sz="1200">
                          <a:solidFill>
                            <a:srgbClr val="CC7832"/>
                          </a:solidFill>
                          <a:highlight>
                            <a:srgbClr val="232525"/>
                          </a:highlight>
                          <a:latin typeface="Courier New"/>
                          <a:ea typeface="Courier New"/>
                          <a:cs typeface="Courier New"/>
                          <a:sym typeface="Courier New"/>
                        </a:rPr>
                        <a:t>;</a:t>
                      </a:r>
                      <a:endParaRPr sz="1200">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fr" sz="1200">
                          <a:solidFill>
                            <a:srgbClr val="CC7832"/>
                          </a:solidFill>
                          <a:highlight>
                            <a:srgbClr val="232525"/>
                          </a:highlight>
                          <a:latin typeface="Courier New"/>
                          <a:ea typeface="Courier New"/>
                          <a:cs typeface="Courier New"/>
                          <a:sym typeface="Courier New"/>
                        </a:rPr>
                        <a:t>import </a:t>
                      </a:r>
                      <a:r>
                        <a:rPr lang="fr" sz="1200">
                          <a:solidFill>
                            <a:srgbClr val="A9B7C6"/>
                          </a:solidFill>
                          <a:highlight>
                            <a:srgbClr val="232525"/>
                          </a:highlight>
                          <a:latin typeface="Courier New"/>
                          <a:ea typeface="Courier New"/>
                          <a:cs typeface="Courier New"/>
                          <a:sym typeface="Courier New"/>
                        </a:rPr>
                        <a:t>TypographyHelper </a:t>
                      </a:r>
                      <a:r>
                        <a:rPr lang="fr" sz="1200">
                          <a:solidFill>
                            <a:srgbClr val="CC7832"/>
                          </a:solidFill>
                          <a:highlight>
                            <a:srgbClr val="232525"/>
                          </a:highlight>
                          <a:latin typeface="Courier New"/>
                          <a:ea typeface="Courier New"/>
                          <a:cs typeface="Courier New"/>
                          <a:sym typeface="Courier New"/>
                        </a:rPr>
                        <a:t>from </a:t>
                      </a:r>
                      <a:r>
                        <a:rPr lang="fr" sz="1200">
                          <a:solidFill>
                            <a:srgbClr val="6A8759"/>
                          </a:solidFill>
                          <a:highlight>
                            <a:srgbClr val="232525"/>
                          </a:highlight>
                          <a:latin typeface="Courier New"/>
                          <a:ea typeface="Courier New"/>
                          <a:cs typeface="Courier New"/>
                          <a:sym typeface="Courier New"/>
                        </a:rPr>
                        <a:t>'react-typography-helper'</a:t>
                      </a:r>
                      <a:r>
                        <a:rPr lang="fr" sz="1200">
                          <a:solidFill>
                            <a:srgbClr val="CC7832"/>
                          </a:solidFill>
                          <a:highlight>
                            <a:srgbClr val="232525"/>
                          </a:highlight>
                          <a:latin typeface="Courier New"/>
                          <a:ea typeface="Courier New"/>
                          <a:cs typeface="Courier New"/>
                          <a:sym typeface="Courier New"/>
                        </a:rPr>
                        <a:t>;</a:t>
                      </a:r>
                      <a:endParaRPr sz="1200">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fr" sz="1200">
                          <a:solidFill>
                            <a:srgbClr val="CC7832"/>
                          </a:solidFill>
                          <a:highlight>
                            <a:srgbClr val="232525"/>
                          </a:highlight>
                          <a:latin typeface="Courier New"/>
                          <a:ea typeface="Courier New"/>
                          <a:cs typeface="Courier New"/>
                          <a:sym typeface="Courier New"/>
                        </a:rPr>
                        <a:t>export const </a:t>
                      </a:r>
                      <a:r>
                        <a:rPr lang="fr" sz="1200">
                          <a:solidFill>
                            <a:srgbClr val="FFC66D"/>
                          </a:solidFill>
                          <a:highlight>
                            <a:srgbClr val="232525"/>
                          </a:highlight>
                          <a:latin typeface="Courier New"/>
                          <a:ea typeface="Courier New"/>
                          <a:cs typeface="Courier New"/>
                          <a:sym typeface="Courier New"/>
                        </a:rPr>
                        <a:t>MyArticle </a:t>
                      </a:r>
                      <a:r>
                        <a:rPr lang="fr" sz="1200">
                          <a:solidFill>
                            <a:srgbClr val="A9B7C6"/>
                          </a:solidFill>
                          <a:highlight>
                            <a:srgbClr val="232525"/>
                          </a:highlight>
                          <a:latin typeface="Courier New"/>
                          <a:ea typeface="Courier New"/>
                          <a:cs typeface="Courier New"/>
                          <a:sym typeface="Courier New"/>
                        </a:rPr>
                        <a:t>= ({</a:t>
                      </a:r>
                      <a:r>
                        <a:rPr lang="fr" sz="1200">
                          <a:solidFill>
                            <a:srgbClr val="A9B7C6"/>
                          </a:solidFill>
                          <a:highlight>
                            <a:srgbClr val="232525"/>
                          </a:highlight>
                          <a:latin typeface="Courier New"/>
                          <a:ea typeface="Courier New"/>
                          <a:cs typeface="Courier New"/>
                          <a:sym typeface="Courier New"/>
                        </a:rPr>
                        <a:t>textToTransform</a:t>
                      </a:r>
                      <a:r>
                        <a:rPr lang="fr" sz="1200">
                          <a:solidFill>
                            <a:srgbClr val="A9B7C6"/>
                          </a:solidFill>
                          <a:highlight>
                            <a:srgbClr val="232525"/>
                          </a:highlight>
                          <a:latin typeface="Courier New"/>
                          <a:ea typeface="Courier New"/>
                          <a:cs typeface="Courier New"/>
                          <a:sym typeface="Courier New"/>
                        </a:rPr>
                        <a:t>}) =&gt; (</a:t>
                      </a:r>
                      <a:endParaRPr sz="1200">
                        <a:solidFill>
                          <a:srgbClr val="A9B7C6"/>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fr" sz="1200">
                          <a:solidFill>
                            <a:srgbClr val="A9B7C6"/>
                          </a:solidFill>
                          <a:highlight>
                            <a:srgbClr val="232525"/>
                          </a:highlight>
                          <a:latin typeface="Courier New"/>
                          <a:ea typeface="Courier New"/>
                          <a:cs typeface="Courier New"/>
                          <a:sym typeface="Courier New"/>
                        </a:rPr>
                        <a:t>   </a:t>
                      </a:r>
                      <a:r>
                        <a:rPr lang="fr" sz="1200">
                          <a:solidFill>
                            <a:srgbClr val="E8BF6A"/>
                          </a:solidFill>
                          <a:highlight>
                            <a:srgbClr val="232525"/>
                          </a:highlight>
                          <a:latin typeface="Courier New"/>
                          <a:ea typeface="Courier New"/>
                          <a:cs typeface="Courier New"/>
                          <a:sym typeface="Courier New"/>
                        </a:rPr>
                        <a:t>&lt;article&gt;</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E8BF6A"/>
                          </a:solidFill>
                          <a:highlight>
                            <a:srgbClr val="232525"/>
                          </a:highlight>
                          <a:latin typeface="Courier New"/>
                          <a:ea typeface="Courier New"/>
                          <a:cs typeface="Courier New"/>
                          <a:sym typeface="Courier New"/>
                        </a:rPr>
                        <a:t>       &lt;h1&gt;&lt;TypographyHelper </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BABABA"/>
                          </a:solidFill>
                          <a:highlight>
                            <a:srgbClr val="232525"/>
                          </a:highlight>
                          <a:latin typeface="Courier New"/>
                          <a:ea typeface="Courier New"/>
                          <a:cs typeface="Courier New"/>
                          <a:sym typeface="Courier New"/>
                        </a:rPr>
                        <a:t>     </a:t>
                      </a:r>
                      <a:r>
                        <a:rPr lang="fr" sz="1200">
                          <a:solidFill>
                            <a:srgbClr val="BABABA"/>
                          </a:solidFill>
                          <a:highlight>
                            <a:srgbClr val="232525"/>
                          </a:highlight>
                          <a:latin typeface="Courier New"/>
                          <a:ea typeface="Courier New"/>
                          <a:cs typeface="Courier New"/>
                          <a:sym typeface="Courier New"/>
                        </a:rPr>
                        <a:t>text</a:t>
                      </a:r>
                      <a:r>
                        <a:rPr lang="fr" sz="1200">
                          <a:solidFill>
                            <a:srgbClr val="6A8759"/>
                          </a:solidFill>
                          <a:highlight>
                            <a:srgbClr val="232525"/>
                          </a:highlight>
                          <a:latin typeface="Courier New"/>
                          <a:ea typeface="Courier New"/>
                          <a:cs typeface="Courier New"/>
                          <a:sym typeface="Courier New"/>
                        </a:rPr>
                        <a:t>=</a:t>
                      </a:r>
                      <a:r>
                        <a:rPr lang="fr" sz="1200">
                          <a:solidFill>
                            <a:srgbClr val="A9B7C6"/>
                          </a:solidFill>
                          <a:highlight>
                            <a:srgbClr val="232525"/>
                          </a:highlight>
                          <a:latin typeface="Courier New"/>
                          <a:ea typeface="Courier New"/>
                          <a:cs typeface="Courier New"/>
                          <a:sym typeface="Courier New"/>
                        </a:rPr>
                        <a:t>{</a:t>
                      </a:r>
                      <a:r>
                        <a:rPr lang="fr" sz="1200">
                          <a:solidFill>
                            <a:srgbClr val="A9B7C6"/>
                          </a:solidFill>
                          <a:highlight>
                            <a:srgbClr val="232525"/>
                          </a:highlight>
                          <a:latin typeface="Courier New"/>
                          <a:ea typeface="Courier New"/>
                          <a:cs typeface="Courier New"/>
                          <a:sym typeface="Courier New"/>
                        </a:rPr>
                        <a:t>textToTransform</a:t>
                      </a:r>
                      <a:r>
                        <a:rPr lang="fr" sz="1200">
                          <a:solidFill>
                            <a:srgbClr val="A9B7C6"/>
                          </a:solidFill>
                          <a:highlight>
                            <a:srgbClr val="232525"/>
                          </a:highlight>
                          <a:latin typeface="Courier New"/>
                          <a:ea typeface="Courier New"/>
                          <a:cs typeface="Courier New"/>
                          <a:sym typeface="Courier New"/>
                        </a:rPr>
                        <a:t>} </a:t>
                      </a:r>
                      <a:r>
                        <a:rPr lang="fr" sz="1200">
                          <a:solidFill>
                            <a:srgbClr val="BABABA"/>
                          </a:solidFill>
                          <a:highlight>
                            <a:srgbClr val="232525"/>
                          </a:highlight>
                          <a:latin typeface="Courier New"/>
                          <a:ea typeface="Courier New"/>
                          <a:cs typeface="Courier New"/>
                          <a:sym typeface="Courier New"/>
                        </a:rPr>
                        <a:t>widontNonBreakingSpace </a:t>
                      </a:r>
                      <a:r>
                        <a:rPr lang="fr" sz="1200">
                          <a:solidFill>
                            <a:srgbClr val="E8BF6A"/>
                          </a:solidFill>
                          <a:highlight>
                            <a:srgbClr val="232525"/>
                          </a:highlight>
                          <a:latin typeface="Courier New"/>
                          <a:ea typeface="Courier New"/>
                          <a:cs typeface="Courier New"/>
                          <a:sym typeface="Courier New"/>
                        </a:rPr>
                        <a:t>/&gt;</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fr" sz="1200">
                          <a:solidFill>
                            <a:srgbClr val="E8BF6A"/>
                          </a:solidFill>
                          <a:highlight>
                            <a:srgbClr val="232525"/>
                          </a:highlight>
                          <a:latin typeface="Courier New"/>
                          <a:ea typeface="Courier New"/>
                          <a:cs typeface="Courier New"/>
                          <a:sym typeface="Courier New"/>
                        </a:rPr>
                        <a:t>       &lt;/h1&gt;</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fr" sz="1200">
                          <a:solidFill>
                            <a:srgbClr val="E8BF6A"/>
                          </a:solidFill>
                          <a:highlight>
                            <a:srgbClr val="232525"/>
                          </a:highlight>
                          <a:latin typeface="Courier New"/>
                          <a:ea typeface="Courier New"/>
                          <a:cs typeface="Courier New"/>
                          <a:sym typeface="Courier New"/>
                        </a:rPr>
                        <a:t>   &lt;/article&gt;</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A9B7C6"/>
                          </a:solidFill>
                          <a:highlight>
                            <a:srgbClr val="232525"/>
                          </a:highlight>
                          <a:latin typeface="Courier New"/>
                          <a:ea typeface="Courier New"/>
                          <a:cs typeface="Courier New"/>
                          <a:sym typeface="Courier New"/>
                        </a:rPr>
                        <a:t>)</a:t>
                      </a:r>
                      <a:r>
                        <a:rPr lang="fr" sz="1200">
                          <a:solidFill>
                            <a:srgbClr val="CC7832"/>
                          </a:solidFill>
                          <a:highlight>
                            <a:srgbClr val="232525"/>
                          </a:highlight>
                          <a:latin typeface="Courier New"/>
                          <a:ea typeface="Courier New"/>
                          <a:cs typeface="Courier New"/>
                          <a:sym typeface="Courier New"/>
                        </a:rPr>
                        <a:t>;</a:t>
                      </a:r>
                      <a:endParaRPr sz="1600">
                        <a:solidFill>
                          <a:srgbClr val="9876AA"/>
                        </a:solidFill>
                        <a:highlight>
                          <a:srgbClr val="232525"/>
                        </a:highlight>
                        <a:latin typeface="Courier New"/>
                        <a:ea typeface="Courier New"/>
                        <a:cs typeface="Courier New"/>
                        <a:sym typeface="Courier New"/>
                      </a:endParaRPr>
                    </a:p>
                  </a:txBody>
                  <a:tcPr marT="63500" marB="63500" marR="63500" marL="63500">
                    <a:solidFill>
                      <a:srgbClr val="232525"/>
                    </a:solidFill>
                  </a:tcPr>
                </a:tc>
              </a:tr>
            </a:tbl>
          </a:graphicData>
        </a:graphic>
      </p:graphicFrame>
      <p:pic>
        <p:nvPicPr>
          <p:cNvPr id="557" name="Google Shape;557;p85"/>
          <p:cNvPicPr preferRelativeResize="0"/>
          <p:nvPr/>
        </p:nvPicPr>
        <p:blipFill>
          <a:blip r:embed="rId3">
            <a:alphaModFix/>
          </a:blip>
          <a:stretch>
            <a:fillRect/>
          </a:stretch>
        </p:blipFill>
        <p:spPr>
          <a:xfrm>
            <a:off x="7956048" y="188625"/>
            <a:ext cx="921227" cy="8291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React Typography Helper</a:t>
            </a:r>
            <a:endParaRPr/>
          </a:p>
        </p:txBody>
      </p:sp>
      <p:sp>
        <p:nvSpPr>
          <p:cNvPr id="563" name="Google Shape;563;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600">
                <a:latin typeface="Courier New"/>
                <a:ea typeface="Courier New"/>
                <a:cs typeface="Courier New"/>
                <a:sym typeface="Courier New"/>
              </a:rPr>
              <a:t>   yarn add</a:t>
            </a:r>
            <a:r>
              <a:rPr lang="fr" sz="1600">
                <a:latin typeface="Courier New"/>
                <a:ea typeface="Courier New"/>
                <a:cs typeface="Courier New"/>
                <a:sym typeface="Courier New"/>
              </a:rPr>
              <a:t> @seamusleahy/react-typography-helper</a:t>
            </a:r>
            <a:endParaRPr sz="1600">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 React</a:t>
            </a:r>
            <a:endParaRPr/>
          </a:p>
          <a:p>
            <a:pPr indent="0" lvl="0" marL="0" rtl="0" algn="l">
              <a:spcBef>
                <a:spcPts val="1200"/>
              </a:spcBef>
              <a:spcAft>
                <a:spcPts val="0"/>
              </a:spcAft>
              <a:buNone/>
            </a:pPr>
            <a:r>
              <a:rPr lang="fr"/>
              <a:t>👍 Flexible</a:t>
            </a:r>
            <a:endParaRPr/>
          </a:p>
          <a:p>
            <a:pPr indent="0" lvl="0" marL="0" rtl="0" algn="l">
              <a:spcBef>
                <a:spcPts val="1200"/>
              </a:spcBef>
              <a:spcAft>
                <a:spcPts val="0"/>
              </a:spcAft>
              <a:buNone/>
            </a:pPr>
            <a:r>
              <a:rPr lang="fr"/>
              <a:t>👍 </a:t>
            </a:r>
            <a:r>
              <a:rPr lang="fr"/>
              <a:t>Facilités de style</a:t>
            </a:r>
            <a:endParaRPr/>
          </a:p>
          <a:p>
            <a:pPr indent="0" lvl="0" marL="0" rtl="0" algn="l">
              <a:spcBef>
                <a:spcPts val="1200"/>
              </a:spcBef>
              <a:spcAft>
                <a:spcPts val="1200"/>
              </a:spcAft>
              <a:buNone/>
            </a:pPr>
            <a:r>
              <a:t/>
            </a:r>
            <a:endParaRPr/>
          </a:p>
        </p:txBody>
      </p:sp>
      <p:graphicFrame>
        <p:nvGraphicFramePr>
          <p:cNvPr id="564" name="Google Shape;564;p86"/>
          <p:cNvGraphicFramePr/>
          <p:nvPr/>
        </p:nvGraphicFramePr>
        <p:xfrm>
          <a:off x="2685550" y="2017025"/>
          <a:ext cx="3000000" cy="3000000"/>
        </p:xfrm>
        <a:graphic>
          <a:graphicData uri="http://schemas.openxmlformats.org/drawingml/2006/table">
            <a:tbl>
              <a:tblPr>
                <a:noFill/>
                <a:tableStyleId>{A4B1F4D8-D907-4AD8-94E0-138B3E19BDC9}</a:tableStyleId>
              </a:tblPr>
              <a:tblGrid>
                <a:gridCol w="6146750"/>
              </a:tblGrid>
              <a:tr h="2262475">
                <a:tc>
                  <a:txBody>
                    <a:bodyPr/>
                    <a:lstStyle/>
                    <a:p>
                      <a:pPr indent="0" lvl="0" marL="0" rtl="0" algn="l">
                        <a:lnSpc>
                          <a:spcPct val="115000"/>
                        </a:lnSpc>
                        <a:spcBef>
                          <a:spcPts val="0"/>
                        </a:spcBef>
                        <a:spcAft>
                          <a:spcPts val="0"/>
                        </a:spcAft>
                        <a:buNone/>
                      </a:pPr>
                      <a:r>
                        <a:rPr lang="fr" sz="1200">
                          <a:solidFill>
                            <a:srgbClr val="CC7832"/>
                          </a:solidFill>
                          <a:highlight>
                            <a:srgbClr val="232525"/>
                          </a:highlight>
                          <a:latin typeface="Courier New"/>
                          <a:ea typeface="Courier New"/>
                          <a:cs typeface="Courier New"/>
                          <a:sym typeface="Courier New"/>
                        </a:rPr>
                        <a:t>import </a:t>
                      </a:r>
                      <a:r>
                        <a:rPr b="1" i="1" lang="fr" sz="1200">
                          <a:solidFill>
                            <a:srgbClr val="9876AA"/>
                          </a:solidFill>
                          <a:highlight>
                            <a:srgbClr val="232525"/>
                          </a:highlight>
                          <a:latin typeface="Courier New"/>
                          <a:ea typeface="Courier New"/>
                          <a:cs typeface="Courier New"/>
                          <a:sym typeface="Courier New"/>
                        </a:rPr>
                        <a:t>React </a:t>
                      </a:r>
                      <a:r>
                        <a:rPr lang="fr" sz="1200">
                          <a:solidFill>
                            <a:srgbClr val="CC7832"/>
                          </a:solidFill>
                          <a:highlight>
                            <a:srgbClr val="232525"/>
                          </a:highlight>
                          <a:latin typeface="Courier New"/>
                          <a:ea typeface="Courier New"/>
                          <a:cs typeface="Courier New"/>
                          <a:sym typeface="Courier New"/>
                        </a:rPr>
                        <a:t>from </a:t>
                      </a:r>
                      <a:r>
                        <a:rPr lang="fr" sz="1200">
                          <a:solidFill>
                            <a:srgbClr val="6A8759"/>
                          </a:solidFill>
                          <a:highlight>
                            <a:srgbClr val="232525"/>
                          </a:highlight>
                          <a:latin typeface="Courier New"/>
                          <a:ea typeface="Courier New"/>
                          <a:cs typeface="Courier New"/>
                          <a:sym typeface="Courier New"/>
                        </a:rPr>
                        <a:t>'react'</a:t>
                      </a:r>
                      <a:r>
                        <a:rPr lang="fr" sz="1200">
                          <a:solidFill>
                            <a:srgbClr val="CC7832"/>
                          </a:solidFill>
                          <a:highlight>
                            <a:srgbClr val="232525"/>
                          </a:highlight>
                          <a:latin typeface="Courier New"/>
                          <a:ea typeface="Courier New"/>
                          <a:cs typeface="Courier New"/>
                          <a:sym typeface="Courier New"/>
                        </a:rPr>
                        <a:t>;</a:t>
                      </a:r>
                      <a:endParaRPr sz="1200">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CC7832"/>
                          </a:solidFill>
                          <a:highlight>
                            <a:srgbClr val="232525"/>
                          </a:highlight>
                          <a:latin typeface="Courier New"/>
                          <a:ea typeface="Courier New"/>
                          <a:cs typeface="Courier New"/>
                          <a:sym typeface="Courier New"/>
                        </a:rPr>
                        <a:t>import </a:t>
                      </a:r>
                      <a:r>
                        <a:rPr lang="fr" sz="1200">
                          <a:solidFill>
                            <a:srgbClr val="A9B7C6"/>
                          </a:solidFill>
                          <a:highlight>
                            <a:srgbClr val="232525"/>
                          </a:highlight>
                          <a:latin typeface="Courier New"/>
                          <a:ea typeface="Courier New"/>
                          <a:cs typeface="Courier New"/>
                          <a:sym typeface="Courier New"/>
                        </a:rPr>
                        <a:t>TypographyHelper </a:t>
                      </a:r>
                      <a:r>
                        <a:rPr lang="fr" sz="1200">
                          <a:solidFill>
                            <a:srgbClr val="CC7832"/>
                          </a:solidFill>
                          <a:highlight>
                            <a:srgbClr val="232525"/>
                          </a:highlight>
                          <a:latin typeface="Courier New"/>
                          <a:ea typeface="Courier New"/>
                          <a:cs typeface="Courier New"/>
                          <a:sym typeface="Courier New"/>
                        </a:rPr>
                        <a:t>from </a:t>
                      </a:r>
                      <a:r>
                        <a:rPr lang="fr" sz="1200">
                          <a:solidFill>
                            <a:srgbClr val="6A8759"/>
                          </a:solidFill>
                          <a:highlight>
                            <a:srgbClr val="232525"/>
                          </a:highlight>
                          <a:latin typeface="Courier New"/>
                          <a:ea typeface="Courier New"/>
                          <a:cs typeface="Courier New"/>
                          <a:sym typeface="Courier New"/>
                        </a:rPr>
                        <a:t>'react-typography-helper'</a:t>
                      </a:r>
                      <a:r>
                        <a:rPr lang="fr" sz="1200">
                          <a:solidFill>
                            <a:srgbClr val="CC7832"/>
                          </a:solidFill>
                          <a:highlight>
                            <a:srgbClr val="232525"/>
                          </a:highlight>
                          <a:latin typeface="Courier New"/>
                          <a:ea typeface="Courier New"/>
                          <a:cs typeface="Courier New"/>
                          <a:sym typeface="Courier New"/>
                        </a:rPr>
                        <a:t>;</a:t>
                      </a:r>
                      <a:endParaRPr sz="1200">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CC7832"/>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CC7832"/>
                          </a:solidFill>
                          <a:highlight>
                            <a:srgbClr val="232525"/>
                          </a:highlight>
                          <a:latin typeface="Courier New"/>
                          <a:ea typeface="Courier New"/>
                          <a:cs typeface="Courier New"/>
                          <a:sym typeface="Courier New"/>
                        </a:rPr>
                        <a:t>export const </a:t>
                      </a:r>
                      <a:r>
                        <a:rPr lang="fr" sz="1200">
                          <a:solidFill>
                            <a:srgbClr val="FFC66D"/>
                          </a:solidFill>
                          <a:highlight>
                            <a:srgbClr val="232525"/>
                          </a:highlight>
                          <a:latin typeface="Courier New"/>
                          <a:ea typeface="Courier New"/>
                          <a:cs typeface="Courier New"/>
                          <a:sym typeface="Courier New"/>
                        </a:rPr>
                        <a:t>MyArticle </a:t>
                      </a:r>
                      <a:r>
                        <a:rPr lang="fr" sz="1200">
                          <a:solidFill>
                            <a:srgbClr val="A9B7C6"/>
                          </a:solidFill>
                          <a:highlight>
                            <a:srgbClr val="232525"/>
                          </a:highlight>
                          <a:latin typeface="Courier New"/>
                          <a:ea typeface="Courier New"/>
                          <a:cs typeface="Courier New"/>
                          <a:sym typeface="Courier New"/>
                        </a:rPr>
                        <a:t>= ({textToTransform}) =&gt; (</a:t>
                      </a:r>
                      <a:endParaRPr sz="1200">
                        <a:solidFill>
                          <a:srgbClr val="A9B7C6"/>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A9B7C6"/>
                          </a:solidFill>
                          <a:highlight>
                            <a:srgbClr val="232525"/>
                          </a:highlight>
                          <a:latin typeface="Courier New"/>
                          <a:ea typeface="Courier New"/>
                          <a:cs typeface="Courier New"/>
                          <a:sym typeface="Courier New"/>
                        </a:rPr>
                        <a:t>   </a:t>
                      </a:r>
                      <a:r>
                        <a:rPr lang="fr" sz="1200">
                          <a:solidFill>
                            <a:srgbClr val="E8BF6A"/>
                          </a:solidFill>
                          <a:highlight>
                            <a:srgbClr val="232525"/>
                          </a:highlight>
                          <a:latin typeface="Courier New"/>
                          <a:ea typeface="Courier New"/>
                          <a:cs typeface="Courier New"/>
                          <a:sym typeface="Courier New"/>
                        </a:rPr>
                        <a:t>&lt;article&gt;</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E8BF6A"/>
                          </a:solidFill>
                          <a:highlight>
                            <a:srgbClr val="232525"/>
                          </a:highlight>
                          <a:latin typeface="Courier New"/>
                          <a:ea typeface="Courier New"/>
                          <a:cs typeface="Courier New"/>
                          <a:sym typeface="Courier New"/>
                        </a:rPr>
                        <a:t>       &lt;h1&gt;&lt;TypographyHelper </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BABABA"/>
                          </a:solidFill>
                          <a:highlight>
                            <a:srgbClr val="232525"/>
                          </a:highlight>
                          <a:latin typeface="Courier New"/>
                          <a:ea typeface="Courier New"/>
                          <a:cs typeface="Courier New"/>
                          <a:sym typeface="Courier New"/>
                        </a:rPr>
                        <a:t>     text</a:t>
                      </a:r>
                      <a:r>
                        <a:rPr lang="fr" sz="1200">
                          <a:solidFill>
                            <a:srgbClr val="6A8759"/>
                          </a:solidFill>
                          <a:highlight>
                            <a:srgbClr val="232525"/>
                          </a:highlight>
                          <a:latin typeface="Courier New"/>
                          <a:ea typeface="Courier New"/>
                          <a:cs typeface="Courier New"/>
                          <a:sym typeface="Courier New"/>
                        </a:rPr>
                        <a:t>=</a:t>
                      </a:r>
                      <a:r>
                        <a:rPr lang="fr" sz="1200">
                          <a:solidFill>
                            <a:srgbClr val="A9B7C6"/>
                          </a:solidFill>
                          <a:highlight>
                            <a:srgbClr val="232525"/>
                          </a:highlight>
                          <a:latin typeface="Courier New"/>
                          <a:ea typeface="Courier New"/>
                          <a:cs typeface="Courier New"/>
                          <a:sym typeface="Courier New"/>
                        </a:rPr>
                        <a:t>{textToTransform} </a:t>
                      </a:r>
                      <a:r>
                        <a:rPr lang="fr" sz="1200">
                          <a:solidFill>
                            <a:srgbClr val="BABABA"/>
                          </a:solidFill>
                          <a:highlight>
                            <a:srgbClr val="232525"/>
                          </a:highlight>
                          <a:latin typeface="Courier New"/>
                          <a:ea typeface="Courier New"/>
                          <a:cs typeface="Courier New"/>
                          <a:sym typeface="Courier New"/>
                        </a:rPr>
                        <a:t>widontNonBreakingSpace </a:t>
                      </a:r>
                      <a:r>
                        <a:rPr lang="fr" sz="1200">
                          <a:solidFill>
                            <a:srgbClr val="E8BF6A"/>
                          </a:solidFill>
                          <a:highlight>
                            <a:srgbClr val="232525"/>
                          </a:highlight>
                          <a:latin typeface="Courier New"/>
                          <a:ea typeface="Courier New"/>
                          <a:cs typeface="Courier New"/>
                          <a:sym typeface="Courier New"/>
                        </a:rPr>
                        <a:t>/&gt;</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E8BF6A"/>
                          </a:solidFill>
                          <a:highlight>
                            <a:srgbClr val="232525"/>
                          </a:highlight>
                          <a:latin typeface="Courier New"/>
                          <a:ea typeface="Courier New"/>
                          <a:cs typeface="Courier New"/>
                          <a:sym typeface="Courier New"/>
                        </a:rPr>
                        <a:t>       &lt;/h1&gt;</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E8BF6A"/>
                          </a:solidFill>
                          <a:highlight>
                            <a:srgbClr val="232525"/>
                          </a:highlight>
                          <a:latin typeface="Courier New"/>
                          <a:ea typeface="Courier New"/>
                          <a:cs typeface="Courier New"/>
                          <a:sym typeface="Courier New"/>
                        </a:rPr>
                        <a:t>   &lt;/article&gt;</a:t>
                      </a:r>
                      <a:endParaRPr sz="1200">
                        <a:solidFill>
                          <a:srgbClr val="E8BF6A"/>
                        </a:solidFill>
                        <a:highlight>
                          <a:srgbClr val="232525"/>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fr" sz="1200">
                          <a:solidFill>
                            <a:srgbClr val="A9B7C6"/>
                          </a:solidFill>
                          <a:highlight>
                            <a:srgbClr val="232525"/>
                          </a:highlight>
                          <a:latin typeface="Courier New"/>
                          <a:ea typeface="Courier New"/>
                          <a:cs typeface="Courier New"/>
                          <a:sym typeface="Courier New"/>
                        </a:rPr>
                        <a:t>)</a:t>
                      </a:r>
                      <a:r>
                        <a:rPr lang="fr" sz="1200">
                          <a:solidFill>
                            <a:srgbClr val="CC7832"/>
                          </a:solidFill>
                          <a:highlight>
                            <a:srgbClr val="232525"/>
                          </a:highlight>
                          <a:latin typeface="Courier New"/>
                          <a:ea typeface="Courier New"/>
                          <a:cs typeface="Courier New"/>
                          <a:sym typeface="Courier New"/>
                        </a:rPr>
                        <a:t>;</a:t>
                      </a:r>
                      <a:endParaRPr sz="1200">
                        <a:solidFill>
                          <a:srgbClr val="CC7832"/>
                        </a:solidFill>
                        <a:highlight>
                          <a:srgbClr val="232525"/>
                        </a:highlight>
                        <a:latin typeface="Courier New"/>
                        <a:ea typeface="Courier New"/>
                        <a:cs typeface="Courier New"/>
                        <a:sym typeface="Courier New"/>
                      </a:endParaRPr>
                    </a:p>
                  </a:txBody>
                  <a:tcPr marT="63500" marB="63500" marR="63500" marL="63500">
                    <a:solidFill>
                      <a:srgbClr val="232525"/>
                    </a:solidFill>
                  </a:tcPr>
                </a:tc>
              </a:tr>
            </a:tbl>
          </a:graphicData>
        </a:graphic>
      </p:graphicFrame>
      <p:pic>
        <p:nvPicPr>
          <p:cNvPr id="565" name="Google Shape;565;p86"/>
          <p:cNvPicPr preferRelativeResize="0"/>
          <p:nvPr/>
        </p:nvPicPr>
        <p:blipFill>
          <a:blip r:embed="rId3">
            <a:alphaModFix/>
          </a:blip>
          <a:stretch>
            <a:fillRect/>
          </a:stretch>
        </p:blipFill>
        <p:spPr>
          <a:xfrm>
            <a:off x="7956048" y="188625"/>
            <a:ext cx="921227" cy="8291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Plug-Ins de CMS</a:t>
            </a:r>
            <a:endParaRPr/>
          </a:p>
        </p:txBody>
      </p:sp>
      <p:sp>
        <p:nvSpPr>
          <p:cNvPr id="571" name="Google Shape;571;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Sur Craft : nystudio107/craft-typogrify (</a:t>
            </a:r>
            <a:r>
              <a:rPr lang="fr"/>
              <a:t>SmartyPants et PHP-Typography)</a:t>
            </a:r>
            <a:endParaRPr/>
          </a:p>
          <a:p>
            <a:pPr indent="0" lvl="0" marL="0" rtl="0" algn="l">
              <a:spcBef>
                <a:spcPts val="1200"/>
              </a:spcBef>
              <a:spcAft>
                <a:spcPts val="0"/>
              </a:spcAft>
              <a:buClr>
                <a:schemeClr val="dk1"/>
              </a:buClr>
              <a:buSzPts val="1100"/>
              <a:buFont typeface="Arial"/>
              <a:buNone/>
            </a:pPr>
            <a:r>
              <a:rPr lang="fr"/>
              <a:t>Sur Wordpress : typofr (JoliTypo)</a:t>
            </a:r>
            <a:endParaRPr/>
          </a:p>
          <a:p>
            <a:pPr indent="0" lvl="0" marL="0" rtl="0" algn="l">
              <a:spcBef>
                <a:spcPts val="1200"/>
              </a:spcBef>
              <a:spcAft>
                <a:spcPts val="0"/>
              </a:spcAft>
              <a:buClr>
                <a:schemeClr val="dk1"/>
              </a:buClr>
              <a:buSzPts val="1100"/>
              <a:buFont typeface="Arial"/>
              <a:buNone/>
            </a:pPr>
            <a:r>
              <a:rPr lang="fr"/>
              <a:t>			     wp-typography (PHP-Typography)</a:t>
            </a:r>
            <a:endParaRPr/>
          </a:p>
          <a:p>
            <a:pPr indent="0" lvl="0" marL="0" rtl="0" algn="l">
              <a:spcBef>
                <a:spcPts val="1200"/>
              </a:spcBef>
              <a:spcAft>
                <a:spcPts val="0"/>
              </a:spcAft>
              <a:buClr>
                <a:schemeClr val="dk1"/>
              </a:buClr>
              <a:buSzPts val="1100"/>
              <a:buFont typeface="Arial"/>
              <a:buNone/>
            </a:pPr>
            <a:r>
              <a:rPr lang="fr"/>
              <a:t>Sur Drupal : Twig Typography (PHP-Typography)</a:t>
            </a:r>
            <a:endParaRPr/>
          </a:p>
          <a:p>
            <a:pPr indent="0" lvl="0" marL="0" rtl="0" algn="l">
              <a:spcBef>
                <a:spcPts val="1200"/>
              </a:spcBef>
              <a:spcAft>
                <a:spcPts val="0"/>
              </a:spcAft>
              <a:buClr>
                <a:schemeClr val="dk1"/>
              </a:buClr>
              <a:buSzPts val="1100"/>
              <a:buFont typeface="Arial"/>
              <a:buNone/>
            </a:pPr>
            <a:r>
              <a:rPr lang="fr"/>
              <a:t>Sur SPIP : TextWheel</a:t>
            </a:r>
            <a:endParaRPr/>
          </a:p>
          <a:p>
            <a:pPr indent="0" lvl="0" marL="0" rtl="0" algn="l">
              <a:spcBef>
                <a:spcPts val="12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 aller plus loin</a:t>
            </a:r>
            <a:endParaRPr/>
          </a:p>
        </p:txBody>
      </p:sp>
      <p:sp>
        <p:nvSpPr>
          <p:cNvPr id="577" name="Google Shape;577;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 </a:t>
            </a:r>
            <a:r>
              <a:rPr i="1" lang="fr"/>
              <a:t>La macrotypographie de la page Web</a:t>
            </a:r>
            <a:r>
              <a:rPr lang="fr"/>
              <a:t>, Anne-Sophie Fradier, Paris Web 2010</a:t>
            </a:r>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 aller plus loin</a:t>
            </a:r>
            <a:endParaRPr/>
          </a:p>
        </p:txBody>
      </p:sp>
      <p:sp>
        <p:nvSpPr>
          <p:cNvPr id="583" name="Google Shape;583;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 </a:t>
            </a:r>
            <a:r>
              <a:rPr i="1" lang="fr"/>
              <a:t>La macrotypographie de la page Web</a:t>
            </a:r>
            <a:r>
              <a:rPr lang="fr"/>
              <a:t>, Anne-Sophie Fradier, Paris Web 2010</a:t>
            </a:r>
            <a:endParaRPr/>
          </a:p>
          <a:p>
            <a:pPr indent="0" lvl="0" marL="0" rtl="0" algn="l">
              <a:spcBef>
                <a:spcPts val="1200"/>
              </a:spcBef>
              <a:spcAft>
                <a:spcPts val="0"/>
              </a:spcAft>
              <a:buNone/>
            </a:pPr>
            <a:r>
              <a:rPr lang="fr"/>
              <a:t>👉 L’accessibilité</a:t>
            </a:r>
            <a:endParaRPr/>
          </a:p>
          <a:p>
            <a:pPr indent="0" lvl="0" marL="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Sources</a:t>
            </a:r>
            <a:endParaRPr/>
          </a:p>
        </p:txBody>
      </p:sp>
      <p:sp>
        <p:nvSpPr>
          <p:cNvPr id="589" name="Google Shape;589;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latin typeface="Courier New"/>
                <a:ea typeface="Courier New"/>
                <a:cs typeface="Courier New"/>
                <a:sym typeface="Courier New"/>
              </a:rPr>
              <a:t>github.com/MarionLeHerisson</a:t>
            </a:r>
            <a:endParaRPr>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 Exemple de code fonctionnel</a:t>
            </a:r>
            <a:endParaRPr/>
          </a:p>
          <a:p>
            <a:pPr indent="0" lvl="0" marL="0" rtl="0" algn="l">
              <a:spcBef>
                <a:spcPts val="1200"/>
              </a:spcBef>
              <a:spcAft>
                <a:spcPts val="0"/>
              </a:spcAft>
              <a:buNone/>
            </a:pPr>
            <a:r>
              <a:rPr lang="fr"/>
              <a:t>👉 Slides</a:t>
            </a:r>
            <a:endParaRPr/>
          </a:p>
          <a:p>
            <a:pPr indent="0" lvl="0" marL="0" rtl="0" algn="l">
              <a:spcBef>
                <a:spcPts val="1200"/>
              </a:spcBef>
              <a:spcAft>
                <a:spcPts val="1200"/>
              </a:spcAft>
              <a:buNone/>
            </a:pPr>
            <a:r>
              <a:rPr lang="fr"/>
              <a:t>👉 Articles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Merci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Sources</a:t>
            </a:r>
            <a:endParaRPr/>
          </a:p>
        </p:txBody>
      </p:sp>
      <p:sp>
        <p:nvSpPr>
          <p:cNvPr id="600" name="Google Shape;600;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fr"/>
              <a:t>Les espaces typographiques et le Web </a:t>
            </a:r>
            <a:r>
              <a:rPr lang="fr" u="sng">
                <a:solidFill>
                  <a:schemeClr val="hlink"/>
                </a:solidFill>
                <a:hlinkClick r:id="rId3"/>
              </a:rPr>
              <a:t>http://typographisme.net/post/Les-espaces-typographiques-et-le-web</a:t>
            </a:r>
            <a:endParaRPr/>
          </a:p>
          <a:p>
            <a:pPr indent="0" lvl="0" marL="0" rtl="0" algn="l">
              <a:spcBef>
                <a:spcPts val="1200"/>
              </a:spcBef>
              <a:spcAft>
                <a:spcPts val="0"/>
              </a:spcAft>
              <a:buNone/>
            </a:pPr>
            <a:r>
              <a:rPr lang="fr"/>
              <a:t>Punctuation Matters </a:t>
            </a:r>
            <a:r>
              <a:rPr lang="fr" u="sng">
                <a:solidFill>
                  <a:schemeClr val="hlink"/>
                </a:solidFill>
                <a:hlinkClick r:id="rId4"/>
              </a:rPr>
              <a:t>https://www.punctuationmatters.com</a:t>
            </a:r>
            <a:endParaRPr/>
          </a:p>
          <a:p>
            <a:pPr indent="0" lvl="0" marL="0" rtl="0" algn="l">
              <a:spcBef>
                <a:spcPts val="1200"/>
              </a:spcBef>
              <a:spcAft>
                <a:spcPts val="0"/>
              </a:spcAft>
              <a:buNone/>
            </a:pPr>
            <a:r>
              <a:rPr lang="fr"/>
              <a:t>Points de suspension </a:t>
            </a:r>
            <a:r>
              <a:rPr lang="fr" u="sng">
                <a:solidFill>
                  <a:schemeClr val="hlink"/>
                </a:solidFill>
                <a:hlinkClick r:id="rId5"/>
              </a:rPr>
              <a:t>https://fr.wikipedia.org/wiki/Points_de_suspension</a:t>
            </a:r>
            <a:endParaRPr/>
          </a:p>
          <a:p>
            <a:pPr indent="0" lvl="0" marL="0" rtl="0" algn="l">
              <a:spcBef>
                <a:spcPts val="1200"/>
              </a:spcBef>
              <a:spcAft>
                <a:spcPts val="0"/>
              </a:spcAft>
              <a:buNone/>
            </a:pPr>
            <a:r>
              <a:rPr lang="fr"/>
              <a:t>Petit guide typographique à l’usage de l’internet </a:t>
            </a:r>
            <a:r>
              <a:rPr lang="fr" u="sng">
                <a:solidFill>
                  <a:schemeClr val="hlink"/>
                </a:solidFill>
                <a:hlinkClick r:id="rId6"/>
              </a:rPr>
              <a:t>http://www.uzine.net/article1802.html</a:t>
            </a:r>
            <a:endParaRPr/>
          </a:p>
          <a:p>
            <a:pPr indent="0" lvl="0" marL="0" rtl="0" algn="l">
              <a:spcBef>
                <a:spcPts val="1200"/>
              </a:spcBef>
              <a:spcAft>
                <a:spcPts val="0"/>
              </a:spcAft>
              <a:buNone/>
            </a:pPr>
            <a:r>
              <a:rPr lang="fr"/>
              <a:t>Améliorez la lisibilité de vos textes </a:t>
            </a:r>
            <a:r>
              <a:rPr lang="fr" u="sng">
                <a:solidFill>
                  <a:schemeClr val="hlink"/>
                </a:solidFill>
                <a:hlinkClick r:id="rId7"/>
              </a:rPr>
              <a:t>https://quelmottapique.com/2017/11/02/ameliorez-la-lisibilite-de-vos-textes/</a:t>
            </a:r>
            <a:endParaRPr/>
          </a:p>
          <a:p>
            <a:pPr indent="0" lvl="0" marL="0" rtl="0" algn="l">
              <a:spcBef>
                <a:spcPts val="1200"/>
              </a:spcBef>
              <a:spcAft>
                <a:spcPts val="0"/>
              </a:spcAft>
              <a:buNone/>
            </a:pPr>
            <a:r>
              <a:rPr lang="fr"/>
              <a:t>JoliTypo (et ses sources) </a:t>
            </a:r>
            <a:r>
              <a:rPr lang="fr" u="sng">
                <a:solidFill>
                  <a:schemeClr val="hlink"/>
                </a:solidFill>
                <a:hlinkClick r:id="rId8"/>
              </a:rPr>
              <a:t>https://github.com/jolicode/JoliTypo</a:t>
            </a:r>
            <a:endParaRPr/>
          </a:p>
          <a:p>
            <a:pPr indent="0" lvl="0" marL="0" rtl="0" algn="l">
              <a:spcBef>
                <a:spcPts val="1200"/>
              </a:spcBef>
              <a:spcAft>
                <a:spcPts val="0"/>
              </a:spcAft>
              <a:buNone/>
            </a:pPr>
            <a:r>
              <a:rPr lang="fr"/>
              <a:t>HTML entities encoder/decoder </a:t>
            </a:r>
            <a:r>
              <a:rPr lang="fr" u="sng">
                <a:solidFill>
                  <a:schemeClr val="hlink"/>
                </a:solidFill>
                <a:hlinkClick r:id="rId9"/>
              </a:rPr>
              <a:t>https://mothereff.in/html-entities</a:t>
            </a:r>
            <a:endParaRPr/>
          </a:p>
          <a:p>
            <a:pPr indent="0" lvl="0" marL="0" rtl="0" algn="l">
              <a:spcBef>
                <a:spcPts val="1200"/>
              </a:spcBef>
              <a:spcAft>
                <a:spcPts val="0"/>
              </a:spcAft>
              <a:buNone/>
            </a:pPr>
            <a:r>
              <a:rPr lang="fr"/>
              <a:t>Guillemets anglais ou guillemets français | Un choix graphique </a:t>
            </a:r>
            <a:r>
              <a:rPr lang="fr" u="sng">
                <a:solidFill>
                  <a:schemeClr val="hlink"/>
                </a:solidFill>
                <a:hlinkClick r:id="rId10"/>
              </a:rPr>
              <a:t>https://blog.typogabor.com/2009/02/19/guillemets-anglais-ou-guillemets-francais-un-choix-graphique-reloaded/</a:t>
            </a:r>
            <a:endParaRPr/>
          </a:p>
          <a:p>
            <a:pPr indent="0" lvl="0" marL="0" rtl="0" algn="l">
              <a:spcBef>
                <a:spcPts val="1200"/>
              </a:spcBef>
              <a:spcAft>
                <a:spcPts val="1200"/>
              </a:spcAft>
              <a:buNone/>
            </a:pPr>
            <a:r>
              <a:rPr lang="fr"/>
              <a:t>Les tirets </a:t>
            </a:r>
            <a:r>
              <a:rPr lang="fr" u="sng">
                <a:solidFill>
                  <a:schemeClr val="hlink"/>
                </a:solidFill>
                <a:hlinkClick r:id="rId11"/>
              </a:rPr>
              <a:t>https://www.24joursdeweb.fr/2017/les-tirets/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Libs Js corrigeant les lignes veuves</a:t>
            </a:r>
            <a:endParaRPr/>
          </a:p>
        </p:txBody>
      </p:sp>
      <p:sp>
        <p:nvSpPr>
          <p:cNvPr id="606" name="Google Shape;606;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Widow Tamer Js </a:t>
            </a:r>
            <a:r>
              <a:rPr lang="fr" u="sng">
                <a:solidFill>
                  <a:schemeClr val="hlink"/>
                </a:solidFill>
                <a:hlinkClick r:id="rId3"/>
              </a:rPr>
              <a:t>https://responsivedesign.is/resources/typography/widowtamer-js/</a:t>
            </a:r>
            <a:endParaRPr/>
          </a:p>
          <a:p>
            <a:pPr indent="0" lvl="0" marL="0" rtl="0" algn="l">
              <a:spcBef>
                <a:spcPts val="1200"/>
              </a:spcBef>
              <a:spcAft>
                <a:spcPts val="0"/>
              </a:spcAft>
              <a:buNone/>
            </a:pPr>
            <a:r>
              <a:rPr lang="fr"/>
              <a:t>JQuery WidowFix </a:t>
            </a:r>
            <a:r>
              <a:rPr lang="fr" u="sng">
                <a:solidFill>
                  <a:schemeClr val="hlink"/>
                </a:solidFill>
                <a:hlinkClick r:id="rId4"/>
              </a:rPr>
              <a:t>https://matthewlein.com/tools/widowfix</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rPr lang="fr"/>
              <a:t>👉 Ponctuation</a:t>
            </a:r>
            <a:endParaRPr/>
          </a:p>
          <a:p>
            <a:pPr indent="457200" lvl="0" marL="0" rtl="0" algn="l">
              <a:spcBef>
                <a:spcPts val="1200"/>
              </a:spcBef>
              <a:spcAft>
                <a:spcPts val="0"/>
              </a:spcAft>
              <a:buNone/>
            </a:pPr>
            <a:r>
              <a:rPr lang="fr"/>
              <a:t>👉 Espacements</a:t>
            </a:r>
            <a:endParaRPr/>
          </a:p>
          <a:p>
            <a:pPr indent="457200" lvl="0" marL="0" rtl="0" algn="l">
              <a:spcBef>
                <a:spcPts val="1200"/>
              </a:spcBef>
              <a:spcAft>
                <a:spcPts val="1200"/>
              </a:spcAft>
              <a:buNone/>
            </a:pPr>
            <a:r>
              <a:rPr lang="fr"/>
              <a:t>👉 Césures des mots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C’est quoi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17" name="Google Shape;117;p23"/>
          <p:cNvPicPr preferRelativeResize="0"/>
          <p:nvPr/>
        </p:nvPicPr>
        <p:blipFill>
          <a:blip r:embed="rId3">
            <a:alphaModFix/>
          </a:blip>
          <a:stretch>
            <a:fillRect/>
          </a:stretch>
        </p:blipFill>
        <p:spPr>
          <a:xfrm>
            <a:off x="5130875" y="957250"/>
            <a:ext cx="2495550" cy="322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