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Urbanist"/>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font" Target="fonts/Urbanist-bold.fntdata"/><Relationship Id="rId10" Type="http://schemas.openxmlformats.org/officeDocument/2006/relationships/font" Target="fonts/Urbanist-regular.fntdata"/><Relationship Id="rId13" Type="http://schemas.openxmlformats.org/officeDocument/2006/relationships/font" Target="fonts/Urbanist-boldItalic.fntdata"/><Relationship Id="rId12" Type="http://schemas.openxmlformats.org/officeDocument/2006/relationships/font" Target="fonts/Urbanist-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49087e4c2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49087e4c2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49087e4c25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49087e4c25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49087e4c25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49087e4c25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1848842" y="-10169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Urbanist"/>
                <a:ea typeface="Urbanist"/>
                <a:cs typeface="Urbanist"/>
                <a:sym typeface="Urbanist"/>
              </a:rPr>
              <a:t>Centrix Market</a:t>
            </a:r>
            <a:endParaRPr>
              <a:latin typeface="Urbanist"/>
              <a:ea typeface="Urbanist"/>
              <a:cs typeface="Urbanist"/>
              <a:sym typeface="Urbanist"/>
            </a:endParaRPr>
          </a:p>
        </p:txBody>
      </p:sp>
      <p:sp>
        <p:nvSpPr>
          <p:cNvPr id="55" name="Google Shape;55;p13"/>
          <p:cNvSpPr txBox="1"/>
          <p:nvPr>
            <p:ph idx="1" type="subTitle"/>
          </p:nvPr>
        </p:nvSpPr>
        <p:spPr>
          <a:xfrm>
            <a:off x="0" y="3612750"/>
            <a:ext cx="2544900" cy="7926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sz="1332">
                <a:solidFill>
                  <a:schemeClr val="dk1"/>
                </a:solidFill>
                <a:latin typeface="Urbanist"/>
                <a:ea typeface="Urbanist"/>
                <a:cs typeface="Urbanist"/>
                <a:sym typeface="Urbanist"/>
              </a:rPr>
              <a:t> </a:t>
            </a:r>
            <a:r>
              <a:rPr b="1" lang="en" sz="1332">
                <a:solidFill>
                  <a:schemeClr val="dk1"/>
                </a:solidFill>
                <a:latin typeface="Urbanist"/>
                <a:ea typeface="Urbanist"/>
                <a:cs typeface="Urbanist"/>
                <a:sym typeface="Urbanist"/>
              </a:rPr>
              <a:t>Developed by: </a:t>
            </a:r>
            <a:endParaRPr b="1" sz="1332">
              <a:solidFill>
                <a:schemeClr val="dk1"/>
              </a:solidFill>
              <a:latin typeface="Urbanist"/>
              <a:ea typeface="Urbanist"/>
              <a:cs typeface="Urbanist"/>
              <a:sym typeface="Urbanist"/>
            </a:endParaRPr>
          </a:p>
          <a:p>
            <a:pPr indent="0" lvl="0" marL="0" rtl="0" algn="ctr">
              <a:spcBef>
                <a:spcPts val="0"/>
              </a:spcBef>
              <a:spcAft>
                <a:spcPts val="0"/>
              </a:spcAft>
              <a:buNone/>
            </a:pPr>
            <a:r>
              <a:rPr lang="en">
                <a:solidFill>
                  <a:schemeClr val="dk1"/>
                </a:solidFill>
              </a:rPr>
              <a:t>      </a:t>
            </a:r>
            <a:endParaRPr>
              <a:solidFill>
                <a:schemeClr val="dk1"/>
              </a:solidFill>
            </a:endParaRPr>
          </a:p>
        </p:txBody>
      </p:sp>
      <p:sp>
        <p:nvSpPr>
          <p:cNvPr id="56" name="Google Shape;56;p13"/>
          <p:cNvSpPr/>
          <p:nvPr/>
        </p:nvSpPr>
        <p:spPr>
          <a:xfrm>
            <a:off x="163150" y="4016175"/>
            <a:ext cx="1002300" cy="228600"/>
          </a:xfrm>
          <a:prstGeom prst="roundRect">
            <a:avLst>
              <a:gd fmla="val 16667" name="adj"/>
            </a:avLst>
          </a:prstGeom>
          <a:solidFill>
            <a:schemeClr val="lt2"/>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 name="Google Shape;57;p13"/>
          <p:cNvSpPr txBox="1"/>
          <p:nvPr/>
        </p:nvSpPr>
        <p:spPr>
          <a:xfrm>
            <a:off x="226150" y="3970850"/>
            <a:ext cx="939300" cy="22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800">
                <a:solidFill>
                  <a:schemeClr val="dk1"/>
                </a:solidFill>
              </a:rPr>
              <a:t>Mariono Deleva</a:t>
            </a:r>
            <a:endParaRPr sz="800">
              <a:solidFill>
                <a:schemeClr val="dk1"/>
              </a:solidFill>
            </a:endParaRPr>
          </a:p>
        </p:txBody>
      </p:sp>
      <p:sp>
        <p:nvSpPr>
          <p:cNvPr id="58" name="Google Shape;58;p13"/>
          <p:cNvSpPr/>
          <p:nvPr/>
        </p:nvSpPr>
        <p:spPr>
          <a:xfrm>
            <a:off x="1245850" y="4016175"/>
            <a:ext cx="1002300" cy="2286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800">
              <a:solidFill>
                <a:schemeClr val="dk1"/>
              </a:solidFill>
            </a:endParaRPr>
          </a:p>
          <a:p>
            <a:pPr indent="0" lvl="0" marL="0" rtl="0" algn="l">
              <a:spcBef>
                <a:spcPts val="0"/>
              </a:spcBef>
              <a:spcAft>
                <a:spcPts val="0"/>
              </a:spcAft>
              <a:buNone/>
            </a:pPr>
            <a:r>
              <a:t/>
            </a:r>
            <a:endParaRPr sz="800">
              <a:solidFill>
                <a:schemeClr val="dk1"/>
              </a:solidFill>
            </a:endParaRPr>
          </a:p>
          <a:p>
            <a:pPr indent="0" lvl="0" marL="0" rtl="0" algn="l">
              <a:spcBef>
                <a:spcPts val="0"/>
              </a:spcBef>
              <a:spcAft>
                <a:spcPts val="0"/>
              </a:spcAft>
              <a:buClr>
                <a:schemeClr val="dk1"/>
              </a:buClr>
              <a:buSzPts val="1100"/>
              <a:buFont typeface="Arial"/>
              <a:buNone/>
            </a:pPr>
            <a:r>
              <a:rPr lang="en" sz="800">
                <a:solidFill>
                  <a:schemeClr val="dk1"/>
                </a:solidFill>
              </a:rPr>
              <a:t>   </a:t>
            </a:r>
            <a:r>
              <a:rPr lang="en" sz="800">
                <a:solidFill>
                  <a:schemeClr val="dk1"/>
                </a:solidFill>
              </a:rPr>
              <a:t>Aliyah Williams</a:t>
            </a:r>
            <a:endParaRPr sz="800">
              <a:solidFill>
                <a:schemeClr val="dk1"/>
              </a:solidFill>
            </a:endParaRPr>
          </a:p>
          <a:p>
            <a:pPr indent="0" lvl="0" marL="0" rtl="0" algn="ctr">
              <a:spcBef>
                <a:spcPts val="0"/>
              </a:spcBef>
              <a:spcAft>
                <a:spcPts val="0"/>
              </a:spcAft>
              <a:buNone/>
            </a:pPr>
            <a:r>
              <a:t/>
            </a:r>
            <a:endParaRPr/>
          </a:p>
        </p:txBody>
      </p:sp>
      <p:sp>
        <p:nvSpPr>
          <p:cNvPr id="59" name="Google Shape;59;p13"/>
          <p:cNvSpPr/>
          <p:nvPr/>
        </p:nvSpPr>
        <p:spPr>
          <a:xfrm>
            <a:off x="163150" y="1182475"/>
            <a:ext cx="2262900" cy="1946400"/>
          </a:xfrm>
          <a:prstGeom prst="hexagon">
            <a:avLst>
              <a:gd fmla="val 28852" name="adj"/>
              <a:gd fmla="val 115470" name="vf"/>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 name="Google Shape;60;p13"/>
          <p:cNvSpPr/>
          <p:nvPr/>
        </p:nvSpPr>
        <p:spPr>
          <a:xfrm>
            <a:off x="455200" y="1430575"/>
            <a:ext cx="1678800" cy="1450200"/>
          </a:xfrm>
          <a:prstGeom prst="hexagon">
            <a:avLst>
              <a:gd fmla="val 28852" name="adj"/>
              <a:gd fmla="val 115470" name="vf"/>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accent1"/>
              </a:solidFill>
            </a:endParaRPr>
          </a:p>
        </p:txBody>
      </p:sp>
      <p:sp>
        <p:nvSpPr>
          <p:cNvPr id="61" name="Google Shape;61;p13"/>
          <p:cNvSpPr/>
          <p:nvPr/>
        </p:nvSpPr>
        <p:spPr>
          <a:xfrm>
            <a:off x="1209400" y="1231150"/>
            <a:ext cx="170400" cy="136200"/>
          </a:xfrm>
          <a:prstGeom prst="bevel">
            <a:avLst>
              <a:gd fmla="val 12500"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2" name="Google Shape;62;p13"/>
          <p:cNvSpPr/>
          <p:nvPr/>
        </p:nvSpPr>
        <p:spPr>
          <a:xfrm>
            <a:off x="1209400" y="2944000"/>
            <a:ext cx="170400" cy="136200"/>
          </a:xfrm>
          <a:prstGeom prst="bevel">
            <a:avLst>
              <a:gd fmla="val 12500"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3" name="Google Shape;63;p13"/>
          <p:cNvSpPr/>
          <p:nvPr/>
        </p:nvSpPr>
        <p:spPr>
          <a:xfrm>
            <a:off x="873700" y="1578963"/>
            <a:ext cx="841800" cy="821700"/>
          </a:xfrm>
          <a:prstGeom prst="blockArc">
            <a:avLst>
              <a:gd fmla="val 10800000" name="adj1"/>
              <a:gd fmla="val 0" name="adj2"/>
              <a:gd fmla="val 25000" name="adj3"/>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4" name="Google Shape;64;p13"/>
          <p:cNvSpPr/>
          <p:nvPr/>
        </p:nvSpPr>
        <p:spPr>
          <a:xfrm rot="10800000">
            <a:off x="873700" y="1853075"/>
            <a:ext cx="841800" cy="837900"/>
          </a:xfrm>
          <a:prstGeom prst="blockArc">
            <a:avLst>
              <a:gd fmla="val 10800000" name="adj1"/>
              <a:gd fmla="val 0" name="adj2"/>
              <a:gd fmla="val 25000" name="adj3"/>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5" name="Google Shape;65;p13"/>
          <p:cNvSpPr/>
          <p:nvPr/>
        </p:nvSpPr>
        <p:spPr>
          <a:xfrm>
            <a:off x="1174275" y="1960451"/>
            <a:ext cx="240650" cy="337575"/>
          </a:xfrm>
          <a:prstGeom prst="flowChartDecision">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cxnSp>
        <p:nvCxnSpPr>
          <p:cNvPr id="66" name="Google Shape;66;p13"/>
          <p:cNvCxnSpPr>
            <a:stCxn id="60" idx="3"/>
            <a:endCxn id="59" idx="3"/>
          </p:cNvCxnSpPr>
          <p:nvPr/>
        </p:nvCxnSpPr>
        <p:spPr>
          <a:xfrm rot="10800000">
            <a:off x="163000" y="2155675"/>
            <a:ext cx="292200" cy="0"/>
          </a:xfrm>
          <a:prstGeom prst="straightConnector1">
            <a:avLst/>
          </a:prstGeom>
          <a:noFill/>
          <a:ln cap="flat" cmpd="sng" w="9525">
            <a:solidFill>
              <a:schemeClr val="dk2"/>
            </a:solidFill>
            <a:prstDash val="solid"/>
            <a:round/>
            <a:headEnd len="med" w="med" type="none"/>
            <a:tailEnd len="med" w="med" type="none"/>
          </a:ln>
        </p:spPr>
      </p:cxnSp>
      <p:cxnSp>
        <p:nvCxnSpPr>
          <p:cNvPr id="67" name="Google Shape;67;p13"/>
          <p:cNvCxnSpPr>
            <a:stCxn id="60" idx="0"/>
            <a:endCxn id="59" idx="0"/>
          </p:cNvCxnSpPr>
          <p:nvPr/>
        </p:nvCxnSpPr>
        <p:spPr>
          <a:xfrm>
            <a:off x="2134000" y="2155675"/>
            <a:ext cx="292200" cy="0"/>
          </a:xfrm>
          <a:prstGeom prst="straightConnector1">
            <a:avLst/>
          </a:prstGeom>
          <a:noFill/>
          <a:ln cap="flat" cmpd="sng" w="9525">
            <a:solidFill>
              <a:schemeClr val="dk2"/>
            </a:solidFill>
            <a:prstDash val="solid"/>
            <a:round/>
            <a:headEnd len="med" w="med" type="none"/>
            <a:tailEnd len="med" w="med" type="none"/>
          </a:ln>
        </p:spPr>
      </p:cxnSp>
      <p:cxnSp>
        <p:nvCxnSpPr>
          <p:cNvPr id="68" name="Google Shape;68;p13"/>
          <p:cNvCxnSpPr>
            <a:stCxn id="60" idx="5"/>
            <a:endCxn id="59" idx="5"/>
          </p:cNvCxnSpPr>
          <p:nvPr/>
        </p:nvCxnSpPr>
        <p:spPr>
          <a:xfrm flipH="1" rot="10800000">
            <a:off x="1715588" y="1182475"/>
            <a:ext cx="148800" cy="248100"/>
          </a:xfrm>
          <a:prstGeom prst="straightConnector1">
            <a:avLst/>
          </a:prstGeom>
          <a:noFill/>
          <a:ln cap="flat" cmpd="sng" w="9525">
            <a:solidFill>
              <a:schemeClr val="dk2"/>
            </a:solidFill>
            <a:prstDash val="solid"/>
            <a:round/>
            <a:headEnd len="med" w="med" type="none"/>
            <a:tailEnd len="med" w="med" type="none"/>
          </a:ln>
        </p:spPr>
      </p:cxnSp>
      <p:cxnSp>
        <p:nvCxnSpPr>
          <p:cNvPr id="69" name="Google Shape;69;p13"/>
          <p:cNvCxnSpPr>
            <a:stCxn id="60" idx="4"/>
            <a:endCxn id="59" idx="4"/>
          </p:cNvCxnSpPr>
          <p:nvPr/>
        </p:nvCxnSpPr>
        <p:spPr>
          <a:xfrm rot="10800000">
            <a:off x="724812" y="1182475"/>
            <a:ext cx="148800" cy="248100"/>
          </a:xfrm>
          <a:prstGeom prst="straightConnector1">
            <a:avLst/>
          </a:prstGeom>
          <a:noFill/>
          <a:ln cap="flat" cmpd="sng" w="9525">
            <a:solidFill>
              <a:schemeClr val="dk2"/>
            </a:solidFill>
            <a:prstDash val="solid"/>
            <a:round/>
            <a:headEnd len="med" w="med" type="none"/>
            <a:tailEnd len="med" w="med" type="none"/>
          </a:ln>
        </p:spPr>
      </p:cxnSp>
      <p:cxnSp>
        <p:nvCxnSpPr>
          <p:cNvPr id="70" name="Google Shape;70;p13"/>
          <p:cNvCxnSpPr>
            <a:stCxn id="59" idx="2"/>
            <a:endCxn id="60" idx="2"/>
          </p:cNvCxnSpPr>
          <p:nvPr/>
        </p:nvCxnSpPr>
        <p:spPr>
          <a:xfrm flipH="1" rot="10800000">
            <a:off x="724725" y="2880775"/>
            <a:ext cx="148800" cy="248100"/>
          </a:xfrm>
          <a:prstGeom prst="straightConnector1">
            <a:avLst/>
          </a:prstGeom>
          <a:noFill/>
          <a:ln cap="flat" cmpd="sng" w="9525">
            <a:solidFill>
              <a:schemeClr val="dk2"/>
            </a:solidFill>
            <a:prstDash val="solid"/>
            <a:round/>
            <a:headEnd len="med" w="med" type="none"/>
            <a:tailEnd len="med" w="med" type="none"/>
          </a:ln>
        </p:spPr>
      </p:cxnSp>
      <p:cxnSp>
        <p:nvCxnSpPr>
          <p:cNvPr id="71" name="Google Shape;71;p13"/>
          <p:cNvCxnSpPr>
            <a:stCxn id="59" idx="1"/>
            <a:endCxn id="60" idx="1"/>
          </p:cNvCxnSpPr>
          <p:nvPr/>
        </p:nvCxnSpPr>
        <p:spPr>
          <a:xfrm rot="10800000">
            <a:off x="1715675" y="2880775"/>
            <a:ext cx="148800" cy="248100"/>
          </a:xfrm>
          <a:prstGeom prst="straightConnector1">
            <a:avLst/>
          </a:prstGeom>
          <a:noFill/>
          <a:ln cap="flat" cmpd="sng" w="9525">
            <a:solidFill>
              <a:schemeClr val="dk2"/>
            </a:solidFill>
            <a:prstDash val="solid"/>
            <a:round/>
            <a:headEnd len="med" w="med" type="none"/>
            <a:tailEnd len="med" w="med" type="none"/>
          </a:ln>
        </p:spPr>
      </p:cxnSp>
      <p:pic>
        <p:nvPicPr>
          <p:cNvPr id="72" name="Google Shape;72;p13"/>
          <p:cNvPicPr preferRelativeResize="0"/>
          <p:nvPr/>
        </p:nvPicPr>
        <p:blipFill>
          <a:blip r:embed="rId3">
            <a:alphaModFix/>
          </a:blip>
          <a:stretch>
            <a:fillRect/>
          </a:stretch>
        </p:blipFill>
        <p:spPr>
          <a:xfrm rot="10079169">
            <a:off x="5606641" y="2981155"/>
            <a:ext cx="3524250" cy="3019425"/>
          </a:xfrm>
          <a:prstGeom prst="rect">
            <a:avLst/>
          </a:prstGeom>
          <a:noFill/>
          <a:ln>
            <a:noFill/>
          </a:ln>
        </p:spPr>
      </p:pic>
      <p:pic>
        <p:nvPicPr>
          <p:cNvPr id="73" name="Google Shape;73;p13"/>
          <p:cNvPicPr preferRelativeResize="0"/>
          <p:nvPr/>
        </p:nvPicPr>
        <p:blipFill>
          <a:blip r:embed="rId3">
            <a:alphaModFix/>
          </a:blip>
          <a:stretch>
            <a:fillRect/>
          </a:stretch>
        </p:blipFill>
        <p:spPr>
          <a:xfrm rot="-1679727">
            <a:off x="4921525" y="2352566"/>
            <a:ext cx="4150290" cy="35558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Product Overview</a:t>
            </a:r>
            <a:endParaRPr/>
          </a:p>
        </p:txBody>
      </p:sp>
      <p:sp>
        <p:nvSpPr>
          <p:cNvPr id="79" name="Google Shape;79;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Centrix Marketplace is a web based application that serves as central hub for shopping. </a:t>
            </a:r>
            <a:r>
              <a:rPr lang="en">
                <a:solidFill>
                  <a:schemeClr val="dk1"/>
                </a:solidFill>
              </a:rPr>
              <a:t>The purpose of the Centrix Market is to allow for consumers to connect with smaller </a:t>
            </a:r>
            <a:r>
              <a:rPr lang="en">
                <a:solidFill>
                  <a:schemeClr val="dk1"/>
                </a:solidFill>
              </a:rPr>
              <a:t>businesses</a:t>
            </a:r>
            <a:r>
              <a:rPr lang="en">
                <a:solidFill>
                  <a:schemeClr val="dk1"/>
                </a:solidFill>
              </a:rPr>
              <a:t> or sell products of </a:t>
            </a:r>
            <a:r>
              <a:rPr lang="en">
                <a:solidFill>
                  <a:schemeClr val="dk1"/>
                </a:solidFill>
              </a:rPr>
              <a:t>their</a:t>
            </a:r>
            <a:r>
              <a:rPr lang="en">
                <a:solidFill>
                  <a:schemeClr val="dk1"/>
                </a:solidFill>
              </a:rPr>
              <a:t> own; to give sellers and buyers an outlet for their shopping. It serves as an easy to use, simple, and </a:t>
            </a:r>
            <a:r>
              <a:rPr lang="en">
                <a:solidFill>
                  <a:schemeClr val="dk1"/>
                </a:solidFill>
              </a:rPr>
              <a:t>efficient</a:t>
            </a:r>
            <a:r>
              <a:rPr lang="en">
                <a:solidFill>
                  <a:schemeClr val="dk1"/>
                </a:solidFill>
              </a:rPr>
              <a:t> application for anyone to try.</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Function</a:t>
            </a:r>
            <a:endParaRPr/>
          </a:p>
        </p:txBody>
      </p:sp>
      <p:sp>
        <p:nvSpPr>
          <p:cNvPr id="85" name="Google Shape;85;p15"/>
          <p:cNvSpPr txBox="1"/>
          <p:nvPr>
            <p:ph idx="1" type="body"/>
          </p:nvPr>
        </p:nvSpPr>
        <p:spPr>
          <a:xfrm>
            <a:off x="311700" y="1152475"/>
            <a:ext cx="8520600" cy="3416400"/>
          </a:xfrm>
          <a:prstGeom prst="rect">
            <a:avLst/>
          </a:prstGeom>
          <a:noFill/>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solidFill>
                  <a:schemeClr val="dk1"/>
                </a:solidFill>
              </a:rPr>
              <a:t>Centrix is a marketplace that allows multiple different products to be sold from clothes to shoes to technology. Customers can browse different providers and their products, in which they can also leave reviews and interact with the same providers.The system supports multiple users at once so there is a free flowing community between the providers, customers, and the </a:t>
            </a:r>
            <a:r>
              <a:rPr lang="en">
                <a:solidFill>
                  <a:schemeClr val="dk1"/>
                </a:solidFill>
              </a:rPr>
              <a:t>administrators</a:t>
            </a:r>
            <a:r>
              <a:rPr lang="en">
                <a:solidFill>
                  <a:schemeClr val="dk1"/>
                </a:solidFill>
              </a:rPr>
              <a:t>.Centrix allows different providers/companies to upload their products and even give out promotions to their subscribers. Subscribing allows customers access to different sales and they </a:t>
            </a:r>
            <a:r>
              <a:rPr lang="en">
                <a:solidFill>
                  <a:schemeClr val="dk1"/>
                </a:solidFill>
              </a:rPr>
              <a:t>have</a:t>
            </a:r>
            <a:r>
              <a:rPr lang="en">
                <a:solidFill>
                  <a:schemeClr val="dk1"/>
                </a:solidFill>
              </a:rPr>
              <a:t> better </a:t>
            </a:r>
            <a:r>
              <a:rPr lang="en">
                <a:solidFill>
                  <a:schemeClr val="dk1"/>
                </a:solidFill>
              </a:rPr>
              <a:t>access</a:t>
            </a:r>
            <a:r>
              <a:rPr lang="en">
                <a:solidFill>
                  <a:schemeClr val="dk1"/>
                </a:solidFill>
              </a:rPr>
              <a:t> to provider as well.</a:t>
            </a:r>
            <a:endParaRPr>
              <a:solidFill>
                <a:schemeClr val="dk1"/>
              </a:solidFill>
            </a:endParaRPr>
          </a:p>
          <a:p>
            <a:pPr indent="0" lvl="0" marL="0" rtl="0" algn="l">
              <a:spcBef>
                <a:spcPts val="1200"/>
              </a:spcBef>
              <a:spcAft>
                <a:spcPts val="0"/>
              </a:spcAft>
              <a:buClr>
                <a:schemeClr val="dk1"/>
              </a:buClr>
              <a:buSzPts val="1100"/>
              <a:buFont typeface="Arial"/>
              <a:buNone/>
            </a:pPr>
            <a:r>
              <a:t/>
            </a:r>
            <a:endParaRPr sz="1100">
              <a:solidFill>
                <a:schemeClr val="dk1"/>
              </a:solidFill>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System </a:t>
            </a:r>
            <a:r>
              <a:rPr lang="en"/>
              <a:t>Description</a:t>
            </a:r>
            <a:endParaRPr/>
          </a:p>
        </p:txBody>
      </p:sp>
      <p:sp>
        <p:nvSpPr>
          <p:cNvPr id="91" name="Google Shape;91;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solidFill>
                  <a:schemeClr val="dk1"/>
                </a:solidFill>
              </a:rPr>
              <a:t> </a:t>
            </a:r>
            <a:r>
              <a:rPr lang="en">
                <a:solidFill>
                  <a:schemeClr val="dk1"/>
                </a:solidFill>
              </a:rPr>
              <a:t>The system uses html, css and </a:t>
            </a:r>
            <a:r>
              <a:rPr lang="en">
                <a:solidFill>
                  <a:schemeClr val="dk1"/>
                </a:solidFill>
              </a:rPr>
              <a:t>javascript</a:t>
            </a:r>
            <a:r>
              <a:rPr lang="en">
                <a:solidFill>
                  <a:schemeClr val="dk1"/>
                </a:solidFill>
              </a:rPr>
              <a:t> to create, style, and </a:t>
            </a:r>
            <a:r>
              <a:rPr lang="en">
                <a:solidFill>
                  <a:schemeClr val="dk1"/>
                </a:solidFill>
              </a:rPr>
              <a:t>store data for our webpage. APIs will be used for our front and backend along with java. All of this will be developed using VScode. </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