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167985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314356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47683-21E1-4529-9ABE-C33679CD199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50632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371813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47683-21E1-4529-9ABE-C33679CD199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5041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l-GR"/>
              <a:t>Κάντε κλικ για να επεξεργαστείτε τον τίτλο υποδείγματος</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l-GR"/>
              <a:t>Στυλ κειμένου υποδείγματος</a:t>
            </a:r>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2994502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47381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2200305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114443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3068A615-B5CA-4A5E-B944-1CC93B24F4D0}"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390636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291026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3068A615-B5CA-4A5E-B944-1CC93B24F4D0}"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47432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3068A615-B5CA-4A5E-B944-1CC93B24F4D0}"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378714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8A615-B5CA-4A5E-B944-1CC93B24F4D0}"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202445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122829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3068A615-B5CA-4A5E-B944-1CC93B24F4D0}"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D347683-21E1-4529-9ABE-C33679CD1991}" type="slidenum">
              <a:rPr lang="en-US" smtClean="0"/>
              <a:t>‹#›</a:t>
            </a:fld>
            <a:endParaRPr lang="en-US"/>
          </a:p>
        </p:txBody>
      </p:sp>
    </p:spTree>
    <p:extLst>
      <p:ext uri="{BB962C8B-B14F-4D97-AF65-F5344CB8AC3E}">
        <p14:creationId xmlns:p14="http://schemas.microsoft.com/office/powerpoint/2010/main" val="164488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68A615-B5CA-4A5E-B944-1CC93B24F4D0}" type="datetimeFigureOut">
              <a:rPr lang="en-US" smtClean="0"/>
              <a:t>9/12/2024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D347683-21E1-4529-9ABE-C33679CD1991}" type="slidenum">
              <a:rPr lang="en-US" smtClean="0"/>
              <a:t>‹#›</a:t>
            </a:fld>
            <a:endParaRPr lang="en-US"/>
          </a:p>
        </p:txBody>
      </p:sp>
    </p:spTree>
    <p:extLst>
      <p:ext uri="{BB962C8B-B14F-4D97-AF65-F5344CB8AC3E}">
        <p14:creationId xmlns:p14="http://schemas.microsoft.com/office/powerpoint/2010/main" val="30220247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leonardos@uth.g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descr="Εικόνα που περιέχει κείμενο, υπογραφή, επιτραπέζια σκεύη, φλιτζάνι&#10;&#10;Περιγραφή που δημιουργήθηκε αυτόματα">
            <a:extLst>
              <a:ext uri="{FF2B5EF4-FFF2-40B4-BE49-F238E27FC236}">
                <a16:creationId xmlns:a16="http://schemas.microsoft.com/office/drawing/2014/main" id="{1AD4EB7D-0F6B-CA66-6B09-619780399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213" y="118201"/>
            <a:ext cx="2027839" cy="2027839"/>
          </a:xfrm>
          <a:prstGeom prst="rect">
            <a:avLst/>
          </a:prstGeom>
        </p:spPr>
      </p:pic>
      <p:sp>
        <p:nvSpPr>
          <p:cNvPr id="5" name="TextBox 4">
            <a:extLst>
              <a:ext uri="{FF2B5EF4-FFF2-40B4-BE49-F238E27FC236}">
                <a16:creationId xmlns:a16="http://schemas.microsoft.com/office/drawing/2014/main" id="{DDE1B5D1-4DEF-7EB0-CE81-4A46B2271EC0}"/>
              </a:ext>
            </a:extLst>
          </p:cNvPr>
          <p:cNvSpPr txBox="1"/>
          <p:nvPr/>
        </p:nvSpPr>
        <p:spPr>
          <a:xfrm>
            <a:off x="1524054" y="5443196"/>
            <a:ext cx="5240640" cy="1077218"/>
          </a:xfrm>
          <a:prstGeom prst="rect">
            <a:avLst/>
          </a:prstGeom>
          <a:noFill/>
        </p:spPr>
        <p:txBody>
          <a:bodyPr wrap="square" rtlCol="0">
            <a:spAutoFit/>
          </a:bodyPr>
          <a:lstStyle/>
          <a:p>
            <a:r>
              <a:rPr lang="el-GR" sz="1600" dirty="0">
                <a:latin typeface="Times New Roman" panose="02020603050405020304" pitchFamily="18" charset="0"/>
                <a:cs typeface="Times New Roman" panose="02020603050405020304" pitchFamily="18" charset="0"/>
              </a:rPr>
              <a:t>Εκπονήθηκε από</a:t>
            </a:r>
            <a:r>
              <a:rPr lang="en-US" sz="1600" dirty="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τους:</a:t>
            </a:r>
          </a:p>
          <a:p>
            <a:r>
              <a:rPr lang="el-GR" sz="1600" dirty="0" err="1">
                <a:latin typeface="Times New Roman" panose="02020603050405020304" pitchFamily="18" charset="0"/>
                <a:cs typeface="Times New Roman" panose="02020603050405020304" pitchFamily="18" charset="0"/>
              </a:rPr>
              <a:t>Φρέρης</a:t>
            </a:r>
            <a:r>
              <a:rPr lang="el-GR" sz="1600" dirty="0">
                <a:latin typeface="Times New Roman" panose="02020603050405020304" pitchFamily="18" charset="0"/>
                <a:cs typeface="Times New Roman" panose="02020603050405020304" pitchFamily="18" charset="0"/>
              </a:rPr>
              <a:t> </a:t>
            </a:r>
            <a:r>
              <a:rPr lang="el-GR" sz="1600" dirty="0" err="1">
                <a:latin typeface="Times New Roman" panose="02020603050405020304" pitchFamily="18" charset="0"/>
                <a:cs typeface="Times New Roman" panose="02020603050405020304" pitchFamily="18" charset="0"/>
              </a:rPr>
              <a:t>Λεονάρδος</a:t>
            </a:r>
            <a:r>
              <a:rPr lang="el-GR" sz="1600" dirty="0">
                <a:latin typeface="Times New Roman" panose="02020603050405020304" pitchFamily="18" charset="0"/>
                <a:cs typeface="Times New Roman" panose="02020603050405020304" pitchFamily="18" charset="0"/>
              </a:rPr>
              <a:t> &amp; Μάριος-Χρυσόστομος Ασκητής</a:t>
            </a:r>
          </a:p>
          <a:p>
            <a:r>
              <a:rPr lang="el-GR" sz="1600" dirty="0">
                <a:latin typeface="Times New Roman" panose="02020603050405020304" pitchFamily="18" charset="0"/>
                <a:cs typeface="Times New Roman" panose="02020603050405020304" pitchFamily="18" charset="0"/>
              </a:rPr>
              <a:t>ΑΕΜ: 2696 &amp; 2760</a:t>
            </a:r>
          </a:p>
          <a:p>
            <a:r>
              <a:rPr lang="el-GR" sz="1600" dirty="0">
                <a:latin typeface="Times New Roman" panose="02020603050405020304" pitchFamily="18" charset="0"/>
                <a:cs typeface="Times New Roman" panose="02020603050405020304" pitchFamily="18" charset="0"/>
              </a:rPr>
              <a:t>Ε</a:t>
            </a:r>
            <a:r>
              <a:rPr lang="en-US" sz="1600" dirty="0">
                <a:latin typeface="Times New Roman" panose="02020603050405020304" pitchFamily="18" charset="0"/>
                <a:cs typeface="Times New Roman" panose="02020603050405020304" pitchFamily="18" charset="0"/>
              </a:rPr>
              <a:t>mail</a:t>
            </a: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fleonardos@uth.gr</a:t>
            </a:r>
            <a:r>
              <a:rPr lang="el-GR" sz="1600" dirty="0">
                <a:latin typeface="Times New Roman" panose="02020603050405020304" pitchFamily="18" charset="0"/>
                <a:cs typeface="Times New Roman" panose="02020603050405020304" pitchFamily="18" charset="0"/>
              </a:rPr>
              <a:t> &amp; </a:t>
            </a:r>
            <a:r>
              <a:rPr lang="en-US" sz="1600" dirty="0">
                <a:latin typeface="Times New Roman" panose="02020603050405020304" pitchFamily="18" charset="0"/>
                <a:cs typeface="Times New Roman" panose="02020603050405020304" pitchFamily="18" charset="0"/>
              </a:rPr>
              <a:t>amarios-c@uth.gr</a:t>
            </a:r>
            <a:endParaRPr lang="el-GR"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8CDC699-FB8E-2920-34B2-4D272C3F4C35}"/>
              </a:ext>
            </a:extLst>
          </p:cNvPr>
          <p:cNvSpPr txBox="1"/>
          <p:nvPr/>
        </p:nvSpPr>
        <p:spPr>
          <a:xfrm>
            <a:off x="3068605" y="3361743"/>
            <a:ext cx="7392177" cy="1120243"/>
          </a:xfrm>
          <a:prstGeom prst="rect">
            <a:avLst/>
          </a:prstGeom>
          <a:noFill/>
        </p:spPr>
        <p:txBody>
          <a:bodyPr wrap="square">
            <a:spAutoFit/>
          </a:bodyPr>
          <a:lstStyle/>
          <a:p>
            <a:pPr marL="0" marR="0" algn="ctr">
              <a:lnSpc>
                <a:spcPct val="107000"/>
              </a:lnSpc>
              <a:spcBef>
                <a:spcPts val="0"/>
              </a:spcBef>
              <a:spcAft>
                <a:spcPts val="800"/>
              </a:spcAft>
            </a:pPr>
            <a:r>
              <a:rPr lang="el-GR" sz="3200" dirty="0">
                <a:effectLst/>
                <a:latin typeface="Times New Roman" panose="02020603050405020304" pitchFamily="18" charset="0"/>
                <a:ea typeface="Calibri" panose="020F0502020204030204" pitchFamily="34" charset="0"/>
                <a:cs typeface="Times New Roman" panose="02020603050405020304" pitchFamily="18" charset="0"/>
              </a:rPr>
              <a:t>Τεχνικές εξόρυξης δεδομένων για αποφυγή εγκληματικών</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l-GR" sz="3200" dirty="0">
                <a:effectLst/>
                <a:latin typeface="Times New Roman" panose="02020603050405020304" pitchFamily="18" charset="0"/>
                <a:ea typeface="Calibri" panose="020F0502020204030204" pitchFamily="34" charset="0"/>
                <a:cs typeface="Times New Roman" panose="02020603050405020304" pitchFamily="18" charset="0"/>
              </a:rPr>
              <a:t>περιοχών στο Βανκούβερ</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Υπότιτλος 2">
            <a:extLst>
              <a:ext uri="{FF2B5EF4-FFF2-40B4-BE49-F238E27FC236}">
                <a16:creationId xmlns:a16="http://schemas.microsoft.com/office/drawing/2014/main" id="{FBAE87D9-B19F-C0B0-FE51-3B0344EECE17}"/>
              </a:ext>
            </a:extLst>
          </p:cNvPr>
          <p:cNvSpPr txBox="1">
            <a:spLocks/>
          </p:cNvSpPr>
          <p:nvPr/>
        </p:nvSpPr>
        <p:spPr>
          <a:xfrm>
            <a:off x="2879875" y="571497"/>
            <a:ext cx="7508382" cy="2309641"/>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spcBef>
                <a:spcPts val="600"/>
              </a:spcBef>
              <a:spcAft>
                <a:spcPts val="0"/>
              </a:spcAft>
            </a:pPr>
            <a:r>
              <a:rPr lang="el-GR" kern="0" spc="100" dirty="0">
                <a:solidFill>
                  <a:schemeClr val="tx1"/>
                </a:solidFill>
                <a:latin typeface="Times New Roman" panose="02020603050405020304" pitchFamily="18" charset="0"/>
                <a:cs typeface="Times New Roman" panose="02020603050405020304" pitchFamily="18" charset="0"/>
              </a:rPr>
              <a:t>Πανεπιστήμιο Θεσσαλίας</a:t>
            </a:r>
          </a:p>
          <a:p>
            <a:pPr algn="ctr">
              <a:spcBef>
                <a:spcPts val="600"/>
              </a:spcBef>
              <a:spcAft>
                <a:spcPts val="0"/>
              </a:spcAft>
            </a:pPr>
            <a:r>
              <a:rPr lang="el-GR" sz="1800" kern="0" spc="100" dirty="0">
                <a:solidFill>
                  <a:schemeClr val="tx1"/>
                </a:solidFill>
                <a:latin typeface="Times New Roman" panose="02020603050405020304" pitchFamily="18" charset="0"/>
                <a:cs typeface="Times New Roman" panose="02020603050405020304" pitchFamily="18" charset="0"/>
              </a:rPr>
              <a:t>ΤΜΗΜΑ ΗΛΕΚΤΡΟΛΟΓΩΝ ΜΗΧΑΝΙΚΩΝ &amp; ΜΗΧΑΝΙΚΩΝ ΥΠΟΛΟΓΙΣΤΩΝ</a:t>
            </a:r>
            <a:endParaRPr lang="en-US" sz="1800" kern="0" spc="100" dirty="0">
              <a:solidFill>
                <a:schemeClr val="tx1"/>
              </a:solidFill>
              <a:latin typeface="Times New Roman" panose="02020603050405020304" pitchFamily="18" charset="0"/>
              <a:cs typeface="Times New Roman" panose="02020603050405020304" pitchFamily="18" charset="0"/>
            </a:endParaRPr>
          </a:p>
          <a:p>
            <a:pPr algn="ctr">
              <a:spcBef>
                <a:spcPts val="600"/>
              </a:spcBef>
              <a:spcAft>
                <a:spcPts val="0"/>
              </a:spcAft>
            </a:pPr>
            <a:r>
              <a:rPr lang="el-GR" sz="1400" kern="0" spc="100">
                <a:solidFill>
                  <a:schemeClr val="tx1"/>
                </a:solidFill>
                <a:latin typeface="Times New Roman" panose="02020603050405020304" pitchFamily="18" charset="0"/>
                <a:cs typeface="Times New Roman" panose="02020603050405020304" pitchFamily="18" charset="0"/>
              </a:rPr>
              <a:t>Μάθημα</a:t>
            </a:r>
            <a:r>
              <a:rPr lang="el-GR" sz="1400" kern="0" spc="100" dirty="0">
                <a:solidFill>
                  <a:schemeClr val="tx1"/>
                </a:solidFill>
                <a:latin typeface="Times New Roman" panose="02020603050405020304" pitchFamily="18" charset="0"/>
                <a:cs typeface="Times New Roman" panose="02020603050405020304" pitchFamily="18" charset="0"/>
              </a:rPr>
              <a:t>:</a:t>
            </a:r>
          </a:p>
          <a:p>
            <a:pPr algn="ctr">
              <a:spcBef>
                <a:spcPts val="600"/>
              </a:spcBef>
              <a:spcAft>
                <a:spcPts val="0"/>
              </a:spcAft>
            </a:pPr>
            <a:r>
              <a:rPr lang="el-GR" sz="1600" kern="0" spc="100" dirty="0">
                <a:solidFill>
                  <a:schemeClr val="tx1"/>
                </a:solidFill>
                <a:latin typeface="Times New Roman" panose="02020603050405020304" pitchFamily="18" charset="0"/>
                <a:cs typeface="Times New Roman" panose="02020603050405020304" pitchFamily="18" charset="0"/>
              </a:rPr>
              <a:t>Εξόρυξη Δεδομένων</a:t>
            </a:r>
          </a:p>
          <a:p>
            <a:pPr algn="ctr">
              <a:spcBef>
                <a:spcPts val="600"/>
              </a:spcBef>
              <a:spcAft>
                <a:spcPts val="0"/>
              </a:spcAft>
            </a:pPr>
            <a:r>
              <a:rPr lang="en-US" sz="1600" kern="0" spc="100" dirty="0">
                <a:solidFill>
                  <a:schemeClr val="tx1"/>
                </a:solidFill>
                <a:latin typeface="Times New Roman" panose="02020603050405020304" pitchFamily="18" charset="0"/>
                <a:cs typeface="Times New Roman" panose="02020603050405020304" pitchFamily="18" charset="0"/>
              </a:rPr>
              <a:t>ECE 4</a:t>
            </a:r>
            <a:r>
              <a:rPr lang="el-GR" sz="1600" kern="0" spc="100" dirty="0">
                <a:solidFill>
                  <a:schemeClr val="tx1"/>
                </a:solidFill>
                <a:latin typeface="Times New Roman" panose="02020603050405020304" pitchFamily="18" charset="0"/>
                <a:cs typeface="Times New Roman" panose="02020603050405020304" pitchFamily="18" charset="0"/>
              </a:rPr>
              <a:t>22 </a:t>
            </a:r>
          </a:p>
          <a:p>
            <a:pPr algn="ctr">
              <a:spcBef>
                <a:spcPts val="600"/>
              </a:spcBef>
              <a:spcAft>
                <a:spcPts val="0"/>
              </a:spcAft>
            </a:pPr>
            <a:r>
              <a:rPr lang="el-GR" sz="1600" kern="0" spc="100" dirty="0">
                <a:solidFill>
                  <a:schemeClr val="tx1"/>
                </a:solidFill>
                <a:latin typeface="Times New Roman" panose="02020603050405020304" pitchFamily="18" charset="0"/>
                <a:cs typeface="Times New Roman" panose="02020603050405020304" pitchFamily="18" charset="0"/>
              </a:rPr>
              <a:t>8</a:t>
            </a:r>
            <a:r>
              <a:rPr lang="el-GR" sz="1600" kern="0" spc="100" baseline="30000" dirty="0">
                <a:solidFill>
                  <a:schemeClr val="tx1"/>
                </a:solidFill>
                <a:latin typeface="Times New Roman" panose="02020603050405020304" pitchFamily="18" charset="0"/>
                <a:cs typeface="Times New Roman" panose="02020603050405020304" pitchFamily="18" charset="0"/>
              </a:rPr>
              <a:t>ο</a:t>
            </a:r>
            <a:r>
              <a:rPr lang="el-GR" sz="1600" kern="0" spc="100" dirty="0">
                <a:solidFill>
                  <a:schemeClr val="tx1"/>
                </a:solidFill>
                <a:latin typeface="Times New Roman" panose="02020603050405020304" pitchFamily="18" charset="0"/>
                <a:cs typeface="Times New Roman" panose="02020603050405020304" pitchFamily="18" charset="0"/>
              </a:rPr>
              <a:t> εξάμηνο</a:t>
            </a:r>
          </a:p>
          <a:p>
            <a:pPr algn="ctr">
              <a:spcBef>
                <a:spcPts val="600"/>
              </a:spcBef>
              <a:spcAft>
                <a:spcPts val="0"/>
              </a:spcAft>
            </a:pPr>
            <a:r>
              <a:rPr lang="el-GR" sz="1200" kern="0" spc="100" dirty="0">
                <a:solidFill>
                  <a:schemeClr val="tx1"/>
                </a:solidFill>
              </a:rPr>
              <a:t>Βόλος 2022</a:t>
            </a:r>
            <a:endParaRPr lang="en-US" sz="1200" kern="0" spc="100" dirty="0">
              <a:solidFill>
                <a:schemeClr val="tx1"/>
              </a:solidFill>
            </a:endParaRPr>
          </a:p>
        </p:txBody>
      </p:sp>
    </p:spTree>
    <p:extLst>
      <p:ext uri="{BB962C8B-B14F-4D97-AF65-F5344CB8AC3E}">
        <p14:creationId xmlns:p14="http://schemas.microsoft.com/office/powerpoint/2010/main" val="218378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840D7F8-27AD-F838-001C-823491C25A22}"/>
              </a:ext>
            </a:extLst>
          </p:cNvPr>
          <p:cNvSpPr>
            <a:spLocks noGrp="1"/>
          </p:cNvSpPr>
          <p:nvPr>
            <p:ph type="title"/>
          </p:nvPr>
        </p:nvSpPr>
        <p:spPr>
          <a:xfrm>
            <a:off x="1398607" y="726746"/>
            <a:ext cx="8911687" cy="1280890"/>
          </a:xfrm>
        </p:spPr>
        <p:txBody>
          <a:bodyPr/>
          <a:lstStyle/>
          <a:p>
            <a:r>
              <a:rPr lang="el-GR" dirty="0"/>
              <a:t>Εκπαίδευση μοντέλου</a:t>
            </a:r>
            <a:endParaRPr lang="en-US" dirty="0"/>
          </a:p>
        </p:txBody>
      </p:sp>
      <p:sp>
        <p:nvSpPr>
          <p:cNvPr id="4" name="TextBox 3">
            <a:extLst>
              <a:ext uri="{FF2B5EF4-FFF2-40B4-BE49-F238E27FC236}">
                <a16:creationId xmlns:a16="http://schemas.microsoft.com/office/drawing/2014/main" id="{CCD949E7-EB21-2186-000F-82664CC99C21}"/>
              </a:ext>
            </a:extLst>
          </p:cNvPr>
          <p:cNvSpPr txBox="1"/>
          <p:nvPr/>
        </p:nvSpPr>
        <p:spPr>
          <a:xfrm>
            <a:off x="1398606" y="1810139"/>
            <a:ext cx="9154315" cy="4524315"/>
          </a:xfrm>
          <a:prstGeom prst="rect">
            <a:avLst/>
          </a:prstGeom>
          <a:noFill/>
        </p:spPr>
        <p:txBody>
          <a:bodyPr wrap="square" rtlCol="0">
            <a:spAutoFit/>
          </a:bodyPr>
          <a:lstStyle/>
          <a:p>
            <a:pPr marL="285750" indent="-285750">
              <a:buFont typeface="Arial" panose="020B0604020202020204" pitchFamily="34" charset="0"/>
              <a:buChar char="•"/>
            </a:pPr>
            <a:r>
              <a:rPr lang="el-GR" sz="1600" dirty="0"/>
              <a:t>Επιλογή κατάλληλων χαρακτηριστικών (στήλες </a:t>
            </a:r>
            <a:r>
              <a:rPr lang="en-US" sz="1600" dirty="0"/>
              <a:t>dataset)</a:t>
            </a:r>
            <a:r>
              <a:rPr lang="el-GR" sz="1600" dirty="0"/>
              <a:t> για την σωστή εκπαίδευση του μοντέλου. Μέσω της προηγούμενης </a:t>
            </a:r>
            <a:r>
              <a:rPr lang="el-GR" sz="1600" dirty="0" err="1"/>
              <a:t>οπτικοποίησης</a:t>
            </a:r>
            <a:r>
              <a:rPr lang="el-GR" sz="1600" dirty="0"/>
              <a:t> επιλέξαμε τα </a:t>
            </a:r>
            <a:r>
              <a:rPr lang="el-GR" sz="1600" dirty="0" err="1"/>
              <a:t>χαρακτρηστικά</a:t>
            </a:r>
            <a:r>
              <a:rPr lang="el-GR" sz="1600" dirty="0"/>
              <a:t>: </a:t>
            </a:r>
            <a:r>
              <a:rPr lang="en-US" sz="1600" dirty="0"/>
              <a:t>MONTH, DAY, HOUR, ISOFFDAY και NEIGHBOURHOODN. </a:t>
            </a:r>
            <a:endParaRPr lang="el-GR" sz="1600" dirty="0"/>
          </a:p>
          <a:p>
            <a:pPr marL="285750" indent="-285750">
              <a:buFont typeface="Arial" panose="020B0604020202020204" pitchFamily="34" charset="0"/>
              <a:buChar char="•"/>
            </a:pPr>
            <a:endParaRPr lang="el-GR" sz="1600" dirty="0"/>
          </a:p>
          <a:p>
            <a:pPr marL="285750" indent="-285750">
              <a:buFont typeface="Arial" panose="020B0604020202020204" pitchFamily="34" charset="0"/>
              <a:buChar char="•"/>
            </a:pPr>
            <a:r>
              <a:rPr lang="el-GR" sz="1600" dirty="0"/>
              <a:t>Δεδομένα εισόδου </a:t>
            </a:r>
            <a:r>
              <a:rPr lang="en-US" sz="1600" dirty="0"/>
              <a:t>(</a:t>
            </a:r>
            <a:r>
              <a:rPr lang="en-US" sz="1600" dirty="0" err="1"/>
              <a:t>data_x</a:t>
            </a:r>
            <a:r>
              <a:rPr lang="en-US" sz="1600" dirty="0"/>
              <a:t>) : MONTH, DAY, HOUR, ISOFFDAY και NEIGHBOURHOODN. </a:t>
            </a:r>
            <a:endParaRPr lang="el-GR" sz="1600" dirty="0"/>
          </a:p>
          <a:p>
            <a:pPr marL="285750" indent="-285750">
              <a:buFont typeface="Arial" panose="020B0604020202020204" pitchFamily="34" charset="0"/>
              <a:buChar char="•"/>
            </a:pPr>
            <a:r>
              <a:rPr lang="el-GR" sz="1600" dirty="0"/>
              <a:t>Δεδομένα εξόδου </a:t>
            </a:r>
            <a:r>
              <a:rPr lang="en-US" sz="1600" dirty="0"/>
              <a:t>(</a:t>
            </a:r>
            <a:r>
              <a:rPr lang="en-US" sz="1600" dirty="0" err="1"/>
              <a:t>data_Y</a:t>
            </a:r>
            <a:r>
              <a:rPr lang="en-US" sz="1600" dirty="0"/>
              <a:t>): TYPE </a:t>
            </a:r>
            <a:r>
              <a:rPr lang="el-GR" sz="1600" dirty="0"/>
              <a:t>περιέχοντα τα δεδομένα για </a:t>
            </a:r>
            <a:r>
              <a:rPr lang="en-US" sz="1600" dirty="0"/>
              <a:t>NO-CRIME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t>
            </a:r>
            <a:r>
              <a:rPr lang="el-GR" sz="1600" dirty="0" err="1"/>
              <a:t>ετατροπή</a:t>
            </a:r>
            <a:r>
              <a:rPr lang="el-GR" sz="1600" dirty="0"/>
              <a:t> των στηλών NEIGHBOURHOODN, ISOFFDAY, ΤYPE σε αριθμούς αφού αποτελούν κατηγορικές τιμές.</a:t>
            </a:r>
          </a:p>
          <a:p>
            <a:pPr marL="285750" indent="-285750">
              <a:buFont typeface="Arial" panose="020B0604020202020204" pitchFamily="34" charset="0"/>
              <a:buChar char="•"/>
            </a:pPr>
            <a:endParaRPr lang="el-GR" sz="1600" dirty="0"/>
          </a:p>
          <a:p>
            <a:pPr marL="285750" indent="-285750">
              <a:buFont typeface="Arial" panose="020B0604020202020204" pitchFamily="34" charset="0"/>
              <a:buChar char="•"/>
            </a:pPr>
            <a:r>
              <a:rPr lang="el-GR" sz="1600" dirty="0"/>
              <a:t>Διαχωρίσαμε τα δεδομένα εισόδου και εξόδου (</a:t>
            </a:r>
            <a:r>
              <a:rPr lang="el-GR" sz="1600" dirty="0" err="1"/>
              <a:t>dataX</a:t>
            </a:r>
            <a:r>
              <a:rPr lang="el-GR" sz="1600" dirty="0"/>
              <a:t>, </a:t>
            </a:r>
            <a:r>
              <a:rPr lang="el-GR" sz="1600" dirty="0" err="1"/>
              <a:t>dataY</a:t>
            </a:r>
            <a:r>
              <a:rPr lang="el-GR" sz="1600" dirty="0"/>
              <a:t>) σε δεδομένα εκπαίδευσης και ελέγχου (</a:t>
            </a:r>
            <a:r>
              <a:rPr lang="el-GR" sz="1600" dirty="0" err="1"/>
              <a:t>trainX</a:t>
            </a:r>
            <a:r>
              <a:rPr lang="el-GR" sz="1600" dirty="0"/>
              <a:t>, </a:t>
            </a:r>
            <a:r>
              <a:rPr lang="el-GR" sz="1600" dirty="0" err="1"/>
              <a:t>trainY</a:t>
            </a:r>
            <a:r>
              <a:rPr lang="el-GR" sz="1600" dirty="0"/>
              <a:t>, </a:t>
            </a:r>
            <a:r>
              <a:rPr lang="el-GR" sz="1600" dirty="0" err="1"/>
              <a:t>testX</a:t>
            </a:r>
            <a:r>
              <a:rPr lang="el-GR" sz="1600" dirty="0"/>
              <a:t>, </a:t>
            </a:r>
            <a:r>
              <a:rPr lang="el-GR" sz="1600" dirty="0" err="1"/>
              <a:t>testY</a:t>
            </a:r>
            <a:r>
              <a:rPr lang="el-GR" sz="1600" dirty="0"/>
              <a:t>)</a:t>
            </a:r>
          </a:p>
          <a:p>
            <a:pPr marL="285750" indent="-285750">
              <a:buFont typeface="Arial" panose="020B0604020202020204" pitchFamily="34" charset="0"/>
              <a:buChar char="•"/>
            </a:pPr>
            <a:endParaRPr lang="el-GR" sz="1600" dirty="0"/>
          </a:p>
          <a:p>
            <a:pPr marL="285750" indent="-285750">
              <a:buFont typeface="Arial" panose="020B0604020202020204" pitchFamily="34" charset="0"/>
              <a:buChar char="•"/>
            </a:pPr>
            <a:r>
              <a:rPr lang="el-GR" sz="1600" dirty="0"/>
              <a:t>Εφαρμογή </a:t>
            </a:r>
            <a:r>
              <a:rPr lang="el-GR" sz="1600" dirty="0" err="1"/>
              <a:t>ταξινομητών</a:t>
            </a:r>
            <a:r>
              <a:rPr lang="el-GR" sz="1600" dirty="0"/>
              <a:t> </a:t>
            </a:r>
            <a:r>
              <a:rPr lang="en-US" sz="1600" dirty="0"/>
              <a:t>K-nearest neighbors &amp; Decision Tree </a:t>
            </a:r>
            <a:r>
              <a:rPr lang="el-GR" sz="1600" dirty="0"/>
              <a:t>με ακρίβεια και των δυο στο 84%.</a:t>
            </a:r>
          </a:p>
          <a:p>
            <a:pPr marL="285750" indent="-285750">
              <a:buFont typeface="Arial" panose="020B0604020202020204" pitchFamily="34" charset="0"/>
              <a:buChar char="•"/>
            </a:pPr>
            <a:endParaRPr lang="el-GR" sz="1600" dirty="0"/>
          </a:p>
          <a:p>
            <a:pPr marL="285750" indent="-285750">
              <a:buFont typeface="Arial" panose="020B0604020202020204" pitchFamily="34" charset="0"/>
              <a:buChar char="•"/>
            </a:pPr>
            <a:r>
              <a:rPr lang="el-GR" sz="1600" dirty="0"/>
              <a:t>Δοκιμή μοντέλου</a:t>
            </a:r>
          </a:p>
          <a:p>
            <a:pPr marL="742950" lvl="1" indent="-285750">
              <a:buFont typeface="Arial" panose="020B0604020202020204" pitchFamily="34" charset="0"/>
              <a:buChar char="•"/>
            </a:pPr>
            <a:endParaRPr lang="el-GR" sz="1600" dirty="0"/>
          </a:p>
        </p:txBody>
      </p:sp>
    </p:spTree>
    <p:extLst>
      <p:ext uri="{BB962C8B-B14F-4D97-AF65-F5344CB8AC3E}">
        <p14:creationId xmlns:p14="http://schemas.microsoft.com/office/powerpoint/2010/main" val="2469523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chemeClr val="bg2">
                <a:tint val="90000"/>
                <a:lumMod val="120000"/>
              </a:schemeClr>
            </a:gs>
            <a:gs pos="9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B17C16-5E66-652B-CDBF-87592745DD33}"/>
              </a:ext>
            </a:extLst>
          </p:cNvPr>
          <p:cNvSpPr txBox="1"/>
          <p:nvPr/>
        </p:nvSpPr>
        <p:spPr>
          <a:xfrm>
            <a:off x="1691951" y="2015412"/>
            <a:ext cx="8808098" cy="1754326"/>
          </a:xfrm>
          <a:prstGeom prst="rect">
            <a:avLst/>
          </a:prstGeom>
          <a:noFill/>
        </p:spPr>
        <p:txBody>
          <a:bodyPr wrap="square" rtlCol="0">
            <a:spAutoFit/>
          </a:bodyPr>
          <a:lstStyle/>
          <a:p>
            <a:pPr algn="ctr"/>
            <a:r>
              <a:rPr lang="el-GR" sz="5400" b="1" dirty="0">
                <a:ln w="6600">
                  <a:solidFill>
                    <a:schemeClr val="accent2"/>
                  </a:solidFill>
                  <a:prstDash val="solid"/>
                </a:ln>
                <a:solidFill>
                  <a:srgbClr val="FFFFFF"/>
                </a:solidFill>
                <a:effectLst>
                  <a:outerShdw dist="38100" dir="2700000" algn="tl" rotWithShape="0">
                    <a:schemeClr val="accent2"/>
                  </a:outerShdw>
                </a:effectLst>
              </a:rPr>
              <a:t>Ευχαριστούμε για την προσοχή σας!</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32374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bg2">
                <a:tint val="90000"/>
                <a:lumMod val="120000"/>
              </a:schemeClr>
            </a:gs>
            <a:gs pos="100000">
              <a:schemeClr val="bg2">
                <a:shade val="98000"/>
                <a:satMod val="120000"/>
                <a:lumMod val="98000"/>
              </a:schemeClr>
            </a:gs>
          </a:gsLst>
          <a:lin ang="2700000" scaled="1"/>
          <a:tileRect/>
        </a:gra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4387475-29E0-31DD-9FC0-7E1120ECCB72}"/>
              </a:ext>
            </a:extLst>
          </p:cNvPr>
          <p:cNvSpPr>
            <a:spLocks noGrp="1"/>
          </p:cNvSpPr>
          <p:nvPr>
            <p:ph type="title"/>
          </p:nvPr>
        </p:nvSpPr>
        <p:spPr>
          <a:xfrm>
            <a:off x="2020956" y="596118"/>
            <a:ext cx="8911687" cy="1280890"/>
          </a:xfrm>
        </p:spPr>
        <p:txBody>
          <a:bodyPr/>
          <a:lstStyle/>
          <a:p>
            <a:r>
              <a:rPr lang="el-GR" dirty="0"/>
              <a:t>Ποιο είναι το πρόβλημα;</a:t>
            </a:r>
            <a:endParaRPr lang="en-US" dirty="0"/>
          </a:p>
        </p:txBody>
      </p:sp>
      <p:sp>
        <p:nvSpPr>
          <p:cNvPr id="4" name="TextBox 3">
            <a:extLst>
              <a:ext uri="{FF2B5EF4-FFF2-40B4-BE49-F238E27FC236}">
                <a16:creationId xmlns:a16="http://schemas.microsoft.com/office/drawing/2014/main" id="{461FB8DB-90A0-9CB9-3539-D56B944DFA44}"/>
              </a:ext>
            </a:extLst>
          </p:cNvPr>
          <p:cNvSpPr txBox="1"/>
          <p:nvPr/>
        </p:nvSpPr>
        <p:spPr>
          <a:xfrm>
            <a:off x="2020956" y="2405081"/>
            <a:ext cx="8150087" cy="2308324"/>
          </a:xfrm>
          <a:prstGeom prst="rect">
            <a:avLst/>
          </a:prstGeom>
          <a:noFill/>
        </p:spPr>
        <p:txBody>
          <a:bodyPr wrap="square" rtlCol="0">
            <a:spAutoFit/>
          </a:bodyPr>
          <a:lstStyle/>
          <a:p>
            <a:r>
              <a:rPr lang="el-GR" dirty="0"/>
              <a:t>Στην εργασία μας θέλαμε να αναλύσουμε και να προβλέψουμε πότε ένα άτομο θα συναντούσε ένα έγκλημα, δεδομένου του πότε και που θα βρίσκεται στη πόλη.</a:t>
            </a:r>
          </a:p>
          <a:p>
            <a:endParaRPr lang="el-GR" dirty="0"/>
          </a:p>
          <a:p>
            <a:endParaRPr lang="el-GR" dirty="0"/>
          </a:p>
          <a:p>
            <a:r>
              <a:rPr lang="el-GR" dirty="0"/>
              <a:t>Με την εργασία μας θα μπορέσουμε να κατανοήσουμε ποια σημεία της πόλης θα πρέπει να αποφεύγονται και τι ώρες ώστε να βοηθήσουμε τόσο τους κατοίκους της πόλης όσο και την τοπική αστυνομία.  </a:t>
            </a:r>
            <a:endParaRPr lang="en-US" dirty="0"/>
          </a:p>
        </p:txBody>
      </p:sp>
    </p:spTree>
    <p:extLst>
      <p:ext uri="{BB962C8B-B14F-4D97-AF65-F5344CB8AC3E}">
        <p14:creationId xmlns:p14="http://schemas.microsoft.com/office/powerpoint/2010/main" val="1004492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7105F9B-B5CA-E5E4-01A0-A5E98980BF3C}"/>
              </a:ext>
            </a:extLst>
          </p:cNvPr>
          <p:cNvSpPr>
            <a:spLocks noGrp="1"/>
          </p:cNvSpPr>
          <p:nvPr>
            <p:ph type="title"/>
          </p:nvPr>
        </p:nvSpPr>
        <p:spPr>
          <a:xfrm>
            <a:off x="2005096" y="586787"/>
            <a:ext cx="8911687" cy="1280890"/>
          </a:xfrm>
        </p:spPr>
        <p:txBody>
          <a:bodyPr/>
          <a:lstStyle/>
          <a:p>
            <a:r>
              <a:rPr lang="el-GR" dirty="0"/>
              <a:t>Ποια ήταν η προσέγγιση μας;</a:t>
            </a:r>
            <a:endParaRPr lang="en-US" dirty="0"/>
          </a:p>
        </p:txBody>
      </p:sp>
      <p:sp>
        <p:nvSpPr>
          <p:cNvPr id="4" name="TextBox 3">
            <a:extLst>
              <a:ext uri="{FF2B5EF4-FFF2-40B4-BE49-F238E27FC236}">
                <a16:creationId xmlns:a16="http://schemas.microsoft.com/office/drawing/2014/main" id="{C3E75DB4-2E72-3897-3CB9-FB7C8AECBB7C}"/>
              </a:ext>
            </a:extLst>
          </p:cNvPr>
          <p:cNvSpPr txBox="1"/>
          <p:nvPr/>
        </p:nvSpPr>
        <p:spPr>
          <a:xfrm>
            <a:off x="2005096" y="1782147"/>
            <a:ext cx="8547826" cy="3693319"/>
          </a:xfrm>
          <a:prstGeom prst="rect">
            <a:avLst/>
          </a:prstGeom>
          <a:noFill/>
        </p:spPr>
        <p:txBody>
          <a:bodyPr wrap="square" rtlCol="0">
            <a:spAutoFit/>
          </a:bodyPr>
          <a:lstStyle/>
          <a:p>
            <a:r>
              <a:rPr lang="el-GR" dirty="0"/>
              <a:t>Για να εξυπηρετήσουμε το σκοπό της εργασίας χρησιμοποιήσαμε την γλώσσα προγραμματισμού </a:t>
            </a:r>
            <a:r>
              <a:rPr lang="en-US" dirty="0"/>
              <a:t>Python </a:t>
            </a:r>
            <a:r>
              <a:rPr lang="el-GR" dirty="0"/>
              <a:t>με τις βιβλιοθήκες στης για εξόρυξη δεδομένων.</a:t>
            </a:r>
          </a:p>
          <a:p>
            <a:endParaRPr lang="el-GR" dirty="0"/>
          </a:p>
          <a:p>
            <a:r>
              <a:rPr lang="el-GR" dirty="0"/>
              <a:t>‘</a:t>
            </a:r>
            <a:r>
              <a:rPr lang="el-GR" dirty="0" err="1"/>
              <a:t>Ετσι</a:t>
            </a:r>
            <a:r>
              <a:rPr lang="el-GR" dirty="0"/>
              <a:t> η δημιουργία του μοντέλου πρόβλεψης μας στηρίχθηκε στους </a:t>
            </a:r>
            <a:r>
              <a:rPr lang="el-GR" dirty="0" err="1"/>
              <a:t>ταξινομήτες</a:t>
            </a:r>
            <a:r>
              <a:rPr lang="el-GR" dirty="0"/>
              <a:t> </a:t>
            </a:r>
            <a:r>
              <a:rPr lang="en-US" dirty="0"/>
              <a:t>Decision Tree </a:t>
            </a:r>
            <a:r>
              <a:rPr lang="el-GR" dirty="0"/>
              <a:t>&amp; Κ-</a:t>
            </a:r>
            <a:r>
              <a:rPr lang="en-US" dirty="0"/>
              <a:t>nearest neighbors.</a:t>
            </a:r>
          </a:p>
          <a:p>
            <a:endParaRPr lang="el-GR" dirty="0"/>
          </a:p>
          <a:p>
            <a:endParaRPr lang="el-GR" dirty="0"/>
          </a:p>
          <a:p>
            <a:r>
              <a:rPr lang="el-GR" dirty="0"/>
              <a:t>Για την συλλογή δεδομένων αξιοποιήσαμε το επίσημο </a:t>
            </a:r>
            <a:r>
              <a:rPr lang="en-US" dirty="0"/>
              <a:t>site </a:t>
            </a:r>
            <a:r>
              <a:rPr lang="el-GR" dirty="0"/>
              <a:t>του αστυνομικού τμήματος στο </a:t>
            </a:r>
            <a:r>
              <a:rPr lang="el-GR" dirty="0" err="1"/>
              <a:t>Βανκουβέρ</a:t>
            </a:r>
            <a:r>
              <a:rPr lang="el-GR" dirty="0"/>
              <a:t> επιλέγοντας και δουλέψουμε με όλα τα εγκλήματα που συνέβησαν σε όλες τις περιοχές της πόλης από τις 01/01/2003 μέχρι τις 31/12/2019</a:t>
            </a:r>
            <a:endParaRPr lang="en-US" dirty="0"/>
          </a:p>
          <a:p>
            <a:endParaRPr lang="en-US" dirty="0"/>
          </a:p>
        </p:txBody>
      </p:sp>
    </p:spTree>
    <p:extLst>
      <p:ext uri="{BB962C8B-B14F-4D97-AF65-F5344CB8AC3E}">
        <p14:creationId xmlns:p14="http://schemas.microsoft.com/office/powerpoint/2010/main" val="2473501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D87BF1-6ABF-8693-0C85-85FDBF6A01C8}"/>
              </a:ext>
            </a:extLst>
          </p:cNvPr>
          <p:cNvSpPr>
            <a:spLocks noGrp="1"/>
          </p:cNvSpPr>
          <p:nvPr>
            <p:ph type="title"/>
          </p:nvPr>
        </p:nvSpPr>
        <p:spPr>
          <a:xfrm>
            <a:off x="1706517" y="624110"/>
            <a:ext cx="8911687" cy="1280890"/>
          </a:xfrm>
        </p:spPr>
        <p:txBody>
          <a:bodyPr/>
          <a:lstStyle/>
          <a:p>
            <a:r>
              <a:rPr lang="el-GR" dirty="0"/>
              <a:t>Αρχικές υποθέσεις</a:t>
            </a:r>
            <a:endParaRPr lang="en-US" dirty="0"/>
          </a:p>
        </p:txBody>
      </p:sp>
      <p:sp>
        <p:nvSpPr>
          <p:cNvPr id="4" name="TextBox 3">
            <a:extLst>
              <a:ext uri="{FF2B5EF4-FFF2-40B4-BE49-F238E27FC236}">
                <a16:creationId xmlns:a16="http://schemas.microsoft.com/office/drawing/2014/main" id="{B34307D5-F771-994F-39AB-3424F68D864B}"/>
              </a:ext>
            </a:extLst>
          </p:cNvPr>
          <p:cNvSpPr txBox="1"/>
          <p:nvPr/>
        </p:nvSpPr>
        <p:spPr>
          <a:xfrm>
            <a:off x="1706517" y="1905000"/>
            <a:ext cx="7352522" cy="4247317"/>
          </a:xfrm>
          <a:prstGeom prst="rect">
            <a:avLst/>
          </a:prstGeom>
          <a:noFill/>
        </p:spPr>
        <p:txBody>
          <a:bodyPr wrap="square" rtlCol="0">
            <a:spAutoFit/>
          </a:bodyPr>
          <a:lstStyle/>
          <a:p>
            <a:r>
              <a:rPr lang="el-GR" dirty="0"/>
              <a:t>Προτού ξεκινήσουμε την ανάλυση κάναμε κάποιες υποθέσεις:</a:t>
            </a:r>
          </a:p>
          <a:p>
            <a:endParaRPr lang="el-GR" dirty="0"/>
          </a:p>
          <a:p>
            <a:pPr marL="285750" indent="-285750">
              <a:buFont typeface="Arial" panose="020B0604020202020204" pitchFamily="34" charset="0"/>
              <a:buChar char="•"/>
            </a:pPr>
            <a:r>
              <a:rPr lang="el-GR" dirty="0"/>
              <a:t>Το Βανκούβερ γενικά αποτελεί μια ασφαλή πόλη. Παρόλα αυτά θα έχει και αυτή τις δικές της </a:t>
            </a:r>
            <a:r>
              <a:rPr lang="en-US" dirty="0"/>
              <a:t>“</a:t>
            </a:r>
            <a:r>
              <a:rPr lang="el-GR" dirty="0"/>
              <a:t>κακόφημες</a:t>
            </a:r>
            <a:r>
              <a:rPr lang="en-US" dirty="0"/>
              <a:t>” </a:t>
            </a:r>
            <a:r>
              <a:rPr lang="el-GR" dirty="0"/>
              <a:t>περιοχές.</a:t>
            </a:r>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r>
              <a:rPr lang="el-GR" dirty="0"/>
              <a:t>Τα εγκλήματα θα εμφανίζονται πιο έντονα τις απογευματινές ώρες και βραδινές ώρες, όταν και οι άνθρωποι γυρίζουν από τις δουλείες και τα σχολεία τους.</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l-GR" dirty="0"/>
              <a:t>Η εγκληματικότητα θα κορυφώνεται τις μέρες των διακοπών και των σαββατοκύριακων όταν οι άνθρωποι θα είναι μακριά από τις κατοικίες τους.</a:t>
            </a:r>
          </a:p>
          <a:p>
            <a:endParaRPr lang="el-GR" dirty="0"/>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420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E265A24-F624-2C8B-C87F-4E4576F60DE3}"/>
              </a:ext>
            </a:extLst>
          </p:cNvPr>
          <p:cNvSpPr>
            <a:spLocks noGrp="1"/>
          </p:cNvSpPr>
          <p:nvPr>
            <p:ph type="title"/>
          </p:nvPr>
        </p:nvSpPr>
        <p:spPr>
          <a:xfrm>
            <a:off x="1640156" y="610858"/>
            <a:ext cx="8911687" cy="1280890"/>
          </a:xfrm>
        </p:spPr>
        <p:txBody>
          <a:bodyPr/>
          <a:lstStyle/>
          <a:p>
            <a:r>
              <a:rPr lang="el-GR" dirty="0"/>
              <a:t>Προ-</a:t>
            </a:r>
            <a:r>
              <a:rPr lang="el-GR" dirty="0" err="1"/>
              <a:t>επεξεργάσια</a:t>
            </a:r>
            <a:r>
              <a:rPr lang="el-GR" dirty="0"/>
              <a:t> δεδομένων</a:t>
            </a:r>
            <a:endParaRPr lang="en-US" dirty="0"/>
          </a:p>
        </p:txBody>
      </p:sp>
      <p:sp>
        <p:nvSpPr>
          <p:cNvPr id="4" name="TextBox 3">
            <a:extLst>
              <a:ext uri="{FF2B5EF4-FFF2-40B4-BE49-F238E27FC236}">
                <a16:creationId xmlns:a16="http://schemas.microsoft.com/office/drawing/2014/main" id="{5743BFBF-FCBF-A853-6850-9B92C81EE780}"/>
              </a:ext>
            </a:extLst>
          </p:cNvPr>
          <p:cNvSpPr txBox="1"/>
          <p:nvPr/>
        </p:nvSpPr>
        <p:spPr>
          <a:xfrm>
            <a:off x="1775791" y="1457739"/>
            <a:ext cx="8911687" cy="4524315"/>
          </a:xfrm>
          <a:prstGeom prst="rect">
            <a:avLst/>
          </a:prstGeom>
          <a:noFill/>
        </p:spPr>
        <p:txBody>
          <a:bodyPr wrap="square" rtlCol="0">
            <a:spAutoFit/>
          </a:bodyPr>
          <a:lstStyle/>
          <a:p>
            <a:pPr marL="285750" indent="-285750">
              <a:buFont typeface="Arial" panose="020B0604020202020204" pitchFamily="34" charset="0"/>
              <a:buChar char="•"/>
            </a:pPr>
            <a:r>
              <a:rPr lang="el-GR" dirty="0"/>
              <a:t>Παρατηρώντας πως υπάρχουν εγγραφές με τιμές </a:t>
            </a:r>
            <a:r>
              <a:rPr lang="el-GR" dirty="0" err="1"/>
              <a:t>ΝαΝ</a:t>
            </a:r>
            <a:r>
              <a:rPr lang="el-GR" dirty="0"/>
              <a:t>, προσπαθήσαμε και </a:t>
            </a:r>
            <a:r>
              <a:rPr lang="el-GR" dirty="0" err="1"/>
              <a:t>εντωπίσαμε</a:t>
            </a:r>
            <a:r>
              <a:rPr lang="el-GR" dirty="0"/>
              <a:t>  τις </a:t>
            </a:r>
            <a:r>
              <a:rPr lang="el-GR" dirty="0" err="1"/>
              <a:t>στείλες</a:t>
            </a:r>
            <a:r>
              <a:rPr lang="el-GR" dirty="0"/>
              <a:t> του </a:t>
            </a:r>
            <a:r>
              <a:rPr lang="en-US" dirty="0"/>
              <a:t>dataset</a:t>
            </a:r>
            <a:r>
              <a:rPr lang="el-GR" dirty="0"/>
              <a:t> (</a:t>
            </a:r>
            <a:r>
              <a:rPr lang="en-US" dirty="0"/>
              <a:t>NEIGHBOURHOODN , HUNDRED BLOCK, Χ και Y</a:t>
            </a:r>
            <a:r>
              <a:rPr lang="el-GR" dirty="0"/>
              <a:t>) που έχουν τέτοιες τιμές</a:t>
            </a:r>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r>
              <a:rPr lang="el-GR" dirty="0"/>
              <a:t>Συμπληρώσαμε τα κενά της στήλης NEIGHBOURHOODN με την βοήθεια των συντεταγμένων X, Y .</a:t>
            </a:r>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r>
              <a:rPr lang="el-GR" dirty="0"/>
              <a:t>Δημιουργήσαμε μια νέα στήλη στο </a:t>
            </a:r>
            <a:r>
              <a:rPr lang="el-GR" dirty="0" err="1"/>
              <a:t>dataset</a:t>
            </a:r>
            <a:r>
              <a:rPr lang="el-GR" dirty="0"/>
              <a:t> μας με όνομα CATEGORY στην οποία </a:t>
            </a:r>
            <a:r>
              <a:rPr lang="el-GR" dirty="0" err="1"/>
              <a:t>κατηγοριοποιηούμε</a:t>
            </a:r>
            <a:r>
              <a:rPr lang="el-GR" dirty="0"/>
              <a:t> τα εγκλήματα της στήλης TYPE σε πιο γενικές κατηγορίες (</a:t>
            </a:r>
            <a:r>
              <a:rPr lang="el-GR" dirty="0" err="1"/>
              <a:t>Theft</a:t>
            </a:r>
            <a:r>
              <a:rPr lang="el-GR" dirty="0"/>
              <a:t>, </a:t>
            </a:r>
            <a:r>
              <a:rPr lang="el-GR" dirty="0" err="1"/>
              <a:t>Break</a:t>
            </a:r>
            <a:r>
              <a:rPr lang="el-GR" dirty="0"/>
              <a:t> and </a:t>
            </a:r>
            <a:r>
              <a:rPr lang="el-GR" dirty="0" err="1"/>
              <a:t>Enter</a:t>
            </a:r>
            <a:r>
              <a:rPr lang="el-GR" dirty="0"/>
              <a:t>, </a:t>
            </a:r>
            <a:r>
              <a:rPr lang="el-GR" dirty="0" err="1"/>
              <a:t>Vehicle</a:t>
            </a:r>
            <a:r>
              <a:rPr lang="el-GR" dirty="0"/>
              <a:t> </a:t>
            </a:r>
            <a:r>
              <a:rPr lang="el-GR" dirty="0" err="1"/>
              <a:t>collision</a:t>
            </a:r>
            <a:r>
              <a:rPr lang="el-GR" dirty="0"/>
              <a:t>, </a:t>
            </a:r>
            <a:r>
              <a:rPr lang="el-GR" dirty="0" err="1"/>
              <a:t>Others</a:t>
            </a:r>
            <a:r>
              <a:rPr lang="el-GR" dirty="0"/>
              <a:t>).</a:t>
            </a:r>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r>
              <a:rPr lang="el-GR" dirty="0" err="1"/>
              <a:t>Δημιουργησάμε</a:t>
            </a:r>
            <a:r>
              <a:rPr lang="el-GR" dirty="0"/>
              <a:t> τις στήλες DATETIME και WEEKDAY, οι οποίες περιέχουν την ημερομηνία και την ημέρα της εβδομάδας κάθε εγγραφής αντίστοιχα.</a:t>
            </a:r>
          </a:p>
          <a:p>
            <a:pPr marL="285750" indent="-285750">
              <a:buFont typeface="Arial" panose="020B0604020202020204" pitchFamily="34" charset="0"/>
              <a:buChar char="•"/>
            </a:pPr>
            <a:endParaRPr lang="el-GR" dirty="0"/>
          </a:p>
          <a:p>
            <a:pPr marL="285750" indent="-285750">
              <a:buFont typeface="Arial" panose="020B0604020202020204" pitchFamily="34" charset="0"/>
              <a:buChar char="•"/>
            </a:pPr>
            <a:r>
              <a:rPr lang="el-GR" dirty="0"/>
              <a:t>Δημιουργήσαμε τις στήλες ISHOLIDAY, ISOFFDAY για να </a:t>
            </a:r>
            <a:r>
              <a:rPr lang="el-GR" dirty="0" err="1"/>
              <a:t>ελένχουμε</a:t>
            </a:r>
            <a:r>
              <a:rPr lang="el-GR" dirty="0"/>
              <a:t> αν είναι ημέρα διακοπών ή αργίας.</a:t>
            </a:r>
            <a:endParaRPr lang="en-US" dirty="0"/>
          </a:p>
        </p:txBody>
      </p:sp>
    </p:spTree>
    <p:extLst>
      <p:ext uri="{BB962C8B-B14F-4D97-AF65-F5344CB8AC3E}">
        <p14:creationId xmlns:p14="http://schemas.microsoft.com/office/powerpoint/2010/main" val="424440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EAAE96-58CB-2901-3B73-8B72F18FE21C}"/>
              </a:ext>
            </a:extLst>
          </p:cNvPr>
          <p:cNvSpPr>
            <a:spLocks noGrp="1"/>
          </p:cNvSpPr>
          <p:nvPr>
            <p:ph type="title"/>
          </p:nvPr>
        </p:nvSpPr>
        <p:spPr>
          <a:xfrm>
            <a:off x="2155603" y="597606"/>
            <a:ext cx="8911687" cy="1280890"/>
          </a:xfrm>
        </p:spPr>
        <p:txBody>
          <a:bodyPr/>
          <a:lstStyle/>
          <a:p>
            <a:r>
              <a:rPr lang="el-GR"/>
              <a:t>Οπτικοποίηση ανάλυσης δεδομένων</a:t>
            </a:r>
            <a:endParaRPr lang="en-US" dirty="0"/>
          </a:p>
        </p:txBody>
      </p:sp>
      <p:pic>
        <p:nvPicPr>
          <p:cNvPr id="6" name="Εικόνα 5">
            <a:extLst>
              <a:ext uri="{FF2B5EF4-FFF2-40B4-BE49-F238E27FC236}">
                <a16:creationId xmlns:a16="http://schemas.microsoft.com/office/drawing/2014/main" id="{5BEC38DB-5D52-954F-8B16-81E56B056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45" y="2787022"/>
            <a:ext cx="4871582" cy="2784811"/>
          </a:xfrm>
          <a:prstGeom prst="rect">
            <a:avLst/>
          </a:prstGeom>
        </p:spPr>
      </p:pic>
      <p:pic>
        <p:nvPicPr>
          <p:cNvPr id="8" name="Εικόνα 7">
            <a:extLst>
              <a:ext uri="{FF2B5EF4-FFF2-40B4-BE49-F238E27FC236}">
                <a16:creationId xmlns:a16="http://schemas.microsoft.com/office/drawing/2014/main" id="{B77DB089-F272-97C9-53BB-100DB41BD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027" y="2787021"/>
            <a:ext cx="5686425" cy="2784811"/>
          </a:xfrm>
          <a:prstGeom prst="rect">
            <a:avLst/>
          </a:prstGeom>
        </p:spPr>
      </p:pic>
      <p:sp>
        <p:nvSpPr>
          <p:cNvPr id="9" name="TextBox 8">
            <a:extLst>
              <a:ext uri="{FF2B5EF4-FFF2-40B4-BE49-F238E27FC236}">
                <a16:creationId xmlns:a16="http://schemas.microsoft.com/office/drawing/2014/main" id="{A26336A5-0695-DE5C-CDF1-95AD75C6E1AC}"/>
              </a:ext>
            </a:extLst>
          </p:cNvPr>
          <p:cNvSpPr txBox="1"/>
          <p:nvPr/>
        </p:nvSpPr>
        <p:spPr>
          <a:xfrm>
            <a:off x="1032005" y="1963426"/>
            <a:ext cx="6295313" cy="369332"/>
          </a:xfrm>
          <a:prstGeom prst="rect">
            <a:avLst/>
          </a:prstGeom>
          <a:noFill/>
        </p:spPr>
        <p:txBody>
          <a:bodyPr wrap="none" rtlCol="0">
            <a:spAutoFit/>
          </a:bodyPr>
          <a:lstStyle/>
          <a:p>
            <a:r>
              <a:rPr lang="el-GR" dirty="0"/>
              <a:t>Εντοπισμός του είδος και του πλήθους των εγκλημάτων</a:t>
            </a:r>
            <a:endParaRPr lang="en-US" dirty="0"/>
          </a:p>
        </p:txBody>
      </p:sp>
    </p:spTree>
    <p:extLst>
      <p:ext uri="{BB962C8B-B14F-4D97-AF65-F5344CB8AC3E}">
        <p14:creationId xmlns:p14="http://schemas.microsoft.com/office/powerpoint/2010/main" val="388993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A5D5C364-66DD-A95A-DC8A-FA98FFC5E8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226" y="2779022"/>
            <a:ext cx="5600700" cy="3058716"/>
          </a:xfrm>
          <a:prstGeom prst="rect">
            <a:avLst/>
          </a:prstGeom>
        </p:spPr>
      </p:pic>
      <p:pic>
        <p:nvPicPr>
          <p:cNvPr id="7" name="Εικόνα 6">
            <a:extLst>
              <a:ext uri="{FF2B5EF4-FFF2-40B4-BE49-F238E27FC236}">
                <a16:creationId xmlns:a16="http://schemas.microsoft.com/office/drawing/2014/main" id="{FB53F4C9-22C8-9FE6-EC42-FA942B7C5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224" y="2774418"/>
            <a:ext cx="5142002" cy="3063320"/>
          </a:xfrm>
          <a:prstGeom prst="rect">
            <a:avLst/>
          </a:prstGeom>
        </p:spPr>
      </p:pic>
      <p:sp>
        <p:nvSpPr>
          <p:cNvPr id="8" name="TextBox 7">
            <a:extLst>
              <a:ext uri="{FF2B5EF4-FFF2-40B4-BE49-F238E27FC236}">
                <a16:creationId xmlns:a16="http://schemas.microsoft.com/office/drawing/2014/main" id="{4C8A34FE-FDB3-2903-0573-C30DA9C28062}"/>
              </a:ext>
            </a:extLst>
          </p:cNvPr>
          <p:cNvSpPr txBox="1"/>
          <p:nvPr/>
        </p:nvSpPr>
        <p:spPr>
          <a:xfrm>
            <a:off x="994682" y="1580870"/>
            <a:ext cx="10578537" cy="523220"/>
          </a:xfrm>
          <a:prstGeom prst="rect">
            <a:avLst/>
          </a:prstGeom>
          <a:noFill/>
        </p:spPr>
        <p:txBody>
          <a:bodyPr wrap="none" rtlCol="0">
            <a:spAutoFit/>
          </a:bodyPr>
          <a:lstStyle/>
          <a:p>
            <a:r>
              <a:rPr lang="el-GR" sz="1400" dirty="0"/>
              <a:t>Ανάλυση των στηλών NEIGHBOURHOODN και HUNDRED BLOCK για να εντοπίσουμε τις γειτονιές με την περισσότερη </a:t>
            </a:r>
          </a:p>
          <a:p>
            <a:r>
              <a:rPr lang="el-GR" sz="1400" dirty="0"/>
              <a:t>Εγκληματικότητα και αν η έξαρση της εγκληματικότητας συσχετίζεται με την περίοδο που δεν δουλεύουν (στήλη </a:t>
            </a:r>
            <a:r>
              <a:rPr lang="en-US" sz="1400" dirty="0"/>
              <a:t>OFFDAY)</a:t>
            </a:r>
            <a:r>
              <a:rPr lang="el-GR" sz="1400" dirty="0"/>
              <a:t>.</a:t>
            </a:r>
            <a:endParaRPr lang="en-US" sz="1400" dirty="0"/>
          </a:p>
        </p:txBody>
      </p:sp>
    </p:spTree>
    <p:extLst>
      <p:ext uri="{BB962C8B-B14F-4D97-AF65-F5344CB8AC3E}">
        <p14:creationId xmlns:p14="http://schemas.microsoft.com/office/powerpoint/2010/main" val="294919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024CBA6C-FD1F-EF1D-34F6-E185BA45A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132591"/>
            <a:ext cx="4302235" cy="3613291"/>
          </a:xfrm>
          <a:prstGeom prst="rect">
            <a:avLst/>
          </a:prstGeom>
        </p:spPr>
      </p:pic>
      <p:pic>
        <p:nvPicPr>
          <p:cNvPr id="7" name="Εικόνα 6" descr="Εικόνα που περιέχει πίνακας&#10;&#10;Περιγραφή που δημιουργήθηκε αυτόματα">
            <a:extLst>
              <a:ext uri="{FF2B5EF4-FFF2-40B4-BE49-F238E27FC236}">
                <a16:creationId xmlns:a16="http://schemas.microsoft.com/office/drawing/2014/main" id="{B0D712B7-B1F7-3DAB-8FF4-F66BC73AA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7035" y="2536187"/>
            <a:ext cx="7467600" cy="2806101"/>
          </a:xfrm>
          <a:prstGeom prst="rect">
            <a:avLst/>
          </a:prstGeom>
        </p:spPr>
      </p:pic>
      <p:sp>
        <p:nvSpPr>
          <p:cNvPr id="9" name="TextBox 8">
            <a:extLst>
              <a:ext uri="{FF2B5EF4-FFF2-40B4-BE49-F238E27FC236}">
                <a16:creationId xmlns:a16="http://schemas.microsoft.com/office/drawing/2014/main" id="{E2BD0D8D-C868-8F52-2E5F-675FF0C72B94}"/>
              </a:ext>
            </a:extLst>
          </p:cNvPr>
          <p:cNvSpPr txBox="1"/>
          <p:nvPr/>
        </p:nvSpPr>
        <p:spPr>
          <a:xfrm>
            <a:off x="1052197" y="655263"/>
            <a:ext cx="9031369" cy="523220"/>
          </a:xfrm>
          <a:prstGeom prst="rect">
            <a:avLst/>
          </a:prstGeom>
          <a:noFill/>
        </p:spPr>
        <p:txBody>
          <a:bodyPr wrap="square">
            <a:spAutoFit/>
          </a:bodyPr>
          <a:lstStyle/>
          <a:p>
            <a:r>
              <a:rPr lang="el-GR" sz="1400" dirty="0"/>
              <a:t>Α</a:t>
            </a:r>
            <a:r>
              <a:rPr lang="en-US" sz="1400" dirty="0" err="1"/>
              <a:t>νάλυση</a:t>
            </a:r>
            <a:r>
              <a:rPr lang="en-US" sz="1400" dirty="0"/>
              <a:t> </a:t>
            </a:r>
            <a:r>
              <a:rPr lang="en-US" sz="1400" dirty="0" err="1"/>
              <a:t>των</a:t>
            </a:r>
            <a:r>
              <a:rPr lang="en-US" sz="1400" dirty="0"/>
              <a:t> </a:t>
            </a:r>
            <a:r>
              <a:rPr lang="en-US" sz="1400" dirty="0" err="1"/>
              <a:t>στηλών</a:t>
            </a:r>
            <a:r>
              <a:rPr lang="en-US" sz="1400" dirty="0"/>
              <a:t> YEAR, MONTH, DAY </a:t>
            </a:r>
            <a:r>
              <a:rPr lang="el-GR" sz="1400" dirty="0" err="1"/>
              <a:t>προβάλοντας</a:t>
            </a:r>
            <a:r>
              <a:rPr lang="el-GR" sz="1400" dirty="0"/>
              <a:t> σε</a:t>
            </a:r>
            <a:r>
              <a:rPr lang="en-US" sz="1400" dirty="0"/>
              <a:t> </a:t>
            </a:r>
            <a:r>
              <a:rPr lang="en-US" sz="1400" dirty="0" err="1"/>
              <a:t>έν</a:t>
            </a:r>
            <a:r>
              <a:rPr lang="en-US" sz="1400" dirty="0"/>
              <a:t>α lineplot</a:t>
            </a:r>
            <a:r>
              <a:rPr lang="el-GR" sz="1400" dirty="0"/>
              <a:t>, </a:t>
            </a:r>
            <a:r>
              <a:rPr lang="en-US" sz="1400" dirty="0"/>
              <a:t>τα συνολικά εγκλήματα ανά χρονία και ένα heatmap με τον συνολικό αριθμό εγκλημάτων για κάθε μέρα του χρόνου.</a:t>
            </a:r>
          </a:p>
        </p:txBody>
      </p:sp>
    </p:spTree>
    <p:extLst>
      <p:ext uri="{BB962C8B-B14F-4D97-AF65-F5344CB8AC3E}">
        <p14:creationId xmlns:p14="http://schemas.microsoft.com/office/powerpoint/2010/main" val="302556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F5D5D7D4-39F8-3E48-CC46-3A0129BCB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85" y="2333472"/>
            <a:ext cx="5487166" cy="2191056"/>
          </a:xfrm>
          <a:prstGeom prst="rect">
            <a:avLst/>
          </a:prstGeom>
        </p:spPr>
      </p:pic>
      <p:pic>
        <p:nvPicPr>
          <p:cNvPr id="7" name="Εικόνα 6">
            <a:extLst>
              <a:ext uri="{FF2B5EF4-FFF2-40B4-BE49-F238E27FC236}">
                <a16:creationId xmlns:a16="http://schemas.microsoft.com/office/drawing/2014/main" id="{ED03A887-7CAF-8823-1B04-9DEF10E68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750" y="2333472"/>
            <a:ext cx="5430008" cy="2191056"/>
          </a:xfrm>
          <a:prstGeom prst="rect">
            <a:avLst/>
          </a:prstGeom>
        </p:spPr>
      </p:pic>
      <p:sp>
        <p:nvSpPr>
          <p:cNvPr id="9" name="TextBox 8">
            <a:extLst>
              <a:ext uri="{FF2B5EF4-FFF2-40B4-BE49-F238E27FC236}">
                <a16:creationId xmlns:a16="http://schemas.microsoft.com/office/drawing/2014/main" id="{2A99E4BB-CA44-0026-8EB1-A5F342E77C14}"/>
              </a:ext>
            </a:extLst>
          </p:cNvPr>
          <p:cNvSpPr txBox="1"/>
          <p:nvPr/>
        </p:nvSpPr>
        <p:spPr>
          <a:xfrm>
            <a:off x="2958251" y="1085471"/>
            <a:ext cx="6096000" cy="307777"/>
          </a:xfrm>
          <a:prstGeom prst="rect">
            <a:avLst/>
          </a:prstGeom>
          <a:noFill/>
        </p:spPr>
        <p:txBody>
          <a:bodyPr wrap="square">
            <a:spAutoFit/>
          </a:bodyPr>
          <a:lstStyle/>
          <a:p>
            <a:r>
              <a:rPr lang="el-GR" sz="1400" dirty="0"/>
              <a:t>Συσχέτιση των στηλών </a:t>
            </a:r>
            <a:r>
              <a:rPr lang="en-US" sz="1400" dirty="0"/>
              <a:t>HOUR &amp; WEEKDAY </a:t>
            </a:r>
            <a:r>
              <a:rPr lang="el-GR" sz="1400" dirty="0"/>
              <a:t>με την εγκληματικότητα</a:t>
            </a:r>
            <a:endParaRPr lang="en-US" sz="1400" dirty="0"/>
          </a:p>
        </p:txBody>
      </p:sp>
    </p:spTree>
    <p:extLst>
      <p:ext uri="{BB962C8B-B14F-4D97-AF65-F5344CB8AC3E}">
        <p14:creationId xmlns:p14="http://schemas.microsoft.com/office/powerpoint/2010/main" val="969034647"/>
      </p:ext>
    </p:extLst>
  </p:cSld>
  <p:clrMapOvr>
    <a:masterClrMapping/>
  </p:clrMapOvr>
</p:sld>
</file>

<file path=ppt/theme/theme1.xml><?xml version="1.0" encoding="utf-8"?>
<a:theme xmlns:a="http://schemas.openxmlformats.org/drawingml/2006/main" name="Θρόισμα">
  <a:themeElements>
    <a:clrScheme name="Θρόισμα">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Θρόισμα">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Θρόισμα">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TM10001115[[fn=Δέμα]]</Template>
  <TotalTime>457</TotalTime>
  <Words>612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Θρόισμα</vt:lpstr>
      <vt:lpstr>PowerPoint Presentation</vt:lpstr>
      <vt:lpstr>Ποιο είναι το πρόβλημα;</vt:lpstr>
      <vt:lpstr>Ποια ήταν η προσέγγιση μας;</vt:lpstr>
      <vt:lpstr>Αρχικές υποθέσεις</vt:lpstr>
      <vt:lpstr>Προ-επεξεργάσια δεδομένων</vt:lpstr>
      <vt:lpstr>Οπτικοποίηση ανάλυσης δεδομένων</vt:lpstr>
      <vt:lpstr>PowerPoint Presentation</vt:lpstr>
      <vt:lpstr>PowerPoint Presentation</vt:lpstr>
      <vt:lpstr>PowerPoint Presentation</vt:lpstr>
      <vt:lpstr>Εκπαίδευση μοντέλου</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leo freris</dc:creator>
  <cp:lastModifiedBy>ΛΕΟΝΑΡΔΟΣ ΦΡΕΡΗΣ</cp:lastModifiedBy>
  <cp:revision>6</cp:revision>
  <dcterms:created xsi:type="dcterms:W3CDTF">2022-05-08T13:18:00Z</dcterms:created>
  <dcterms:modified xsi:type="dcterms:W3CDTF">2024-09-11T22:46:09Z</dcterms:modified>
</cp:coreProperties>
</file>