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2" r:id="rId1"/>
  </p:sldMasterIdLst>
  <p:sldIdLst>
    <p:sldId id="283" r:id="rId2"/>
    <p:sldId id="257" r:id="rId3"/>
    <p:sldId id="263" r:id="rId4"/>
    <p:sldId id="258" r:id="rId5"/>
    <p:sldId id="259" r:id="rId6"/>
    <p:sldId id="260" r:id="rId7"/>
    <p:sldId id="261" r:id="rId8"/>
    <p:sldId id="262" r:id="rId9"/>
    <p:sldId id="264" r:id="rId10"/>
    <p:sldId id="278" r:id="rId11"/>
    <p:sldId id="265" r:id="rId12"/>
    <p:sldId id="266" r:id="rId13"/>
    <p:sldId id="269" r:id="rId14"/>
    <p:sldId id="270" r:id="rId15"/>
    <p:sldId id="271" r:id="rId16"/>
    <p:sldId id="280" r:id="rId17"/>
    <p:sldId id="272" r:id="rId18"/>
    <p:sldId id="273" r:id="rId19"/>
    <p:sldId id="274" r:id="rId20"/>
    <p:sldId id="275" r:id="rId21"/>
    <p:sldId id="276" r:id="rId22"/>
    <p:sldId id="277" r:id="rId23"/>
    <p:sldId id="279" r:id="rId24"/>
    <p:sldId id="282"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Διαφάνεια τίτλου">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l-GR"/>
              <a:t>Κάντε κλικ για να επεξεργαστείτε τον τίτλο υποδείγματος</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l-GR"/>
              <a:t>Κάντε κλικ για να επεξεργαστείτε τον υπότιτλο του υποδείγματος</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18-Jan-22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0047622"/>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Πανοραμική εικόνα με λεζάντα">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l-GR"/>
              <a:t>Κάντε κλικ για να επεξεργαστείτε τον τίτλο υποδείγματος</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l-GR"/>
              <a:t>Κάντε κλικ στο εικονίδιο για να προσθέσετε εικόνα</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a:t>Στυλ κειμένου υποδείγματος</a:t>
            </a:r>
          </a:p>
        </p:txBody>
      </p:sp>
      <p:sp>
        <p:nvSpPr>
          <p:cNvPr id="5" name="Date Placeholder 4"/>
          <p:cNvSpPr>
            <a:spLocks noGrp="1"/>
          </p:cNvSpPr>
          <p:nvPr>
            <p:ph type="dt" sz="half" idx="10"/>
          </p:nvPr>
        </p:nvSpPr>
        <p:spPr/>
        <p:txBody>
          <a:bodyPr/>
          <a:lstStyle/>
          <a:p>
            <a:fld id="{ED291B17-9318-49DB-B28B-6E5994AE9581}" type="datetime1">
              <a:rPr lang="en-US" smtClean="0"/>
              <a:t>18-Jan-22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9047768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Τίτλος και λεζάντα">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l-GR"/>
              <a:t>Κάντε κλικ για να επεξεργαστείτε τον τίτλο υποδείγματος</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l-GR"/>
              <a:t>Στυλ κειμένου υποδείγματος</a:t>
            </a:r>
          </a:p>
        </p:txBody>
      </p:sp>
      <p:sp>
        <p:nvSpPr>
          <p:cNvPr id="4" name="Date Placeholder 3"/>
          <p:cNvSpPr>
            <a:spLocks noGrp="1"/>
          </p:cNvSpPr>
          <p:nvPr>
            <p:ph type="dt" sz="half" idx="10"/>
          </p:nvPr>
        </p:nvSpPr>
        <p:spPr/>
        <p:txBody>
          <a:bodyPr/>
          <a:lstStyle/>
          <a:p>
            <a:fld id="{ED291B17-9318-49DB-B28B-6E5994AE9581}" type="datetime1">
              <a:rPr lang="en-US" smtClean="0"/>
              <a:t>18-Jan-22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0372536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Εισαγωγικά με λεζάντα">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l-GR"/>
              <a:t>Κάντε κλικ για να επεξεργαστείτε τον τίτλο υποδείγματος</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l-GR"/>
              <a:t>Στυλ κειμένου υποδείγματος</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l-GR"/>
              <a:t>Στυλ κειμένου υποδείγματος</a:t>
            </a:r>
          </a:p>
        </p:txBody>
      </p:sp>
      <p:sp>
        <p:nvSpPr>
          <p:cNvPr id="4" name="Date Placeholder 3"/>
          <p:cNvSpPr>
            <a:spLocks noGrp="1"/>
          </p:cNvSpPr>
          <p:nvPr>
            <p:ph type="dt" sz="half" idx="10"/>
          </p:nvPr>
        </p:nvSpPr>
        <p:spPr/>
        <p:txBody>
          <a:bodyPr/>
          <a:lstStyle/>
          <a:p>
            <a:fld id="{ED291B17-9318-49DB-B28B-6E5994AE9581}" type="datetime1">
              <a:rPr lang="en-US" smtClean="0"/>
              <a:t>18-Jan-22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67676060"/>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Κάρτα ονόματος">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l-GR"/>
              <a:t>Κάντε κλικ για να επεξεργαστείτε τον τίτλο υποδείγματος</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l-GR"/>
              <a:t>Στυλ κειμένου υποδείγματος</a:t>
            </a:r>
          </a:p>
        </p:txBody>
      </p:sp>
      <p:sp>
        <p:nvSpPr>
          <p:cNvPr id="4" name="Date Placeholder 3"/>
          <p:cNvSpPr>
            <a:spLocks noGrp="1"/>
          </p:cNvSpPr>
          <p:nvPr>
            <p:ph type="dt" sz="half" idx="10"/>
          </p:nvPr>
        </p:nvSpPr>
        <p:spPr/>
        <p:txBody>
          <a:bodyPr/>
          <a:lstStyle/>
          <a:p>
            <a:fld id="{ED291B17-9318-49DB-B28B-6E5994AE9581}" type="datetime1">
              <a:rPr lang="en-US" smtClean="0"/>
              <a:t>18-Jan-22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7580708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Κάρτα ονόματος με φράση">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l-GR"/>
              <a:t>Κάντε κλικ για να επεξεργαστείτε τον τίτλο υποδείγματος</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l-GR"/>
              <a:t>Στυλ κειμένου υποδείγματος</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l-GR"/>
              <a:t>Στυλ κειμένου υποδείγματος</a:t>
            </a:r>
          </a:p>
        </p:txBody>
      </p:sp>
      <p:sp>
        <p:nvSpPr>
          <p:cNvPr id="4" name="Date Placeholder 3"/>
          <p:cNvSpPr>
            <a:spLocks noGrp="1"/>
          </p:cNvSpPr>
          <p:nvPr>
            <p:ph type="dt" sz="half" idx="10"/>
          </p:nvPr>
        </p:nvSpPr>
        <p:spPr/>
        <p:txBody>
          <a:bodyPr/>
          <a:lstStyle/>
          <a:p>
            <a:fld id="{ED291B17-9318-49DB-B28B-6E5994AE9581}" type="datetime1">
              <a:rPr lang="en-US" smtClean="0"/>
              <a:t>18-Jan-22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01977414"/>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ή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l-GR"/>
              <a:t>Κάντε κλικ για να επεξεργαστείτε τον τίτλο υποδείγματος</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l-GR"/>
              <a:t>Στυλ κειμένου υποδείγματος</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l-GR"/>
              <a:t>Στυλ κειμένου υποδείγματος</a:t>
            </a:r>
          </a:p>
        </p:txBody>
      </p:sp>
      <p:sp>
        <p:nvSpPr>
          <p:cNvPr id="4" name="Date Placeholder 3"/>
          <p:cNvSpPr>
            <a:spLocks noGrp="1"/>
          </p:cNvSpPr>
          <p:nvPr>
            <p:ph type="dt" sz="half" idx="10"/>
          </p:nvPr>
        </p:nvSpPr>
        <p:spPr/>
        <p:txBody>
          <a:bodyPr/>
          <a:lstStyle/>
          <a:p>
            <a:fld id="{ED291B17-9318-49DB-B28B-6E5994AE9581}" type="datetime1">
              <a:rPr lang="en-US" smtClean="0"/>
              <a:t>18-Jan-22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67064751"/>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l-GR"/>
              <a:t>Κάντε κλικ για να επεξεργαστείτε τον τίτλο υποδείγματος</a:t>
            </a:r>
            <a:endParaRPr lang="en-US" dirty="0"/>
          </a:p>
        </p:txBody>
      </p:sp>
      <p:sp>
        <p:nvSpPr>
          <p:cNvPr id="3" name="Vertical Text Placeholder 2"/>
          <p:cNvSpPr>
            <a:spLocks noGrp="1"/>
          </p:cNvSpPr>
          <p:nvPr>
            <p:ph type="body" orient="vert" idx="1"/>
          </p:nvPr>
        </p:nvSpPr>
        <p:spPr/>
        <p:txBody>
          <a:bodyPr vert="eaVert" anchor="t"/>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18-Jan-22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68057969"/>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Κατακόρυφος τίτλος και Κείμενο">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l-GR"/>
              <a:t>Κάντε κλικ για να επεξεργαστείτε τον τίτλο υποδείγματος</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18-Jan-22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03276047"/>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περιεχόμεν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a:t>Κάντε κλικ για να επεξεργαστείτε τον τίτλο υποδείγματος</a:t>
            </a:r>
            <a:endParaRPr lang="en-US" dirty="0"/>
          </a:p>
        </p:txBody>
      </p:sp>
      <p:sp>
        <p:nvSpPr>
          <p:cNvPr id="3" name="Content Placeholder 2"/>
          <p:cNvSpPr>
            <a:spLocks noGrp="1"/>
          </p:cNvSpPr>
          <p:nvPr>
            <p:ph idx="1"/>
          </p:nvPr>
        </p:nvSpPr>
        <p:spPr/>
        <p:txBody>
          <a:bodyPr anchor="ct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t>18-Jan-22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18431660"/>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Κεφαλίδα ενότητας">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l-GR"/>
              <a:t>Κάντε κλικ για να επεξεργαστείτε τον τίτλο υποδείγματος</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l-GR"/>
              <a:t>Στυλ κειμένου υποδείγματος</a:t>
            </a:r>
          </a:p>
        </p:txBody>
      </p:sp>
      <p:sp>
        <p:nvSpPr>
          <p:cNvPr id="4" name="Date Placeholder 3"/>
          <p:cNvSpPr>
            <a:spLocks noGrp="1"/>
          </p:cNvSpPr>
          <p:nvPr>
            <p:ph type="dt" sz="half" idx="10"/>
          </p:nvPr>
        </p:nvSpPr>
        <p:spPr/>
        <p:txBody>
          <a:bodyPr/>
          <a:lstStyle/>
          <a:p>
            <a:fld id="{ED291B17-9318-49DB-B28B-6E5994AE9581}" type="datetime1">
              <a:rPr lang="en-US" smtClean="0"/>
              <a:t>18-Jan-22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93201879"/>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a:t>Κάντε κλικ για να επεξεργαστείτε τον τίτλο υποδείγματος</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5" name="Date Placeholder 4"/>
          <p:cNvSpPr>
            <a:spLocks noGrp="1"/>
          </p:cNvSpPr>
          <p:nvPr>
            <p:ph type="dt" sz="half" idx="10"/>
          </p:nvPr>
        </p:nvSpPr>
        <p:spPr/>
        <p:txBody>
          <a:bodyPr/>
          <a:lstStyle/>
          <a:p>
            <a:fld id="{ED291B17-9318-49DB-B28B-6E5994AE9581}" type="datetime1">
              <a:rPr lang="en-US" smtClean="0"/>
              <a:t>18-Jan-22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9852652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l-GR"/>
              <a:t>Κάντε κλικ για να επεξεργαστείτε τον τίτλο υποδείγματος</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7" name="Date Placeholder 6"/>
          <p:cNvSpPr>
            <a:spLocks noGrp="1"/>
          </p:cNvSpPr>
          <p:nvPr>
            <p:ph type="dt" sz="half" idx="10"/>
          </p:nvPr>
        </p:nvSpPr>
        <p:spPr/>
        <p:txBody>
          <a:bodyPr/>
          <a:lstStyle/>
          <a:p>
            <a:fld id="{ED291B17-9318-49DB-B28B-6E5994AE9581}" type="datetime1">
              <a:rPr lang="en-US" smtClean="0"/>
              <a:t>18-Jan-22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281636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l-GR"/>
              <a:t>Κάντε κλικ για να επεξεργαστείτε τον τίτλο υποδείγματος</a:t>
            </a:r>
            <a:endParaRPr lang="en-US" dirty="0"/>
          </a:p>
        </p:txBody>
      </p:sp>
      <p:sp>
        <p:nvSpPr>
          <p:cNvPr id="3" name="Date Placeholder 2"/>
          <p:cNvSpPr>
            <a:spLocks noGrp="1"/>
          </p:cNvSpPr>
          <p:nvPr>
            <p:ph type="dt" sz="half" idx="10"/>
          </p:nvPr>
        </p:nvSpPr>
        <p:spPr/>
        <p:txBody>
          <a:bodyPr/>
          <a:lstStyle/>
          <a:p>
            <a:fld id="{ED291B17-9318-49DB-B28B-6E5994AE9581}" type="datetime1">
              <a:rPr lang="en-US" smtClean="0"/>
              <a:t>18-Jan-22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07068113"/>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Κενό">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291B17-9318-49DB-B28B-6E5994AE9581}" type="datetime1">
              <a:rPr lang="en-US" smtClean="0"/>
              <a:t>18-Jan-22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83826433"/>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Περιεχόμενο με λεζάντα">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l-GR"/>
              <a:t>Κάντε κλικ για να επεξεργαστείτε τον τίτλο υποδείγματος</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a:t>Στυλ κειμένου υποδείγματος</a:t>
            </a:r>
          </a:p>
        </p:txBody>
      </p:sp>
      <p:sp>
        <p:nvSpPr>
          <p:cNvPr id="5" name="Date Placeholder 4"/>
          <p:cNvSpPr>
            <a:spLocks noGrp="1"/>
          </p:cNvSpPr>
          <p:nvPr>
            <p:ph type="dt" sz="half" idx="10"/>
          </p:nvPr>
        </p:nvSpPr>
        <p:spPr/>
        <p:txBody>
          <a:bodyPr/>
          <a:lstStyle/>
          <a:p>
            <a:fld id="{ED291B17-9318-49DB-B28B-6E5994AE9581}" type="datetime1">
              <a:rPr lang="en-US" smtClean="0"/>
              <a:t>18-Jan-22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12142977"/>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Εικόνα με λεζάντα">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l-GR"/>
              <a:t>Κάντε κλικ για να επεξεργαστείτε τον τίτλο υποδείγματος</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l-GR"/>
              <a:t>Κάντε κλικ στο εικονίδιο για να προσθέσετε εικόνα</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a:t>Στυλ κειμένου υποδείγματος</a:t>
            </a:r>
          </a:p>
        </p:txBody>
      </p:sp>
      <p:sp>
        <p:nvSpPr>
          <p:cNvPr id="5" name="Date Placeholder 4"/>
          <p:cNvSpPr>
            <a:spLocks noGrp="1"/>
          </p:cNvSpPr>
          <p:nvPr>
            <p:ph type="dt" sz="half" idx="10"/>
          </p:nvPr>
        </p:nvSpPr>
        <p:spPr>
          <a:xfrm>
            <a:off x="6399212" y="5883275"/>
            <a:ext cx="914400" cy="365125"/>
          </a:xfrm>
        </p:spPr>
        <p:txBody>
          <a:bodyPr/>
          <a:lstStyle/>
          <a:p>
            <a:fld id="{ED291B17-9318-49DB-B28B-6E5994AE9581}" type="datetime1">
              <a:rPr lang="en-US" smtClean="0"/>
              <a:t>18-Jan-22</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36624217"/>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l-GR"/>
              <a:t>Κάντε κλικ για να επεξεργαστείτε τον τίτλο υποδείγματος</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ED291B17-9318-49DB-B28B-6E5994AE9581}" type="datetime1">
              <a:rPr lang="en-US" smtClean="0"/>
              <a:t>18-Jan-22</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4058080875"/>
      </p:ext>
    </p:extLst>
  </p:cSld>
  <p:clrMap bg1="dk1" tx1="lt1" bg2="dk2" tx2="lt2" accent1="accent1" accent2="accent2" accent3="accent3" accent4="accent4" accent5="accent5" accent6="accent6" hlink="hlink" folHlink="folHlink"/>
  <p:sldLayoutIdLst>
    <p:sldLayoutId id="2147483953" r:id="rId1"/>
    <p:sldLayoutId id="2147483954" r:id="rId2"/>
    <p:sldLayoutId id="2147483955" r:id="rId3"/>
    <p:sldLayoutId id="2147483956" r:id="rId4"/>
    <p:sldLayoutId id="2147483957" r:id="rId5"/>
    <p:sldLayoutId id="2147483958" r:id="rId6"/>
    <p:sldLayoutId id="2147483959" r:id="rId7"/>
    <p:sldLayoutId id="2147483960" r:id="rId8"/>
    <p:sldLayoutId id="2147483961" r:id="rId9"/>
    <p:sldLayoutId id="2147483962" r:id="rId10"/>
    <p:sldLayoutId id="2147483963" r:id="rId11"/>
    <p:sldLayoutId id="2147483964" r:id="rId12"/>
    <p:sldLayoutId id="2147483965" r:id="rId13"/>
    <p:sldLayoutId id="2147483966" r:id="rId14"/>
    <p:sldLayoutId id="2147483967" r:id="rId15"/>
    <p:sldLayoutId id="2147483968" r:id="rId16"/>
    <p:sldLayoutId id="2147483969" r:id="rId17"/>
  </p:sldLayoutIdLst>
  <p:hf sldNum="0" hdr="0" ftr="0" dt="0"/>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f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196A727A-EC29-4444-9CDE-7A893D57B874}"/>
              </a:ext>
            </a:extLst>
          </p:cNvPr>
          <p:cNvSpPr>
            <a:spLocks noGrp="1"/>
          </p:cNvSpPr>
          <p:nvPr>
            <p:ph type="ctrTitle"/>
          </p:nvPr>
        </p:nvSpPr>
        <p:spPr>
          <a:xfrm>
            <a:off x="571796" y="2056050"/>
            <a:ext cx="3434677" cy="1855008"/>
          </a:xfrm>
        </p:spPr>
        <p:txBody>
          <a:bodyPr>
            <a:normAutofit fontScale="90000"/>
          </a:bodyPr>
          <a:lstStyle/>
          <a:p>
            <a:pPr marL="0" marR="0" algn="ctr">
              <a:lnSpc>
                <a:spcPct val="105000"/>
              </a:lnSpc>
              <a:spcBef>
                <a:spcPts val="0"/>
              </a:spcBef>
              <a:spcAft>
                <a:spcPts val="800"/>
              </a:spcAft>
            </a:pPr>
            <a:r>
              <a:rPr lang="el-GR" sz="1800" b="1" dirty="0">
                <a:solidFill>
                  <a:schemeClr val="accent3"/>
                </a:solidFill>
                <a:effectLst/>
                <a:latin typeface="Calibri" panose="020F0502020204030204" pitchFamily="34" charset="0"/>
                <a:ea typeface="Calibri" panose="020F0502020204030204" pitchFamily="34" charset="0"/>
                <a:cs typeface="Times New Roman" panose="02020603050405020304" pitchFamily="18" charset="0"/>
              </a:rPr>
              <a:t>Εφαρμοσμένα &amp; Προηγμένα </a:t>
            </a:r>
            <a:br>
              <a:rPr lang="en-US" sz="1800" dirty="0">
                <a:solidFill>
                  <a:schemeClr val="accent3"/>
                </a:solidFill>
                <a:effectLst/>
                <a:latin typeface="Calibri" panose="020F0502020204030204" pitchFamily="34" charset="0"/>
                <a:ea typeface="Calibri" panose="020F0502020204030204" pitchFamily="34" charset="0"/>
                <a:cs typeface="Times New Roman" panose="02020603050405020304" pitchFamily="18" charset="0"/>
              </a:rPr>
            </a:br>
            <a:r>
              <a:rPr lang="el-GR" sz="1800" b="1" dirty="0">
                <a:solidFill>
                  <a:schemeClr val="accent3"/>
                </a:solidFill>
                <a:effectLst/>
                <a:latin typeface="Calibri" panose="020F0502020204030204" pitchFamily="34" charset="0"/>
                <a:ea typeface="Calibri" panose="020F0502020204030204" pitchFamily="34" charset="0"/>
                <a:cs typeface="Times New Roman" panose="02020603050405020304" pitchFamily="18" charset="0"/>
              </a:rPr>
              <a:t>πληροφοριακά</a:t>
            </a:r>
            <a:br>
              <a:rPr lang="en-US" sz="1800" dirty="0">
                <a:solidFill>
                  <a:schemeClr val="accent3"/>
                </a:solidFill>
                <a:effectLst/>
                <a:latin typeface="Calibri" panose="020F0502020204030204" pitchFamily="34" charset="0"/>
                <a:ea typeface="Calibri" panose="020F0502020204030204" pitchFamily="34" charset="0"/>
                <a:cs typeface="Times New Roman" panose="02020603050405020304" pitchFamily="18" charset="0"/>
              </a:rPr>
            </a:br>
            <a:r>
              <a:rPr lang="el-GR" sz="1800" b="1" dirty="0">
                <a:solidFill>
                  <a:schemeClr val="accent3"/>
                </a:solidFill>
                <a:effectLst/>
                <a:latin typeface="Calibri" panose="020F0502020204030204" pitchFamily="34" charset="0"/>
                <a:ea typeface="Calibri" panose="020F0502020204030204" pitchFamily="34" charset="0"/>
                <a:cs typeface="Times New Roman" panose="02020603050405020304" pitchFamily="18" charset="0"/>
              </a:rPr>
              <a:t>συστήματα</a:t>
            </a:r>
            <a:br>
              <a:rPr lang="en-US" sz="1800" dirty="0">
                <a:solidFill>
                  <a:schemeClr val="accent3"/>
                </a:solidFill>
                <a:effectLst/>
                <a:latin typeface="Calibri" panose="020F0502020204030204" pitchFamily="34" charset="0"/>
                <a:ea typeface="Calibri" panose="020F0502020204030204" pitchFamily="34" charset="0"/>
                <a:cs typeface="Times New Roman" panose="02020603050405020304" pitchFamily="18" charset="0"/>
              </a:rPr>
            </a:br>
            <a:r>
              <a:rPr lang="el-GR" sz="1800" b="1" dirty="0">
                <a:solidFill>
                  <a:schemeClr val="accent3"/>
                </a:solidFill>
                <a:effectLst/>
                <a:latin typeface="Calibri" panose="020F0502020204030204" pitchFamily="34" charset="0"/>
                <a:ea typeface="Calibri" panose="020F0502020204030204" pitchFamily="34" charset="0"/>
                <a:cs typeface="Times New Roman" panose="02020603050405020304" pitchFamily="18" charset="0"/>
              </a:rPr>
              <a:t>Αναφορά Εργασίας 2021 – 2022</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solidFill>
                <a:srgbClr val="FFFFFF"/>
              </a:solidFill>
            </a:endParaRPr>
          </a:p>
        </p:txBody>
      </p:sp>
      <p:pic>
        <p:nvPicPr>
          <p:cNvPr id="4" name="Picture 3" descr="Λευκή απόδοση μοντέλου 3D μιας πόλης">
            <a:extLst>
              <a:ext uri="{FF2B5EF4-FFF2-40B4-BE49-F238E27FC236}">
                <a16:creationId xmlns:a16="http://schemas.microsoft.com/office/drawing/2014/main" id="{68F98D2C-E93E-4F75-B4AD-69C81C3F2EC2}"/>
              </a:ext>
            </a:extLst>
          </p:cNvPr>
          <p:cNvPicPr>
            <a:picLocks noChangeAspect="1"/>
          </p:cNvPicPr>
          <p:nvPr/>
        </p:nvPicPr>
        <p:blipFill rotWithShape="1">
          <a:blip r:embed="rId2"/>
          <a:srcRect l="12666" r="30184"/>
          <a:stretch/>
        </p:blipFill>
        <p:spPr>
          <a:xfrm>
            <a:off x="5303621" y="618067"/>
            <a:ext cx="5687727" cy="5598157"/>
          </a:xfrm>
          <a:prstGeom prst="rect">
            <a:avLst/>
          </a:prstGeom>
        </p:spPr>
      </p:pic>
      <p:pic>
        <p:nvPicPr>
          <p:cNvPr id="40" name="Εικόνα 39" descr="Εικόνα που περιέχει κείμενο&#10;&#10;Περιγραφή που δημιουργήθηκε αυτόματα">
            <a:extLst>
              <a:ext uri="{FF2B5EF4-FFF2-40B4-BE49-F238E27FC236}">
                <a16:creationId xmlns:a16="http://schemas.microsoft.com/office/drawing/2014/main" id="{02B6D6ED-280B-485B-AC96-1C1F980B887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59393" y="695267"/>
            <a:ext cx="3459484" cy="1266717"/>
          </a:xfrm>
          <a:prstGeom prst="rect">
            <a:avLst/>
          </a:prstGeom>
          <a:noFill/>
        </p:spPr>
      </p:pic>
      <p:sp>
        <p:nvSpPr>
          <p:cNvPr id="44" name="Υπότιτλος 43">
            <a:extLst>
              <a:ext uri="{FF2B5EF4-FFF2-40B4-BE49-F238E27FC236}">
                <a16:creationId xmlns:a16="http://schemas.microsoft.com/office/drawing/2014/main" id="{32981F77-9AF2-458C-B452-D97C00194393}"/>
              </a:ext>
            </a:extLst>
          </p:cNvPr>
          <p:cNvSpPr>
            <a:spLocks noGrp="1"/>
          </p:cNvSpPr>
          <p:nvPr>
            <p:ph type="subTitle" idx="1"/>
          </p:nvPr>
        </p:nvSpPr>
        <p:spPr>
          <a:xfrm>
            <a:off x="559393" y="4048475"/>
            <a:ext cx="3411538" cy="1954634"/>
          </a:xfrm>
          <a:prstGeom prst="roundRect">
            <a:avLst/>
          </a:prstGeom>
          <a:solidFill>
            <a:srgbClr val="44546A">
              <a:lumMod val="20000"/>
              <a:lumOff val="80000"/>
            </a:srgbClr>
          </a:solidFill>
          <a:ln w="12700" cap="flat" cmpd="sng" algn="ctr">
            <a:noFill/>
            <a:prstDash val="solid"/>
            <a:miter lim="800000"/>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5000"/>
              </a:lnSpc>
              <a:spcBef>
                <a:spcPts val="0"/>
              </a:spcBef>
              <a:spcAft>
                <a:spcPts val="800"/>
              </a:spcAft>
              <a:buClrTx/>
              <a:buSzTx/>
              <a:buFontTx/>
              <a:buNone/>
              <a:tabLst/>
              <a:defRPr/>
            </a:pPr>
            <a:endParaRPr kumimoji="0" lang="el-GR" sz="1400" b="0" i="0" u="none" strike="noStrike" kern="0" cap="none" spc="0" normalizeH="0" baseline="0" noProof="0" dirty="0">
              <a:ln>
                <a:noFill/>
              </a:ln>
              <a:solidFill>
                <a:schemeClr val="tx1"/>
              </a:solidFill>
              <a:effectLst>
                <a:outerShdw blurRad="38100" dist="19050" dir="2700000" algn="tl">
                  <a:sysClr val="windowText" lastClr="000000">
                    <a:alpha val="40000"/>
                  </a:sysClr>
                </a:outerShdw>
              </a:effectLst>
              <a:uLnTx/>
              <a:uFillTx/>
              <a:latin typeface="Calibri" panose="020F0502020204030204"/>
              <a:ea typeface="Calibri" panose="020F0502020204030204" pitchFamily="34" charset="0"/>
              <a:cs typeface="Times New Roman" panose="02020603050405020304" pitchFamily="18" charset="0"/>
            </a:endParaRPr>
          </a:p>
          <a:p>
            <a:pPr marL="0" marR="0" lvl="0" indent="0" algn="ctr" defTabSz="914400" eaLnBrk="1" fontAlgn="auto" latinLnBrk="0" hangingPunct="1">
              <a:lnSpc>
                <a:spcPct val="105000"/>
              </a:lnSpc>
              <a:spcBef>
                <a:spcPts val="0"/>
              </a:spcBef>
              <a:spcAft>
                <a:spcPts val="800"/>
              </a:spcAft>
              <a:buClrTx/>
              <a:buSzTx/>
              <a:buFontTx/>
              <a:buNone/>
              <a:tabLst/>
              <a:defRPr/>
            </a:pPr>
            <a:r>
              <a:rPr kumimoji="0" lang="el-GR" sz="1400" b="0" i="0" u="none" strike="noStrike" kern="0" cap="none" spc="0" normalizeH="0" baseline="0" noProof="0" dirty="0">
                <a:ln>
                  <a:noFill/>
                </a:ln>
                <a:solidFill>
                  <a:schemeClr val="tx1"/>
                </a:solidFill>
                <a:effectLst>
                  <a:outerShdw blurRad="38100" dist="19050" dir="2700000" algn="tl">
                    <a:sysClr val="windowText" lastClr="000000">
                      <a:alpha val="40000"/>
                    </a:sysClr>
                  </a:outerShdw>
                </a:effectLst>
                <a:uLnTx/>
                <a:uFillTx/>
                <a:latin typeface="Calibri" panose="020F0502020204030204"/>
                <a:ea typeface="Calibri" panose="020F0502020204030204" pitchFamily="34" charset="0"/>
                <a:cs typeface="Times New Roman" panose="02020603050405020304" pitchFamily="18" charset="0"/>
              </a:rPr>
              <a:t>Αυγερινός Σπυρίδων ΑΜ:10</a:t>
            </a:r>
            <a:r>
              <a:rPr kumimoji="0" lang="en-US" sz="1400" b="0" i="0" u="none" strike="noStrike" kern="0" cap="none" spc="0" normalizeH="0" baseline="0" noProof="0" dirty="0">
                <a:ln>
                  <a:noFill/>
                </a:ln>
                <a:solidFill>
                  <a:schemeClr val="tx1"/>
                </a:solidFill>
                <a:effectLst>
                  <a:outerShdw blurRad="38100" dist="19050" dir="2700000" algn="tl">
                    <a:sysClr val="windowText" lastClr="000000">
                      <a:alpha val="40000"/>
                    </a:sysClr>
                  </a:outerShdw>
                </a:effectLst>
                <a:uLnTx/>
                <a:uFillTx/>
                <a:latin typeface="Calibri" panose="020F0502020204030204"/>
                <a:ea typeface="Calibri" panose="020F0502020204030204" pitchFamily="34" charset="0"/>
                <a:cs typeface="Times New Roman" panose="02020603050405020304" pitchFamily="18" charset="0"/>
              </a:rPr>
              <a:t>67429</a:t>
            </a:r>
            <a:endParaRPr kumimoji="0" lang="en-US" sz="1100" b="0" i="0" u="none" strike="noStrike" kern="0" cap="none" spc="0" normalizeH="0" baseline="0" noProof="0" dirty="0">
              <a:ln>
                <a:noFill/>
              </a:ln>
              <a:solidFill>
                <a:schemeClr val="tx1"/>
              </a:solidFill>
              <a:effectLst/>
              <a:uLnTx/>
              <a:uFillTx/>
              <a:latin typeface="Calibri" panose="020F0502020204030204"/>
              <a:ea typeface="Calibri" panose="020F0502020204030204" pitchFamily="34" charset="0"/>
              <a:cs typeface="Times New Roman" panose="02020603050405020304" pitchFamily="18" charset="0"/>
            </a:endParaRPr>
          </a:p>
          <a:p>
            <a:pPr marL="0" marR="0" lvl="0" indent="0" algn="ctr" defTabSz="914400" eaLnBrk="1" fontAlgn="auto" latinLnBrk="0" hangingPunct="1">
              <a:lnSpc>
                <a:spcPct val="105000"/>
              </a:lnSpc>
              <a:spcBef>
                <a:spcPts val="0"/>
              </a:spcBef>
              <a:spcAft>
                <a:spcPts val="800"/>
              </a:spcAft>
              <a:buClrTx/>
              <a:buSzTx/>
              <a:buFontTx/>
              <a:buNone/>
              <a:tabLst/>
              <a:defRPr/>
            </a:pPr>
            <a:r>
              <a:rPr kumimoji="0" lang="el-GR" sz="1400" b="0" i="0" u="none" strike="noStrike" kern="0" cap="none" spc="0" normalizeH="0" baseline="0" noProof="0" dirty="0">
                <a:ln>
                  <a:noFill/>
                </a:ln>
                <a:solidFill>
                  <a:schemeClr val="tx1"/>
                </a:solidFill>
                <a:effectLst>
                  <a:outerShdw blurRad="38100" dist="19050" dir="2700000" algn="tl">
                    <a:sysClr val="windowText" lastClr="000000">
                      <a:alpha val="40000"/>
                    </a:sysClr>
                  </a:outerShdw>
                </a:effectLst>
                <a:uLnTx/>
                <a:uFillTx/>
                <a:latin typeface="Calibri" panose="020F0502020204030204"/>
                <a:ea typeface="Calibri" panose="020F0502020204030204" pitchFamily="34" charset="0"/>
                <a:cs typeface="Times New Roman" panose="02020603050405020304" pitchFamily="18" charset="0"/>
              </a:rPr>
              <a:t>Μίσκος Γεώργιος ΑΜ:1064891</a:t>
            </a:r>
            <a:endParaRPr kumimoji="0" lang="en-US" sz="1100" b="0" i="0" u="none" strike="noStrike" kern="0" cap="none" spc="0" normalizeH="0" baseline="0" noProof="0" dirty="0">
              <a:ln>
                <a:noFill/>
              </a:ln>
              <a:solidFill>
                <a:schemeClr val="tx1"/>
              </a:solidFill>
              <a:effectLst/>
              <a:uLnTx/>
              <a:uFillTx/>
              <a:latin typeface="Calibri" panose="020F0502020204030204"/>
              <a:ea typeface="Calibri" panose="020F0502020204030204" pitchFamily="34" charset="0"/>
              <a:cs typeface="Times New Roman" panose="02020603050405020304" pitchFamily="18" charset="0"/>
            </a:endParaRPr>
          </a:p>
          <a:p>
            <a:pPr marL="0" marR="0" lvl="0" indent="0" algn="ctr" defTabSz="914400" eaLnBrk="1" fontAlgn="auto" latinLnBrk="0" hangingPunct="1">
              <a:lnSpc>
                <a:spcPct val="105000"/>
              </a:lnSpc>
              <a:spcBef>
                <a:spcPts val="0"/>
              </a:spcBef>
              <a:spcAft>
                <a:spcPts val="800"/>
              </a:spcAft>
              <a:buClrTx/>
              <a:buSzTx/>
              <a:buFontTx/>
              <a:buNone/>
              <a:tabLst/>
              <a:defRPr/>
            </a:pPr>
            <a:r>
              <a:rPr kumimoji="0" lang="el-GR" sz="1400" b="0" i="0" u="none" strike="noStrike" kern="0" cap="none" spc="0" normalizeH="0" baseline="0" noProof="0" dirty="0">
                <a:ln>
                  <a:noFill/>
                </a:ln>
                <a:solidFill>
                  <a:schemeClr val="tx1"/>
                </a:solidFill>
                <a:effectLst>
                  <a:outerShdw blurRad="38100" dist="19050" dir="2700000" algn="tl">
                    <a:sysClr val="windowText" lastClr="000000">
                      <a:alpha val="40000"/>
                    </a:sysClr>
                  </a:outerShdw>
                </a:effectLst>
                <a:uLnTx/>
                <a:uFillTx/>
                <a:latin typeface="Calibri" panose="020F0502020204030204"/>
                <a:ea typeface="Calibri" panose="020F0502020204030204" pitchFamily="34" charset="0"/>
                <a:cs typeface="Times New Roman" panose="02020603050405020304" pitchFamily="18" charset="0"/>
              </a:rPr>
              <a:t>Φώκος Μάριος ΑΜ:1059695</a:t>
            </a:r>
            <a:endParaRPr kumimoji="0" lang="en-US" sz="1100" b="0" i="0" u="none" strike="noStrike" kern="0" cap="none" spc="0" normalizeH="0" baseline="0" noProof="0" dirty="0">
              <a:ln>
                <a:noFill/>
              </a:ln>
              <a:solidFill>
                <a:schemeClr val="tx1"/>
              </a:solidFill>
              <a:effectLst/>
              <a:uLnTx/>
              <a:uFillTx/>
              <a:latin typeface="Calibri" panose="020F0502020204030204"/>
              <a:ea typeface="Calibri" panose="020F0502020204030204" pitchFamily="34" charset="0"/>
              <a:cs typeface="Times New Roman" panose="02020603050405020304" pitchFamily="18" charset="0"/>
            </a:endParaRPr>
          </a:p>
          <a:p>
            <a:pPr marL="0" marR="0" lvl="0" indent="0" algn="ctr" defTabSz="914400" eaLnBrk="1" fontAlgn="auto" latinLnBrk="0" hangingPunct="1">
              <a:lnSpc>
                <a:spcPct val="105000"/>
              </a:lnSpc>
              <a:spcBef>
                <a:spcPts val="0"/>
              </a:spcBef>
              <a:spcAft>
                <a:spcPts val="800"/>
              </a:spcAft>
              <a:buClrTx/>
              <a:buSzTx/>
              <a:buFontTx/>
              <a:buNone/>
              <a:tabLst/>
              <a:defRPr/>
            </a:pPr>
            <a:r>
              <a:rPr kumimoji="0" lang="el-GR" sz="1400" b="0" i="0" u="none" strike="noStrike" kern="0" cap="none" spc="0" normalizeH="0" baseline="0" noProof="0" dirty="0">
                <a:ln>
                  <a:noFill/>
                </a:ln>
                <a:solidFill>
                  <a:schemeClr val="tx1"/>
                </a:solidFill>
                <a:effectLst>
                  <a:outerShdw blurRad="38100" dist="19050" dir="2700000" algn="tl">
                    <a:sysClr val="windowText" lastClr="000000">
                      <a:alpha val="40000"/>
                    </a:sysClr>
                  </a:outerShdw>
                </a:effectLst>
                <a:uLnTx/>
                <a:uFillTx/>
                <a:latin typeface="Calibri" panose="020F0502020204030204"/>
                <a:ea typeface="Calibri" panose="020F0502020204030204" pitchFamily="34" charset="0"/>
                <a:cs typeface="Times New Roman" panose="02020603050405020304" pitchFamily="18" charset="0"/>
              </a:rPr>
              <a:t>Σταυράκης Δημήτριος ΑΜ:1067384</a:t>
            </a:r>
            <a:endParaRPr kumimoji="0" lang="en-US" sz="1100" b="0" i="0" u="none" strike="noStrike" kern="0" cap="none" spc="0" normalizeH="0" baseline="0" noProof="0" dirty="0">
              <a:ln>
                <a:noFill/>
              </a:ln>
              <a:solidFill>
                <a:schemeClr val="tx1"/>
              </a:solidFill>
              <a:effectLst/>
              <a:uLnTx/>
              <a:uFillTx/>
              <a:latin typeface="Calibri" panose="020F0502020204030204"/>
              <a:ea typeface="Calibri" panose="020F0502020204030204" pitchFamily="34" charset="0"/>
              <a:cs typeface="Times New Roman" panose="02020603050405020304" pitchFamily="18" charset="0"/>
            </a:endParaRPr>
          </a:p>
          <a:p>
            <a:pPr marL="0" marR="0" lvl="0" indent="0" algn="ctr" defTabSz="914400" eaLnBrk="1" fontAlgn="auto" latinLnBrk="0" hangingPunct="1">
              <a:lnSpc>
                <a:spcPct val="105000"/>
              </a:lnSpc>
              <a:spcBef>
                <a:spcPts val="0"/>
              </a:spcBef>
              <a:spcAft>
                <a:spcPts val="800"/>
              </a:spcAft>
              <a:buClrTx/>
              <a:buSzTx/>
              <a:buFontTx/>
              <a:buNone/>
              <a:tabLst/>
              <a:defRPr/>
            </a:pPr>
            <a:r>
              <a:rPr kumimoji="0" lang="el-GR" sz="1400" b="0" i="0" u="none" strike="noStrike" kern="0" cap="none" spc="0" normalizeH="0" baseline="0" noProof="0" dirty="0">
                <a:ln>
                  <a:noFill/>
                </a:ln>
                <a:solidFill>
                  <a:schemeClr val="tx1"/>
                </a:solidFill>
                <a:effectLst>
                  <a:outerShdw blurRad="38100" dist="19050" dir="2700000" algn="tl">
                    <a:sysClr val="windowText" lastClr="000000">
                      <a:alpha val="40000"/>
                    </a:sysClr>
                  </a:outerShdw>
                </a:effectLst>
                <a:uLnTx/>
                <a:uFillTx/>
                <a:latin typeface="Calibri" panose="020F0502020204030204"/>
                <a:ea typeface="Calibri" panose="020F0502020204030204" pitchFamily="34" charset="0"/>
                <a:cs typeface="Times New Roman" panose="02020603050405020304" pitchFamily="18" charset="0"/>
              </a:rPr>
              <a:t>Κιόρτσης Παύλος </a:t>
            </a:r>
            <a:r>
              <a:rPr kumimoji="0" lang="en-US" sz="1400" b="0" i="0" u="none" strike="noStrike" kern="0" cap="none" spc="0" normalizeH="0" baseline="0" noProof="0" dirty="0">
                <a:ln>
                  <a:noFill/>
                </a:ln>
                <a:solidFill>
                  <a:schemeClr val="tx1"/>
                </a:solidFill>
                <a:effectLst>
                  <a:outerShdw blurRad="38100" dist="19050" dir="2700000" algn="tl">
                    <a:sysClr val="windowText" lastClr="000000">
                      <a:alpha val="40000"/>
                    </a:sysClr>
                  </a:outerShdw>
                </a:effectLst>
                <a:uLnTx/>
                <a:uFillTx/>
                <a:latin typeface="Calibri" panose="020F0502020204030204"/>
                <a:ea typeface="Calibri" panose="020F0502020204030204" pitchFamily="34" charset="0"/>
                <a:cs typeface="Times New Roman" panose="02020603050405020304" pitchFamily="18" charset="0"/>
              </a:rPr>
              <a:t>AM</a:t>
            </a:r>
            <a:r>
              <a:rPr kumimoji="0" lang="el-GR" sz="1400" b="0" i="0" u="none" strike="noStrike" kern="0" cap="none" spc="0" normalizeH="0" baseline="0" noProof="0" dirty="0">
                <a:ln>
                  <a:noFill/>
                </a:ln>
                <a:solidFill>
                  <a:schemeClr val="tx1"/>
                </a:solidFill>
                <a:effectLst>
                  <a:outerShdw blurRad="38100" dist="19050" dir="2700000" algn="tl">
                    <a:sysClr val="windowText" lastClr="000000">
                      <a:alpha val="40000"/>
                    </a:sysClr>
                  </a:outerShdw>
                </a:effectLst>
                <a:uLnTx/>
                <a:uFillTx/>
                <a:latin typeface="Calibri" panose="020F0502020204030204"/>
                <a:ea typeface="Calibri" panose="020F0502020204030204" pitchFamily="34" charset="0"/>
                <a:cs typeface="Times New Roman" panose="02020603050405020304" pitchFamily="18" charset="0"/>
              </a:rPr>
              <a:t>:1070911</a:t>
            </a:r>
            <a:endParaRPr kumimoji="0" lang="en-US" sz="1100" b="0" i="0" u="none" strike="noStrike" kern="0" cap="none" spc="0" normalizeH="0" baseline="0" noProof="0" dirty="0">
              <a:ln>
                <a:noFill/>
              </a:ln>
              <a:solidFill>
                <a:schemeClr val="tx1"/>
              </a:solidFill>
              <a:effectLst/>
              <a:uLnTx/>
              <a:uFillTx/>
              <a:latin typeface="Calibri" panose="020F0502020204030204"/>
              <a:ea typeface="Calibri" panose="020F0502020204030204" pitchFamily="34" charset="0"/>
              <a:cs typeface="Times New Roman" panose="02020603050405020304" pitchFamily="18" charset="0"/>
            </a:endParaRPr>
          </a:p>
          <a:p>
            <a:pPr marL="0" marR="0" lvl="0" indent="0" algn="ctr" defTabSz="914400" eaLnBrk="1" fontAlgn="auto" latinLnBrk="0" hangingPunct="1">
              <a:lnSpc>
                <a:spcPct val="105000"/>
              </a:lnSpc>
              <a:spcBef>
                <a:spcPts val="0"/>
              </a:spcBef>
              <a:spcAft>
                <a:spcPts val="800"/>
              </a:spcAft>
              <a:buClrTx/>
              <a:buSzTx/>
              <a:buFontTx/>
              <a:buNone/>
              <a:tabLst/>
              <a:defRPr/>
            </a:pPr>
            <a:r>
              <a:rPr kumimoji="0" lang="el-GR" sz="1100" b="0" i="0" u="none" strike="noStrike" kern="0" cap="none" spc="0" normalizeH="0" baseline="0" noProof="0" dirty="0">
                <a:ln>
                  <a:noFill/>
                </a:ln>
                <a:solidFill>
                  <a:srgbClr val="833C0B"/>
                </a:solidFill>
                <a:effectLst>
                  <a:outerShdw blurRad="38100" dist="19050" dir="2700000" algn="tl">
                    <a:sysClr val="windowText" lastClr="000000">
                      <a:alpha val="40000"/>
                    </a:sysClr>
                  </a:outerShdw>
                </a:effectLst>
                <a:uLnTx/>
                <a:uFillTx/>
                <a:latin typeface="Calibri" panose="020F0502020204030204"/>
                <a:ea typeface="Calibri" panose="020F0502020204030204" pitchFamily="34" charset="0"/>
                <a:cs typeface="Times New Roman" panose="02020603050405020304" pitchFamily="18" charset="0"/>
              </a:rPr>
              <a:t> </a:t>
            </a:r>
            <a:endParaRPr kumimoji="0" lang="en-US" sz="1100" b="0" i="0" u="none" strike="noStrike" kern="0" cap="none" spc="0" normalizeH="0" baseline="0" noProof="0" dirty="0">
              <a:ln>
                <a:noFill/>
              </a:ln>
              <a:solidFill>
                <a:sysClr val="window" lastClr="FFFFFF"/>
              </a:solidFill>
              <a:effectLst/>
              <a:uLnTx/>
              <a:uFillTx/>
              <a:latin typeface="Calibri" panose="020F0502020204030204"/>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112013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44100CA4-6B99-4BD5-98D1-D1F4F79EE5AA}"/>
              </a:ext>
            </a:extLst>
          </p:cNvPr>
          <p:cNvSpPr>
            <a:spLocks noGrp="1"/>
          </p:cNvSpPr>
          <p:nvPr>
            <p:ph type="title"/>
          </p:nvPr>
        </p:nvSpPr>
        <p:spPr>
          <a:xfrm>
            <a:off x="581192" y="702156"/>
            <a:ext cx="11029616" cy="623305"/>
          </a:xfrm>
        </p:spPr>
        <p:txBody>
          <a:bodyPr/>
          <a:lstStyle/>
          <a:p>
            <a:r>
              <a:rPr lang="en-US" sz="2800" b="1" cap="none" dirty="0">
                <a:effectLst/>
                <a:latin typeface="Calibri" panose="020F0502020204030204" pitchFamily="34" charset="0"/>
                <a:ea typeface="Calibri" panose="020F0502020204030204" pitchFamily="34" charset="0"/>
                <a:cs typeface="Times New Roman" panose="02020603050405020304" pitchFamily="18" charset="0"/>
              </a:rPr>
              <a:t>2.</a:t>
            </a:r>
            <a:r>
              <a:rPr lang="en-US" sz="2800" b="1" cap="none" dirty="0">
                <a:solidFill>
                  <a:srgbClr val="323232"/>
                </a:solidFill>
                <a:effectLst/>
                <a:latin typeface="Calibri" panose="020F0502020204030204" pitchFamily="34" charset="0"/>
                <a:ea typeface="Calibri" panose="020F0502020204030204" pitchFamily="34" charset="0"/>
                <a:cs typeface="Times New Roman" panose="02020603050405020304" pitchFamily="18" charset="0"/>
              </a:rPr>
              <a:t> </a:t>
            </a:r>
            <a:r>
              <a:rPr lang="en-US" sz="2800" b="1" cap="none" dirty="0">
                <a:effectLst/>
                <a:latin typeface="Calibri" panose="020F0502020204030204" pitchFamily="34" charset="0"/>
                <a:ea typeface="Calibri" panose="020F0502020204030204" pitchFamily="34" charset="0"/>
                <a:cs typeface="Times New Roman" panose="02020603050405020304" pitchFamily="18" charset="0"/>
              </a:rPr>
              <a:t>ΑΝ</a:t>
            </a:r>
            <a:r>
              <a:rPr lang="el-GR" sz="2800" b="1" cap="none" dirty="0">
                <a:effectLst/>
                <a:latin typeface="Calibri" panose="020F0502020204030204" pitchFamily="34" charset="0"/>
                <a:ea typeface="Calibri" panose="020F0502020204030204" pitchFamily="34" charset="0"/>
                <a:cs typeface="Times New Roman" panose="02020603050405020304" pitchFamily="18" charset="0"/>
              </a:rPr>
              <a:t>Α</a:t>
            </a:r>
            <a:r>
              <a:rPr lang="en-US" sz="2800" b="1" cap="none" dirty="0">
                <a:effectLst/>
                <a:latin typeface="Calibri" panose="020F0502020204030204" pitchFamily="34" charset="0"/>
                <a:ea typeface="Calibri" panose="020F0502020204030204" pitchFamily="34" charset="0"/>
                <a:cs typeface="Times New Roman" panose="02020603050405020304" pitchFamily="18" charset="0"/>
              </a:rPr>
              <a:t>ΛΥΣΗ ΤΗΣ ΠΙΘΑΝ</a:t>
            </a:r>
            <a:r>
              <a:rPr lang="el-GR" sz="2800" b="1" cap="none" dirty="0">
                <a:effectLst/>
                <a:latin typeface="Calibri" panose="020F0502020204030204" pitchFamily="34" charset="0"/>
                <a:ea typeface="Calibri" panose="020F0502020204030204" pitchFamily="34" charset="0"/>
                <a:cs typeface="Times New Roman" panose="02020603050405020304" pitchFamily="18" charset="0"/>
              </a:rPr>
              <a:t>Ο</a:t>
            </a:r>
            <a:r>
              <a:rPr lang="en-US" sz="2800" b="1" cap="none" dirty="0">
                <a:effectLst/>
                <a:latin typeface="Calibri" panose="020F0502020204030204" pitchFamily="34" charset="0"/>
                <a:ea typeface="Calibri" panose="020F0502020204030204" pitchFamily="34" charset="0"/>
                <a:cs typeface="Times New Roman" panose="02020603050405020304" pitchFamily="18" charset="0"/>
              </a:rPr>
              <a:t>ΤΗΤΑΣ ΚΙΝΔ</a:t>
            </a:r>
            <a:r>
              <a:rPr lang="el-GR" sz="2800" b="1" cap="none" dirty="0">
                <a:effectLst/>
                <a:latin typeface="Calibri" panose="020F0502020204030204" pitchFamily="34" charset="0"/>
                <a:ea typeface="Calibri" panose="020F0502020204030204" pitchFamily="34" charset="0"/>
                <a:cs typeface="Times New Roman" panose="02020603050405020304" pitchFamily="18" charset="0"/>
              </a:rPr>
              <a:t>Υ</a:t>
            </a:r>
            <a:r>
              <a:rPr lang="en-US" sz="2800" b="1" cap="none" dirty="0">
                <a:effectLst/>
                <a:latin typeface="Calibri" panose="020F0502020204030204" pitchFamily="34" charset="0"/>
                <a:ea typeface="Calibri" panose="020F0502020204030204" pitchFamily="34" charset="0"/>
                <a:cs typeface="Times New Roman" panose="02020603050405020304" pitchFamily="18" charset="0"/>
              </a:rPr>
              <a:t>ΝΟΥ ΚΑΙ ΤΗΣ ΣΟΒΑΡ</a:t>
            </a:r>
            <a:r>
              <a:rPr lang="el-GR" sz="2800" b="1" cap="none" dirty="0">
                <a:effectLst/>
                <a:latin typeface="Calibri" panose="020F0502020204030204" pitchFamily="34" charset="0"/>
                <a:ea typeface="Calibri" panose="020F0502020204030204" pitchFamily="34" charset="0"/>
                <a:cs typeface="Times New Roman" panose="02020603050405020304" pitchFamily="18" charset="0"/>
              </a:rPr>
              <a:t>Ο</a:t>
            </a:r>
            <a:r>
              <a:rPr lang="en-US" sz="2800" b="1" cap="none" dirty="0">
                <a:effectLst/>
                <a:latin typeface="Calibri" panose="020F0502020204030204" pitchFamily="34" charset="0"/>
                <a:ea typeface="Calibri" panose="020F0502020204030204" pitchFamily="34" charset="0"/>
                <a:cs typeface="Times New Roman" panose="02020603050405020304" pitchFamily="18" charset="0"/>
              </a:rPr>
              <a:t>ΤΗΤ</a:t>
            </a:r>
            <a:r>
              <a:rPr lang="el-GR" sz="2800" b="1" cap="none" dirty="0">
                <a:effectLst/>
                <a:latin typeface="Calibri" panose="020F0502020204030204" pitchFamily="34" charset="0"/>
                <a:ea typeface="Calibri" panose="020F0502020204030204" pitchFamily="34" charset="0"/>
                <a:cs typeface="Times New Roman" panose="02020603050405020304" pitchFamily="18" charset="0"/>
              </a:rPr>
              <a:t>Α</a:t>
            </a:r>
            <a:r>
              <a:rPr lang="en-US" sz="2800" b="1" cap="none" dirty="0">
                <a:effectLst/>
                <a:latin typeface="Calibri" panose="020F0502020204030204" pitchFamily="34" charset="0"/>
                <a:ea typeface="Calibri" panose="020F0502020204030204" pitchFamily="34" charset="0"/>
                <a:cs typeface="Times New Roman" panose="02020603050405020304" pitchFamily="18" charset="0"/>
              </a:rPr>
              <a:t> ΤΟΥ</a:t>
            </a:r>
            <a:endParaRPr lang="en-US" cap="none" dirty="0"/>
          </a:p>
        </p:txBody>
      </p:sp>
      <p:pic>
        <p:nvPicPr>
          <p:cNvPr id="4" name="Θέση περιεχομένου 3">
            <a:extLst>
              <a:ext uri="{FF2B5EF4-FFF2-40B4-BE49-F238E27FC236}">
                <a16:creationId xmlns:a16="http://schemas.microsoft.com/office/drawing/2014/main" id="{BB152E1E-300C-4677-B45A-8F7B3FDB372B}"/>
              </a:ext>
            </a:extLst>
          </p:cNvPr>
          <p:cNvPicPr>
            <a:picLocks noGrp="1" noChangeAspect="1"/>
          </p:cNvPicPr>
          <p:nvPr>
            <p:ph idx="1"/>
          </p:nvPr>
        </p:nvPicPr>
        <p:blipFill>
          <a:blip r:embed="rId2"/>
          <a:stretch>
            <a:fillRect/>
          </a:stretch>
        </p:blipFill>
        <p:spPr>
          <a:xfrm>
            <a:off x="3424588" y="2667000"/>
            <a:ext cx="5339649" cy="3124200"/>
          </a:xfrm>
          <a:prstGeom prst="rect">
            <a:avLst/>
          </a:prstGeom>
        </p:spPr>
      </p:pic>
    </p:spTree>
    <p:extLst>
      <p:ext uri="{BB962C8B-B14F-4D97-AF65-F5344CB8AC3E}">
        <p14:creationId xmlns:p14="http://schemas.microsoft.com/office/powerpoint/2010/main" val="116050099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FDEE6E5D-3A66-44C2-AE03-D4324EF973DA}"/>
              </a:ext>
            </a:extLst>
          </p:cNvPr>
          <p:cNvSpPr>
            <a:spLocks noGrp="1"/>
          </p:cNvSpPr>
          <p:nvPr>
            <p:ph type="title"/>
          </p:nvPr>
        </p:nvSpPr>
        <p:spPr>
          <a:xfrm>
            <a:off x="581192" y="702156"/>
            <a:ext cx="11029616" cy="958693"/>
          </a:xfrm>
        </p:spPr>
        <p:txBody>
          <a:bodyPr>
            <a:normAutofit fontScale="90000"/>
          </a:bodyPr>
          <a:lstStyle/>
          <a:p>
            <a:r>
              <a:rPr lang="el-GR" sz="2800" b="1" cap="none" spc="5" dirty="0">
                <a:solidFill>
                  <a:schemeClr val="tx1"/>
                </a:solidFill>
                <a:effectLst/>
                <a:latin typeface="Calibri" panose="020F0502020204030204" pitchFamily="34" charset="0"/>
                <a:ea typeface="Times New Roman" panose="02020603050405020304" pitchFamily="18" charset="0"/>
              </a:rPr>
              <a:t>3.ΙΕΡΑΡΧΙΣΗ ΤΟΥ ΚΙΝΔΥΝΟΥ</a:t>
            </a:r>
            <a:br>
              <a:rPr lang="en-US" sz="1800" cap="none" dirty="0">
                <a:solidFill>
                  <a:schemeClr val="tx1"/>
                </a:solidFill>
                <a:effectLst/>
                <a:latin typeface="Times New Roman" panose="02020603050405020304" pitchFamily="18" charset="0"/>
                <a:ea typeface="Times New Roman" panose="02020603050405020304" pitchFamily="18" charset="0"/>
              </a:rPr>
            </a:br>
            <a:endParaRPr lang="en-US" cap="none" dirty="0">
              <a:solidFill>
                <a:schemeClr val="tx1"/>
              </a:solidFill>
            </a:endParaRPr>
          </a:p>
        </p:txBody>
      </p:sp>
      <p:sp>
        <p:nvSpPr>
          <p:cNvPr id="3" name="Θέση περιεχομένου 2">
            <a:extLst>
              <a:ext uri="{FF2B5EF4-FFF2-40B4-BE49-F238E27FC236}">
                <a16:creationId xmlns:a16="http://schemas.microsoft.com/office/drawing/2014/main" id="{C8354589-6409-410C-A46F-865B6842253D}"/>
              </a:ext>
            </a:extLst>
          </p:cNvPr>
          <p:cNvSpPr>
            <a:spLocks noGrp="1"/>
          </p:cNvSpPr>
          <p:nvPr>
            <p:ph idx="1"/>
          </p:nvPr>
        </p:nvSpPr>
        <p:spPr>
          <a:xfrm>
            <a:off x="916751" y="1741719"/>
            <a:ext cx="3613303" cy="3634486"/>
          </a:xfrm>
        </p:spPr>
        <p:txBody>
          <a:bodyPr/>
          <a:lstStyle/>
          <a:p>
            <a:pPr marL="0" indent="0">
              <a:buClr>
                <a:schemeClr val="tx1"/>
              </a:buClr>
              <a:buNone/>
            </a:pPr>
            <a:r>
              <a:rPr lang="el-GR" sz="1800" b="1" u="sng" dirty="0"/>
              <a:t>ΤΑΞΙΝΟΜΗΣΗ :</a:t>
            </a:r>
          </a:p>
          <a:p>
            <a:pPr>
              <a:buClr>
                <a:schemeClr val="tx1"/>
              </a:buClr>
              <a:buFont typeface="Wingdings" panose="05000000000000000000" pitchFamily="2" charset="2"/>
              <a:buChar char="q"/>
            </a:pPr>
            <a:r>
              <a:rPr lang="el-GR" sz="1600" dirty="0"/>
              <a:t>ΚΙΝΔΥΝΩΝ </a:t>
            </a:r>
          </a:p>
          <a:p>
            <a:pPr>
              <a:buClr>
                <a:schemeClr val="tx1"/>
              </a:buClr>
              <a:buFont typeface="Wingdings" panose="05000000000000000000" pitchFamily="2" charset="2"/>
              <a:buChar char="q"/>
            </a:pPr>
            <a:r>
              <a:rPr lang="el-GR" sz="1600" dirty="0"/>
              <a:t>ΣΥΝΕΠΕΙΩΝ </a:t>
            </a:r>
          </a:p>
          <a:p>
            <a:pPr>
              <a:buClr>
                <a:schemeClr val="tx1"/>
              </a:buClr>
              <a:buFont typeface="Wingdings" panose="05000000000000000000" pitchFamily="2" charset="2"/>
              <a:buChar char="q"/>
            </a:pPr>
            <a:r>
              <a:rPr lang="el-GR" sz="1600" dirty="0"/>
              <a:t>ΠΙΘΑΝΟΤΗΤΑ ΕΜΦΑΝΙΣΗΣ ΑΥΤΩΝ</a:t>
            </a:r>
            <a:endParaRPr lang="en-US" sz="1600" dirty="0"/>
          </a:p>
        </p:txBody>
      </p:sp>
      <p:cxnSp>
        <p:nvCxnSpPr>
          <p:cNvPr id="7" name="Ευθύγραμμο βέλος σύνδεσης 6">
            <a:extLst>
              <a:ext uri="{FF2B5EF4-FFF2-40B4-BE49-F238E27FC236}">
                <a16:creationId xmlns:a16="http://schemas.microsoft.com/office/drawing/2014/main" id="{6D3FD4EA-D79F-4A09-ABA9-B30FF3E9CB61}"/>
              </a:ext>
            </a:extLst>
          </p:cNvPr>
          <p:cNvCxnSpPr>
            <a:cxnSpLocks/>
          </p:cNvCxnSpPr>
          <p:nvPr/>
        </p:nvCxnSpPr>
        <p:spPr>
          <a:xfrm>
            <a:off x="4153948" y="3008468"/>
            <a:ext cx="0" cy="1331820"/>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10" name="TextBox 9">
            <a:extLst>
              <a:ext uri="{FF2B5EF4-FFF2-40B4-BE49-F238E27FC236}">
                <a16:creationId xmlns:a16="http://schemas.microsoft.com/office/drawing/2014/main" id="{3828DD1E-B23A-4500-A9C0-B0B4E0982326}"/>
              </a:ext>
            </a:extLst>
          </p:cNvPr>
          <p:cNvSpPr txBox="1"/>
          <p:nvPr/>
        </p:nvSpPr>
        <p:spPr>
          <a:xfrm>
            <a:off x="4288172" y="2929567"/>
            <a:ext cx="1476463" cy="261610"/>
          </a:xfrm>
          <a:prstGeom prst="rect">
            <a:avLst/>
          </a:prstGeom>
          <a:noFill/>
        </p:spPr>
        <p:txBody>
          <a:bodyPr wrap="square" rtlCol="0">
            <a:spAutoFit/>
          </a:bodyPr>
          <a:lstStyle/>
          <a:p>
            <a:r>
              <a:rPr lang="el-GR" sz="1100" b="1" dirty="0"/>
              <a:t>Πιο κρίσιμο </a:t>
            </a:r>
            <a:endParaRPr lang="en-US" sz="1100" b="1" dirty="0"/>
          </a:p>
        </p:txBody>
      </p:sp>
      <p:sp>
        <p:nvSpPr>
          <p:cNvPr id="11" name="TextBox 10">
            <a:extLst>
              <a:ext uri="{FF2B5EF4-FFF2-40B4-BE49-F238E27FC236}">
                <a16:creationId xmlns:a16="http://schemas.microsoft.com/office/drawing/2014/main" id="{A74C5B19-F82F-439D-B1EE-7DA024B147D9}"/>
              </a:ext>
            </a:extLst>
          </p:cNvPr>
          <p:cNvSpPr txBox="1"/>
          <p:nvPr/>
        </p:nvSpPr>
        <p:spPr>
          <a:xfrm>
            <a:off x="4288172" y="4109456"/>
            <a:ext cx="2407640" cy="261610"/>
          </a:xfrm>
          <a:prstGeom prst="rect">
            <a:avLst/>
          </a:prstGeom>
          <a:noFill/>
        </p:spPr>
        <p:txBody>
          <a:bodyPr wrap="square" rtlCol="0">
            <a:spAutoFit/>
          </a:bodyPr>
          <a:lstStyle/>
          <a:p>
            <a:r>
              <a:rPr lang="el-GR" sz="1100" b="1" dirty="0"/>
              <a:t>Λιγότερο κρίσιμο </a:t>
            </a:r>
            <a:endParaRPr lang="en-US" sz="1100" b="1" dirty="0"/>
          </a:p>
        </p:txBody>
      </p:sp>
    </p:spTree>
    <p:extLst>
      <p:ext uri="{BB962C8B-B14F-4D97-AF65-F5344CB8AC3E}">
        <p14:creationId xmlns:p14="http://schemas.microsoft.com/office/powerpoint/2010/main" val="412610023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0" grpId="0"/>
      <p:bldP spid="1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AB28D99F-7F73-40DB-8CD4-B7631E620F9D}"/>
              </a:ext>
            </a:extLst>
          </p:cNvPr>
          <p:cNvSpPr>
            <a:spLocks noGrp="1"/>
          </p:cNvSpPr>
          <p:nvPr>
            <p:ph type="title"/>
          </p:nvPr>
        </p:nvSpPr>
        <p:spPr>
          <a:xfrm>
            <a:off x="581192" y="702156"/>
            <a:ext cx="11029616" cy="1084699"/>
          </a:xfrm>
        </p:spPr>
        <p:txBody>
          <a:bodyPr>
            <a:normAutofit/>
          </a:bodyPr>
          <a:lstStyle/>
          <a:p>
            <a:r>
              <a:rPr lang="el-GR" sz="3100" b="1" cap="none" dirty="0">
                <a:effectLst/>
                <a:latin typeface="Calibri" panose="020F0502020204030204" pitchFamily="34" charset="0"/>
                <a:ea typeface="Calibri" panose="020F0502020204030204" pitchFamily="34" charset="0"/>
                <a:cs typeface="Calibri" panose="020F0502020204030204" pitchFamily="34" charset="0"/>
              </a:rPr>
              <a:t>4.ΑΝΤΙΜΕΤΩΠΙΣΗ ΤΟΥ ΚΙΝΔΥΝΟΥ</a:t>
            </a:r>
            <a:br>
              <a:rPr lang="en-US" sz="1800" cap="none" dirty="0">
                <a:effectLst/>
                <a:latin typeface="Calibri" panose="020F0502020204030204" pitchFamily="34" charset="0"/>
                <a:ea typeface="Calibri" panose="020F0502020204030204" pitchFamily="34" charset="0"/>
                <a:cs typeface="Times New Roman" panose="02020603050405020304" pitchFamily="18" charset="0"/>
              </a:rPr>
            </a:br>
            <a:endParaRPr lang="en-US" cap="none" dirty="0"/>
          </a:p>
        </p:txBody>
      </p:sp>
      <p:sp>
        <p:nvSpPr>
          <p:cNvPr id="3" name="Θέση περιεχομένου 2">
            <a:extLst>
              <a:ext uri="{FF2B5EF4-FFF2-40B4-BE49-F238E27FC236}">
                <a16:creationId xmlns:a16="http://schemas.microsoft.com/office/drawing/2014/main" id="{6F6D47B3-C8D6-4D8C-9FB5-280641F2BA63}"/>
              </a:ext>
            </a:extLst>
          </p:cNvPr>
          <p:cNvSpPr>
            <a:spLocks noGrp="1"/>
          </p:cNvSpPr>
          <p:nvPr>
            <p:ph idx="1"/>
          </p:nvPr>
        </p:nvSpPr>
        <p:spPr>
          <a:xfrm>
            <a:off x="1583899" y="1786855"/>
            <a:ext cx="9024202" cy="3634486"/>
          </a:xfrm>
        </p:spPr>
        <p:txBody>
          <a:bodyPr/>
          <a:lstStyle/>
          <a:p>
            <a:pPr marL="0" indent="0">
              <a:buNone/>
            </a:pPr>
            <a:r>
              <a:rPr lang="el-GR" sz="2000" b="1"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Η ΣΤΡΑΤΗΓΙΚΗ ΜΕΤΡΙΑΣΜΟΥ ΤΟΥ ΚΙΝΔΥΝΟΥ ΘΑ ΠΡΕΠΕΙ ΝΑ ΠΕΡΙΛΑΜΒΑΝΕΙ ΤΑ ΑΚΟΛΟΥΘΑ:</a:t>
            </a:r>
          </a:p>
          <a:p>
            <a:pPr lvl="1">
              <a:buClrTx/>
              <a:buFont typeface="Wingdings" panose="05000000000000000000" pitchFamily="2" charset="2"/>
              <a:buChar char="§"/>
            </a:pPr>
            <a:r>
              <a:rPr lang="el-GR" sz="1800" dirty="0">
                <a:solidFill>
                  <a:schemeClr val="tx1"/>
                </a:solidFill>
                <a:effectLst/>
                <a:latin typeface="Calibri" panose="020F0502020204030204" pitchFamily="34" charset="0"/>
                <a:ea typeface="Times New Roman" panose="02020603050405020304" pitchFamily="18" charset="0"/>
              </a:rPr>
              <a:t>ΑΠΟΦΥΓΗ ΚΙΝΔΥΝΟΥ </a:t>
            </a:r>
          </a:p>
          <a:p>
            <a:pPr lvl="1">
              <a:buClrTx/>
              <a:buFont typeface="Wingdings" panose="05000000000000000000" pitchFamily="2" charset="2"/>
              <a:buChar char="§"/>
            </a:pPr>
            <a:r>
              <a:rPr lang="el-GR" sz="1800" dirty="0">
                <a:solidFill>
                  <a:schemeClr val="tx1"/>
                </a:solidFill>
                <a:effectLst/>
                <a:latin typeface="Calibri" panose="020F0502020204030204" pitchFamily="34" charset="0"/>
                <a:ea typeface="Times New Roman" panose="02020603050405020304" pitchFamily="18" charset="0"/>
              </a:rPr>
              <a:t>ΜΕΤΑΦΟΡΑ ΚΙΝΔΥΝΟΥ </a:t>
            </a:r>
            <a:endParaRPr lang="el-GR" sz="1800" dirty="0">
              <a:solidFill>
                <a:schemeClr val="tx1"/>
              </a:solidFill>
              <a:latin typeface="Calibri" panose="020F0502020204030204" pitchFamily="34" charset="0"/>
              <a:ea typeface="Times New Roman" panose="02020603050405020304" pitchFamily="18" charset="0"/>
            </a:endParaRPr>
          </a:p>
          <a:p>
            <a:pPr lvl="1">
              <a:buClrTx/>
              <a:buFont typeface="Wingdings" panose="05000000000000000000" pitchFamily="2" charset="2"/>
              <a:buChar char="§"/>
            </a:pPr>
            <a:r>
              <a:rPr lang="el-GR" sz="1800" dirty="0">
                <a:solidFill>
                  <a:schemeClr val="tx1"/>
                </a:solidFill>
                <a:effectLst/>
                <a:latin typeface="Calibri" panose="020F0502020204030204" pitchFamily="34" charset="0"/>
                <a:ea typeface="Times New Roman" panose="02020603050405020304" pitchFamily="18" charset="0"/>
              </a:rPr>
              <a:t>ΜΕΤΡΙΑΣΜΟΣ ΚΙΝΔΥΝΟΥ </a:t>
            </a:r>
          </a:p>
          <a:p>
            <a:pPr lvl="1">
              <a:buClrTx/>
              <a:buFont typeface="Wingdings" panose="05000000000000000000" pitchFamily="2" charset="2"/>
              <a:buChar char="§"/>
            </a:pPr>
            <a:r>
              <a:rPr lang="el-GR" sz="1800" dirty="0">
                <a:solidFill>
                  <a:schemeClr val="tx1"/>
                </a:solidFill>
                <a:effectLst/>
                <a:latin typeface="Calibri" panose="020F0502020204030204" pitchFamily="34" charset="0"/>
                <a:ea typeface="Times New Roman" panose="02020603050405020304" pitchFamily="18" charset="0"/>
              </a:rPr>
              <a:t>ΑΠΟΔΟΧΗ ΚΙΝΔΥΝΟΥ </a:t>
            </a:r>
            <a:r>
              <a:rPr lang="el-GR" sz="1800" dirty="0">
                <a:solidFill>
                  <a:schemeClr val="tx1"/>
                </a:solidFill>
                <a:latin typeface="Calibri" panose="020F0502020204030204" pitchFamily="34" charset="0"/>
                <a:ea typeface="Calibri" panose="020F0502020204030204" pitchFamily="34" charset="0"/>
                <a:cs typeface="Calibri" panose="020F0502020204030204" pitchFamily="34" charset="0"/>
              </a:rPr>
              <a:t>	</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solidFill>
                <a:schemeClr val="tx1"/>
              </a:solidFill>
            </a:endParaRPr>
          </a:p>
        </p:txBody>
      </p:sp>
      <p:pic>
        <p:nvPicPr>
          <p:cNvPr id="4" name="Εικόνα 3">
            <a:extLst>
              <a:ext uri="{FF2B5EF4-FFF2-40B4-BE49-F238E27FC236}">
                <a16:creationId xmlns:a16="http://schemas.microsoft.com/office/drawing/2014/main" id="{AB6E99A1-4A5B-4F2F-AA17-C5A5EAFC6C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0686" y="2871554"/>
            <a:ext cx="4717415" cy="3422015"/>
          </a:xfrm>
          <a:prstGeom prst="rect">
            <a:avLst/>
          </a:prstGeom>
        </p:spPr>
      </p:pic>
    </p:spTree>
    <p:extLst>
      <p:ext uri="{BB962C8B-B14F-4D97-AF65-F5344CB8AC3E}">
        <p14:creationId xmlns:p14="http://schemas.microsoft.com/office/powerpoint/2010/main" val="274066135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778D6FCC-1EA6-45ED-9798-E52E089C3EBF}"/>
              </a:ext>
            </a:extLst>
          </p:cNvPr>
          <p:cNvSpPr>
            <a:spLocks noGrp="1"/>
          </p:cNvSpPr>
          <p:nvPr>
            <p:ph type="title"/>
          </p:nvPr>
        </p:nvSpPr>
        <p:spPr>
          <a:xfrm>
            <a:off x="581192" y="702156"/>
            <a:ext cx="11029616" cy="1059532"/>
          </a:xfrm>
        </p:spPr>
        <p:txBody>
          <a:bodyPr>
            <a:normAutofit/>
          </a:bodyPr>
          <a:lstStyle/>
          <a:p>
            <a:r>
              <a:rPr lang="el-GR" sz="3100" b="1" cap="none" dirty="0">
                <a:effectLst/>
                <a:latin typeface="Calibri" panose="020F0502020204030204" pitchFamily="34" charset="0"/>
                <a:ea typeface="Calibri" panose="020F0502020204030204" pitchFamily="34" charset="0"/>
                <a:cs typeface="Calibri" panose="020F0502020204030204" pitchFamily="34" charset="0"/>
              </a:rPr>
              <a:t>5. ΕΠΑΝΕΞΕΤΑΣΗ ΚΑΙ ΠΑΡΑΚΟΛΟΥΘΗΣΗ ΤΟΥ ΚΙΝΔΥΝΟΥ </a:t>
            </a:r>
            <a:br>
              <a:rPr lang="en-US" sz="1800" cap="none" dirty="0">
                <a:effectLst/>
                <a:latin typeface="Calibri" panose="020F0502020204030204" pitchFamily="34" charset="0"/>
                <a:ea typeface="Calibri" panose="020F0502020204030204" pitchFamily="34" charset="0"/>
                <a:cs typeface="Times New Roman" panose="02020603050405020304" pitchFamily="18" charset="0"/>
              </a:rPr>
            </a:br>
            <a:endParaRPr lang="en-US" cap="none" dirty="0"/>
          </a:p>
        </p:txBody>
      </p:sp>
      <p:sp>
        <p:nvSpPr>
          <p:cNvPr id="3" name="Θέση περιεχομένου 2">
            <a:extLst>
              <a:ext uri="{FF2B5EF4-FFF2-40B4-BE49-F238E27FC236}">
                <a16:creationId xmlns:a16="http://schemas.microsoft.com/office/drawing/2014/main" id="{17D0DB09-FDD3-4946-ADEF-EA2C5ABA0F6A}"/>
              </a:ext>
            </a:extLst>
          </p:cNvPr>
          <p:cNvSpPr>
            <a:spLocks noGrp="1"/>
          </p:cNvSpPr>
          <p:nvPr>
            <p:ph idx="1"/>
          </p:nvPr>
        </p:nvSpPr>
        <p:spPr>
          <a:xfrm>
            <a:off x="581193" y="2076612"/>
            <a:ext cx="11029615" cy="3019701"/>
          </a:xfrm>
        </p:spPr>
        <p:txBody>
          <a:bodyPr/>
          <a:lstStyle/>
          <a:p>
            <a:pPr marL="342900" indent="-342900">
              <a:buClrTx/>
              <a:buFont typeface="+mj-lt"/>
              <a:buAutoNum type="arabicParenR"/>
            </a:pPr>
            <a:r>
              <a:rPr lang="en-US" sz="1800" dirty="0">
                <a:effectLst/>
                <a:latin typeface="Calibri" panose="020F0502020204030204" pitchFamily="34" charset="0"/>
                <a:ea typeface="Calibri" panose="020F0502020204030204" pitchFamily="34" charset="0"/>
                <a:cs typeface="Times New Roman" panose="02020603050405020304" pitchFamily="18" charset="0"/>
              </a:rPr>
              <a:t>Η ΠΑΡΑΚΟΛΟ</a:t>
            </a:r>
            <a:r>
              <a:rPr lang="el-GR" sz="1800" dirty="0">
                <a:effectLst/>
                <a:latin typeface="Calibri" panose="020F0502020204030204" pitchFamily="34" charset="0"/>
                <a:ea typeface="Calibri" panose="020F0502020204030204" pitchFamily="34" charset="0"/>
                <a:cs typeface="Times New Roman" panose="02020603050405020304" pitchFamily="18" charset="0"/>
              </a:rPr>
              <a:t>Υ</a:t>
            </a:r>
            <a:r>
              <a:rPr lang="en-US" sz="1800" dirty="0">
                <a:effectLst/>
                <a:latin typeface="Calibri" panose="020F0502020204030204" pitchFamily="34" charset="0"/>
                <a:ea typeface="Calibri" panose="020F0502020204030204" pitchFamily="34" charset="0"/>
                <a:cs typeface="Times New Roman" panose="02020603050405020304" pitchFamily="18" charset="0"/>
              </a:rPr>
              <a:t>ΘΗΣΗ ΚΙΝΔ</a:t>
            </a:r>
            <a:r>
              <a:rPr lang="el-GR" sz="1800" dirty="0">
                <a:effectLst/>
                <a:latin typeface="Calibri" panose="020F0502020204030204" pitchFamily="34" charset="0"/>
                <a:ea typeface="Calibri" panose="020F0502020204030204" pitchFamily="34" charset="0"/>
                <a:cs typeface="Times New Roman" panose="02020603050405020304" pitchFamily="18" charset="0"/>
              </a:rPr>
              <a:t>Υ</a:t>
            </a:r>
            <a:r>
              <a:rPr lang="en-US" sz="1800" dirty="0">
                <a:effectLst/>
                <a:latin typeface="Calibri" panose="020F0502020204030204" pitchFamily="34" charset="0"/>
                <a:ea typeface="Calibri" panose="020F0502020204030204" pitchFamily="34" charset="0"/>
                <a:cs typeface="Times New Roman" panose="02020603050405020304" pitchFamily="18" charset="0"/>
              </a:rPr>
              <a:t>ΝΟΥ ΑΠΑΝΤ</a:t>
            </a:r>
            <a:r>
              <a:rPr lang="el-GR" sz="1800" dirty="0">
                <a:effectLst/>
                <a:latin typeface="Calibri" panose="020F0502020204030204" pitchFamily="34" charset="0"/>
                <a:ea typeface="Calibri" panose="020F0502020204030204" pitchFamily="34" charset="0"/>
                <a:cs typeface="Times New Roman" panose="02020603050405020304" pitchFamily="18" charset="0"/>
              </a:rPr>
              <a:t>Α</a:t>
            </a:r>
            <a:r>
              <a:rPr lang="en-US" sz="1800" dirty="0">
                <a:effectLst/>
                <a:latin typeface="Calibri" panose="020F0502020204030204" pitchFamily="34" charset="0"/>
                <a:ea typeface="Calibri" panose="020F0502020204030204" pitchFamily="34" charset="0"/>
                <a:cs typeface="Times New Roman" panose="02020603050405020304" pitchFamily="18" charset="0"/>
              </a:rPr>
              <a:t> ΣΕ Μ</a:t>
            </a:r>
            <a:r>
              <a:rPr lang="el-GR" sz="1800" dirty="0">
                <a:effectLst/>
                <a:latin typeface="Calibri" panose="020F0502020204030204" pitchFamily="34" charset="0"/>
                <a:ea typeface="Calibri" panose="020F0502020204030204" pitchFamily="34" charset="0"/>
                <a:cs typeface="Times New Roman" panose="02020603050405020304" pitchFamily="18" charset="0"/>
              </a:rPr>
              <a:t>Ι</a:t>
            </a:r>
            <a:r>
              <a:rPr lang="en-US" sz="1800" dirty="0">
                <a:effectLst/>
                <a:latin typeface="Calibri" panose="020F0502020204030204" pitchFamily="34" charset="0"/>
                <a:ea typeface="Calibri" panose="020F0502020204030204" pitchFamily="34" charset="0"/>
                <a:cs typeface="Times New Roman" panose="02020603050405020304" pitchFamily="18" charset="0"/>
              </a:rPr>
              <a:t>Α ΕΡ</a:t>
            </a:r>
            <a:r>
              <a:rPr lang="el-GR" sz="1800" dirty="0">
                <a:effectLst/>
                <a:latin typeface="Calibri" panose="020F0502020204030204" pitchFamily="34" charset="0"/>
                <a:ea typeface="Calibri" panose="020F0502020204030204" pitchFamily="34" charset="0"/>
                <a:cs typeface="Times New Roman" panose="02020603050405020304" pitchFamily="18" charset="0"/>
              </a:rPr>
              <a:t>Ω</a:t>
            </a:r>
            <a:r>
              <a:rPr lang="en-US" sz="1800" dirty="0">
                <a:effectLst/>
                <a:latin typeface="Calibri" panose="020F0502020204030204" pitchFamily="34" charset="0"/>
                <a:ea typeface="Calibri" panose="020F0502020204030204" pitchFamily="34" charset="0"/>
                <a:cs typeface="Times New Roman" panose="02020603050405020304" pitchFamily="18" charset="0"/>
              </a:rPr>
              <a:t>ΤΗΣΗ: </a:t>
            </a:r>
            <a:r>
              <a:rPr lang="en-US" sz="1800" i="1" dirty="0">
                <a:effectLst/>
                <a:latin typeface="Calibri" panose="020F0502020204030204" pitchFamily="34" charset="0"/>
                <a:ea typeface="Calibri" panose="020F0502020204030204" pitchFamily="34" charset="0"/>
                <a:cs typeface="Times New Roman" panose="02020603050405020304" pitchFamily="18" charset="0"/>
              </a:rPr>
              <a:t>ΥΠ</a:t>
            </a:r>
            <a:r>
              <a:rPr lang="el-GR" sz="1800" i="1" dirty="0">
                <a:effectLst/>
                <a:latin typeface="Calibri" panose="020F0502020204030204" pitchFamily="34" charset="0"/>
                <a:ea typeface="Calibri" panose="020F0502020204030204" pitchFamily="34" charset="0"/>
                <a:cs typeface="Times New Roman" panose="02020603050405020304" pitchFamily="18" charset="0"/>
              </a:rPr>
              <a:t>Α</a:t>
            </a:r>
            <a:r>
              <a:rPr lang="en-US" sz="1800" i="1" dirty="0">
                <a:effectLst/>
                <a:latin typeface="Calibri" panose="020F0502020204030204" pitchFamily="34" charset="0"/>
                <a:ea typeface="Calibri" panose="020F0502020204030204" pitchFamily="34" charset="0"/>
                <a:cs typeface="Times New Roman" panose="02020603050405020304" pitchFamily="18" charset="0"/>
              </a:rPr>
              <a:t>ΡΧΕΙ Κ</a:t>
            </a:r>
            <a:r>
              <a:rPr lang="el-GR" sz="1800" i="1" dirty="0">
                <a:effectLst/>
                <a:latin typeface="Calibri" panose="020F0502020204030204" pitchFamily="34" charset="0"/>
                <a:ea typeface="Calibri" panose="020F0502020204030204" pitchFamily="34" charset="0"/>
                <a:cs typeface="Times New Roman" panose="02020603050405020304" pitchFamily="18" charset="0"/>
              </a:rPr>
              <a:t>Α</a:t>
            </a:r>
            <a:r>
              <a:rPr lang="en-US" sz="1800" i="1" dirty="0">
                <a:effectLst/>
                <a:latin typeface="Calibri" panose="020F0502020204030204" pitchFamily="34" charset="0"/>
                <a:ea typeface="Calibri" panose="020F0502020204030204" pitchFamily="34" charset="0"/>
                <a:cs typeface="Times New Roman" panose="02020603050405020304" pitchFamily="18" charset="0"/>
              </a:rPr>
              <a:t>ΠΟΙΑ ΑΛΛΑΓ</a:t>
            </a:r>
            <a:r>
              <a:rPr lang="el-GR" sz="1800" i="1" dirty="0">
                <a:effectLst/>
                <a:latin typeface="Calibri" panose="020F0502020204030204" pitchFamily="34" charset="0"/>
                <a:ea typeface="Calibri" panose="020F0502020204030204" pitchFamily="34" charset="0"/>
                <a:cs typeface="Times New Roman" panose="02020603050405020304" pitchFamily="18" charset="0"/>
              </a:rPr>
              <a:t>Η</a:t>
            </a:r>
            <a:r>
              <a:rPr lang="en-US" sz="1800" i="1" dirty="0">
                <a:effectLst/>
                <a:latin typeface="Calibri" panose="020F0502020204030204" pitchFamily="34" charset="0"/>
                <a:ea typeface="Calibri" panose="020F0502020204030204" pitchFamily="34" charset="0"/>
                <a:cs typeface="Times New Roman" panose="02020603050405020304" pitchFamily="18" charset="0"/>
              </a:rPr>
              <a:t> ΣΤΟ ΕΠ</a:t>
            </a:r>
            <a:r>
              <a:rPr lang="el-GR" sz="1800" i="1" dirty="0">
                <a:effectLst/>
                <a:latin typeface="Calibri" panose="020F0502020204030204" pitchFamily="34" charset="0"/>
                <a:ea typeface="Calibri" panose="020F0502020204030204" pitchFamily="34" charset="0"/>
                <a:cs typeface="Times New Roman" panose="02020603050405020304" pitchFamily="18" charset="0"/>
              </a:rPr>
              <a:t>Ι</a:t>
            </a:r>
            <a:r>
              <a:rPr lang="en-US" sz="1800" i="1" dirty="0">
                <a:effectLst/>
                <a:latin typeface="Calibri" panose="020F0502020204030204" pitchFamily="34" charset="0"/>
                <a:ea typeface="Calibri" panose="020F0502020204030204" pitchFamily="34" charset="0"/>
                <a:cs typeface="Times New Roman" panose="02020603050405020304" pitchFamily="18" charset="0"/>
              </a:rPr>
              <a:t>ΠΕΔΟ ΚΙΝΔ</a:t>
            </a:r>
            <a:r>
              <a:rPr lang="el-GR" sz="1800" i="1" dirty="0">
                <a:effectLst/>
                <a:latin typeface="Calibri" panose="020F0502020204030204" pitchFamily="34" charset="0"/>
                <a:ea typeface="Calibri" panose="020F0502020204030204" pitchFamily="34" charset="0"/>
                <a:cs typeface="Times New Roman" panose="02020603050405020304" pitchFamily="18" charset="0"/>
              </a:rPr>
              <a:t>Υ</a:t>
            </a:r>
            <a:r>
              <a:rPr lang="en-US" sz="1800" i="1" dirty="0">
                <a:effectLst/>
                <a:latin typeface="Calibri" panose="020F0502020204030204" pitchFamily="34" charset="0"/>
                <a:ea typeface="Calibri" panose="020F0502020204030204" pitchFamily="34" charset="0"/>
                <a:cs typeface="Times New Roman" panose="02020603050405020304" pitchFamily="18" charset="0"/>
              </a:rPr>
              <a:t>ΝΟΥ ΑΠ</a:t>
            </a:r>
            <a:r>
              <a:rPr lang="el-GR" sz="1800" i="1" dirty="0">
                <a:effectLst/>
                <a:latin typeface="Calibri" panose="020F0502020204030204" pitchFamily="34" charset="0"/>
                <a:ea typeface="Calibri" panose="020F0502020204030204" pitchFamily="34" charset="0"/>
                <a:cs typeface="Times New Roman" panose="02020603050405020304" pitchFamily="18" charset="0"/>
              </a:rPr>
              <a:t>Ο</a:t>
            </a:r>
            <a:r>
              <a:rPr lang="en-US" sz="1800" i="1" dirty="0">
                <a:effectLst/>
                <a:latin typeface="Calibri" panose="020F0502020204030204" pitchFamily="34" charset="0"/>
                <a:ea typeface="Calibri" panose="020F0502020204030204" pitchFamily="34" charset="0"/>
                <a:cs typeface="Times New Roman" panose="02020603050405020304" pitchFamily="18" charset="0"/>
              </a:rPr>
              <a:t> ΤΗΝ ΤΕΛΕΥΤΑ</a:t>
            </a:r>
            <a:r>
              <a:rPr lang="el-GR" sz="1800" i="1" dirty="0">
                <a:effectLst/>
                <a:latin typeface="Calibri" panose="020F0502020204030204" pitchFamily="34" charset="0"/>
                <a:ea typeface="Calibri" panose="020F0502020204030204" pitchFamily="34" charset="0"/>
                <a:cs typeface="Times New Roman" panose="02020603050405020304" pitchFamily="18" charset="0"/>
              </a:rPr>
              <a:t>Ι</a:t>
            </a:r>
            <a:r>
              <a:rPr lang="en-US" sz="1800" i="1" dirty="0">
                <a:effectLst/>
                <a:latin typeface="Calibri" panose="020F0502020204030204" pitchFamily="34" charset="0"/>
                <a:ea typeface="Calibri" panose="020F0502020204030204" pitchFamily="34" charset="0"/>
                <a:cs typeface="Times New Roman" panose="02020603050405020304" pitchFamily="18" charset="0"/>
              </a:rPr>
              <a:t>Α ΑΝΑΘΕ</a:t>
            </a:r>
            <a:r>
              <a:rPr lang="el-GR" sz="1800" i="1" dirty="0">
                <a:effectLst/>
                <a:latin typeface="Calibri" panose="020F0502020204030204" pitchFamily="34" charset="0"/>
                <a:ea typeface="Calibri" panose="020F0502020204030204" pitchFamily="34" charset="0"/>
                <a:cs typeface="Times New Roman" panose="02020603050405020304" pitchFamily="18" charset="0"/>
              </a:rPr>
              <a:t>Ω</a:t>
            </a:r>
            <a:r>
              <a:rPr lang="en-US" sz="1800" i="1" dirty="0">
                <a:effectLst/>
                <a:latin typeface="Calibri" panose="020F0502020204030204" pitchFamily="34" charset="0"/>
                <a:ea typeface="Calibri" panose="020F0502020204030204" pitchFamily="34" charset="0"/>
                <a:cs typeface="Times New Roman" panose="02020603050405020304" pitchFamily="18" charset="0"/>
              </a:rPr>
              <a:t>ΡΗΣΗ</a:t>
            </a:r>
            <a:r>
              <a:rPr lang="en-US" sz="1800" i="1" dirty="0">
                <a:solidFill>
                  <a:srgbClr val="444444"/>
                </a:solidFill>
                <a:effectLst/>
                <a:latin typeface="Calibri" panose="020F0502020204030204" pitchFamily="34" charset="0"/>
                <a:ea typeface="Calibri" panose="020F0502020204030204" pitchFamily="34" charset="0"/>
              </a:rPr>
              <a:t>; </a:t>
            </a:r>
            <a:endParaRPr lang="el-GR" sz="1800" i="1" dirty="0">
              <a:solidFill>
                <a:srgbClr val="444444"/>
              </a:solidFill>
              <a:effectLst/>
              <a:latin typeface="Calibri" panose="020F0502020204030204" pitchFamily="34" charset="0"/>
              <a:ea typeface="Calibri" panose="020F0502020204030204" pitchFamily="34" charset="0"/>
            </a:endParaRPr>
          </a:p>
          <a:p>
            <a:pPr marL="0" indent="0">
              <a:buNone/>
            </a:pPr>
            <a:endParaRPr lang="el-GR" sz="1800" i="1" dirty="0">
              <a:solidFill>
                <a:srgbClr val="444444"/>
              </a:solidFill>
              <a:latin typeface="Calibri" panose="020F0502020204030204" pitchFamily="34" charset="0"/>
            </a:endParaRPr>
          </a:p>
          <a:p>
            <a:pPr marL="342900" indent="-342900">
              <a:buClrTx/>
              <a:buFont typeface="+mj-lt"/>
              <a:buAutoNum type="arabicParenR" startAt="2"/>
            </a:pPr>
            <a:r>
              <a:rPr lang="el-GR" sz="1800" dirty="0">
                <a:latin typeface="Calibri" panose="020F0502020204030204" pitchFamily="34" charset="0"/>
                <a:ea typeface="Calibri" panose="020F0502020204030204" pitchFamily="34" charset="0"/>
                <a:cs typeface="Times New Roman" panose="02020603050405020304" pitchFamily="18" charset="0"/>
              </a:rPr>
              <a:t>Η</a:t>
            </a:r>
            <a:r>
              <a:rPr lang="en-US" sz="1800" dirty="0">
                <a:effectLst/>
                <a:latin typeface="Calibri" panose="020F0502020204030204" pitchFamily="34" charset="0"/>
                <a:ea typeface="Calibri" panose="020F0502020204030204" pitchFamily="34" charset="0"/>
                <a:cs typeface="Times New Roman" panose="02020603050405020304" pitchFamily="18" charset="0"/>
              </a:rPr>
              <a:t> ΑΝΑΘΕ</a:t>
            </a:r>
            <a:r>
              <a:rPr lang="el-GR" sz="1800" dirty="0">
                <a:effectLst/>
                <a:latin typeface="Calibri" panose="020F0502020204030204" pitchFamily="34" charset="0"/>
                <a:ea typeface="Calibri" panose="020F0502020204030204" pitchFamily="34" charset="0"/>
                <a:cs typeface="Times New Roman" panose="02020603050405020304" pitchFamily="18" charset="0"/>
              </a:rPr>
              <a:t>Ω</a:t>
            </a:r>
            <a:r>
              <a:rPr lang="en-US" sz="1800" dirty="0">
                <a:effectLst/>
                <a:latin typeface="Calibri" panose="020F0502020204030204" pitchFamily="34" charset="0"/>
                <a:ea typeface="Calibri" panose="020F0502020204030204" pitchFamily="34" charset="0"/>
                <a:cs typeface="Times New Roman" panose="02020603050405020304" pitchFamily="18" charset="0"/>
              </a:rPr>
              <a:t>ΡΗΣΗ ΚΙΝΔ</a:t>
            </a:r>
            <a:r>
              <a:rPr lang="el-GR" sz="1800" dirty="0">
                <a:effectLst/>
                <a:latin typeface="Calibri" panose="020F0502020204030204" pitchFamily="34" charset="0"/>
                <a:ea typeface="Calibri" panose="020F0502020204030204" pitchFamily="34" charset="0"/>
                <a:cs typeface="Times New Roman" panose="02020603050405020304" pitchFamily="18" charset="0"/>
              </a:rPr>
              <a:t>Υ</a:t>
            </a:r>
            <a:r>
              <a:rPr lang="en-US" sz="1800" dirty="0">
                <a:effectLst/>
                <a:latin typeface="Calibri" panose="020F0502020204030204" pitchFamily="34" charset="0"/>
                <a:ea typeface="Calibri" panose="020F0502020204030204" pitchFamily="34" charset="0"/>
                <a:cs typeface="Times New Roman" panose="02020603050405020304" pitchFamily="18" charset="0"/>
              </a:rPr>
              <a:t>ΝΩΝ ΑΠΑΝΤ</a:t>
            </a:r>
            <a:r>
              <a:rPr lang="el-GR" sz="1800" dirty="0">
                <a:effectLst/>
                <a:latin typeface="Calibri" panose="020F0502020204030204" pitchFamily="34" charset="0"/>
                <a:ea typeface="Calibri" panose="020F0502020204030204" pitchFamily="34" charset="0"/>
                <a:cs typeface="Times New Roman" panose="02020603050405020304" pitchFamily="18" charset="0"/>
              </a:rPr>
              <a:t>Α</a:t>
            </a:r>
            <a:r>
              <a:rPr lang="en-US" sz="1800" dirty="0">
                <a:effectLst/>
                <a:latin typeface="Calibri" panose="020F0502020204030204" pitchFamily="34" charset="0"/>
                <a:ea typeface="Calibri" panose="020F0502020204030204" pitchFamily="34" charset="0"/>
                <a:cs typeface="Times New Roman" panose="02020603050405020304" pitchFamily="18" charset="0"/>
              </a:rPr>
              <a:t> ΣΕ ΜΙΑ </a:t>
            </a:r>
            <a:r>
              <a:rPr lang="el-GR" sz="1800" dirty="0">
                <a:effectLst/>
                <a:latin typeface="Calibri" panose="020F0502020204030204" pitchFamily="34" charset="0"/>
                <a:ea typeface="Calibri" panose="020F0502020204030204" pitchFamily="34" charset="0"/>
                <a:cs typeface="Times New Roman" panose="02020603050405020304" pitchFamily="18" charset="0"/>
              </a:rPr>
              <a:t>Α</a:t>
            </a:r>
            <a:r>
              <a:rPr lang="en-US" sz="1800" dirty="0">
                <a:effectLst/>
                <a:latin typeface="Calibri" panose="020F0502020204030204" pitchFamily="34" charset="0"/>
                <a:ea typeface="Calibri" panose="020F0502020204030204" pitchFamily="34" charset="0"/>
                <a:cs typeface="Times New Roman" panose="02020603050405020304" pitchFamily="18" charset="0"/>
              </a:rPr>
              <a:t>ΛΛΗ ΕΡ</a:t>
            </a:r>
            <a:r>
              <a:rPr lang="el-GR" sz="1800" dirty="0">
                <a:effectLst/>
                <a:latin typeface="Calibri" panose="020F0502020204030204" pitchFamily="34" charset="0"/>
                <a:ea typeface="Calibri" panose="020F0502020204030204" pitchFamily="34" charset="0"/>
                <a:cs typeface="Times New Roman" panose="02020603050405020304" pitchFamily="18" charset="0"/>
              </a:rPr>
              <a:t>Ω</a:t>
            </a:r>
            <a:r>
              <a:rPr lang="en-US" sz="1800" dirty="0">
                <a:effectLst/>
                <a:latin typeface="Calibri" panose="020F0502020204030204" pitchFamily="34" charset="0"/>
                <a:ea typeface="Calibri" panose="020F0502020204030204" pitchFamily="34" charset="0"/>
                <a:cs typeface="Times New Roman" panose="02020603050405020304" pitchFamily="18" charset="0"/>
              </a:rPr>
              <a:t>ΤΗΣΗ: </a:t>
            </a:r>
            <a:r>
              <a:rPr lang="en-US" sz="1800" i="1" dirty="0">
                <a:effectLst/>
                <a:latin typeface="Calibri" panose="020F0502020204030204" pitchFamily="34" charset="0"/>
                <a:ea typeface="Calibri" panose="020F0502020204030204" pitchFamily="34" charset="0"/>
                <a:cs typeface="Times New Roman" panose="02020603050405020304" pitchFamily="18" charset="0"/>
              </a:rPr>
              <a:t>ΠΟΙΟΙ Ε</a:t>
            </a:r>
            <a:r>
              <a:rPr lang="el-GR" sz="1800" i="1" dirty="0">
                <a:effectLst/>
                <a:latin typeface="Calibri" panose="020F0502020204030204" pitchFamily="34" charset="0"/>
                <a:ea typeface="Calibri" panose="020F0502020204030204" pitchFamily="34" charset="0"/>
                <a:cs typeface="Times New Roman" panose="02020603050405020304" pitchFamily="18" charset="0"/>
              </a:rPr>
              <a:t>Ι</a:t>
            </a:r>
            <a:r>
              <a:rPr lang="en-US" sz="1800" i="1" dirty="0">
                <a:effectLst/>
                <a:latin typeface="Calibri" panose="020F0502020204030204" pitchFamily="34" charset="0"/>
                <a:ea typeface="Calibri" panose="020F0502020204030204" pitchFamily="34" charset="0"/>
                <a:cs typeface="Times New Roman" panose="02020603050405020304" pitchFamily="18" charset="0"/>
              </a:rPr>
              <a:t>ΝΑΙ ΟΙ Ν</a:t>
            </a:r>
            <a:r>
              <a:rPr lang="el-GR" sz="1800" i="1" dirty="0">
                <a:effectLst/>
                <a:latin typeface="Calibri" panose="020F0502020204030204" pitchFamily="34" charset="0"/>
                <a:ea typeface="Calibri" panose="020F0502020204030204" pitchFamily="34" charset="0"/>
                <a:cs typeface="Times New Roman" panose="02020603050405020304" pitchFamily="18" charset="0"/>
              </a:rPr>
              <a:t>Ε</a:t>
            </a:r>
            <a:r>
              <a:rPr lang="en-US" sz="1800" i="1" dirty="0">
                <a:effectLst/>
                <a:latin typeface="Calibri" panose="020F0502020204030204" pitchFamily="34" charset="0"/>
                <a:ea typeface="Calibri" panose="020F0502020204030204" pitchFamily="34" charset="0"/>
                <a:cs typeface="Times New Roman" panose="02020603050405020304" pitchFamily="18" charset="0"/>
              </a:rPr>
              <a:t>ΟΙ, ΑΝΑΔΥ</a:t>
            </a:r>
            <a:r>
              <a:rPr lang="el-GR" sz="1800" i="1" dirty="0">
                <a:effectLst/>
                <a:latin typeface="Calibri" panose="020F0502020204030204" pitchFamily="34" charset="0"/>
                <a:ea typeface="Calibri" panose="020F0502020204030204" pitchFamily="34" charset="0"/>
                <a:cs typeface="Times New Roman" panose="02020603050405020304" pitchFamily="18" charset="0"/>
              </a:rPr>
              <a:t>Ο</a:t>
            </a:r>
            <a:r>
              <a:rPr lang="en-US" sz="1800" i="1" dirty="0">
                <a:effectLst/>
                <a:latin typeface="Calibri" panose="020F0502020204030204" pitchFamily="34" charset="0"/>
                <a:ea typeface="Calibri" panose="020F0502020204030204" pitchFamily="34" charset="0"/>
                <a:cs typeface="Times New Roman" panose="02020603050405020304" pitchFamily="18" charset="0"/>
              </a:rPr>
              <a:t>ΜΕΝΟΙ Κ</a:t>
            </a:r>
            <a:r>
              <a:rPr lang="el-GR" sz="1800" i="1" dirty="0">
                <a:effectLst/>
                <a:latin typeface="Calibri" panose="020F0502020204030204" pitchFamily="34" charset="0"/>
                <a:ea typeface="Calibri" panose="020F0502020204030204" pitchFamily="34" charset="0"/>
                <a:cs typeface="Times New Roman" panose="02020603050405020304" pitchFamily="18" charset="0"/>
              </a:rPr>
              <a:t>Ι</a:t>
            </a:r>
            <a:r>
              <a:rPr lang="en-US" sz="1800" i="1" dirty="0">
                <a:effectLst/>
                <a:latin typeface="Calibri" panose="020F0502020204030204" pitchFamily="34" charset="0"/>
                <a:ea typeface="Calibri" panose="020F0502020204030204" pitchFamily="34" charset="0"/>
                <a:cs typeface="Times New Roman" panose="02020603050405020304" pitchFamily="18" charset="0"/>
              </a:rPr>
              <a:t>ΝΔΥΝΟΙ</a:t>
            </a:r>
            <a:r>
              <a:rPr lang="en-US" sz="1800" i="1" dirty="0">
                <a:solidFill>
                  <a:srgbClr val="444444"/>
                </a:solidFill>
                <a:effectLst/>
                <a:latin typeface="Calibri" panose="020F0502020204030204" pitchFamily="34" charset="0"/>
                <a:ea typeface="Calibri" panose="020F0502020204030204" pitchFamily="34" charset="0"/>
              </a:rPr>
              <a:t>; </a:t>
            </a:r>
            <a:endParaRPr lang="en-US" i="1" dirty="0"/>
          </a:p>
        </p:txBody>
      </p:sp>
    </p:spTree>
    <p:extLst>
      <p:ext uri="{BB962C8B-B14F-4D97-AF65-F5344CB8AC3E}">
        <p14:creationId xmlns:p14="http://schemas.microsoft.com/office/powerpoint/2010/main" val="290263819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5F18DD8D-8816-43BA-AAAF-13A597220418}"/>
              </a:ext>
            </a:extLst>
          </p:cNvPr>
          <p:cNvSpPr>
            <a:spLocks noGrp="1"/>
          </p:cNvSpPr>
          <p:nvPr>
            <p:ph type="title"/>
          </p:nvPr>
        </p:nvSpPr>
        <p:spPr>
          <a:xfrm>
            <a:off x="581192" y="702156"/>
            <a:ext cx="11029616" cy="967253"/>
          </a:xfrm>
        </p:spPr>
        <p:txBody>
          <a:bodyPr>
            <a:normAutofit fontScale="90000"/>
          </a:bodyPr>
          <a:lstStyle/>
          <a:p>
            <a:pPr algn="ctr"/>
            <a:r>
              <a:rPr lang="el-GR" sz="4000" b="1" u="sng" cap="none" dirty="0">
                <a:effectLst/>
                <a:latin typeface="Calibri" panose="020F0502020204030204" pitchFamily="34" charset="0"/>
                <a:ea typeface="Calibri" panose="020F0502020204030204" pitchFamily="34" charset="0"/>
                <a:cs typeface="Times New Roman" panose="02020603050405020304" pitchFamily="18" charset="0"/>
              </a:rPr>
              <a:t>ΟΦΕΛΗ ΑΠΟ ΤΗΝ ΣΩΣΤΗ ΔΙΑΧΕΙΡΙΣΗ ΚΙΝΔΥΝΟΥ :</a:t>
            </a:r>
            <a:br>
              <a:rPr lang="en-US" sz="1800" cap="none" dirty="0">
                <a:effectLst/>
                <a:latin typeface="Calibri" panose="020F0502020204030204" pitchFamily="34" charset="0"/>
                <a:ea typeface="Calibri" panose="020F0502020204030204" pitchFamily="34" charset="0"/>
                <a:cs typeface="Times New Roman" panose="02020603050405020304" pitchFamily="18" charset="0"/>
              </a:rPr>
            </a:br>
            <a:endParaRPr lang="en-US" cap="none" dirty="0"/>
          </a:p>
        </p:txBody>
      </p:sp>
      <p:sp>
        <p:nvSpPr>
          <p:cNvPr id="3" name="Θέση περιεχομένου 2">
            <a:extLst>
              <a:ext uri="{FF2B5EF4-FFF2-40B4-BE49-F238E27FC236}">
                <a16:creationId xmlns:a16="http://schemas.microsoft.com/office/drawing/2014/main" id="{BA1E54DB-951E-49B6-A798-F0388F39EE54}"/>
              </a:ext>
            </a:extLst>
          </p:cNvPr>
          <p:cNvSpPr>
            <a:spLocks noGrp="1"/>
          </p:cNvSpPr>
          <p:nvPr>
            <p:ph idx="1"/>
          </p:nvPr>
        </p:nvSpPr>
        <p:spPr>
          <a:xfrm>
            <a:off x="581192" y="1442906"/>
            <a:ext cx="11029615" cy="4532444"/>
          </a:xfrm>
        </p:spPr>
        <p:txBody>
          <a:bodyPr/>
          <a:lstStyle/>
          <a:p>
            <a:pPr>
              <a:buClr>
                <a:schemeClr val="tx1"/>
              </a:buClr>
              <a:buSzPct val="100000"/>
              <a:buFont typeface="Wingdings" panose="05000000000000000000" pitchFamily="2" charset="2"/>
              <a:buChar char="Ø"/>
            </a:pPr>
            <a:r>
              <a:rPr lang="el-GR" sz="1800" dirty="0">
                <a:effectLst/>
                <a:latin typeface="Calibri" panose="020F0502020204030204" pitchFamily="34" charset="0"/>
                <a:ea typeface="Calibri" panose="020F0502020204030204" pitchFamily="34" charset="0"/>
                <a:cs typeface="Times New Roman" panose="02020603050405020304" pitchFamily="18" charset="0"/>
              </a:rPr>
              <a:t>ΜΕΓΑΛΩΝΕΙ ΤΟ ΕΥΡΟΣ ΤΩΝ ΕΥΚΑΙΡΙΩΝ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buClr>
                <a:schemeClr val="tx1"/>
              </a:buClr>
              <a:buSzPct val="100000"/>
              <a:buFont typeface="Wingdings" panose="05000000000000000000" pitchFamily="2" charset="2"/>
              <a:buChar char="Ø"/>
            </a:pPr>
            <a:r>
              <a:rPr lang="el-GR" sz="1800" dirty="0">
                <a:effectLst/>
                <a:latin typeface="Calibri" panose="020F0502020204030204" pitchFamily="34" charset="0"/>
                <a:ea typeface="Calibri" panose="020F0502020204030204" pitchFamily="34" charset="0"/>
                <a:cs typeface="Times New Roman" panose="02020603050405020304" pitchFamily="18" charset="0"/>
              </a:rPr>
              <a:t>ΠΡΟΣΔΙΟΡΙΣΜΟΣ  ΚΑΙ ΑΝΤΙΜΕΤΩΠΙΣΗ ΤΟΥ ΚΙΝΔΥΝΟΥ ΣΕ ΟΛΟΚΛΗΡΗ ΤΗΝ ΟΝΤΟΤΗΤΑ</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buClr>
                <a:schemeClr val="tx1"/>
              </a:buClr>
              <a:buSzPct val="100000"/>
              <a:buFont typeface="Wingdings" panose="05000000000000000000" pitchFamily="2" charset="2"/>
              <a:buChar char="Ø"/>
            </a:pPr>
            <a:r>
              <a:rPr lang="el-GR" sz="1800" dirty="0">
                <a:effectLst/>
                <a:latin typeface="Calibri" panose="020F0502020204030204" pitchFamily="34" charset="0"/>
                <a:ea typeface="Calibri" panose="020F0502020204030204" pitchFamily="34" charset="0"/>
                <a:cs typeface="Times New Roman" panose="02020603050405020304" pitchFamily="18" charset="0"/>
              </a:rPr>
              <a:t>ΜΕΙΩΣΗ ΤΩΝ ΑΡΝΗΤΙΚΩΝ ΕΚΠΛΗΞΕΩΝ ΚΑΙ ΑΥΞΗΣΗ ΤΩΝ ΚΕΡΔΩΝ</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buClr>
                <a:schemeClr val="tx1"/>
              </a:buClr>
              <a:buSzPct val="100000"/>
              <a:buFont typeface="Wingdings" panose="05000000000000000000" pitchFamily="2" charset="2"/>
              <a:buChar char="Ø"/>
            </a:pPr>
            <a:r>
              <a:rPr lang="en-US" sz="1800" dirty="0">
                <a:effectLst/>
                <a:latin typeface="Calibri" panose="020F0502020204030204" pitchFamily="34" charset="0"/>
                <a:ea typeface="Calibri" panose="020F0502020204030204" pitchFamily="34" charset="0"/>
                <a:cs typeface="Times New Roman" panose="02020603050405020304" pitchFamily="18" charset="0"/>
              </a:rPr>
              <a:t>ΜΕΊΩΣΗ ΤΗΣ ΜΕΤΑΒΛΗΤΌΤΗΤΑΣ ΤΗΣ ΑΠΌΔΟΣΗΣ</a:t>
            </a:r>
            <a:endParaRPr lang="el-GR" sz="1800" dirty="0">
              <a:effectLst/>
              <a:latin typeface="Calibri" panose="020F0502020204030204" pitchFamily="34" charset="0"/>
              <a:ea typeface="Calibri" panose="020F0502020204030204" pitchFamily="34" charset="0"/>
              <a:cs typeface="Times New Roman" panose="02020603050405020304" pitchFamily="18" charset="0"/>
            </a:endParaRPr>
          </a:p>
          <a:p>
            <a:pPr>
              <a:buClr>
                <a:schemeClr val="tx1"/>
              </a:buClr>
              <a:buSzPct val="100000"/>
              <a:buFont typeface="Wingdings" panose="05000000000000000000" pitchFamily="2" charset="2"/>
              <a:buChar char="Ø"/>
            </a:pPr>
            <a:r>
              <a:rPr lang="el-GR" sz="1800" dirty="0">
                <a:effectLst/>
                <a:latin typeface="Calibri" panose="020F0502020204030204" pitchFamily="34" charset="0"/>
                <a:ea typeface="Calibri" panose="020F0502020204030204" pitchFamily="34" charset="0"/>
                <a:cs typeface="Times New Roman" panose="02020603050405020304" pitchFamily="18" charset="0"/>
              </a:rPr>
              <a:t>ΣΩΣΤΗ ΔΙΑΧΕΙΡΙΣΗ ΚΑΙ ΑΝΑΠΤΥΞΗ ΤΩΝ ΠΟΡΩΝ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buClr>
                <a:schemeClr val="tx1"/>
              </a:buClr>
              <a:buSzPct val="100000"/>
              <a:buFont typeface="Wingdings" panose="05000000000000000000" pitchFamily="2" charset="2"/>
              <a:buChar char="Ø"/>
            </a:pPr>
            <a:r>
              <a:rPr lang="el-GR" sz="1800" dirty="0">
                <a:effectLst/>
                <a:latin typeface="Calibri" panose="020F0502020204030204" pitchFamily="34" charset="0"/>
                <a:ea typeface="Calibri" panose="020F0502020204030204" pitchFamily="34" charset="0"/>
                <a:cs typeface="Times New Roman" panose="02020603050405020304" pitchFamily="18" charset="0"/>
              </a:rPr>
              <a:t>ΔΗΜΙΟΥΡΓΙΑ ΕΝΟΣ ΑΣΦΑΛΟΥΣ ΠΕΡΙΒΑΛΛΟΝΤΟΣ ΓΙΑ ΤΟΥΣ ΕΡΓΑΖΟΜΕΝΟΥΣ ΚΑΙ ΤΟΥΣ ΠΕΛΑΤΕΣ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buClr>
                <a:schemeClr val="tx1"/>
              </a:buClr>
              <a:buSzPct val="100000"/>
              <a:buFont typeface="Wingdings" panose="05000000000000000000" pitchFamily="2" charset="2"/>
              <a:buChar char="Ø"/>
            </a:pPr>
            <a:r>
              <a:rPr lang="el-GR" sz="1800" dirty="0">
                <a:effectLst/>
                <a:latin typeface="Calibri" panose="020F0502020204030204" pitchFamily="34" charset="0"/>
                <a:ea typeface="Calibri" panose="020F0502020204030204" pitchFamily="34" charset="0"/>
                <a:cs typeface="Times New Roman" panose="02020603050405020304" pitchFamily="18" charset="0"/>
              </a:rPr>
              <a:t>ΥΠΑΡΞΗ ΚΑΛΟΥ ΚΛΙΜΑΤΟΣ ΚΑΙ ΕΠΙΚΟΙΝΩΝΙΑΣ ΤΩΝ ΕΡΓΑΖΟΜΕΝΩΝ</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buClr>
                <a:schemeClr val="tx1"/>
              </a:buClr>
              <a:buSzPct val="100000"/>
              <a:buFont typeface="Wingdings" panose="05000000000000000000" pitchFamily="2" charset="2"/>
              <a:buChar char="Ø"/>
            </a:pPr>
            <a:r>
              <a:rPr lang="el-GR" sz="1800" dirty="0">
                <a:effectLst/>
                <a:latin typeface="Calibri" panose="020F0502020204030204" pitchFamily="34" charset="0"/>
                <a:ea typeface="Calibri" panose="020F0502020204030204" pitchFamily="34" charset="0"/>
                <a:cs typeface="Times New Roman" panose="02020603050405020304" pitchFamily="18" charset="0"/>
              </a:rPr>
              <a:t>ΑΠΟΦΥΓΗ ΠΡΟΥΠΟΛΟΓΙΣΜΩΝ ΒΑΣΙΣΜΕΝΩΝ ΣΕ ΕΙΚΑΣΙΕΣ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buClr>
                <a:schemeClr val="tx1"/>
              </a:buClr>
              <a:buSzPct val="100000"/>
              <a:buFont typeface="Wingdings" panose="05000000000000000000" pitchFamily="2" charset="2"/>
              <a:buChar char="Ø"/>
            </a:pPr>
            <a:r>
              <a:rPr lang="el-GR" sz="1800" dirty="0">
                <a:effectLst/>
                <a:latin typeface="Calibri" panose="020F0502020204030204" pitchFamily="34" charset="0"/>
                <a:ea typeface="Calibri" panose="020F0502020204030204" pitchFamily="34" charset="0"/>
                <a:cs typeface="Times New Roman" panose="02020603050405020304" pitchFamily="18" charset="0"/>
              </a:rPr>
              <a:t>ΟΙ ΚΛΙΜΑΚΩΣΕΙΣ ΕΙΝΑΙ ΞΕΚΑΘΑΡΕΣ ΚΑΙ ΕΥΚΟΛΟΤΕΡΕΣ</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buClr>
                <a:schemeClr val="tx1"/>
              </a:buClr>
              <a:buSzPct val="100000"/>
              <a:buFont typeface="Wingdings" panose="05000000000000000000" pitchFamily="2" charset="2"/>
              <a:buChar char="Ø"/>
            </a:pPr>
            <a:endParaRPr lang="en-US" dirty="0"/>
          </a:p>
        </p:txBody>
      </p:sp>
    </p:spTree>
    <p:extLst>
      <p:ext uri="{BB962C8B-B14F-4D97-AF65-F5344CB8AC3E}">
        <p14:creationId xmlns:p14="http://schemas.microsoft.com/office/powerpoint/2010/main" val="1579212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C1083B48-DA7E-45B2-965A-94423D26A2F8}"/>
              </a:ext>
            </a:extLst>
          </p:cNvPr>
          <p:cNvSpPr>
            <a:spLocks noGrp="1"/>
          </p:cNvSpPr>
          <p:nvPr>
            <p:ph type="title"/>
          </p:nvPr>
        </p:nvSpPr>
        <p:spPr>
          <a:xfrm>
            <a:off x="581192" y="702156"/>
            <a:ext cx="11029616" cy="900141"/>
          </a:xfrm>
        </p:spPr>
        <p:txBody>
          <a:bodyPr>
            <a:normAutofit/>
          </a:bodyPr>
          <a:lstStyle/>
          <a:p>
            <a:pPr algn="ctr"/>
            <a:r>
              <a:rPr lang="el-GR" sz="4000" b="1" u="sng" dirty="0"/>
              <a:t>ΠΑΡΑΔΕΙΓΜΑΤΑ</a:t>
            </a:r>
            <a:endParaRPr lang="en-US" sz="4000" b="1" u="sng" dirty="0"/>
          </a:p>
        </p:txBody>
      </p:sp>
      <p:sp>
        <p:nvSpPr>
          <p:cNvPr id="3" name="Θέση περιεχομένου 2">
            <a:extLst>
              <a:ext uri="{FF2B5EF4-FFF2-40B4-BE49-F238E27FC236}">
                <a16:creationId xmlns:a16="http://schemas.microsoft.com/office/drawing/2014/main" id="{F11F5945-53C5-45D8-AD16-73AA87D285CB}"/>
              </a:ext>
            </a:extLst>
          </p:cNvPr>
          <p:cNvSpPr>
            <a:spLocks noGrp="1"/>
          </p:cNvSpPr>
          <p:nvPr>
            <p:ph idx="1"/>
          </p:nvPr>
        </p:nvSpPr>
        <p:spPr>
          <a:xfrm>
            <a:off x="3482019" y="2342625"/>
            <a:ext cx="5227962" cy="2172750"/>
          </a:xfrm>
        </p:spPr>
        <p:txBody>
          <a:bodyPr/>
          <a:lstStyle/>
          <a:p>
            <a:pPr marL="342900" marR="0" indent="-342900">
              <a:lnSpc>
                <a:spcPct val="105000"/>
              </a:lnSpc>
              <a:spcBef>
                <a:spcPts val="0"/>
              </a:spcBef>
              <a:spcAft>
                <a:spcPts val="500"/>
              </a:spcAft>
              <a:buClrTx/>
              <a:buFont typeface="+mj-lt"/>
              <a:buAutoNum type="arabicPeriod"/>
              <a:tabLst>
                <a:tab pos="6639560" algn="r"/>
              </a:tabLst>
            </a:pPr>
            <a:endParaRPr lang="el-GR" sz="1800"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5000"/>
              </a:lnSpc>
              <a:spcBef>
                <a:spcPts val="0"/>
              </a:spcBef>
              <a:spcAft>
                <a:spcPts val="500"/>
              </a:spcAft>
              <a:buClrTx/>
              <a:buFont typeface="+mj-lt"/>
              <a:buAutoNum type="arabicPeriod"/>
              <a:tabLst>
                <a:tab pos="6639560" algn="r"/>
              </a:tabLst>
            </a:pPr>
            <a:r>
              <a:rPr lang="en-US" sz="1800" b="1" dirty="0">
                <a:solidFill>
                  <a:schemeClr val="tx1"/>
                </a:solidFill>
                <a:latin typeface="Calibri" panose="020F0502020204030204" pitchFamily="34" charset="0"/>
                <a:ea typeface="Calibri" panose="020F0502020204030204" pitchFamily="34" charset="0"/>
                <a:cs typeface="Times New Roman" panose="02020603050405020304" pitchFamily="18" charset="0"/>
              </a:rPr>
              <a:t>RISK MANAGEMENT </a:t>
            </a:r>
            <a:r>
              <a:rPr lang="el-GR" sz="1800" b="1" dirty="0">
                <a:solidFill>
                  <a:schemeClr val="tx1"/>
                </a:solidFill>
                <a:latin typeface="Calibri" panose="020F0502020204030204" pitchFamily="34" charset="0"/>
                <a:ea typeface="Calibri" panose="020F0502020204030204" pitchFamily="34" charset="0"/>
                <a:cs typeface="Times New Roman" panose="02020603050405020304" pitchFamily="18" charset="0"/>
              </a:rPr>
              <a:t>ΣΤΟ ΤΡΑΠΕΖΙΚΟ ΣΥΣΤΗΜΑ</a:t>
            </a:r>
          </a:p>
          <a:p>
            <a:pPr marL="342900" marR="0" indent="-342900">
              <a:lnSpc>
                <a:spcPct val="105000"/>
              </a:lnSpc>
              <a:spcBef>
                <a:spcPts val="0"/>
              </a:spcBef>
              <a:spcAft>
                <a:spcPts val="500"/>
              </a:spcAft>
              <a:buClrTx/>
              <a:buFont typeface="+mj-lt"/>
              <a:buAutoNum type="arabicPeriod"/>
              <a:tabLst>
                <a:tab pos="6639560" algn="r"/>
              </a:tabLst>
            </a:pPr>
            <a:endParaRPr lang="el-GR" sz="1800" b="1"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5000"/>
              </a:lnSpc>
              <a:spcBef>
                <a:spcPts val="0"/>
              </a:spcBef>
              <a:spcAft>
                <a:spcPts val="500"/>
              </a:spcAft>
              <a:buClrTx/>
              <a:buFont typeface="+mj-lt"/>
              <a:buAutoNum type="arabicPeriod"/>
              <a:tabLst>
                <a:tab pos="6639560" algn="r"/>
              </a:tabLst>
            </a:pPr>
            <a:r>
              <a:rPr lang="en-US" sz="1800" b="1" dirty="0">
                <a:solidFill>
                  <a:schemeClr val="tx1"/>
                </a:solidFill>
                <a:latin typeface="Calibri" panose="020F0502020204030204" pitchFamily="34" charset="0"/>
                <a:ea typeface="Calibri" panose="020F0502020204030204" pitchFamily="34" charset="0"/>
                <a:cs typeface="Times New Roman" panose="02020603050405020304" pitchFamily="18" charset="0"/>
              </a:rPr>
              <a:t>RISK MANAGEMENT</a:t>
            </a:r>
            <a:r>
              <a:rPr lang="el-GR" sz="1800" b="1" dirty="0">
                <a:solidFill>
                  <a:schemeClr val="tx1"/>
                </a:solidFill>
                <a:latin typeface="Calibri" panose="020F0502020204030204" pitchFamily="34" charset="0"/>
                <a:ea typeface="Calibri" panose="020F0502020204030204" pitchFamily="34" charset="0"/>
                <a:cs typeface="Times New Roman" panose="02020603050405020304" pitchFamily="18" charset="0"/>
              </a:rPr>
              <a:t> ΣΤΟ ΑΝΟΙΓΜΑ</a:t>
            </a:r>
            <a:r>
              <a:rPr lang="en-US" sz="1800" b="1" dirty="0">
                <a:solidFill>
                  <a:schemeClr val="tx1"/>
                </a:solidFill>
                <a:latin typeface="Calibri" panose="020F0502020204030204" pitchFamily="34" charset="0"/>
                <a:ea typeface="Calibri" panose="020F0502020204030204" pitchFamily="34" charset="0"/>
                <a:cs typeface="Times New Roman" panose="02020603050405020304" pitchFamily="18" charset="0"/>
              </a:rPr>
              <a:t> </a:t>
            </a:r>
            <a:r>
              <a:rPr lang="el-GR" sz="1800" b="1" dirty="0">
                <a:solidFill>
                  <a:schemeClr val="tx1"/>
                </a:solidFill>
                <a:latin typeface="Calibri" panose="020F0502020204030204" pitchFamily="34" charset="0"/>
                <a:ea typeface="Calibri" panose="020F0502020204030204" pitchFamily="34" charset="0"/>
                <a:cs typeface="Times New Roman" panose="02020603050405020304" pitchFamily="18" charset="0"/>
              </a:rPr>
              <a:t>ΚΑΦΕΤΕΡΙΑΣ </a:t>
            </a:r>
          </a:p>
          <a:p>
            <a:pPr marL="342900" marR="0" indent="-342900">
              <a:lnSpc>
                <a:spcPct val="105000"/>
              </a:lnSpc>
              <a:spcBef>
                <a:spcPts val="0"/>
              </a:spcBef>
              <a:spcAft>
                <a:spcPts val="500"/>
              </a:spcAft>
              <a:buClrTx/>
              <a:buFont typeface="+mj-lt"/>
              <a:buAutoNum type="arabicPeriod"/>
              <a:tabLst>
                <a:tab pos="6639560" algn="r"/>
              </a:tabLst>
            </a:pPr>
            <a:endParaRPr lang="el-GR" sz="1800" b="1" dirty="0">
              <a:solidFill>
                <a:schemeClr val="tx1"/>
              </a:solidFill>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5000"/>
              </a:lnSpc>
              <a:spcBef>
                <a:spcPts val="0"/>
              </a:spcBef>
              <a:spcAft>
                <a:spcPts val="500"/>
              </a:spcAft>
              <a:buClrTx/>
              <a:buFont typeface="+mj-lt"/>
              <a:buAutoNum type="arabicPeriod"/>
              <a:tabLst>
                <a:tab pos="6639560" algn="r"/>
              </a:tabLst>
            </a:pP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4132228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Τίτλος 1">
            <a:extLst>
              <a:ext uri="{FF2B5EF4-FFF2-40B4-BE49-F238E27FC236}">
                <a16:creationId xmlns:a16="http://schemas.microsoft.com/office/drawing/2014/main" id="{1091ABBA-E4A1-4398-B1C5-CD87FF4ADA30}"/>
              </a:ext>
            </a:extLst>
          </p:cNvPr>
          <p:cNvSpPr>
            <a:spLocks noGrp="1"/>
          </p:cNvSpPr>
          <p:nvPr>
            <p:ph type="title"/>
          </p:nvPr>
        </p:nvSpPr>
        <p:spPr>
          <a:xfrm>
            <a:off x="581192" y="710545"/>
            <a:ext cx="11029616" cy="581360"/>
          </a:xfrm>
        </p:spPr>
        <p:txBody>
          <a:bodyPr/>
          <a:lstStyle/>
          <a:p>
            <a:pPr marR="0">
              <a:lnSpc>
                <a:spcPct val="105000"/>
              </a:lnSpc>
              <a:spcBef>
                <a:spcPts val="0"/>
              </a:spcBef>
              <a:spcAft>
                <a:spcPts val="500"/>
              </a:spcAft>
              <a:buClrTx/>
              <a:tabLst>
                <a:tab pos="6639560" algn="r"/>
              </a:tabLst>
            </a:pPr>
            <a:r>
              <a:rPr lang="en-US" sz="2800" b="1" cap="none" dirty="0">
                <a:solidFill>
                  <a:schemeClr val="tx1"/>
                </a:solidFill>
                <a:latin typeface="Calibri" panose="020F0502020204030204" pitchFamily="34" charset="0"/>
                <a:ea typeface="Calibri" panose="020F0502020204030204" pitchFamily="34" charset="0"/>
                <a:cs typeface="Times New Roman" panose="02020603050405020304" pitchFamily="18" charset="0"/>
              </a:rPr>
              <a:t>RISK MANAGEMENT </a:t>
            </a:r>
            <a:r>
              <a:rPr lang="el-GR" sz="2800" b="1" cap="none" dirty="0">
                <a:solidFill>
                  <a:schemeClr val="tx1"/>
                </a:solidFill>
                <a:latin typeface="Calibri" panose="020F0502020204030204" pitchFamily="34" charset="0"/>
                <a:ea typeface="Calibri" panose="020F0502020204030204" pitchFamily="34" charset="0"/>
                <a:cs typeface="Times New Roman" panose="02020603050405020304" pitchFamily="18" charset="0"/>
              </a:rPr>
              <a:t>ΣΤΟ ΤΡΑΠΕΖΙΚΟ ΣΥΣΤΗΜΑ</a:t>
            </a:r>
          </a:p>
        </p:txBody>
      </p:sp>
      <p:sp>
        <p:nvSpPr>
          <p:cNvPr id="5" name="TextBox 4">
            <a:extLst>
              <a:ext uri="{FF2B5EF4-FFF2-40B4-BE49-F238E27FC236}">
                <a16:creationId xmlns:a16="http://schemas.microsoft.com/office/drawing/2014/main" id="{6A3C242D-ABF9-44A8-ADC8-1277790161A5}"/>
              </a:ext>
            </a:extLst>
          </p:cNvPr>
          <p:cNvSpPr txBox="1"/>
          <p:nvPr/>
        </p:nvSpPr>
        <p:spPr>
          <a:xfrm>
            <a:off x="2768366" y="1400962"/>
            <a:ext cx="6655267" cy="5065489"/>
          </a:xfrm>
          <a:prstGeom prst="rect">
            <a:avLst/>
          </a:prstGeom>
          <a:noFill/>
        </p:spPr>
        <p:txBody>
          <a:bodyPr wrap="square" rtlCol="0">
            <a:spAutoFit/>
          </a:bodyPr>
          <a:lstStyle/>
          <a:p>
            <a:pPr marL="0" marR="0">
              <a:lnSpc>
                <a:spcPct val="105000"/>
              </a:lnSpc>
              <a:spcBef>
                <a:spcPts val="0"/>
              </a:spcBef>
              <a:spcAft>
                <a:spcPts val="800"/>
              </a:spcAft>
            </a:pPr>
            <a:r>
              <a:rPr lang="el-GR" sz="1800" dirty="0">
                <a:effectLst/>
                <a:latin typeface="Calibri" panose="020F0502020204030204" pitchFamily="34" charset="0"/>
                <a:ea typeface="Calibri" panose="020F0502020204030204" pitchFamily="34" charset="0"/>
                <a:cs typeface="Times New Roman" panose="02020603050405020304" pitchFamily="18" charset="0"/>
              </a:rPr>
              <a:t> </a:t>
            </a:r>
            <a:r>
              <a:rPr lang="el-GR" b="1" u="sng" dirty="0">
                <a:latin typeface="Calibri" panose="020F0502020204030204" pitchFamily="34" charset="0"/>
                <a:ea typeface="Calibri" panose="020F0502020204030204" pitchFamily="34" charset="0"/>
                <a:cs typeface="Times New Roman" panose="02020603050405020304" pitchFamily="18" charset="0"/>
              </a:rPr>
              <a:t>Ο</a:t>
            </a:r>
            <a:r>
              <a:rPr lang="el-GR" sz="1800" b="1" u="sng" dirty="0">
                <a:effectLst/>
                <a:latin typeface="Calibri" panose="020F0502020204030204" pitchFamily="34" charset="0"/>
                <a:ea typeface="Calibri" panose="020F0502020204030204" pitchFamily="34" charset="0"/>
                <a:cs typeface="Times New Roman" panose="02020603050405020304" pitchFamily="18" charset="0"/>
              </a:rPr>
              <a:t>Ι ΚΥΡΙΟΤΕΡΟΙ ΚΙΝΔΥΝΟΙ ΣΤΟΝ ΤΡΑΠΕΖΙΚΟ ΤΟΜΕΑ ΕΙΝΑΙ:</a:t>
            </a:r>
            <a:endParaRPr lang="en-US" sz="1800" b="1" u="sng"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5000"/>
              </a:lnSpc>
              <a:spcBef>
                <a:spcPts val="0"/>
              </a:spcBef>
              <a:spcAft>
                <a:spcPts val="800"/>
              </a:spcAft>
            </a:pPr>
            <a:r>
              <a:rPr lang="el-GR" sz="1600" b="1" dirty="0">
                <a:effectLst/>
                <a:latin typeface="Calibri" panose="020F0502020204030204" pitchFamily="34" charset="0"/>
                <a:ea typeface="Calibri" panose="020F0502020204030204" pitchFamily="34" charset="0"/>
                <a:cs typeface="Times New Roman" panose="02020603050405020304" pitchFamily="18" charset="0"/>
              </a:rPr>
              <a:t>Α) </a:t>
            </a:r>
            <a:r>
              <a:rPr lang="el-GR" sz="1600" dirty="0">
                <a:effectLst/>
                <a:latin typeface="Calibri" panose="020F0502020204030204" pitchFamily="34" charset="0"/>
                <a:ea typeface="Calibri" panose="020F0502020204030204" pitchFamily="34" charset="0"/>
                <a:cs typeface="Times New Roman" panose="02020603050405020304" pitchFamily="18" charset="0"/>
              </a:rPr>
              <a:t>Ο ΠΙΣΤΩΤΙΚΟΣ ΚΙΝΔΥΝΟΣ ΠΟΥ ΑΝΑΦΕΡΕΤΑΙ:</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457200">
              <a:lnSpc>
                <a:spcPct val="105000"/>
              </a:lnSpc>
              <a:spcBef>
                <a:spcPts val="0"/>
              </a:spcBef>
              <a:spcAft>
                <a:spcPts val="800"/>
              </a:spcAft>
            </a:pPr>
            <a:r>
              <a:rPr lang="el-GR" sz="1600" dirty="0">
                <a:effectLst/>
                <a:latin typeface="Calibri" panose="020F0502020204030204" pitchFamily="34" charset="0"/>
                <a:ea typeface="Calibri" panose="020F0502020204030204" pitchFamily="34" charset="0"/>
                <a:cs typeface="Times New Roman" panose="02020603050405020304" pitchFamily="18" charset="0"/>
              </a:rPr>
              <a:t>Α) ΤΟΝ ΚΙΝΔΥΝΟ ΔΑΝΕΙΣΜΟΥ</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457200">
              <a:lnSpc>
                <a:spcPct val="105000"/>
              </a:lnSpc>
              <a:spcBef>
                <a:spcPts val="0"/>
              </a:spcBef>
              <a:spcAft>
                <a:spcPts val="800"/>
              </a:spcAft>
            </a:pPr>
            <a:r>
              <a:rPr lang="el-GR" sz="1600" dirty="0">
                <a:effectLst/>
                <a:latin typeface="Calibri" panose="020F0502020204030204" pitchFamily="34" charset="0"/>
                <a:ea typeface="Calibri" panose="020F0502020204030204" pitchFamily="34" charset="0"/>
                <a:cs typeface="Times New Roman" panose="02020603050405020304" pitchFamily="18" charset="0"/>
              </a:rPr>
              <a:t>Β) ΤΟΝ ΚΙΝΔΥΝΟ ΤΗΣ ΕΚΔΟΣΗΣ ΧΡΕΟΓΡΑΦΩΝ</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457200">
              <a:lnSpc>
                <a:spcPct val="105000"/>
              </a:lnSpc>
              <a:spcBef>
                <a:spcPts val="0"/>
              </a:spcBef>
              <a:spcAft>
                <a:spcPts val="800"/>
              </a:spcAft>
            </a:pPr>
            <a:r>
              <a:rPr lang="el-GR" sz="1600" dirty="0">
                <a:effectLst/>
                <a:latin typeface="Calibri" panose="020F0502020204030204" pitchFamily="34" charset="0"/>
                <a:ea typeface="Calibri" panose="020F0502020204030204" pitchFamily="34" charset="0"/>
                <a:cs typeface="Times New Roman" panose="02020603050405020304" pitchFamily="18" charset="0"/>
              </a:rPr>
              <a:t>Γ) ΤΟΝ ΚΙΝΔΥΝΟ ΤΟΥ ΑΝΤΙΣΥΜΒΑΛΛΟΜΕΝΟΥ ΚΑΙ ΤΟΥ ΔΙΑΚΑΝΟΝΙΣΜΟΥ</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457200">
              <a:lnSpc>
                <a:spcPct val="105000"/>
              </a:lnSpc>
              <a:spcBef>
                <a:spcPts val="0"/>
              </a:spcBef>
              <a:spcAft>
                <a:spcPts val="800"/>
              </a:spcAft>
            </a:pPr>
            <a:r>
              <a:rPr lang="el-GR" sz="1600" dirty="0">
                <a:effectLst/>
                <a:latin typeface="Calibri" panose="020F0502020204030204" pitchFamily="34" charset="0"/>
                <a:ea typeface="Calibri" panose="020F0502020204030204" pitchFamily="34" charset="0"/>
                <a:cs typeface="Times New Roman" panose="02020603050405020304" pitchFamily="18" charset="0"/>
              </a:rPr>
              <a:t>Δ) ΤΟΝ ΚΙΝΔΥΝΟ ΤΗΣ ΧΩΡΑΣ</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5000"/>
              </a:lnSpc>
              <a:spcBef>
                <a:spcPts val="0"/>
              </a:spcBef>
              <a:spcAft>
                <a:spcPts val="800"/>
              </a:spcAft>
            </a:pPr>
            <a:r>
              <a:rPr lang="el-GR" sz="1600" b="1" dirty="0">
                <a:effectLst/>
                <a:latin typeface="Calibri" panose="020F0502020204030204" pitchFamily="34" charset="0"/>
                <a:ea typeface="Calibri" panose="020F0502020204030204" pitchFamily="34" charset="0"/>
                <a:cs typeface="Times New Roman" panose="02020603050405020304" pitchFamily="18" charset="0"/>
              </a:rPr>
              <a:t>Β) </a:t>
            </a:r>
            <a:r>
              <a:rPr lang="el-GR" sz="1600" dirty="0">
                <a:effectLst/>
                <a:latin typeface="Calibri" panose="020F0502020204030204" pitchFamily="34" charset="0"/>
                <a:ea typeface="Calibri" panose="020F0502020204030204" pitchFamily="34" charset="0"/>
                <a:cs typeface="Times New Roman" panose="02020603050405020304" pitchFamily="18" charset="0"/>
              </a:rPr>
              <a:t>Ο ΚΙΝΔΥΝΟΣ ΑΓΟΡΑΣ ΠΟΥ ΑΝΑΦΕΡΕΤΑΙ:</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457200">
              <a:lnSpc>
                <a:spcPct val="105000"/>
              </a:lnSpc>
              <a:spcBef>
                <a:spcPts val="0"/>
              </a:spcBef>
              <a:spcAft>
                <a:spcPts val="800"/>
              </a:spcAft>
            </a:pPr>
            <a:r>
              <a:rPr lang="el-GR" sz="1600" dirty="0">
                <a:effectLst/>
                <a:latin typeface="Calibri" panose="020F0502020204030204" pitchFamily="34" charset="0"/>
                <a:ea typeface="Calibri" panose="020F0502020204030204" pitchFamily="34" charset="0"/>
                <a:cs typeface="Times New Roman" panose="02020603050405020304" pitchFamily="18" charset="0"/>
              </a:rPr>
              <a:t>Α) ΣΤΟΝ ΣΥΝΑΛΛΑΓΜΑΤΙΚΟ ΚΙΝΔΥΝΟ</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457200">
              <a:lnSpc>
                <a:spcPct val="105000"/>
              </a:lnSpc>
              <a:spcBef>
                <a:spcPts val="0"/>
              </a:spcBef>
              <a:spcAft>
                <a:spcPts val="800"/>
              </a:spcAft>
            </a:pPr>
            <a:r>
              <a:rPr lang="el-GR" sz="1600" dirty="0">
                <a:effectLst/>
                <a:latin typeface="Calibri" panose="020F0502020204030204" pitchFamily="34" charset="0"/>
                <a:ea typeface="Calibri" panose="020F0502020204030204" pitchFamily="34" charset="0"/>
                <a:cs typeface="Times New Roman" panose="02020603050405020304" pitchFamily="18" charset="0"/>
              </a:rPr>
              <a:t>Β) ΣΤΟΝ ΕΠΙΤΟΚΙΑΚΟ ΚΙΝΔΥΝΟ</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5000"/>
              </a:lnSpc>
              <a:spcBef>
                <a:spcPts val="0"/>
              </a:spcBef>
              <a:spcAft>
                <a:spcPts val="800"/>
              </a:spcAft>
            </a:pPr>
            <a:r>
              <a:rPr lang="el-GR" sz="1600" b="1" dirty="0">
                <a:effectLst/>
                <a:latin typeface="Calibri" panose="020F0502020204030204" pitchFamily="34" charset="0"/>
                <a:ea typeface="Calibri" panose="020F0502020204030204" pitchFamily="34" charset="0"/>
                <a:cs typeface="Times New Roman" panose="02020603050405020304" pitchFamily="18" charset="0"/>
              </a:rPr>
              <a:t>Γ) </a:t>
            </a:r>
            <a:r>
              <a:rPr lang="el-GR" sz="1600" dirty="0">
                <a:effectLst/>
                <a:latin typeface="Calibri" panose="020F0502020204030204" pitchFamily="34" charset="0"/>
                <a:ea typeface="Calibri" panose="020F0502020204030204" pitchFamily="34" charset="0"/>
                <a:cs typeface="Times New Roman" panose="02020603050405020304" pitchFamily="18" charset="0"/>
              </a:rPr>
              <a:t>Ο ΚΙΝΔΥΝΟΣ ΡΕΥΣΤΟΤΗΤΑΣ</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5000"/>
              </a:lnSpc>
              <a:spcBef>
                <a:spcPts val="0"/>
              </a:spcBef>
              <a:spcAft>
                <a:spcPts val="800"/>
              </a:spcAft>
            </a:pPr>
            <a:r>
              <a:rPr lang="el-GR" sz="1600" b="1" dirty="0">
                <a:effectLst/>
                <a:latin typeface="Calibri" panose="020F0502020204030204" pitchFamily="34" charset="0"/>
                <a:ea typeface="Calibri" panose="020F0502020204030204" pitchFamily="34" charset="0"/>
                <a:cs typeface="Times New Roman" panose="02020603050405020304" pitchFamily="18" charset="0"/>
              </a:rPr>
              <a:t>Δ) </a:t>
            </a:r>
            <a:r>
              <a:rPr lang="el-GR" sz="1600" dirty="0">
                <a:effectLst/>
                <a:latin typeface="Calibri" panose="020F0502020204030204" pitchFamily="34" charset="0"/>
                <a:ea typeface="Calibri" panose="020F0502020204030204" pitchFamily="34" charset="0"/>
                <a:cs typeface="Times New Roman" panose="02020603050405020304" pitchFamily="18" charset="0"/>
              </a:rPr>
              <a:t>Ο ΤΕΧΝΟΛΟΓΙΚΟΣ ΚΑΙ ΛΕΙΤΟΥΡΓΙΚΟΣ ΚΙΝΔΥΝΟΣ</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5000"/>
              </a:lnSpc>
              <a:spcBef>
                <a:spcPts val="0"/>
              </a:spcBef>
              <a:spcAft>
                <a:spcPts val="800"/>
              </a:spcAft>
            </a:pPr>
            <a:r>
              <a:rPr lang="el-GR" sz="1600" b="1" dirty="0">
                <a:effectLst/>
                <a:latin typeface="Calibri" panose="020F0502020204030204" pitchFamily="34" charset="0"/>
                <a:ea typeface="Calibri" panose="020F0502020204030204" pitchFamily="34" charset="0"/>
                <a:cs typeface="Times New Roman" panose="02020603050405020304" pitchFamily="18" charset="0"/>
              </a:rPr>
              <a:t>Ε) </a:t>
            </a:r>
            <a:r>
              <a:rPr lang="el-GR" sz="1600" dirty="0">
                <a:effectLst/>
                <a:latin typeface="Calibri" panose="020F0502020204030204" pitchFamily="34" charset="0"/>
                <a:ea typeface="Calibri" panose="020F0502020204030204" pitchFamily="34" charset="0"/>
                <a:cs typeface="Times New Roman" panose="02020603050405020304" pitchFamily="18" charset="0"/>
              </a:rPr>
              <a:t>Ο ΝΟΜΙΚΟΣ ΚΙΝΔΥΝΟΣ</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5000"/>
              </a:lnSpc>
              <a:spcBef>
                <a:spcPts val="0"/>
              </a:spcBef>
              <a:spcAft>
                <a:spcPts val="800"/>
              </a:spcAft>
            </a:pPr>
            <a:r>
              <a:rPr lang="el-GR" sz="1600" b="1" dirty="0">
                <a:effectLst/>
                <a:latin typeface="Calibri" panose="020F0502020204030204" pitchFamily="34" charset="0"/>
                <a:ea typeface="Calibri" panose="020F0502020204030204" pitchFamily="34" charset="0"/>
                <a:cs typeface="Times New Roman" panose="02020603050405020304" pitchFamily="18" charset="0"/>
              </a:rPr>
              <a:t>ΣΤ) </a:t>
            </a:r>
            <a:r>
              <a:rPr lang="el-GR" sz="1600" dirty="0">
                <a:effectLst/>
                <a:latin typeface="Calibri" panose="020F0502020204030204" pitchFamily="34" charset="0"/>
                <a:ea typeface="Calibri" panose="020F0502020204030204" pitchFamily="34" charset="0"/>
                <a:cs typeface="Times New Roman" panose="02020603050405020304" pitchFamily="18" charset="0"/>
              </a:rPr>
              <a:t>Ο ΚΙΝΔΥΝΟΣ ΑΞΙΟΠΙΣΤΙΑΣ</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5000"/>
              </a:lnSpc>
              <a:spcBef>
                <a:spcPts val="0"/>
              </a:spcBef>
              <a:spcAft>
                <a:spcPts val="800"/>
              </a:spcAft>
            </a:pPr>
            <a:r>
              <a:rPr lang="el-GR" sz="1600" b="1" dirty="0">
                <a:effectLst/>
                <a:latin typeface="Calibri" panose="020F0502020204030204" pitchFamily="34" charset="0"/>
                <a:ea typeface="Calibri" panose="020F0502020204030204" pitchFamily="34" charset="0"/>
                <a:cs typeface="Times New Roman" panose="02020603050405020304" pitchFamily="18" charset="0"/>
              </a:rPr>
              <a:t>Ζ) </a:t>
            </a:r>
            <a:r>
              <a:rPr lang="el-GR" sz="1600" dirty="0">
                <a:effectLst/>
                <a:latin typeface="Calibri" panose="020F0502020204030204" pitchFamily="34" charset="0"/>
                <a:ea typeface="Calibri" panose="020F0502020204030204" pitchFamily="34" charset="0"/>
                <a:cs typeface="Times New Roman" panose="02020603050405020304" pitchFamily="18" charset="0"/>
              </a:rPr>
              <a:t>Ο ΚΙΝΔΥΝΟΣ ΑΦΕΡΕΓΓΥΟΤΗΤΑΣ</a:t>
            </a:r>
            <a:endParaRPr lang="en-US" sz="1600" dirty="0"/>
          </a:p>
        </p:txBody>
      </p:sp>
    </p:spTree>
    <p:extLst>
      <p:ext uri="{BB962C8B-B14F-4D97-AF65-F5344CB8AC3E}">
        <p14:creationId xmlns:p14="http://schemas.microsoft.com/office/powerpoint/2010/main" val="245707537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B73CB76D-2CFB-4A85-B030-9CA9142143CE}"/>
              </a:ext>
            </a:extLst>
          </p:cNvPr>
          <p:cNvSpPr>
            <a:spLocks noGrp="1"/>
          </p:cNvSpPr>
          <p:nvPr>
            <p:ph type="title"/>
          </p:nvPr>
        </p:nvSpPr>
        <p:spPr>
          <a:xfrm>
            <a:off x="581192" y="710545"/>
            <a:ext cx="11029616" cy="581360"/>
          </a:xfrm>
        </p:spPr>
        <p:txBody>
          <a:bodyPr/>
          <a:lstStyle/>
          <a:p>
            <a:pPr marR="0">
              <a:lnSpc>
                <a:spcPct val="105000"/>
              </a:lnSpc>
              <a:spcBef>
                <a:spcPts val="0"/>
              </a:spcBef>
              <a:spcAft>
                <a:spcPts val="500"/>
              </a:spcAft>
              <a:buClrTx/>
              <a:tabLst>
                <a:tab pos="6639560" algn="r"/>
              </a:tabLst>
            </a:pPr>
            <a:r>
              <a:rPr lang="en-US" sz="2800" b="1" cap="none" dirty="0">
                <a:solidFill>
                  <a:schemeClr val="tx1"/>
                </a:solidFill>
                <a:latin typeface="Calibri" panose="020F0502020204030204" pitchFamily="34" charset="0"/>
                <a:ea typeface="Calibri" panose="020F0502020204030204" pitchFamily="34" charset="0"/>
                <a:cs typeface="Times New Roman" panose="02020603050405020304" pitchFamily="18" charset="0"/>
              </a:rPr>
              <a:t>RISK MANAGEMENT</a:t>
            </a:r>
            <a:r>
              <a:rPr lang="el-GR" sz="2800" b="1" cap="none" dirty="0">
                <a:solidFill>
                  <a:schemeClr val="tx1"/>
                </a:solidFill>
                <a:latin typeface="Calibri" panose="020F0502020204030204" pitchFamily="34" charset="0"/>
                <a:ea typeface="Calibri" panose="020F0502020204030204" pitchFamily="34" charset="0"/>
                <a:cs typeface="Times New Roman" panose="02020603050405020304" pitchFamily="18" charset="0"/>
              </a:rPr>
              <a:t> ΣΤΟ ΑΝΟΙΓΜΑ</a:t>
            </a:r>
            <a:r>
              <a:rPr lang="en-US" sz="2800" b="1" cap="none" dirty="0">
                <a:solidFill>
                  <a:schemeClr val="tx1"/>
                </a:solidFill>
                <a:latin typeface="Calibri" panose="020F0502020204030204" pitchFamily="34" charset="0"/>
                <a:ea typeface="Calibri" panose="020F0502020204030204" pitchFamily="34" charset="0"/>
                <a:cs typeface="Times New Roman" panose="02020603050405020304" pitchFamily="18" charset="0"/>
              </a:rPr>
              <a:t> </a:t>
            </a:r>
            <a:r>
              <a:rPr lang="el-GR" sz="2800" b="1" cap="none" dirty="0">
                <a:solidFill>
                  <a:schemeClr val="tx1"/>
                </a:solidFill>
                <a:latin typeface="Calibri" panose="020F0502020204030204" pitchFamily="34" charset="0"/>
                <a:ea typeface="Calibri" panose="020F0502020204030204" pitchFamily="34" charset="0"/>
                <a:cs typeface="Times New Roman" panose="02020603050405020304" pitchFamily="18" charset="0"/>
              </a:rPr>
              <a:t>ΚΑΦΕΤΕΡΙΑΣ </a:t>
            </a:r>
          </a:p>
        </p:txBody>
      </p:sp>
      <p:sp>
        <p:nvSpPr>
          <p:cNvPr id="3" name="Θέση περιεχομένου 2">
            <a:extLst>
              <a:ext uri="{FF2B5EF4-FFF2-40B4-BE49-F238E27FC236}">
                <a16:creationId xmlns:a16="http://schemas.microsoft.com/office/drawing/2014/main" id="{64AAC9E8-5081-417A-BB09-DD95E21638B3}"/>
              </a:ext>
            </a:extLst>
          </p:cNvPr>
          <p:cNvSpPr>
            <a:spLocks noGrp="1"/>
          </p:cNvSpPr>
          <p:nvPr>
            <p:ph idx="1"/>
          </p:nvPr>
        </p:nvSpPr>
        <p:spPr>
          <a:xfrm>
            <a:off x="1667789" y="1611757"/>
            <a:ext cx="8856422" cy="3634486"/>
          </a:xfrm>
        </p:spPr>
        <p:txBody>
          <a:bodyPr/>
          <a:lstStyle/>
          <a:p>
            <a:pPr marL="0" marR="0" indent="0">
              <a:lnSpc>
                <a:spcPct val="105000"/>
              </a:lnSpc>
              <a:spcBef>
                <a:spcPts val="0"/>
              </a:spcBef>
              <a:spcAft>
                <a:spcPts val="800"/>
              </a:spcAft>
              <a:buNone/>
            </a:pPr>
            <a:r>
              <a:rPr lang="el-GR" sz="1800" dirty="0">
                <a:effectLst/>
                <a:latin typeface="Calibri" panose="020F0502020204030204" pitchFamily="34" charset="0"/>
                <a:ea typeface="Calibri" panose="020F0502020204030204" pitchFamily="34" charset="0"/>
                <a:cs typeface="Calibri" panose="020F0502020204030204" pitchFamily="34" charset="0"/>
              </a:rPr>
              <a:t> </a:t>
            </a:r>
            <a:r>
              <a:rPr lang="el-GR" sz="1800" b="1" u="sng" dirty="0">
                <a:effectLst/>
                <a:latin typeface="Calibri" panose="020F0502020204030204" pitchFamily="34" charset="0"/>
                <a:ea typeface="Calibri" panose="020F0502020204030204" pitchFamily="34" charset="0"/>
                <a:cs typeface="Calibri" panose="020F0502020204030204" pitchFamily="34" charset="0"/>
              </a:rPr>
              <a:t>ΑΥΤΑ ΕΙΝΑΙ ΜΕΡΙΚΑ ΑΠΟ ΤΑ ΜΕΓΑΛΥΤΕΡΑ ΡΙΣΚΑ ΠΟΥ ΘΑ ΠΑΡΕΙΣ ΣΑΝ ΕΠΙΧΕΙΡΗΜΑΤΙΑΣ:</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5000"/>
              </a:lnSpc>
              <a:spcBef>
                <a:spcPts val="0"/>
              </a:spcBef>
              <a:spcAft>
                <a:spcPts val="800"/>
              </a:spcAft>
              <a:buNone/>
            </a:pPr>
            <a:r>
              <a:rPr lang="el-GR" sz="1800" b="1" dirty="0">
                <a:effectLst/>
                <a:latin typeface="Calibri" panose="020F0502020204030204" pitchFamily="34" charset="0"/>
                <a:ea typeface="Calibri" panose="020F0502020204030204" pitchFamily="34" charset="0"/>
                <a:cs typeface="Calibri" panose="020F0502020204030204" pitchFamily="34" charset="0"/>
              </a:rPr>
              <a:t>	Α)</a:t>
            </a:r>
            <a:r>
              <a:rPr lang="el-GR" sz="1800" dirty="0">
                <a:effectLst/>
                <a:latin typeface="Calibri" panose="020F0502020204030204" pitchFamily="34" charset="0"/>
                <a:ea typeface="Calibri" panose="020F0502020204030204" pitchFamily="34" charset="0"/>
                <a:cs typeface="Calibri" panose="020F0502020204030204" pitchFamily="34" charset="0"/>
              </a:rPr>
              <a:t>ΤΗΝ ΕΠΙΛΟΓΗ ΤΗΣ ΔΟΜΗΣ ΤΗΣ ΕΠΙΧΕΙΡΗΣΗΣ ΠΟΥ ΑΡΜΟΖΕΙ ΚΑΛΥΤΕΡΑ ΣΕ ΣΕΝΑ</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5000"/>
              </a:lnSpc>
              <a:spcBef>
                <a:spcPts val="0"/>
              </a:spcBef>
              <a:spcAft>
                <a:spcPts val="800"/>
              </a:spcAft>
              <a:buNone/>
            </a:pPr>
            <a:r>
              <a:rPr lang="el-GR" sz="1800" dirty="0">
                <a:effectLst/>
                <a:latin typeface="Calibri" panose="020F0502020204030204" pitchFamily="34" charset="0"/>
                <a:ea typeface="Calibri" panose="020F0502020204030204" pitchFamily="34" charset="0"/>
                <a:cs typeface="Calibri" panose="020F0502020204030204" pitchFamily="34" charset="0"/>
              </a:rPr>
              <a:t>	</a:t>
            </a:r>
            <a:r>
              <a:rPr lang="el-GR" sz="1800" b="1" dirty="0">
                <a:effectLst/>
                <a:latin typeface="Calibri" panose="020F0502020204030204" pitchFamily="34" charset="0"/>
                <a:ea typeface="Calibri" panose="020F0502020204030204" pitchFamily="34" charset="0"/>
                <a:cs typeface="Calibri" panose="020F0502020204030204" pitchFamily="34" charset="0"/>
              </a:rPr>
              <a:t>Β)</a:t>
            </a:r>
            <a:r>
              <a:rPr lang="el-GR" sz="1800" dirty="0">
                <a:effectLst/>
                <a:latin typeface="Calibri" panose="020F0502020204030204" pitchFamily="34" charset="0"/>
                <a:ea typeface="Calibri" panose="020F0502020204030204" pitchFamily="34" charset="0"/>
                <a:cs typeface="Calibri" panose="020F0502020204030204" pitchFamily="34" charset="0"/>
              </a:rPr>
              <a:t>ΤΗΝ ΤΟΠΟΘΕΣΙΑ ΚΑΙ ΤΗΝ ΣΥΜΒΑΣΗ ΜΙΣΘΩΣΗΣ ΤΟΥ ΑΚΙΝΗΤΟΥ ΣΟΥ</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5000"/>
              </a:lnSpc>
              <a:spcBef>
                <a:spcPts val="0"/>
              </a:spcBef>
              <a:spcAft>
                <a:spcPts val="800"/>
              </a:spcAft>
              <a:buNone/>
            </a:pPr>
            <a:r>
              <a:rPr lang="el-GR" sz="1800" b="1" dirty="0">
                <a:effectLst/>
                <a:latin typeface="Calibri" panose="020F0502020204030204" pitchFamily="34" charset="0"/>
                <a:ea typeface="Calibri" panose="020F0502020204030204" pitchFamily="34" charset="0"/>
                <a:cs typeface="Calibri" panose="020F0502020204030204" pitchFamily="34" charset="0"/>
              </a:rPr>
              <a:t>	Γ)</a:t>
            </a:r>
            <a:r>
              <a:rPr lang="el-GR" sz="1800" dirty="0">
                <a:effectLst/>
                <a:latin typeface="Calibri" panose="020F0502020204030204" pitchFamily="34" charset="0"/>
                <a:ea typeface="Calibri" panose="020F0502020204030204" pitchFamily="34" charset="0"/>
                <a:cs typeface="Calibri" panose="020F0502020204030204" pitchFamily="34" charset="0"/>
              </a:rPr>
              <a:t>ΥΠΕΡ ΚΑΙ ΥΠΟ-ΚΕΦΑΛΑΙΩΠΟΙΣΗ</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5000"/>
              </a:lnSpc>
              <a:spcBef>
                <a:spcPts val="0"/>
              </a:spcBef>
              <a:spcAft>
                <a:spcPts val="800"/>
              </a:spcAft>
              <a:buNone/>
            </a:pPr>
            <a:r>
              <a:rPr lang="el-GR" sz="1800" b="1" dirty="0">
                <a:effectLst/>
                <a:latin typeface="Calibri" panose="020F0502020204030204" pitchFamily="34" charset="0"/>
                <a:ea typeface="Calibri" panose="020F0502020204030204" pitchFamily="34" charset="0"/>
                <a:cs typeface="Calibri" panose="020F0502020204030204" pitchFamily="34" charset="0"/>
              </a:rPr>
              <a:t>	Δ)</a:t>
            </a:r>
            <a:r>
              <a:rPr lang="el-GR" sz="1800" dirty="0">
                <a:effectLst/>
                <a:latin typeface="Calibri" panose="020F0502020204030204" pitchFamily="34" charset="0"/>
                <a:ea typeface="Calibri" panose="020F0502020204030204" pitchFamily="34" charset="0"/>
                <a:cs typeface="Calibri" panose="020F0502020204030204" pitchFamily="34" charset="0"/>
              </a:rPr>
              <a:t>ΚΑΚΟΔΙΑΧΕΙΡΙΣΗ ΤΩΝ ΠΟΡΩΝ</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5000"/>
              </a:lnSpc>
              <a:spcBef>
                <a:spcPts val="0"/>
              </a:spcBef>
              <a:spcAft>
                <a:spcPts val="800"/>
              </a:spcAft>
              <a:buNone/>
            </a:pPr>
            <a:r>
              <a:rPr lang="el-GR" sz="1800" b="1" dirty="0">
                <a:effectLst/>
                <a:latin typeface="Calibri" panose="020F0502020204030204" pitchFamily="34" charset="0"/>
                <a:ea typeface="Calibri" panose="020F0502020204030204" pitchFamily="34" charset="0"/>
                <a:cs typeface="Calibri" panose="020F0502020204030204" pitchFamily="34" charset="0"/>
              </a:rPr>
              <a:t>	Ε)</a:t>
            </a:r>
            <a:r>
              <a:rPr lang="el-GR" sz="1800" dirty="0">
                <a:effectLst/>
                <a:latin typeface="Calibri" panose="020F0502020204030204" pitchFamily="34" charset="0"/>
                <a:ea typeface="Calibri" panose="020F0502020204030204" pitchFamily="34" charset="0"/>
                <a:cs typeface="Calibri" panose="020F0502020204030204" pitchFamily="34" charset="0"/>
              </a:rPr>
              <a:t>ΔΗΜΙΟΥΡΓΙΑ ΚΑΤΑΛΛΗΛΗΣ ΕΜΠΕΙΡΙΑΣ ΤΩΝ ΠΕΛΑΤΩΝ</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5000"/>
              </a:lnSpc>
              <a:spcBef>
                <a:spcPts val="0"/>
              </a:spcBef>
              <a:spcAft>
                <a:spcPts val="800"/>
              </a:spcAft>
              <a:buNone/>
            </a:pPr>
            <a:r>
              <a:rPr lang="el-GR" sz="1800" b="1" dirty="0">
                <a:effectLst/>
                <a:latin typeface="Calibri" panose="020F0502020204030204" pitchFamily="34" charset="0"/>
                <a:ea typeface="Calibri" panose="020F0502020204030204" pitchFamily="34" charset="0"/>
                <a:cs typeface="Calibri" panose="020F0502020204030204" pitchFamily="34" charset="0"/>
              </a:rPr>
              <a:t>	ΣΤ)</a:t>
            </a:r>
            <a:r>
              <a:rPr lang="el-GR" sz="1800" dirty="0">
                <a:effectLst/>
                <a:latin typeface="Calibri" panose="020F0502020204030204" pitchFamily="34" charset="0"/>
                <a:ea typeface="Calibri" panose="020F0502020204030204" pitchFamily="34" charset="0"/>
                <a:cs typeface="Calibri" panose="020F0502020204030204" pitchFamily="34" charset="0"/>
              </a:rPr>
              <a:t>ΣΤΡΑΤΗΓΙΚΗ ΤΗΣ ΕΠΙΧΕΙΡΗΣΗΣ</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5000"/>
              </a:lnSpc>
              <a:spcBef>
                <a:spcPts val="0"/>
              </a:spcBef>
              <a:spcAft>
                <a:spcPts val="800"/>
              </a:spcAft>
              <a:buNone/>
            </a:pPr>
            <a:r>
              <a:rPr lang="el-GR" sz="1800" b="1" dirty="0">
                <a:effectLst/>
                <a:latin typeface="Calibri" panose="020F0502020204030204" pitchFamily="34" charset="0"/>
                <a:ea typeface="Calibri" panose="020F0502020204030204" pitchFamily="34" charset="0"/>
                <a:cs typeface="Calibri" panose="020F0502020204030204" pitchFamily="34" charset="0"/>
              </a:rPr>
              <a:t>	Ζ)</a:t>
            </a:r>
            <a:r>
              <a:rPr lang="el-GR" sz="1800" dirty="0">
                <a:effectLst/>
                <a:latin typeface="Calibri" panose="020F0502020204030204" pitchFamily="34" charset="0"/>
                <a:ea typeface="Calibri" panose="020F0502020204030204" pitchFamily="34" charset="0"/>
                <a:cs typeface="Calibri" panose="020F0502020204030204" pitchFamily="34" charset="0"/>
              </a:rPr>
              <a:t>Η ΓΕΝΙΚΟΤΕΡΗ ΕΙΚΟΝΑ</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73557601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Τίτλος 1">
            <a:extLst>
              <a:ext uri="{FF2B5EF4-FFF2-40B4-BE49-F238E27FC236}">
                <a16:creationId xmlns:a16="http://schemas.microsoft.com/office/drawing/2014/main" id="{D4650AE7-93BD-491A-8725-8740268AD70C}"/>
              </a:ext>
            </a:extLst>
          </p:cNvPr>
          <p:cNvSpPr>
            <a:spLocks noGrp="1"/>
          </p:cNvSpPr>
          <p:nvPr>
            <p:ph type="title"/>
          </p:nvPr>
        </p:nvSpPr>
        <p:spPr>
          <a:xfrm>
            <a:off x="581192" y="710545"/>
            <a:ext cx="11029616" cy="581360"/>
          </a:xfrm>
        </p:spPr>
        <p:txBody>
          <a:bodyPr/>
          <a:lstStyle/>
          <a:p>
            <a:pPr marR="0">
              <a:lnSpc>
                <a:spcPct val="105000"/>
              </a:lnSpc>
              <a:spcBef>
                <a:spcPts val="0"/>
              </a:spcBef>
              <a:spcAft>
                <a:spcPts val="500"/>
              </a:spcAft>
              <a:buClrTx/>
              <a:tabLst>
                <a:tab pos="6639560" algn="r"/>
              </a:tabLst>
            </a:pPr>
            <a:r>
              <a:rPr lang="en-US" sz="2800" b="1" cap="none" dirty="0">
                <a:solidFill>
                  <a:schemeClr val="tx1"/>
                </a:solidFill>
                <a:latin typeface="Calibri" panose="020F0502020204030204" pitchFamily="34" charset="0"/>
                <a:ea typeface="Calibri" panose="020F0502020204030204" pitchFamily="34" charset="0"/>
                <a:cs typeface="Times New Roman" panose="02020603050405020304" pitchFamily="18" charset="0"/>
              </a:rPr>
              <a:t>RISK MANAGEMENT</a:t>
            </a:r>
            <a:r>
              <a:rPr lang="el-GR" sz="2800" b="1" cap="none" dirty="0">
                <a:solidFill>
                  <a:schemeClr val="tx1"/>
                </a:solidFill>
                <a:latin typeface="Calibri" panose="020F0502020204030204" pitchFamily="34" charset="0"/>
                <a:ea typeface="Calibri" panose="020F0502020204030204" pitchFamily="34" charset="0"/>
                <a:cs typeface="Times New Roman" panose="02020603050405020304" pitchFamily="18" charset="0"/>
              </a:rPr>
              <a:t> ΣΤΟ ΑΝΟΙΓΜΑ</a:t>
            </a:r>
            <a:r>
              <a:rPr lang="en-US" sz="2800" b="1" cap="none" dirty="0">
                <a:solidFill>
                  <a:schemeClr val="tx1"/>
                </a:solidFill>
                <a:latin typeface="Calibri" panose="020F0502020204030204" pitchFamily="34" charset="0"/>
                <a:ea typeface="Calibri" panose="020F0502020204030204" pitchFamily="34" charset="0"/>
                <a:cs typeface="Times New Roman" panose="02020603050405020304" pitchFamily="18" charset="0"/>
              </a:rPr>
              <a:t> </a:t>
            </a:r>
            <a:r>
              <a:rPr lang="el-GR" sz="2800" b="1" cap="none" dirty="0">
                <a:solidFill>
                  <a:schemeClr val="tx1"/>
                </a:solidFill>
                <a:latin typeface="Calibri" panose="020F0502020204030204" pitchFamily="34" charset="0"/>
                <a:ea typeface="Calibri" panose="020F0502020204030204" pitchFamily="34" charset="0"/>
                <a:cs typeface="Times New Roman" panose="02020603050405020304" pitchFamily="18" charset="0"/>
              </a:rPr>
              <a:t>ΚΑΦΕΤΕΡΙΑΣ </a:t>
            </a:r>
          </a:p>
        </p:txBody>
      </p:sp>
      <p:sp>
        <p:nvSpPr>
          <p:cNvPr id="3" name="Θέση περιεχομένου 2">
            <a:extLst>
              <a:ext uri="{FF2B5EF4-FFF2-40B4-BE49-F238E27FC236}">
                <a16:creationId xmlns:a16="http://schemas.microsoft.com/office/drawing/2014/main" id="{26EEAFC3-5A26-4BA4-BCAA-500C8053C32B}"/>
              </a:ext>
            </a:extLst>
          </p:cNvPr>
          <p:cNvSpPr>
            <a:spLocks noGrp="1"/>
          </p:cNvSpPr>
          <p:nvPr>
            <p:ph idx="1"/>
          </p:nvPr>
        </p:nvSpPr>
        <p:spPr>
          <a:xfrm>
            <a:off x="2888387" y="1598233"/>
            <a:ext cx="6658285" cy="4549222"/>
          </a:xfrm>
        </p:spPr>
        <p:txBody>
          <a:bodyPr/>
          <a:lstStyle/>
          <a:p>
            <a:pPr marL="0" indent="0">
              <a:buNone/>
            </a:pPr>
            <a:r>
              <a:rPr lang="el-GR" sz="1800" b="1" u="sng" dirty="0">
                <a:effectLst/>
                <a:latin typeface="Calibri" panose="020F0502020204030204" pitchFamily="34" charset="0"/>
                <a:ea typeface="Calibri" panose="020F0502020204030204" pitchFamily="34" charset="0"/>
                <a:cs typeface="Calibri" panose="020F0502020204030204" pitchFamily="34" charset="0"/>
              </a:rPr>
              <a:t>Η ΔΟΜΗ ΤΗΣ ΕΠΙΧΕΙΡΗΣΗΣ</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buClrTx/>
              <a:buFont typeface="+mj-lt"/>
              <a:buAutoNum type="arabicParenR"/>
            </a:pPr>
            <a:r>
              <a:rPr lang="el-GR" sz="1800" dirty="0">
                <a:effectLst/>
                <a:latin typeface="Calibri" panose="020F0502020204030204" pitchFamily="34" charset="0"/>
                <a:ea typeface="Calibri" panose="020F0502020204030204" pitchFamily="34" charset="0"/>
              </a:rPr>
              <a:t>ΑΤΟΜΙΚΗ ΕΠΙΧΕΙΡΗΣΗ(SOLE PROPRIETORSHIP)</a:t>
            </a:r>
          </a:p>
          <a:p>
            <a:pPr marL="342900" indent="-342900">
              <a:buClrTx/>
              <a:buFont typeface="+mj-lt"/>
              <a:buAutoNum type="arabicParenR"/>
            </a:pPr>
            <a:r>
              <a:rPr lang="el-GR" sz="1800" dirty="0">
                <a:effectLst/>
                <a:latin typeface="Calibri" panose="020F0502020204030204" pitchFamily="34" charset="0"/>
                <a:ea typeface="Calibri" panose="020F0502020204030204" pitchFamily="34" charset="0"/>
              </a:rPr>
              <a:t>ΟΜΟΡΡΥΘΜΗ ΕΤΑΙΡΙΑ(PARTNERSHIP)</a:t>
            </a:r>
            <a:endParaRPr lang="el-GR" sz="1800" dirty="0">
              <a:latin typeface="Calibri" panose="020F0502020204030204" pitchFamily="34" charset="0"/>
              <a:ea typeface="Calibri" panose="020F0502020204030204" pitchFamily="34" charset="0"/>
            </a:endParaRPr>
          </a:p>
          <a:p>
            <a:pPr marL="342900" indent="-342900">
              <a:buClrTx/>
              <a:buFont typeface="+mj-lt"/>
              <a:buAutoNum type="arabicParenR"/>
            </a:pPr>
            <a:r>
              <a:rPr lang="el-GR" sz="1800" dirty="0">
                <a:effectLst/>
                <a:latin typeface="Calibri" panose="020F0502020204030204" pitchFamily="34" charset="0"/>
                <a:ea typeface="Calibri" panose="020F0502020204030204" pitchFamily="34" charset="0"/>
              </a:rPr>
              <a:t>ΕΤΑΙΡΙΑ ΠΕΡΙΟΡΙΣΜΕΝΗΣ ΕΥΘΥΝΗΣ(LIMITED LIABILITY COMPANY)</a:t>
            </a:r>
            <a:endParaRPr lang="el-GR" sz="1800" dirty="0">
              <a:latin typeface="Calibri" panose="020F0502020204030204" pitchFamily="34" charset="0"/>
              <a:ea typeface="Calibri" panose="020F0502020204030204" pitchFamily="34" charset="0"/>
            </a:endParaRPr>
          </a:p>
          <a:p>
            <a:pPr marL="342900" indent="-342900">
              <a:buClrTx/>
              <a:buFont typeface="+mj-lt"/>
              <a:buAutoNum type="arabicParenR"/>
            </a:pPr>
            <a:r>
              <a:rPr lang="el-GR" sz="1800" dirty="0">
                <a:effectLst/>
                <a:latin typeface="Calibri" panose="020F0502020204030204" pitchFamily="34" charset="0"/>
                <a:ea typeface="Calibri" panose="020F0502020204030204" pitchFamily="34" charset="0"/>
              </a:rPr>
              <a:t>ΟΡΓΑΝΙΣΜΟΣ(CORPORATION)</a:t>
            </a:r>
            <a:endParaRPr lang="el-GR" sz="1800" dirty="0">
              <a:latin typeface="Calibri" panose="020F0502020204030204" pitchFamily="34" charset="0"/>
              <a:ea typeface="Calibri" panose="020F0502020204030204" pitchFamily="34" charset="0"/>
            </a:endParaRPr>
          </a:p>
          <a:p>
            <a:pPr marL="342900" indent="-342900">
              <a:buClrTx/>
              <a:buFont typeface="+mj-lt"/>
              <a:buAutoNum type="arabicParenR"/>
            </a:pPr>
            <a:r>
              <a:rPr lang="el-GR" sz="1800" dirty="0">
                <a:effectLst/>
                <a:latin typeface="Calibri" panose="020F0502020204030204" pitchFamily="34" charset="0"/>
                <a:ea typeface="Calibri" panose="020F0502020204030204" pitchFamily="34" charset="0"/>
              </a:rPr>
              <a:t>ΣΥΝΕΤΑΙΡΙΣΜΟΣ(COOPERATIVE)</a:t>
            </a:r>
            <a:endParaRPr lang="el-GR" sz="1800" dirty="0">
              <a:latin typeface="Calibri" panose="020F0502020204030204" pitchFamily="34" charset="0"/>
            </a:endParaRPr>
          </a:p>
          <a:p>
            <a:pPr marL="0" indent="0">
              <a:buNone/>
            </a:pPr>
            <a:endParaRPr lang="el-GR" sz="1800" b="1" u="sng" dirty="0">
              <a:latin typeface="Calibri" panose="020F0502020204030204" pitchFamily="34" charset="0"/>
            </a:endParaRPr>
          </a:p>
          <a:p>
            <a:pPr marL="0" indent="0">
              <a:buNone/>
            </a:pPr>
            <a:endParaRPr lang="el-GR" sz="1800" b="1" u="sng" dirty="0">
              <a:latin typeface="Calibri" panose="020F0502020204030204" pitchFamily="34" charset="0"/>
            </a:endParaRPr>
          </a:p>
          <a:p>
            <a:pPr marL="0" indent="0">
              <a:buNone/>
            </a:pPr>
            <a:endParaRPr lang="en-US" dirty="0"/>
          </a:p>
        </p:txBody>
      </p:sp>
    </p:spTree>
    <p:extLst>
      <p:ext uri="{BB962C8B-B14F-4D97-AF65-F5344CB8AC3E}">
        <p14:creationId xmlns:p14="http://schemas.microsoft.com/office/powerpoint/2010/main" val="410835481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Τίτλος 1">
            <a:extLst>
              <a:ext uri="{FF2B5EF4-FFF2-40B4-BE49-F238E27FC236}">
                <a16:creationId xmlns:a16="http://schemas.microsoft.com/office/drawing/2014/main" id="{6FCF148F-8191-45BF-8C1E-B5D8388724B8}"/>
              </a:ext>
            </a:extLst>
          </p:cNvPr>
          <p:cNvSpPr>
            <a:spLocks noGrp="1"/>
          </p:cNvSpPr>
          <p:nvPr>
            <p:ph type="title"/>
          </p:nvPr>
        </p:nvSpPr>
        <p:spPr>
          <a:xfrm>
            <a:off x="581192" y="710545"/>
            <a:ext cx="11029616" cy="581360"/>
          </a:xfrm>
        </p:spPr>
        <p:txBody>
          <a:bodyPr/>
          <a:lstStyle/>
          <a:p>
            <a:pPr marR="0">
              <a:lnSpc>
                <a:spcPct val="105000"/>
              </a:lnSpc>
              <a:spcBef>
                <a:spcPts val="0"/>
              </a:spcBef>
              <a:spcAft>
                <a:spcPts val="500"/>
              </a:spcAft>
              <a:buClrTx/>
              <a:tabLst>
                <a:tab pos="6639560" algn="r"/>
              </a:tabLst>
            </a:pPr>
            <a:r>
              <a:rPr lang="en-US" sz="2800" b="1" cap="none" dirty="0">
                <a:solidFill>
                  <a:schemeClr val="tx1"/>
                </a:solidFill>
                <a:latin typeface="Calibri" panose="020F0502020204030204" pitchFamily="34" charset="0"/>
                <a:ea typeface="Calibri" panose="020F0502020204030204" pitchFamily="34" charset="0"/>
                <a:cs typeface="Times New Roman" panose="02020603050405020304" pitchFamily="18" charset="0"/>
              </a:rPr>
              <a:t>RISK MANAGEMENT</a:t>
            </a:r>
            <a:r>
              <a:rPr lang="el-GR" sz="2800" b="1" cap="none" dirty="0">
                <a:solidFill>
                  <a:schemeClr val="tx1"/>
                </a:solidFill>
                <a:latin typeface="Calibri" panose="020F0502020204030204" pitchFamily="34" charset="0"/>
                <a:ea typeface="Calibri" panose="020F0502020204030204" pitchFamily="34" charset="0"/>
                <a:cs typeface="Times New Roman" panose="02020603050405020304" pitchFamily="18" charset="0"/>
              </a:rPr>
              <a:t> ΣΤΟ ΑΝΟΙΓΜΑ</a:t>
            </a:r>
            <a:r>
              <a:rPr lang="en-US" sz="2800" b="1" cap="none" dirty="0">
                <a:solidFill>
                  <a:schemeClr val="tx1"/>
                </a:solidFill>
                <a:latin typeface="Calibri" panose="020F0502020204030204" pitchFamily="34" charset="0"/>
                <a:ea typeface="Calibri" panose="020F0502020204030204" pitchFamily="34" charset="0"/>
                <a:cs typeface="Times New Roman" panose="02020603050405020304" pitchFamily="18" charset="0"/>
              </a:rPr>
              <a:t> </a:t>
            </a:r>
            <a:r>
              <a:rPr lang="el-GR" sz="2800" b="1" cap="none" dirty="0">
                <a:solidFill>
                  <a:schemeClr val="tx1"/>
                </a:solidFill>
                <a:latin typeface="Calibri" panose="020F0502020204030204" pitchFamily="34" charset="0"/>
                <a:ea typeface="Calibri" panose="020F0502020204030204" pitchFamily="34" charset="0"/>
                <a:cs typeface="Times New Roman" panose="02020603050405020304" pitchFamily="18" charset="0"/>
              </a:rPr>
              <a:t>ΚΑΦΕΤΕΡΙΑΣ </a:t>
            </a:r>
          </a:p>
        </p:txBody>
      </p:sp>
      <p:sp>
        <p:nvSpPr>
          <p:cNvPr id="5" name="Θέση περιεχομένου 2">
            <a:extLst>
              <a:ext uri="{FF2B5EF4-FFF2-40B4-BE49-F238E27FC236}">
                <a16:creationId xmlns:a16="http://schemas.microsoft.com/office/drawing/2014/main" id="{43034BAD-3EB2-4C1B-9D7D-76302FCC2924}"/>
              </a:ext>
            </a:extLst>
          </p:cNvPr>
          <p:cNvSpPr>
            <a:spLocks noGrp="1"/>
          </p:cNvSpPr>
          <p:nvPr>
            <p:ph idx="1"/>
          </p:nvPr>
        </p:nvSpPr>
        <p:spPr>
          <a:xfrm>
            <a:off x="2888387" y="1598233"/>
            <a:ext cx="6415225" cy="4549222"/>
          </a:xfrm>
        </p:spPr>
        <p:txBody>
          <a:bodyPr/>
          <a:lstStyle/>
          <a:p>
            <a:pPr marL="0" indent="0">
              <a:buNone/>
            </a:pPr>
            <a:endParaRPr lang="el-GR" sz="1800" b="1" u="sng" dirty="0">
              <a:latin typeface="Calibri" panose="020F0502020204030204" pitchFamily="34" charset="0"/>
            </a:endParaRPr>
          </a:p>
          <a:p>
            <a:pPr marL="0" indent="0">
              <a:buNone/>
            </a:pPr>
            <a:endParaRPr lang="el-GR" sz="1800" b="1" u="sng" dirty="0">
              <a:latin typeface="Calibri" panose="020F0502020204030204" pitchFamily="34" charset="0"/>
            </a:endParaRPr>
          </a:p>
          <a:p>
            <a:pPr marL="0" indent="0">
              <a:buNone/>
            </a:pPr>
            <a:endParaRPr lang="en-US" dirty="0"/>
          </a:p>
        </p:txBody>
      </p:sp>
      <p:sp>
        <p:nvSpPr>
          <p:cNvPr id="8" name="TextBox 7">
            <a:extLst>
              <a:ext uri="{FF2B5EF4-FFF2-40B4-BE49-F238E27FC236}">
                <a16:creationId xmlns:a16="http://schemas.microsoft.com/office/drawing/2014/main" id="{FAF2DEE3-13D6-4876-B56B-6B6E29637762}"/>
              </a:ext>
            </a:extLst>
          </p:cNvPr>
          <p:cNvSpPr txBox="1"/>
          <p:nvPr/>
        </p:nvSpPr>
        <p:spPr>
          <a:xfrm>
            <a:off x="3927446" y="2660708"/>
            <a:ext cx="4991449" cy="3204595"/>
          </a:xfrm>
          <a:prstGeom prst="rect">
            <a:avLst/>
          </a:prstGeom>
          <a:noFill/>
        </p:spPr>
        <p:txBody>
          <a:bodyPr wrap="square" rtlCol="0">
            <a:spAutoFit/>
          </a:bodyPr>
          <a:lstStyle/>
          <a:p>
            <a:endParaRPr lang="en-US" dirty="0"/>
          </a:p>
        </p:txBody>
      </p:sp>
      <p:sp>
        <p:nvSpPr>
          <p:cNvPr id="9" name="TextBox 8">
            <a:extLst>
              <a:ext uri="{FF2B5EF4-FFF2-40B4-BE49-F238E27FC236}">
                <a16:creationId xmlns:a16="http://schemas.microsoft.com/office/drawing/2014/main" id="{95A5B593-EAFD-446B-B173-82F845DF2094}"/>
              </a:ext>
            </a:extLst>
          </p:cNvPr>
          <p:cNvSpPr txBox="1"/>
          <p:nvPr/>
        </p:nvSpPr>
        <p:spPr>
          <a:xfrm>
            <a:off x="3209137" y="2026184"/>
            <a:ext cx="5773723" cy="3970318"/>
          </a:xfrm>
          <a:prstGeom prst="rect">
            <a:avLst/>
          </a:prstGeom>
          <a:noFill/>
        </p:spPr>
        <p:txBody>
          <a:bodyPr wrap="square" rtlCol="0">
            <a:spAutoFit/>
          </a:bodyPr>
          <a:lstStyle/>
          <a:p>
            <a:r>
              <a:rPr lang="el-GR" sz="1800" b="1" u="sng" dirty="0">
                <a:effectLst/>
                <a:latin typeface="Calibri" panose="020F0502020204030204" pitchFamily="34" charset="0"/>
                <a:ea typeface="Calibri" panose="020F0502020204030204" pitchFamily="34" charset="0"/>
                <a:cs typeface="Calibri" panose="020F0502020204030204" pitchFamily="34" charset="0"/>
              </a:rPr>
              <a:t>ΤΟΠΟΘΕΣΙΑ ΚΑΙ ΣΥΜΒΑΣΗ ΜΙΣΘΩΣΗΣ</a:t>
            </a: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l-GR" dirty="0"/>
              <a:t>ΚΑΤΑΣΤΑΣΗ ΤΟΥ ΚΤΙΡΙΟΥ</a:t>
            </a:r>
          </a:p>
          <a:p>
            <a:pPr marL="285750" indent="-285750">
              <a:buFont typeface="Arial" panose="020B0604020202020204" pitchFamily="34" charset="0"/>
              <a:buChar char="•"/>
            </a:pPr>
            <a:r>
              <a:rPr lang="el-GR" dirty="0"/>
              <a:t>ΤΟΠΟΘΕΣΙΑ ΚΟΝΤΑ ΣΕ ΔΗΜΟΓΡΑΦΙΚΟ ΣΤΟΧΟ</a:t>
            </a:r>
          </a:p>
          <a:p>
            <a:pPr marL="285750" indent="-285750">
              <a:buFont typeface="Arial" panose="020B0604020202020204" pitchFamily="34" charset="0"/>
              <a:buChar char="•"/>
            </a:pPr>
            <a:r>
              <a:rPr lang="el-GR" dirty="0"/>
              <a:t>ΠΡΟΣΒΑΣΙΜΟΤΗΤΑ ΣΤΟ ΣΗΜΕΙΟ</a:t>
            </a:r>
          </a:p>
          <a:p>
            <a:endParaRPr lang="el-GR" dirty="0"/>
          </a:p>
          <a:p>
            <a:pPr marL="285750" indent="-285750">
              <a:buFont typeface="Arial" panose="020B0604020202020204" pitchFamily="34" charset="0"/>
              <a:buChar char="•"/>
            </a:pPr>
            <a:endParaRPr lang="el-GR" dirty="0"/>
          </a:p>
          <a:p>
            <a:r>
              <a:rPr lang="el-GR" u="sng" dirty="0"/>
              <a:t>ΠΑΡΑΓΟΝΤΕΣ ΣΤΟΝ ΚΙΝΔΥΝΟ ΤΗΣ ΜΙΣΘΩΣΗΣ:</a:t>
            </a:r>
          </a:p>
          <a:p>
            <a:pPr marL="800100" lvl="1" indent="-342900">
              <a:buFont typeface="+mj-lt"/>
              <a:buAutoNum type="arabicPeriod"/>
            </a:pPr>
            <a:r>
              <a:rPr lang="el-GR" sz="1800" dirty="0">
                <a:effectLst/>
                <a:latin typeface="Calibri" panose="020F0502020204030204" pitchFamily="34" charset="0"/>
                <a:ea typeface="Calibri" panose="020F0502020204030204" pitchFamily="34" charset="0"/>
              </a:rPr>
              <a:t>ΑΚΑΘΑΡΙΣΤΟ Η ΤΡΟΠΟΠΟΙΗΜΕΝΟ ΑΚΑΘΑΡΙΣΤΟ</a:t>
            </a:r>
          </a:p>
          <a:p>
            <a:pPr marL="800100" lvl="1" indent="-342900">
              <a:buFont typeface="+mj-lt"/>
              <a:buAutoNum type="arabicPeriod"/>
            </a:pPr>
            <a:r>
              <a:rPr lang="el-GR" sz="1800" dirty="0">
                <a:effectLst/>
                <a:latin typeface="Calibri" panose="020F0502020204030204" pitchFamily="34" charset="0"/>
                <a:ea typeface="Calibri" panose="020F0502020204030204" pitchFamily="34" charset="0"/>
              </a:rPr>
              <a:t>ΔΙΑΡΚΕΙΑ ΟΡΩΝ ΚΑΙ ΑΝΑΝΕΩΣΗ</a:t>
            </a:r>
          </a:p>
          <a:p>
            <a:pPr marL="800100" lvl="1" indent="-342900">
              <a:buFont typeface="+mj-lt"/>
              <a:buAutoNum type="arabicPeriod"/>
            </a:pPr>
            <a:r>
              <a:rPr lang="el-GR" sz="1800" dirty="0">
                <a:effectLst/>
                <a:latin typeface="Calibri" panose="020F0502020204030204" pitchFamily="34" charset="0"/>
                <a:ea typeface="Calibri" panose="020F0502020204030204" pitchFamily="34" charset="0"/>
              </a:rPr>
              <a:t>ΤΙΜΗ</a:t>
            </a:r>
          </a:p>
          <a:p>
            <a:pPr marL="800100" lvl="1" indent="-342900">
              <a:buFont typeface="+mj-lt"/>
              <a:buAutoNum type="arabicPeriod"/>
            </a:pPr>
            <a:r>
              <a:rPr lang="el-GR" sz="1800" dirty="0">
                <a:effectLst/>
                <a:latin typeface="Calibri" panose="020F0502020204030204" pitchFamily="34" charset="0"/>
                <a:ea typeface="Calibri" panose="020F0502020204030204" pitchFamily="34" charset="0"/>
              </a:rPr>
              <a:t>ΔΙΑΣΦΑΛΙΣΕΙΣ</a:t>
            </a:r>
          </a:p>
          <a:p>
            <a:pPr marL="800100" lvl="1" indent="-342900">
              <a:buFont typeface="+mj-lt"/>
              <a:buAutoNum type="arabicPeriod"/>
            </a:pPr>
            <a:r>
              <a:rPr lang="el-GR" sz="1800" dirty="0">
                <a:effectLst/>
                <a:latin typeface="Calibri" panose="020F0502020204030204" pitchFamily="34" charset="0"/>
                <a:ea typeface="Calibri" panose="020F0502020204030204" pitchFamily="34" charset="0"/>
              </a:rPr>
              <a:t>ΠΡΟΕΠΙΛΟΓΗ</a:t>
            </a:r>
            <a:endParaRPr lang="el-GR"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71030020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
                                            <p:txEl>
                                              <p:pRg st="11" end="1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F5F1323A-CA43-4BFC-A6D8-AB1FD7E93F3D}"/>
              </a:ext>
            </a:extLst>
          </p:cNvPr>
          <p:cNvSpPr>
            <a:spLocks noGrp="1"/>
          </p:cNvSpPr>
          <p:nvPr>
            <p:ph type="title"/>
          </p:nvPr>
        </p:nvSpPr>
        <p:spPr/>
        <p:txBody>
          <a:bodyPr>
            <a:normAutofit/>
          </a:bodyPr>
          <a:lstStyle/>
          <a:p>
            <a:pPr algn="ctr"/>
            <a:r>
              <a:rPr lang="el-GR" sz="4000" b="1" u="sng"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ΕΙΣΑΓΩΓΗ</a:t>
            </a:r>
            <a:b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endParaRPr lang="en-US" dirty="0">
              <a:solidFill>
                <a:schemeClr val="tx1"/>
              </a:solidFill>
            </a:endParaRPr>
          </a:p>
        </p:txBody>
      </p:sp>
      <p:sp>
        <p:nvSpPr>
          <p:cNvPr id="3" name="Θέση περιεχομένου 2">
            <a:extLst>
              <a:ext uri="{FF2B5EF4-FFF2-40B4-BE49-F238E27FC236}">
                <a16:creationId xmlns:a16="http://schemas.microsoft.com/office/drawing/2014/main" id="{2FCCEFF8-0F0C-4BB2-8F28-7BFFED90A04D}"/>
              </a:ext>
            </a:extLst>
          </p:cNvPr>
          <p:cNvSpPr>
            <a:spLocks noGrp="1"/>
          </p:cNvSpPr>
          <p:nvPr>
            <p:ph idx="1"/>
          </p:nvPr>
        </p:nvSpPr>
        <p:spPr>
          <a:xfrm>
            <a:off x="581192" y="1890876"/>
            <a:ext cx="11029615" cy="3440210"/>
          </a:xfrm>
        </p:spPr>
        <p:txBody>
          <a:bodyPr/>
          <a:lstStyle/>
          <a:p>
            <a:pPr marL="0" indent="0">
              <a:buNone/>
            </a:pPr>
            <a:r>
              <a:rPr lang="el-GR" sz="18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ΤΑ ΤΕΛΕΥΤΑΙΑ ΧΡΟΝΙΑ ΟΙ ΕΠΙΧΕΙΡΗΣΕΙΣ ΣΤΗ ΧΩΡΑ ΜΑΣ ΒΡΙΣΚΟΝΤΑΙ ΜΠΡΟΣΤΑ ΣΕ ΜΙΑ ΣΕΙΡΑ ΜΕΤΑΒΟΛΩΝ ΠΟΥ ΔΙΑΦΟΡΟΠΟΙΟΥΝ ΕΝΤΕΛΩΣ ΤΟ ΕΠΙΧΕΙΡΗΜΑΤΙΚΟ ΠΕΡΙΒΑΛΛΟΝ ΤΟΥ ΧΘΕΣ ΜΕ ΤΟ ΣΗΜΕΡΑ. ΠΟΤΕ ΣΤΑ ΠΡΟΗΓΟΥΜΕΝΑ ΧΡΟΝΙΑ ΔΕΝ ΕΙΧΑΜΕ ΤΟΣΕΣ ΜΕΤΑΒΟΛΕΣ ΜΕ ΤΟΣΗ ΤΑΧΥΤΗΤΑ ΚΑΙ ΕΝΤΑΣΗ ΣΕ ΜΙΚΡΟ ΧΡΟΝΙΚΟ ΔΙΑΣΤΗΜΑ. ΟΙ ΜΕΤΑΒΟΛΕΣ ΑΥΤΕΣ ΑΥΞΑΝΟΥΝ ΤΟΝ ΕΠΙΧΕΙΡΗΜΑΤΙΚΟ ΚΙΝΔΥΝΟ ΚΑΙ ΤΗΝ ΑΒΕΒΑΙΟΤΗΤΑ. ΑΝ Η ΕΠΙΧΕΙΡΗΣΗ ΗΤΑΝ ΑΝΘΡΩΠΟΣ, Ο ΕΠΙΧΕΙΡΗΜΑΤΙΚΟΣ ΚΙΝΔΥΝΟΣ ΘΑ ΗΤΑΝ Η ΔΙΑΡΚΗΣ ΚΑΙ ΕΝΤΟΝΗ ΑΓΩΝΙΑ ΤΟΥ ΓΙΑ ΕΝΑ ΚΑΛΥΤΕΡΟ ΑΥΡΙΟ ΚΑΤΩ ΑΠΟ ΤΟ ΦΟΒΟ ΤΩΝ ΑΠΡΟΒΛΕΠΤΩΝ</a:t>
            </a:r>
            <a:r>
              <a:rPr lang="en-US" sz="18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a:t>
            </a:r>
            <a:r>
              <a:rPr lang="el-GR" sz="1800" dirty="0">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ΚΑΤΑΣΤΑΣΕΩΝ ΤΗΣ ΑΠΟΤΥΧΙΑΣ ΚΑΙ ΤΗΣ ΚΑΤΑΡΡΕΥΣΗΣ.</a:t>
            </a:r>
            <a:endPar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13680582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Τίτλος 1">
            <a:extLst>
              <a:ext uri="{FF2B5EF4-FFF2-40B4-BE49-F238E27FC236}">
                <a16:creationId xmlns:a16="http://schemas.microsoft.com/office/drawing/2014/main" id="{870A91FB-F83D-482A-89B9-663EB203D7F3}"/>
              </a:ext>
            </a:extLst>
          </p:cNvPr>
          <p:cNvSpPr>
            <a:spLocks noGrp="1"/>
          </p:cNvSpPr>
          <p:nvPr>
            <p:ph type="title"/>
          </p:nvPr>
        </p:nvSpPr>
        <p:spPr>
          <a:xfrm>
            <a:off x="581192" y="710545"/>
            <a:ext cx="11029616" cy="581360"/>
          </a:xfrm>
        </p:spPr>
        <p:txBody>
          <a:bodyPr/>
          <a:lstStyle/>
          <a:p>
            <a:pPr marR="0">
              <a:lnSpc>
                <a:spcPct val="105000"/>
              </a:lnSpc>
              <a:spcBef>
                <a:spcPts val="0"/>
              </a:spcBef>
              <a:spcAft>
                <a:spcPts val="500"/>
              </a:spcAft>
              <a:buClrTx/>
              <a:tabLst>
                <a:tab pos="6639560" algn="r"/>
              </a:tabLst>
            </a:pPr>
            <a:r>
              <a:rPr lang="en-US" sz="2800" b="1" cap="none" dirty="0">
                <a:solidFill>
                  <a:schemeClr val="tx1"/>
                </a:solidFill>
                <a:latin typeface="Calibri" panose="020F0502020204030204" pitchFamily="34" charset="0"/>
                <a:ea typeface="Calibri" panose="020F0502020204030204" pitchFamily="34" charset="0"/>
                <a:cs typeface="Times New Roman" panose="02020603050405020304" pitchFamily="18" charset="0"/>
              </a:rPr>
              <a:t>RISK MANAGEMENT</a:t>
            </a:r>
            <a:r>
              <a:rPr lang="el-GR" sz="2800" b="1" cap="none" dirty="0">
                <a:solidFill>
                  <a:schemeClr val="tx1"/>
                </a:solidFill>
                <a:latin typeface="Calibri" panose="020F0502020204030204" pitchFamily="34" charset="0"/>
                <a:ea typeface="Calibri" panose="020F0502020204030204" pitchFamily="34" charset="0"/>
                <a:cs typeface="Times New Roman" panose="02020603050405020304" pitchFamily="18" charset="0"/>
              </a:rPr>
              <a:t> ΣΤΟ ΑΝΟΙΓΜΑ</a:t>
            </a:r>
            <a:r>
              <a:rPr lang="en-US" sz="2800" b="1" cap="none" dirty="0">
                <a:solidFill>
                  <a:schemeClr val="tx1"/>
                </a:solidFill>
                <a:latin typeface="Calibri" panose="020F0502020204030204" pitchFamily="34" charset="0"/>
                <a:ea typeface="Calibri" panose="020F0502020204030204" pitchFamily="34" charset="0"/>
                <a:cs typeface="Times New Roman" panose="02020603050405020304" pitchFamily="18" charset="0"/>
              </a:rPr>
              <a:t> </a:t>
            </a:r>
            <a:r>
              <a:rPr lang="el-GR" sz="2800" b="1" cap="none" dirty="0">
                <a:solidFill>
                  <a:schemeClr val="tx1"/>
                </a:solidFill>
                <a:latin typeface="Calibri" panose="020F0502020204030204" pitchFamily="34" charset="0"/>
                <a:ea typeface="Calibri" panose="020F0502020204030204" pitchFamily="34" charset="0"/>
                <a:cs typeface="Times New Roman" panose="02020603050405020304" pitchFamily="18" charset="0"/>
              </a:rPr>
              <a:t>ΚΑΦΕΤΕΡΙΑΣ </a:t>
            </a:r>
          </a:p>
        </p:txBody>
      </p:sp>
      <p:sp>
        <p:nvSpPr>
          <p:cNvPr id="5" name="Θέση περιεχομένου 2">
            <a:extLst>
              <a:ext uri="{FF2B5EF4-FFF2-40B4-BE49-F238E27FC236}">
                <a16:creationId xmlns:a16="http://schemas.microsoft.com/office/drawing/2014/main" id="{019C2268-9CDD-429C-9255-FA2A5FA925A3}"/>
              </a:ext>
            </a:extLst>
          </p:cNvPr>
          <p:cNvSpPr>
            <a:spLocks noGrp="1"/>
          </p:cNvSpPr>
          <p:nvPr>
            <p:ph idx="1"/>
          </p:nvPr>
        </p:nvSpPr>
        <p:spPr>
          <a:xfrm>
            <a:off x="2888387" y="1598233"/>
            <a:ext cx="6415225" cy="4549222"/>
          </a:xfrm>
        </p:spPr>
        <p:txBody>
          <a:bodyPr/>
          <a:lstStyle/>
          <a:p>
            <a:pPr marL="0" indent="0">
              <a:buNone/>
            </a:pPr>
            <a:endParaRPr lang="el-GR" sz="1800" b="1" u="sng" dirty="0">
              <a:latin typeface="Calibri" panose="020F0502020204030204" pitchFamily="34" charset="0"/>
            </a:endParaRPr>
          </a:p>
          <a:p>
            <a:pPr marL="0" indent="0">
              <a:buNone/>
            </a:pPr>
            <a:endParaRPr lang="el-GR" sz="1800" b="1" u="sng" dirty="0">
              <a:latin typeface="Calibri" panose="020F0502020204030204" pitchFamily="34" charset="0"/>
            </a:endParaRPr>
          </a:p>
          <a:p>
            <a:pPr marL="0" indent="0">
              <a:buNone/>
            </a:pPr>
            <a:endParaRPr lang="en-US" dirty="0"/>
          </a:p>
        </p:txBody>
      </p:sp>
      <p:sp>
        <p:nvSpPr>
          <p:cNvPr id="6" name="TextBox 5">
            <a:extLst>
              <a:ext uri="{FF2B5EF4-FFF2-40B4-BE49-F238E27FC236}">
                <a16:creationId xmlns:a16="http://schemas.microsoft.com/office/drawing/2014/main" id="{DB82BDB9-6581-4AF5-B858-D2E3CE3D851B}"/>
              </a:ext>
            </a:extLst>
          </p:cNvPr>
          <p:cNvSpPr txBox="1"/>
          <p:nvPr/>
        </p:nvSpPr>
        <p:spPr>
          <a:xfrm>
            <a:off x="2824292" y="2373326"/>
            <a:ext cx="6543413" cy="1055674"/>
          </a:xfrm>
          <a:prstGeom prst="rect">
            <a:avLst/>
          </a:prstGeom>
          <a:noFill/>
        </p:spPr>
        <p:txBody>
          <a:bodyPr wrap="square" rtlCol="0">
            <a:spAutoFit/>
          </a:bodyPr>
          <a:lstStyle/>
          <a:p>
            <a:pPr marL="0" marR="0" algn="ctr">
              <a:lnSpc>
                <a:spcPct val="105000"/>
              </a:lnSpc>
              <a:spcBef>
                <a:spcPts val="0"/>
              </a:spcBef>
              <a:spcAft>
                <a:spcPts val="800"/>
              </a:spcAft>
            </a:pPr>
            <a:r>
              <a:rPr lang="el-GR" sz="1800" b="1" u="sng" dirty="0">
                <a:effectLst/>
                <a:latin typeface="Calibri" panose="020F0502020204030204" pitchFamily="34" charset="0"/>
                <a:ea typeface="Calibri" panose="020F0502020204030204" pitchFamily="34" charset="0"/>
                <a:cs typeface="Calibri" panose="020F0502020204030204" pitchFamily="34" charset="0"/>
              </a:rPr>
              <a:t>ΥΠΕΡ ΚΑΙ ΥΠΟ-ΚΕΦΑΛΑΙΩΠΟΙΣΗ</a:t>
            </a:r>
          </a:p>
          <a:p>
            <a:pPr marL="0" marR="0">
              <a:lnSpc>
                <a:spcPct val="105000"/>
              </a:lnSpc>
              <a:spcBef>
                <a:spcPts val="0"/>
              </a:spcBef>
              <a:spcAft>
                <a:spcPts val="800"/>
              </a:spcAft>
            </a:pPr>
            <a:r>
              <a:rPr lang="el-GR" sz="1800" dirty="0">
                <a:effectLst/>
                <a:latin typeface="Calibri" panose="020F0502020204030204" pitchFamily="34" charset="0"/>
                <a:ea typeface="Calibri" panose="020F0502020204030204" pitchFamily="34" charset="0"/>
              </a:rPr>
              <a:t> Η ΔΙΑΧΕΙΡΙΣΗ ΤΟΥ ΟΙΚΟΝΟΜΙΚΟΥ ΚΙΝΔΥΝΟΥ ΠΟΥ ΣΧΕΤΙΖΕΤΑΙ ΜΕ ΤΟ ΑΝΟΙΓΜΑ ΚΑΙ ΤΗ ΛΕΙΤΟΥΡΓΙΑ ΤΗΣ ΚΑΦΕΤΕΡΙΑΣ ΣΟΥ.</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4543589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Τίτλος 1">
            <a:extLst>
              <a:ext uri="{FF2B5EF4-FFF2-40B4-BE49-F238E27FC236}">
                <a16:creationId xmlns:a16="http://schemas.microsoft.com/office/drawing/2014/main" id="{4CD2C786-7A27-46C9-AE54-A67299AB54AA}"/>
              </a:ext>
            </a:extLst>
          </p:cNvPr>
          <p:cNvSpPr>
            <a:spLocks noGrp="1"/>
          </p:cNvSpPr>
          <p:nvPr>
            <p:ph type="title"/>
          </p:nvPr>
        </p:nvSpPr>
        <p:spPr>
          <a:xfrm>
            <a:off x="581192" y="710545"/>
            <a:ext cx="11029616" cy="581360"/>
          </a:xfrm>
        </p:spPr>
        <p:txBody>
          <a:bodyPr/>
          <a:lstStyle/>
          <a:p>
            <a:pPr marR="0">
              <a:lnSpc>
                <a:spcPct val="105000"/>
              </a:lnSpc>
              <a:spcBef>
                <a:spcPts val="0"/>
              </a:spcBef>
              <a:spcAft>
                <a:spcPts val="500"/>
              </a:spcAft>
              <a:buClrTx/>
              <a:tabLst>
                <a:tab pos="6639560" algn="r"/>
              </a:tabLst>
            </a:pPr>
            <a:r>
              <a:rPr lang="en-US" sz="2800" b="1" cap="none" dirty="0">
                <a:solidFill>
                  <a:schemeClr val="tx1"/>
                </a:solidFill>
                <a:latin typeface="Calibri" panose="020F0502020204030204" pitchFamily="34" charset="0"/>
                <a:ea typeface="Calibri" panose="020F0502020204030204" pitchFamily="34" charset="0"/>
                <a:cs typeface="Times New Roman" panose="02020603050405020304" pitchFamily="18" charset="0"/>
              </a:rPr>
              <a:t>RISK MANAGEMENT</a:t>
            </a:r>
            <a:r>
              <a:rPr lang="el-GR" sz="2800" b="1" cap="none" dirty="0">
                <a:solidFill>
                  <a:schemeClr val="tx1"/>
                </a:solidFill>
                <a:latin typeface="Calibri" panose="020F0502020204030204" pitchFamily="34" charset="0"/>
                <a:ea typeface="Calibri" panose="020F0502020204030204" pitchFamily="34" charset="0"/>
                <a:cs typeface="Times New Roman" panose="02020603050405020304" pitchFamily="18" charset="0"/>
              </a:rPr>
              <a:t> ΣΤΟ ΑΝΟΙΓΜΑ</a:t>
            </a:r>
            <a:r>
              <a:rPr lang="en-US" sz="2800" b="1" cap="none" dirty="0">
                <a:solidFill>
                  <a:schemeClr val="tx1"/>
                </a:solidFill>
                <a:latin typeface="Calibri" panose="020F0502020204030204" pitchFamily="34" charset="0"/>
                <a:ea typeface="Calibri" panose="020F0502020204030204" pitchFamily="34" charset="0"/>
                <a:cs typeface="Times New Roman" panose="02020603050405020304" pitchFamily="18" charset="0"/>
              </a:rPr>
              <a:t> </a:t>
            </a:r>
            <a:r>
              <a:rPr lang="el-GR" sz="2800" b="1" cap="none" dirty="0">
                <a:solidFill>
                  <a:schemeClr val="tx1"/>
                </a:solidFill>
                <a:latin typeface="Calibri" panose="020F0502020204030204" pitchFamily="34" charset="0"/>
                <a:ea typeface="Calibri" panose="020F0502020204030204" pitchFamily="34" charset="0"/>
                <a:cs typeface="Times New Roman" panose="02020603050405020304" pitchFamily="18" charset="0"/>
              </a:rPr>
              <a:t>ΚΑΦΕΤΕΡΙΑΣ </a:t>
            </a:r>
          </a:p>
        </p:txBody>
      </p:sp>
      <p:sp>
        <p:nvSpPr>
          <p:cNvPr id="5" name="Θέση περιεχομένου 2">
            <a:extLst>
              <a:ext uri="{FF2B5EF4-FFF2-40B4-BE49-F238E27FC236}">
                <a16:creationId xmlns:a16="http://schemas.microsoft.com/office/drawing/2014/main" id="{363DF6AE-ECD9-4FEA-BECA-3C29E525A8B3}"/>
              </a:ext>
            </a:extLst>
          </p:cNvPr>
          <p:cNvSpPr>
            <a:spLocks noGrp="1"/>
          </p:cNvSpPr>
          <p:nvPr>
            <p:ph idx="1"/>
          </p:nvPr>
        </p:nvSpPr>
        <p:spPr>
          <a:xfrm>
            <a:off x="2888387" y="1598233"/>
            <a:ext cx="6415225" cy="4549222"/>
          </a:xfrm>
        </p:spPr>
        <p:txBody>
          <a:bodyPr/>
          <a:lstStyle/>
          <a:p>
            <a:pPr marL="0" indent="0">
              <a:buNone/>
            </a:pPr>
            <a:endParaRPr lang="el-GR" sz="1800" b="1" u="sng" dirty="0">
              <a:latin typeface="Calibri" panose="020F0502020204030204" pitchFamily="34" charset="0"/>
            </a:endParaRPr>
          </a:p>
          <a:p>
            <a:pPr marL="0" indent="0">
              <a:buNone/>
            </a:pPr>
            <a:endParaRPr lang="el-GR" sz="1800" b="1" u="sng" dirty="0">
              <a:latin typeface="Calibri" panose="020F0502020204030204" pitchFamily="34" charset="0"/>
            </a:endParaRPr>
          </a:p>
          <a:p>
            <a:pPr marL="0" indent="0">
              <a:buNone/>
            </a:pPr>
            <a:endParaRPr lang="en-US" dirty="0"/>
          </a:p>
        </p:txBody>
      </p:sp>
      <p:sp>
        <p:nvSpPr>
          <p:cNvPr id="6" name="TextBox 5">
            <a:extLst>
              <a:ext uri="{FF2B5EF4-FFF2-40B4-BE49-F238E27FC236}">
                <a16:creationId xmlns:a16="http://schemas.microsoft.com/office/drawing/2014/main" id="{24EAE00E-1A6B-4D27-9295-F7092EADDA63}"/>
              </a:ext>
            </a:extLst>
          </p:cNvPr>
          <p:cNvSpPr txBox="1"/>
          <p:nvPr/>
        </p:nvSpPr>
        <p:spPr>
          <a:xfrm>
            <a:off x="827713" y="2950946"/>
            <a:ext cx="3132112" cy="1754326"/>
          </a:xfrm>
          <a:prstGeom prst="rect">
            <a:avLst/>
          </a:prstGeom>
          <a:noFill/>
        </p:spPr>
        <p:txBody>
          <a:bodyPr wrap="square" rtlCol="0">
            <a:spAutoFit/>
          </a:bodyPr>
          <a:lstStyle/>
          <a:p>
            <a:r>
              <a:rPr lang="el-GR" sz="1800" b="1" u="sng" dirty="0">
                <a:effectLst/>
                <a:latin typeface="Calibri" panose="020F0502020204030204" pitchFamily="34" charset="0"/>
                <a:ea typeface="Calibri" panose="020F0502020204030204" pitchFamily="34" charset="0"/>
              </a:rPr>
              <a:t>ΚΑΚΟΔΙΑΧΕΙΡΙΣΗ ΤΩΝ ΠΟΡΩΝ</a:t>
            </a:r>
          </a:p>
          <a:p>
            <a:endParaRPr lang="el-GR" sz="1800" b="1" u="sng" dirty="0">
              <a:effectLst/>
              <a:latin typeface="Calibri" panose="020F0502020204030204" pitchFamily="34" charset="0"/>
              <a:ea typeface="Calibri" panose="020F0502020204030204" pitchFamily="34" charset="0"/>
            </a:endParaRPr>
          </a:p>
          <a:p>
            <a:pPr marL="285750" indent="-285750">
              <a:buFont typeface="Arial" panose="020B0604020202020204" pitchFamily="34" charset="0"/>
              <a:buChar char="•"/>
            </a:pPr>
            <a:r>
              <a:rPr lang="el-GR" dirty="0"/>
              <a:t>ΥΛΙΚΟΙ ΠΟΡΟΙ</a:t>
            </a:r>
          </a:p>
          <a:p>
            <a:endParaRPr lang="el-GR" dirty="0"/>
          </a:p>
          <a:p>
            <a:endParaRPr lang="el-GR" dirty="0"/>
          </a:p>
          <a:p>
            <a:pPr marL="285750" indent="-285750">
              <a:buFont typeface="Arial" panose="020B0604020202020204" pitchFamily="34" charset="0"/>
              <a:buChar char="•"/>
            </a:pPr>
            <a:r>
              <a:rPr lang="el-GR" dirty="0"/>
              <a:t>ΑΥΛΟΙ ΠΟΡΟΙ</a:t>
            </a:r>
          </a:p>
        </p:txBody>
      </p:sp>
      <p:cxnSp>
        <p:nvCxnSpPr>
          <p:cNvPr id="8" name="Ευθύγραμμο βέλος σύνδεσης 7">
            <a:extLst>
              <a:ext uri="{FF2B5EF4-FFF2-40B4-BE49-F238E27FC236}">
                <a16:creationId xmlns:a16="http://schemas.microsoft.com/office/drawing/2014/main" id="{8989B333-862E-4995-A93F-E6515F3AE199}"/>
              </a:ext>
            </a:extLst>
          </p:cNvPr>
          <p:cNvCxnSpPr/>
          <p:nvPr/>
        </p:nvCxnSpPr>
        <p:spPr>
          <a:xfrm>
            <a:off x="2909802" y="3658674"/>
            <a:ext cx="1050023" cy="0"/>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9" name="Ευθύγραμμο βέλος σύνδεσης 8">
            <a:extLst>
              <a:ext uri="{FF2B5EF4-FFF2-40B4-BE49-F238E27FC236}">
                <a16:creationId xmlns:a16="http://schemas.microsoft.com/office/drawing/2014/main" id="{BC263E7A-CC1F-4C9C-8E25-A90B87A3D7FC}"/>
              </a:ext>
            </a:extLst>
          </p:cNvPr>
          <p:cNvCxnSpPr/>
          <p:nvPr/>
        </p:nvCxnSpPr>
        <p:spPr>
          <a:xfrm>
            <a:off x="2909802" y="4504740"/>
            <a:ext cx="1050023" cy="0"/>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sp>
        <p:nvSpPr>
          <p:cNvPr id="10" name="TextBox 9">
            <a:extLst>
              <a:ext uri="{FF2B5EF4-FFF2-40B4-BE49-F238E27FC236}">
                <a16:creationId xmlns:a16="http://schemas.microsoft.com/office/drawing/2014/main" id="{3F506EEB-2AE1-41BA-8159-4769E9FC083E}"/>
              </a:ext>
            </a:extLst>
          </p:cNvPr>
          <p:cNvSpPr txBox="1"/>
          <p:nvPr/>
        </p:nvSpPr>
        <p:spPr>
          <a:xfrm>
            <a:off x="4253219" y="3335508"/>
            <a:ext cx="5343787" cy="646331"/>
          </a:xfrm>
          <a:prstGeom prst="rect">
            <a:avLst/>
          </a:prstGeom>
          <a:noFill/>
        </p:spPr>
        <p:txBody>
          <a:bodyPr wrap="square" rtlCol="0">
            <a:spAutoFit/>
          </a:bodyPr>
          <a:lstStyle/>
          <a:p>
            <a:r>
              <a:rPr lang="el-GR" dirty="0"/>
              <a:t>ΦΥΣΙΚΑ ΠΕΡΙΟΥΣΙΑΚΑ ΣΤΟΙΧΕΙΑ(ΚΤΗΡΙΟ,ΕΞΟΠΛΙΣΜΟΣ,Κ.Α)</a:t>
            </a:r>
            <a:endParaRPr lang="en-US" dirty="0"/>
          </a:p>
        </p:txBody>
      </p:sp>
      <p:sp>
        <p:nvSpPr>
          <p:cNvPr id="11" name="TextBox 10">
            <a:extLst>
              <a:ext uri="{FF2B5EF4-FFF2-40B4-BE49-F238E27FC236}">
                <a16:creationId xmlns:a16="http://schemas.microsoft.com/office/drawing/2014/main" id="{949F3DAD-0BAC-4D24-9760-A9AE4506A891}"/>
              </a:ext>
            </a:extLst>
          </p:cNvPr>
          <p:cNvSpPr txBox="1"/>
          <p:nvPr/>
        </p:nvSpPr>
        <p:spPr>
          <a:xfrm>
            <a:off x="4253220" y="4320074"/>
            <a:ext cx="5343786" cy="369332"/>
          </a:xfrm>
          <a:prstGeom prst="rect">
            <a:avLst/>
          </a:prstGeom>
          <a:noFill/>
        </p:spPr>
        <p:txBody>
          <a:bodyPr wrap="square" rtlCol="0">
            <a:spAutoFit/>
          </a:bodyPr>
          <a:lstStyle/>
          <a:p>
            <a:r>
              <a:rPr lang="el-GR" dirty="0"/>
              <a:t>ΑΥΛΑ ΣΤΟΙΧΕΙΑ(ΣΥΝΤΑΓΕΣ,ΜΑΡΚΕΤΙΝΓΚ,Κ.Α)</a:t>
            </a:r>
            <a:endParaRPr lang="en-US" dirty="0"/>
          </a:p>
        </p:txBody>
      </p:sp>
    </p:spTree>
    <p:extLst>
      <p:ext uri="{BB962C8B-B14F-4D97-AF65-F5344CB8AC3E}">
        <p14:creationId xmlns:p14="http://schemas.microsoft.com/office/powerpoint/2010/main" val="248610546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Τίτλος 1">
            <a:extLst>
              <a:ext uri="{FF2B5EF4-FFF2-40B4-BE49-F238E27FC236}">
                <a16:creationId xmlns:a16="http://schemas.microsoft.com/office/drawing/2014/main" id="{5B68FD5D-8039-47C2-AFB3-5C78C21E8E37}"/>
              </a:ext>
            </a:extLst>
          </p:cNvPr>
          <p:cNvSpPr>
            <a:spLocks noGrp="1"/>
          </p:cNvSpPr>
          <p:nvPr>
            <p:ph type="title"/>
          </p:nvPr>
        </p:nvSpPr>
        <p:spPr>
          <a:xfrm>
            <a:off x="581192" y="710545"/>
            <a:ext cx="11029616" cy="581360"/>
          </a:xfrm>
        </p:spPr>
        <p:txBody>
          <a:bodyPr/>
          <a:lstStyle/>
          <a:p>
            <a:pPr marR="0">
              <a:lnSpc>
                <a:spcPct val="105000"/>
              </a:lnSpc>
              <a:spcBef>
                <a:spcPts val="0"/>
              </a:spcBef>
              <a:spcAft>
                <a:spcPts val="500"/>
              </a:spcAft>
              <a:buClrTx/>
              <a:tabLst>
                <a:tab pos="6639560" algn="r"/>
              </a:tabLst>
            </a:pPr>
            <a:r>
              <a:rPr lang="en-US" sz="2800" b="1" cap="none" dirty="0">
                <a:solidFill>
                  <a:schemeClr val="tx1"/>
                </a:solidFill>
                <a:latin typeface="Calibri" panose="020F0502020204030204" pitchFamily="34" charset="0"/>
                <a:ea typeface="Calibri" panose="020F0502020204030204" pitchFamily="34" charset="0"/>
                <a:cs typeface="Times New Roman" panose="02020603050405020304" pitchFamily="18" charset="0"/>
              </a:rPr>
              <a:t>RISK MANAGEMENT</a:t>
            </a:r>
            <a:r>
              <a:rPr lang="el-GR" sz="2800" b="1" cap="none" dirty="0">
                <a:solidFill>
                  <a:schemeClr val="tx1"/>
                </a:solidFill>
                <a:latin typeface="Calibri" panose="020F0502020204030204" pitchFamily="34" charset="0"/>
                <a:ea typeface="Calibri" panose="020F0502020204030204" pitchFamily="34" charset="0"/>
                <a:cs typeface="Times New Roman" panose="02020603050405020304" pitchFamily="18" charset="0"/>
              </a:rPr>
              <a:t> ΣΤΟ ΑΝΟΙΓΜΑ</a:t>
            </a:r>
            <a:r>
              <a:rPr lang="en-US" sz="2800" b="1" cap="none" dirty="0">
                <a:solidFill>
                  <a:schemeClr val="tx1"/>
                </a:solidFill>
                <a:latin typeface="Calibri" panose="020F0502020204030204" pitchFamily="34" charset="0"/>
                <a:ea typeface="Calibri" panose="020F0502020204030204" pitchFamily="34" charset="0"/>
                <a:cs typeface="Times New Roman" panose="02020603050405020304" pitchFamily="18" charset="0"/>
              </a:rPr>
              <a:t> </a:t>
            </a:r>
            <a:r>
              <a:rPr lang="el-GR" sz="2800" b="1" cap="none" dirty="0">
                <a:solidFill>
                  <a:schemeClr val="tx1"/>
                </a:solidFill>
                <a:latin typeface="Calibri" panose="020F0502020204030204" pitchFamily="34" charset="0"/>
                <a:ea typeface="Calibri" panose="020F0502020204030204" pitchFamily="34" charset="0"/>
                <a:cs typeface="Times New Roman" panose="02020603050405020304" pitchFamily="18" charset="0"/>
              </a:rPr>
              <a:t>ΚΑΦΕΤΕΡΙΑΣ </a:t>
            </a:r>
          </a:p>
        </p:txBody>
      </p:sp>
      <p:sp>
        <p:nvSpPr>
          <p:cNvPr id="5" name="TextBox 4">
            <a:extLst>
              <a:ext uri="{FF2B5EF4-FFF2-40B4-BE49-F238E27FC236}">
                <a16:creationId xmlns:a16="http://schemas.microsoft.com/office/drawing/2014/main" id="{792D8BE5-E405-4866-83E9-61AE34D816CB}"/>
              </a:ext>
            </a:extLst>
          </p:cNvPr>
          <p:cNvSpPr txBox="1"/>
          <p:nvPr/>
        </p:nvSpPr>
        <p:spPr>
          <a:xfrm>
            <a:off x="3260521" y="3105834"/>
            <a:ext cx="5670957" cy="646331"/>
          </a:xfrm>
          <a:prstGeom prst="rect">
            <a:avLst/>
          </a:prstGeom>
          <a:noFill/>
        </p:spPr>
        <p:txBody>
          <a:bodyPr wrap="square" rtlCol="0">
            <a:spAutoFit/>
          </a:bodyPr>
          <a:lstStyle/>
          <a:p>
            <a:r>
              <a:rPr lang="el-GR" sz="1800" b="1" u="sng" dirty="0">
                <a:effectLst/>
                <a:latin typeface="Calibri" panose="020F0502020204030204" pitchFamily="34" charset="0"/>
                <a:ea typeface="Calibri" panose="020F0502020204030204" pitchFamily="34" charset="0"/>
                <a:cs typeface="Calibri" panose="020F0502020204030204" pitchFamily="34" charset="0"/>
              </a:rPr>
              <a:t>ΔΗΜΙΟΥΡΓΙΑ ΚΑΤΑΛΛΗΛΗΣ ΕΜΠΕΙΡΙΑΣ ΤΩΝ ΠΕΛΑΤΩΝ</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53951689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Τίτλος 1">
            <a:extLst>
              <a:ext uri="{FF2B5EF4-FFF2-40B4-BE49-F238E27FC236}">
                <a16:creationId xmlns:a16="http://schemas.microsoft.com/office/drawing/2014/main" id="{C1A12038-9EB4-47EC-B79F-EECAD4C5B918}"/>
              </a:ext>
            </a:extLst>
          </p:cNvPr>
          <p:cNvSpPr>
            <a:spLocks noGrp="1"/>
          </p:cNvSpPr>
          <p:nvPr>
            <p:ph type="title"/>
          </p:nvPr>
        </p:nvSpPr>
        <p:spPr>
          <a:xfrm>
            <a:off x="581192" y="710545"/>
            <a:ext cx="11029616" cy="581360"/>
          </a:xfrm>
        </p:spPr>
        <p:txBody>
          <a:bodyPr/>
          <a:lstStyle/>
          <a:p>
            <a:pPr marR="0">
              <a:lnSpc>
                <a:spcPct val="105000"/>
              </a:lnSpc>
              <a:spcBef>
                <a:spcPts val="0"/>
              </a:spcBef>
              <a:spcAft>
                <a:spcPts val="500"/>
              </a:spcAft>
              <a:buClrTx/>
              <a:tabLst>
                <a:tab pos="6639560" algn="r"/>
              </a:tabLst>
            </a:pPr>
            <a:r>
              <a:rPr lang="en-US" sz="2800" b="1" cap="none" dirty="0">
                <a:solidFill>
                  <a:schemeClr val="tx1"/>
                </a:solidFill>
                <a:latin typeface="Calibri" panose="020F0502020204030204" pitchFamily="34" charset="0"/>
                <a:ea typeface="Calibri" panose="020F0502020204030204" pitchFamily="34" charset="0"/>
                <a:cs typeface="Times New Roman" panose="02020603050405020304" pitchFamily="18" charset="0"/>
              </a:rPr>
              <a:t>RISK MANAGEMENT</a:t>
            </a:r>
            <a:r>
              <a:rPr lang="el-GR" sz="2800" b="1" cap="none" dirty="0">
                <a:solidFill>
                  <a:schemeClr val="tx1"/>
                </a:solidFill>
                <a:latin typeface="Calibri" panose="020F0502020204030204" pitchFamily="34" charset="0"/>
                <a:ea typeface="Calibri" panose="020F0502020204030204" pitchFamily="34" charset="0"/>
                <a:cs typeface="Times New Roman" panose="02020603050405020304" pitchFamily="18" charset="0"/>
              </a:rPr>
              <a:t> ΣΤΟ ΑΝΟΙΓΜΑ</a:t>
            </a:r>
            <a:r>
              <a:rPr lang="en-US" sz="2800" b="1" cap="none" dirty="0">
                <a:solidFill>
                  <a:schemeClr val="tx1"/>
                </a:solidFill>
                <a:latin typeface="Calibri" panose="020F0502020204030204" pitchFamily="34" charset="0"/>
                <a:ea typeface="Calibri" panose="020F0502020204030204" pitchFamily="34" charset="0"/>
                <a:cs typeface="Times New Roman" panose="02020603050405020304" pitchFamily="18" charset="0"/>
              </a:rPr>
              <a:t> </a:t>
            </a:r>
            <a:r>
              <a:rPr lang="el-GR" sz="2800" b="1" cap="none" dirty="0">
                <a:solidFill>
                  <a:schemeClr val="tx1"/>
                </a:solidFill>
                <a:latin typeface="Calibri" panose="020F0502020204030204" pitchFamily="34" charset="0"/>
                <a:ea typeface="Calibri" panose="020F0502020204030204" pitchFamily="34" charset="0"/>
                <a:cs typeface="Times New Roman" panose="02020603050405020304" pitchFamily="18" charset="0"/>
              </a:rPr>
              <a:t>ΚΑΦΕΤΕΡΙΑΣ </a:t>
            </a:r>
          </a:p>
        </p:txBody>
      </p:sp>
      <p:sp>
        <p:nvSpPr>
          <p:cNvPr id="5" name="TextBox 4">
            <a:extLst>
              <a:ext uri="{FF2B5EF4-FFF2-40B4-BE49-F238E27FC236}">
                <a16:creationId xmlns:a16="http://schemas.microsoft.com/office/drawing/2014/main" id="{7BD77834-F4B8-48BA-9041-C1C82E2C66B7}"/>
              </a:ext>
            </a:extLst>
          </p:cNvPr>
          <p:cNvSpPr txBox="1"/>
          <p:nvPr/>
        </p:nvSpPr>
        <p:spPr>
          <a:xfrm>
            <a:off x="4510481" y="2413337"/>
            <a:ext cx="3171038" cy="2031325"/>
          </a:xfrm>
          <a:prstGeom prst="rect">
            <a:avLst/>
          </a:prstGeom>
          <a:noFill/>
        </p:spPr>
        <p:txBody>
          <a:bodyPr wrap="square" rtlCol="0">
            <a:spAutoFit/>
          </a:bodyPr>
          <a:lstStyle/>
          <a:p>
            <a:r>
              <a:rPr lang="el-GR" sz="1800" b="1" u="sng" dirty="0">
                <a:effectLst/>
                <a:latin typeface="Calibri" panose="020F0502020204030204" pitchFamily="34" charset="0"/>
                <a:ea typeface="Calibri" panose="020F0502020204030204" pitchFamily="34" charset="0"/>
                <a:cs typeface="Calibri" panose="020F0502020204030204" pitchFamily="34" charset="0"/>
              </a:rPr>
              <a:t>ΣΤΡΑΤΗΓΙΚΗ ΤΗΣ ΕΠΙΧΕΙΡΗΣΗΣ</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857250" lvl="1" indent="-400050">
              <a:buFont typeface="Arial" panose="020B0604020202020204" pitchFamily="34" charset="0"/>
              <a:buChar char="•"/>
            </a:pPr>
            <a:r>
              <a:rPr lang="el-GR" dirty="0">
                <a:effectLst/>
                <a:latin typeface="Calibri" panose="020F0502020204030204" pitchFamily="34" charset="0"/>
                <a:ea typeface="Calibri" panose="020F0502020204030204" pitchFamily="34" charset="0"/>
              </a:rPr>
              <a:t>ΠΑΘΟΣ</a:t>
            </a:r>
          </a:p>
          <a:p>
            <a:pPr marL="857250" lvl="1" indent="-400050">
              <a:buFont typeface="Arial" panose="020B0604020202020204" pitchFamily="34" charset="0"/>
              <a:buChar char="•"/>
            </a:pPr>
            <a:r>
              <a:rPr lang="el-GR" dirty="0">
                <a:effectLst/>
                <a:latin typeface="Calibri" panose="020F0502020204030204" pitchFamily="34" charset="0"/>
                <a:ea typeface="Calibri" panose="020F0502020204030204" pitchFamily="34" charset="0"/>
              </a:rPr>
              <a:t>ΠΑΡΕ ΡΕΠΟ</a:t>
            </a:r>
            <a:endParaRPr lang="el-GR" dirty="0">
              <a:latin typeface="Calibri" panose="020F0502020204030204" pitchFamily="34" charset="0"/>
              <a:ea typeface="Calibri" panose="020F0502020204030204" pitchFamily="34" charset="0"/>
            </a:endParaRPr>
          </a:p>
          <a:p>
            <a:pPr marL="857250" lvl="1" indent="-400050">
              <a:buFont typeface="Arial" panose="020B0604020202020204" pitchFamily="34" charset="0"/>
              <a:buChar char="•"/>
            </a:pPr>
            <a:r>
              <a:rPr lang="el-GR" dirty="0">
                <a:effectLst/>
                <a:latin typeface="Calibri" panose="020F0502020204030204" pitchFamily="34" charset="0"/>
                <a:ea typeface="Calibri" panose="020F0502020204030204" pitchFamily="34" charset="0"/>
              </a:rPr>
              <a:t>ΚΟΙΝΕΣ ΑΞΙΕΣ</a:t>
            </a:r>
          </a:p>
          <a:p>
            <a:pPr marL="857250" lvl="1" indent="-400050">
              <a:buFont typeface="Arial" panose="020B0604020202020204" pitchFamily="34" charset="0"/>
              <a:buChar char="•"/>
            </a:pPr>
            <a:r>
              <a:rPr lang="el-GR" dirty="0">
                <a:effectLst/>
                <a:latin typeface="Calibri" panose="020F0502020204030204" pitchFamily="34" charset="0"/>
                <a:ea typeface="Calibri" panose="020F0502020204030204" pitchFamily="34" charset="0"/>
              </a:rPr>
              <a:t>ΜΑΡΚΕΤΙΝΓΚ</a:t>
            </a:r>
            <a:endParaRPr lang="el-GR" dirty="0">
              <a:latin typeface="Calibri" panose="020F0502020204030204" pitchFamily="34" charset="0"/>
              <a:ea typeface="Calibri" panose="020F0502020204030204" pitchFamily="34" charset="0"/>
            </a:endParaRPr>
          </a:p>
          <a:p>
            <a:pPr marL="857250" lvl="1" indent="-400050">
              <a:buFont typeface="Arial" panose="020B0604020202020204" pitchFamily="34" charset="0"/>
              <a:buChar char="•"/>
            </a:pPr>
            <a:r>
              <a:rPr lang="el-GR" dirty="0">
                <a:effectLst/>
                <a:latin typeface="Calibri" panose="020F0502020204030204" pitchFamily="34" charset="0"/>
                <a:ea typeface="Calibri" panose="020F0502020204030204" pitchFamily="34" charset="0"/>
              </a:rPr>
              <a:t>EMAIL ΜΑΡΚΕΤΙΝΓΚ</a:t>
            </a:r>
          </a:p>
          <a:p>
            <a:pPr marL="857250" lvl="1" indent="-400050">
              <a:buFont typeface="Arial" panose="020B0604020202020204" pitchFamily="34" charset="0"/>
              <a:buChar char="•"/>
            </a:pPr>
            <a:r>
              <a:rPr lang="el-GR" dirty="0">
                <a:effectLst/>
                <a:latin typeface="Calibri" panose="020F0502020204030204" pitchFamily="34" charset="0"/>
                <a:ea typeface="Calibri" panose="020F0502020204030204" pitchFamily="34" charset="0"/>
              </a:rPr>
              <a:t>ΑΦΟΣΙΩΣΗ</a:t>
            </a:r>
            <a:endParaRPr lang="en-US" dirty="0"/>
          </a:p>
        </p:txBody>
      </p:sp>
    </p:spTree>
    <p:extLst>
      <p:ext uri="{BB962C8B-B14F-4D97-AF65-F5344CB8AC3E}">
        <p14:creationId xmlns:p14="http://schemas.microsoft.com/office/powerpoint/2010/main" val="262982578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ED7D344A-3AF3-4E2E-9DFA-771E66C6F93C}"/>
              </a:ext>
            </a:extLst>
          </p:cNvPr>
          <p:cNvSpPr>
            <a:spLocks noGrp="1"/>
          </p:cNvSpPr>
          <p:nvPr>
            <p:ph type="title"/>
          </p:nvPr>
        </p:nvSpPr>
        <p:spPr>
          <a:xfrm>
            <a:off x="1143001" y="2476500"/>
            <a:ext cx="9905998" cy="1905000"/>
          </a:xfrm>
        </p:spPr>
        <p:txBody>
          <a:bodyPr>
            <a:normAutofit/>
          </a:bodyPr>
          <a:lstStyle/>
          <a:p>
            <a:pPr algn="ctr"/>
            <a:r>
              <a:rPr lang="el-GR" sz="4000" b="1" dirty="0">
                <a:solidFill>
                  <a:schemeClr val="accent3"/>
                </a:solidFill>
              </a:rPr>
              <a:t>ΤΕΛΟΣ ΠΑΡΟΥΣΙΑΣΗΣ</a:t>
            </a:r>
            <a:endParaRPr lang="en-US" sz="4000" b="1" dirty="0">
              <a:solidFill>
                <a:schemeClr val="accent3"/>
              </a:solidFill>
            </a:endParaRPr>
          </a:p>
        </p:txBody>
      </p:sp>
    </p:spTree>
    <p:extLst>
      <p:ext uri="{BB962C8B-B14F-4D97-AF65-F5344CB8AC3E}">
        <p14:creationId xmlns:p14="http://schemas.microsoft.com/office/powerpoint/2010/main" val="18470927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588C31C4-77EA-464F-B5D3-216B2DB000E6}"/>
              </a:ext>
            </a:extLst>
          </p:cNvPr>
          <p:cNvSpPr>
            <a:spLocks noGrp="1"/>
          </p:cNvSpPr>
          <p:nvPr>
            <p:ph type="title"/>
          </p:nvPr>
        </p:nvSpPr>
        <p:spPr/>
        <p:txBody>
          <a:bodyPr>
            <a:normAutofit/>
          </a:bodyPr>
          <a:lstStyle/>
          <a:p>
            <a:pPr algn="ctr"/>
            <a:r>
              <a:rPr lang="el-GR" sz="4000" b="1" u="sng">
                <a:effectLst/>
                <a:latin typeface="Calibri" panose="020F0502020204030204" pitchFamily="34" charset="0"/>
                <a:ea typeface="Calibri" panose="020F0502020204030204" pitchFamily="34" charset="0"/>
                <a:cs typeface="Calibri" panose="020F0502020204030204" pitchFamily="34" charset="0"/>
              </a:rPr>
              <a:t>ΔΙΑΧΕΙΡΙΣΗ ΚΙΝΔΥΝΟΥ</a:t>
            </a:r>
            <a:br>
              <a:rPr lang="en-US" sz="180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Θέση περιεχομένου 2">
            <a:extLst>
              <a:ext uri="{FF2B5EF4-FFF2-40B4-BE49-F238E27FC236}">
                <a16:creationId xmlns:a16="http://schemas.microsoft.com/office/drawing/2014/main" id="{7C78A141-4D5E-4C85-BF05-CF372FD948CB}"/>
              </a:ext>
            </a:extLst>
          </p:cNvPr>
          <p:cNvSpPr>
            <a:spLocks noGrp="1"/>
          </p:cNvSpPr>
          <p:nvPr>
            <p:ph idx="1"/>
          </p:nvPr>
        </p:nvSpPr>
        <p:spPr>
          <a:xfrm>
            <a:off x="581193" y="2256887"/>
            <a:ext cx="11029615" cy="3909021"/>
          </a:xfrm>
        </p:spPr>
        <p:txBody>
          <a:bodyPr/>
          <a:lstStyle/>
          <a:p>
            <a:pPr>
              <a:buClr>
                <a:schemeClr val="tx1"/>
              </a:buClr>
              <a:buFont typeface="Arial" panose="020B0604020202020204" pitchFamily="34" charset="0"/>
              <a:buChar char="•"/>
            </a:pPr>
            <a:r>
              <a:rPr lang="el-GR" sz="1800" dirty="0">
                <a:effectLst/>
                <a:latin typeface="Calibri" panose="020F0502020204030204" pitchFamily="34" charset="0"/>
                <a:ea typeface="Calibri" panose="020F0502020204030204" pitchFamily="34" charset="0"/>
              </a:rPr>
              <a:t>ΤΟ ΕΠΙΚΕΝΤΡΟ ΤΗΣ ΚΑΛΗΣ ΔΙΑΧΕΙΡΙΣΗΣ ΚΙΝΔΥΝΟΥ ΕΙΝΑΙ Η ΑΝΑΓΝΩΡΙΣΗ ΚΑΙ Ο ΧΕΙΡΙΣΜΟΣ ΑΥΤΩΝ ΤΩΝ ΚΙΝΔΥΝΩΝ. </a:t>
            </a:r>
          </a:p>
          <a:p>
            <a:pPr>
              <a:buClr>
                <a:schemeClr val="tx1"/>
              </a:buClr>
              <a:buFont typeface="Arial" panose="020B0604020202020204" pitchFamily="34" charset="0"/>
              <a:buChar char="•"/>
            </a:pPr>
            <a:r>
              <a:rPr lang="el-GR" sz="1800" dirty="0">
                <a:effectLst/>
                <a:latin typeface="Calibri" panose="020F0502020204030204" pitchFamily="34" charset="0"/>
                <a:ea typeface="Calibri" panose="020F0502020204030204" pitchFamily="34" charset="0"/>
              </a:rPr>
              <a:t>ΣΤΟΧΟΣ ΤΗΣ ΕΙΝΑΙ ΝΑ ΠΡΟΣΘΕΣΕΙ ΤΗ ΜΕΓΙΣΤΗ ΑΕΙΦΟΡΟ ΑΞΙΑ ΣΕ ΟΛΕΣ ΤΙΣ ΔΡΑΣΤΗΡΙΟΤΗΤΕΣ ΤΟΥ ΟΡΓΑΝΙΣΜΟΥ</a:t>
            </a:r>
            <a:r>
              <a:rPr lang="el-GR" sz="1800" dirty="0">
                <a:latin typeface="Calibri" panose="020F0502020204030204" pitchFamily="34" charset="0"/>
                <a:ea typeface="Calibri" panose="020F0502020204030204" pitchFamily="34" charset="0"/>
              </a:rPr>
              <a:t>.</a:t>
            </a:r>
          </a:p>
          <a:p>
            <a:pPr>
              <a:buClr>
                <a:schemeClr val="tx1"/>
              </a:buClr>
              <a:buFont typeface="Arial" panose="020B0604020202020204" pitchFamily="34" charset="0"/>
              <a:buChar char="•"/>
            </a:pPr>
            <a:r>
              <a:rPr lang="el-GR" sz="1800" dirty="0">
                <a:effectLst/>
                <a:latin typeface="Calibri" panose="020F0502020204030204" pitchFamily="34" charset="0"/>
                <a:ea typeface="Calibri" panose="020F0502020204030204" pitchFamily="34" charset="0"/>
              </a:rPr>
              <a:t>ΑΥΞΑΝΕΙ ΤΗΝ ΠΙΘΑΝΟΤΗΤΑ ΕΠΙΤΥΧΙΑΣ, ΚΑΙ ΜΕΙΩΝΕΙ ΑΜΦΟΤΕΡΑ, ΤΗΝ ΠΙΘΑΝΟΤΗΤΑ ΑΠΟΤΥΧΙΑΣ ΚΑΙ ΤΗΝ ΑΒΕΒΑΙΟΤΗΤΑ ΕΠΙΤΕΥΞΗΣ ΤΩΝ ΣΥΝΟΛΙΚΩΝ ΣΤΟΧΩΝ ΤΟΥ ΟΡΓΑΝΙΣΜΟΥ.</a:t>
            </a:r>
          </a:p>
          <a:p>
            <a:pPr>
              <a:buClr>
                <a:schemeClr val="tx1"/>
              </a:buClr>
              <a:buFont typeface="Arial" panose="020B0604020202020204" pitchFamily="34" charset="0"/>
              <a:buChar char="•"/>
            </a:pPr>
            <a:r>
              <a:rPr lang="el-GR" sz="1800" dirty="0">
                <a:effectLst/>
                <a:latin typeface="Calibri" panose="020F0502020204030204" pitchFamily="34" charset="0"/>
                <a:ea typeface="Calibri" panose="020F0502020204030204" pitchFamily="34" charset="0"/>
              </a:rPr>
              <a:t>ΥΠΟΣΤΗΡΙΖΕΙ ΤΗΝ ΕΥΘΥΝΗ, ΤΗΝ ΜΕΤΡΗΣΗ ΕΠΙΔΟΣΗΣ ΚΑΙ ΤΗΝ ΑΝΤΑΜΟΙΒΗ ΕΤΣΙ ΩΣΤΕ ΝΑ ΠΡΟΩΘΕΙΤΑΙ Η ΛΕΙΤΟΥΡΓΙΚΗ ΑΠΟΔΟΤΙΚΟΤΗΤΑ ΣΕ ΟΛΑ ΤΑ ΕΠΙΠΕΔΑ.</a:t>
            </a:r>
            <a:endParaRPr lang="el-GR" sz="1800" dirty="0">
              <a:latin typeface="Calibri" panose="020F0502020204030204" pitchFamily="34" charset="0"/>
              <a:ea typeface="Calibri" panose="020F0502020204030204" pitchFamily="34" charset="0"/>
            </a:endParaRPr>
          </a:p>
          <a:p>
            <a:pPr>
              <a:buClr>
                <a:schemeClr val="tx1"/>
              </a:buClr>
              <a:buFont typeface="Arial" panose="020B0604020202020204" pitchFamily="34" charset="0"/>
              <a:buChar char="•"/>
            </a:pPr>
            <a:endParaRPr lang="el-GR" sz="1800" dirty="0">
              <a:effectLst/>
              <a:latin typeface="Calibri" panose="020F0502020204030204" pitchFamily="34" charset="0"/>
              <a:ea typeface="Calibri" panose="020F0502020204030204" pitchFamily="34" charset="0"/>
            </a:endParaRPr>
          </a:p>
          <a:p>
            <a:pPr>
              <a:buClr>
                <a:schemeClr val="tx1"/>
              </a:buClr>
              <a:buFont typeface="Arial" panose="020B0604020202020204" pitchFamily="34" charset="0"/>
              <a:buChar char="•"/>
            </a:pPr>
            <a:endParaRPr lang="el-GR" sz="1800" dirty="0">
              <a:effectLst/>
              <a:latin typeface="Calibri" panose="020F0502020204030204" pitchFamily="34" charset="0"/>
              <a:ea typeface="Calibri" panose="020F0502020204030204" pitchFamily="34" charset="0"/>
            </a:endParaRPr>
          </a:p>
          <a:p>
            <a:pPr marL="0" indent="0">
              <a:buClr>
                <a:schemeClr val="tx1"/>
              </a:buClr>
              <a:buNone/>
            </a:pPr>
            <a:endParaRPr lang="el-GR" sz="1800" dirty="0">
              <a:latin typeface="Calibri" panose="020F0502020204030204" pitchFamily="34" charset="0"/>
              <a:ea typeface="Calibri" panose="020F0502020204030204" pitchFamily="34" charset="0"/>
            </a:endParaRPr>
          </a:p>
          <a:p>
            <a:pPr>
              <a:buFont typeface="Arial" panose="020B0604020202020204" pitchFamily="34" charset="0"/>
              <a:buChar char="•"/>
            </a:pPr>
            <a:endParaRPr lang="en-US" dirty="0"/>
          </a:p>
        </p:txBody>
      </p:sp>
    </p:spTree>
    <p:extLst>
      <p:ext uri="{BB962C8B-B14F-4D97-AF65-F5344CB8AC3E}">
        <p14:creationId xmlns:p14="http://schemas.microsoft.com/office/powerpoint/2010/main" val="225513232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2B646AE3-9068-4BF6-9142-4FEC1E7C58CF}"/>
              </a:ext>
            </a:extLst>
          </p:cNvPr>
          <p:cNvSpPr>
            <a:spLocks noGrp="1"/>
          </p:cNvSpPr>
          <p:nvPr>
            <p:ph type="title"/>
          </p:nvPr>
        </p:nvSpPr>
        <p:spPr/>
        <p:txBody>
          <a:bodyPr>
            <a:normAutofit/>
          </a:bodyPr>
          <a:lstStyle/>
          <a:p>
            <a:pPr algn="ctr"/>
            <a:r>
              <a:rPr lang="el-GR" sz="4000" b="1" u="sng" dirty="0">
                <a:solidFill>
                  <a:schemeClr val="tx1"/>
                </a:solidFill>
                <a:effectLst/>
                <a:latin typeface="Calibri" panose="020F0502020204030204" pitchFamily="34" charset="0"/>
                <a:ea typeface="Calibri" panose="020F0502020204030204" pitchFamily="34" charset="0"/>
                <a:cs typeface="Calibri" panose="020F0502020204030204" pitchFamily="34" charset="0"/>
              </a:rPr>
              <a:t>ΔΙΑΧΕΙΡΗΣΗ ΕΠΙΧΕΙΡΗΜΑΤΙΚΟΥ ΚΙΝΔΥΝΟΥ</a:t>
            </a:r>
            <a:b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endParaRPr lang="en-US" dirty="0">
              <a:solidFill>
                <a:schemeClr val="tx1"/>
              </a:solidFill>
            </a:endParaRPr>
          </a:p>
        </p:txBody>
      </p:sp>
      <p:sp>
        <p:nvSpPr>
          <p:cNvPr id="3" name="Θέση περιεχομένου 2">
            <a:extLst>
              <a:ext uri="{FF2B5EF4-FFF2-40B4-BE49-F238E27FC236}">
                <a16:creationId xmlns:a16="http://schemas.microsoft.com/office/drawing/2014/main" id="{BF733C97-6D9C-4DB8-AC51-563F59DC1936}"/>
              </a:ext>
            </a:extLst>
          </p:cNvPr>
          <p:cNvSpPr>
            <a:spLocks noGrp="1"/>
          </p:cNvSpPr>
          <p:nvPr>
            <p:ph sz="half" idx="1"/>
          </p:nvPr>
        </p:nvSpPr>
        <p:spPr>
          <a:xfrm>
            <a:off x="1141806" y="2064471"/>
            <a:ext cx="3312678" cy="2036087"/>
          </a:xfrm>
        </p:spPr>
        <p:txBody>
          <a:bodyPr>
            <a:normAutofit/>
          </a:bodyPr>
          <a:lstStyle/>
          <a:p>
            <a:pPr>
              <a:buClr>
                <a:schemeClr val="tx1"/>
              </a:buClr>
              <a:buFont typeface="Wingdings" panose="05000000000000000000" pitchFamily="2" charset="2"/>
              <a:buChar char="v"/>
            </a:pPr>
            <a:r>
              <a:rPr lang="el-GR" sz="1800" dirty="0">
                <a:solidFill>
                  <a:schemeClr val="tx1"/>
                </a:solidFill>
                <a:latin typeface="Calibri" panose="020F0502020204030204" pitchFamily="34" charset="0"/>
                <a:ea typeface="Calibri" panose="020F0502020204030204" pitchFamily="34" charset="0"/>
              </a:rPr>
              <a:t>Ο</a:t>
            </a:r>
            <a:r>
              <a:rPr lang="el-GR" sz="1800" dirty="0">
                <a:solidFill>
                  <a:schemeClr val="tx1"/>
                </a:solidFill>
                <a:effectLst/>
                <a:latin typeface="Calibri" panose="020F0502020204030204" pitchFamily="34" charset="0"/>
                <a:ea typeface="Calibri" panose="020F0502020204030204" pitchFamily="34" charset="0"/>
              </a:rPr>
              <a:t> ΕΝΤΟΠΙΣΜΟΣ</a:t>
            </a:r>
          </a:p>
          <a:p>
            <a:pPr>
              <a:buClr>
                <a:schemeClr val="tx1"/>
              </a:buClr>
              <a:buFont typeface="Wingdings" panose="05000000000000000000" pitchFamily="2" charset="2"/>
              <a:buChar char="v"/>
            </a:pPr>
            <a:r>
              <a:rPr lang="el-GR" sz="1800" dirty="0">
                <a:solidFill>
                  <a:schemeClr val="tx1"/>
                </a:solidFill>
                <a:latin typeface="Calibri" panose="020F0502020204030204" pitchFamily="34" charset="0"/>
                <a:ea typeface="Calibri" panose="020F0502020204030204" pitchFamily="34" charset="0"/>
              </a:rPr>
              <a:t>Η</a:t>
            </a:r>
            <a:r>
              <a:rPr lang="el-GR" sz="1800" dirty="0">
                <a:solidFill>
                  <a:schemeClr val="tx1"/>
                </a:solidFill>
                <a:effectLst/>
                <a:latin typeface="Calibri" panose="020F0502020204030204" pitchFamily="34" charset="0"/>
                <a:ea typeface="Calibri" panose="020F0502020204030204" pitchFamily="34" charset="0"/>
              </a:rPr>
              <a:t> ΑΞΙΟΛΟΓΗΣΗ             </a:t>
            </a:r>
          </a:p>
          <a:p>
            <a:pPr>
              <a:buClr>
                <a:schemeClr val="tx1"/>
              </a:buClr>
              <a:buFont typeface="Wingdings" panose="05000000000000000000" pitchFamily="2" charset="2"/>
              <a:buChar char="v"/>
            </a:pPr>
            <a:r>
              <a:rPr lang="el-GR" sz="1800" dirty="0">
                <a:solidFill>
                  <a:schemeClr val="tx1"/>
                </a:solidFill>
                <a:effectLst/>
                <a:latin typeface="Calibri" panose="020F0502020204030204" pitchFamily="34" charset="0"/>
                <a:ea typeface="Calibri" panose="020F0502020204030204" pitchFamily="34" charset="0"/>
              </a:rPr>
              <a:t>Η ΙΕΡΑΡΧΗΣΗ</a:t>
            </a:r>
            <a:endParaRPr lang="el-GR" sz="1800" dirty="0">
              <a:solidFill>
                <a:schemeClr val="tx1"/>
              </a:solidFill>
              <a:latin typeface="Calibri" panose="020F0502020204030204" pitchFamily="34" charset="0"/>
              <a:ea typeface="Calibri" panose="020F0502020204030204" pitchFamily="34" charset="0"/>
            </a:endParaRPr>
          </a:p>
        </p:txBody>
      </p:sp>
      <p:sp>
        <p:nvSpPr>
          <p:cNvPr id="5" name="Θέση περιεχομένου 4">
            <a:extLst>
              <a:ext uri="{FF2B5EF4-FFF2-40B4-BE49-F238E27FC236}">
                <a16:creationId xmlns:a16="http://schemas.microsoft.com/office/drawing/2014/main" id="{510CE1CB-4B85-4464-ACDF-424EA6BC3FB5}"/>
              </a:ext>
            </a:extLst>
          </p:cNvPr>
          <p:cNvSpPr>
            <a:spLocks noGrp="1"/>
          </p:cNvSpPr>
          <p:nvPr>
            <p:ph sz="half" idx="2"/>
          </p:nvPr>
        </p:nvSpPr>
        <p:spPr>
          <a:xfrm>
            <a:off x="3498615" y="2414245"/>
            <a:ext cx="5194769" cy="1364530"/>
          </a:xfrm>
        </p:spPr>
        <p:txBody>
          <a:bodyPr/>
          <a:lstStyle/>
          <a:p>
            <a:pPr marL="0" indent="0">
              <a:buNone/>
            </a:pPr>
            <a:r>
              <a:rPr lang="el-GR" sz="1800" dirty="0">
                <a:solidFill>
                  <a:schemeClr val="tx1"/>
                </a:solidFill>
                <a:effectLst/>
                <a:latin typeface="Calibri" panose="020F0502020204030204" pitchFamily="34" charset="0"/>
                <a:ea typeface="Calibri" panose="020F0502020204030204" pitchFamily="34" charset="0"/>
              </a:rPr>
              <a:t>ΣΥΝΘΗΚΩΝ ΠΟΥ ΘΑ ΜΠΟΡΟΥΣΑΝ ΝΑ ΘΕΣΟΥΝ ΥΠΟ ΑΙΡΕΣΗ ΤΗΝ ΕΠΙΤΥΧΙΑ ΕΝΟΣ ΕΠΙΧΕΙΡΗΜΑΤΙΚΟΥ </a:t>
            </a:r>
            <a:r>
              <a:rPr lang="el-GR" dirty="0">
                <a:solidFill>
                  <a:schemeClr val="tx1"/>
                </a:solidFill>
                <a:effectLst/>
                <a:latin typeface="Calibri" panose="020F0502020204030204" pitchFamily="34" charset="0"/>
                <a:ea typeface="Calibri" panose="020F0502020204030204" pitchFamily="34" charset="0"/>
              </a:rPr>
              <a:t>Ε</a:t>
            </a:r>
            <a:r>
              <a:rPr lang="el-GR" sz="1800" dirty="0">
                <a:solidFill>
                  <a:schemeClr val="tx1"/>
                </a:solidFill>
                <a:effectLst/>
                <a:latin typeface="Calibri" panose="020F0502020204030204" pitchFamily="34" charset="0"/>
                <a:ea typeface="Calibri" panose="020F0502020204030204" pitchFamily="34" charset="0"/>
              </a:rPr>
              <a:t>ΡΓΟΥ </a:t>
            </a:r>
            <a:endParaRPr lang="en-US" dirty="0">
              <a:solidFill>
                <a:schemeClr val="tx1"/>
              </a:solidFill>
            </a:endParaRPr>
          </a:p>
        </p:txBody>
      </p:sp>
      <p:sp>
        <p:nvSpPr>
          <p:cNvPr id="4" name="Δεξί άγκιστρο 3">
            <a:extLst>
              <a:ext uri="{FF2B5EF4-FFF2-40B4-BE49-F238E27FC236}">
                <a16:creationId xmlns:a16="http://schemas.microsoft.com/office/drawing/2014/main" id="{FA753FB7-BC01-437E-ACE9-531C12A032EF}"/>
              </a:ext>
            </a:extLst>
          </p:cNvPr>
          <p:cNvSpPr/>
          <p:nvPr/>
        </p:nvSpPr>
        <p:spPr>
          <a:xfrm>
            <a:off x="2911149" y="2502150"/>
            <a:ext cx="363894" cy="1188720"/>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sp>
        <p:nvSpPr>
          <p:cNvPr id="8" name="TextBox 7">
            <a:extLst>
              <a:ext uri="{FF2B5EF4-FFF2-40B4-BE49-F238E27FC236}">
                <a16:creationId xmlns:a16="http://schemas.microsoft.com/office/drawing/2014/main" id="{99D00654-8081-47F7-B0AF-C05A22A61277}"/>
              </a:ext>
            </a:extLst>
          </p:cNvPr>
          <p:cNvSpPr txBox="1"/>
          <p:nvPr/>
        </p:nvSpPr>
        <p:spPr>
          <a:xfrm>
            <a:off x="893766" y="1602806"/>
            <a:ext cx="2022048" cy="461665"/>
          </a:xfrm>
          <a:prstGeom prst="rect">
            <a:avLst/>
          </a:prstGeom>
          <a:noFill/>
        </p:spPr>
        <p:txBody>
          <a:bodyPr wrap="square" rtlCol="0">
            <a:spAutoFit/>
          </a:bodyPr>
          <a:lstStyle/>
          <a:p>
            <a:r>
              <a:rPr lang="el-GR" sz="2400" b="1" u="sng" dirty="0"/>
              <a:t>ΟΡΙΣΜΟΣ</a:t>
            </a:r>
            <a:endParaRPr lang="en-US" sz="2400" b="1" u="sng" dirty="0"/>
          </a:p>
        </p:txBody>
      </p:sp>
      <p:sp>
        <p:nvSpPr>
          <p:cNvPr id="9" name="TextBox 8">
            <a:extLst>
              <a:ext uri="{FF2B5EF4-FFF2-40B4-BE49-F238E27FC236}">
                <a16:creationId xmlns:a16="http://schemas.microsoft.com/office/drawing/2014/main" id="{88A6A94A-5BBA-4475-8C35-7F62B750B187}"/>
              </a:ext>
            </a:extLst>
          </p:cNvPr>
          <p:cNvSpPr txBox="1"/>
          <p:nvPr/>
        </p:nvSpPr>
        <p:spPr>
          <a:xfrm>
            <a:off x="1268963" y="4320073"/>
            <a:ext cx="7753739" cy="646331"/>
          </a:xfrm>
          <a:prstGeom prst="rect">
            <a:avLst/>
          </a:prstGeom>
          <a:noFill/>
        </p:spPr>
        <p:txBody>
          <a:bodyPr wrap="square" rtlCol="0">
            <a:spAutoFit/>
          </a:bodyPr>
          <a:lstStyle/>
          <a:p>
            <a:r>
              <a:rPr lang="el-GR" dirty="0">
                <a:latin typeface="Calibri" panose="020F0502020204030204" pitchFamily="34" charset="0"/>
                <a:ea typeface="Calibri" panose="020F0502020204030204" pitchFamily="34" charset="0"/>
              </a:rPr>
              <a:t>Ο</a:t>
            </a:r>
            <a:r>
              <a:rPr lang="el-GR" sz="1800" dirty="0">
                <a:effectLst/>
                <a:latin typeface="Calibri" panose="020F0502020204030204" pitchFamily="34" charset="0"/>
                <a:ea typeface="Calibri" panose="020F0502020204030204" pitchFamily="34" charset="0"/>
              </a:rPr>
              <a:t>Ι ΕΝΕΡΓΕΙΕΣ ΠΟΥ ΕΦΑΡΜΟΖΟΝΤΑΙ ΣΤΗΝ ΣΥΝΕΧΕΙΑ ΓΙΑ ΝΑ ΠΑΡΑΚΟΛΟΥΘΟΥΜΕ ΚΑΙ ΝΑ ΕΛΕΓΧΟΥΜΕ ΤΗΝ ΕΞΕΛΙΞΗ ΤΟΥΣ</a:t>
            </a:r>
            <a:endParaRPr lang="en-US" dirty="0"/>
          </a:p>
        </p:txBody>
      </p:sp>
      <p:sp>
        <p:nvSpPr>
          <p:cNvPr id="10" name="TextBox 9">
            <a:extLst>
              <a:ext uri="{FF2B5EF4-FFF2-40B4-BE49-F238E27FC236}">
                <a16:creationId xmlns:a16="http://schemas.microsoft.com/office/drawing/2014/main" id="{03B003F4-A439-468D-9580-3FA8F2B9144B}"/>
              </a:ext>
            </a:extLst>
          </p:cNvPr>
          <p:cNvSpPr txBox="1"/>
          <p:nvPr/>
        </p:nvSpPr>
        <p:spPr>
          <a:xfrm>
            <a:off x="914400" y="2229579"/>
            <a:ext cx="354563" cy="369332"/>
          </a:xfrm>
          <a:prstGeom prst="rect">
            <a:avLst/>
          </a:prstGeom>
          <a:noFill/>
        </p:spPr>
        <p:txBody>
          <a:bodyPr wrap="square" rtlCol="0">
            <a:spAutoFit/>
          </a:bodyPr>
          <a:lstStyle/>
          <a:p>
            <a:pPr marL="342900" indent="-342900">
              <a:buClr>
                <a:schemeClr val="tx1"/>
              </a:buClr>
              <a:buSzPct val="150000"/>
              <a:buFont typeface="+mj-lt"/>
              <a:buAutoNum type="alphaUcPeriod"/>
            </a:pPr>
            <a:r>
              <a:rPr lang="el-GR" dirty="0"/>
              <a:t> </a:t>
            </a:r>
          </a:p>
        </p:txBody>
      </p:sp>
      <p:sp>
        <p:nvSpPr>
          <p:cNvPr id="11" name="TextBox 10">
            <a:extLst>
              <a:ext uri="{FF2B5EF4-FFF2-40B4-BE49-F238E27FC236}">
                <a16:creationId xmlns:a16="http://schemas.microsoft.com/office/drawing/2014/main" id="{8D5D799B-F588-4565-96CD-9F9D2A0B6766}"/>
              </a:ext>
            </a:extLst>
          </p:cNvPr>
          <p:cNvSpPr txBox="1"/>
          <p:nvPr/>
        </p:nvSpPr>
        <p:spPr>
          <a:xfrm>
            <a:off x="915472" y="4100558"/>
            <a:ext cx="475782" cy="369332"/>
          </a:xfrm>
          <a:prstGeom prst="rect">
            <a:avLst/>
          </a:prstGeom>
          <a:noFill/>
        </p:spPr>
        <p:txBody>
          <a:bodyPr wrap="square">
            <a:spAutoFit/>
          </a:bodyPr>
          <a:lstStyle/>
          <a:p>
            <a:pPr marL="342900" indent="-342900">
              <a:buClr>
                <a:schemeClr val="tx1"/>
              </a:buClr>
              <a:buSzPct val="150000"/>
              <a:buFont typeface="+mj-lt"/>
              <a:buAutoNum type="alphaUcPeriod" startAt="2"/>
            </a:pPr>
            <a:r>
              <a:rPr lang="el-GR" dirty="0"/>
              <a:t> </a:t>
            </a:r>
          </a:p>
        </p:txBody>
      </p:sp>
    </p:spTree>
    <p:extLst>
      <p:ext uri="{BB962C8B-B14F-4D97-AF65-F5344CB8AC3E}">
        <p14:creationId xmlns:p14="http://schemas.microsoft.com/office/powerpoint/2010/main" val="311471774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1">
                                            <p:txEl>
                                              <p:pRg st="0" end="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build="p"/>
      <p:bldP spid="4" grpId="0" animBg="1"/>
      <p:bldP spid="8" grpId="0"/>
      <p:bldP spid="9" grpId="0"/>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D8C77D3A-4342-464F-B07E-67EC37A53554}"/>
              </a:ext>
            </a:extLst>
          </p:cNvPr>
          <p:cNvSpPr>
            <a:spLocks noGrp="1"/>
          </p:cNvSpPr>
          <p:nvPr>
            <p:ph type="title"/>
          </p:nvPr>
        </p:nvSpPr>
        <p:spPr>
          <a:xfrm>
            <a:off x="581192" y="702156"/>
            <a:ext cx="11029616" cy="765917"/>
          </a:xfrm>
        </p:spPr>
        <p:txBody>
          <a:bodyPr>
            <a:normAutofit/>
          </a:bodyPr>
          <a:lstStyle/>
          <a:p>
            <a:pPr algn="ctr"/>
            <a:r>
              <a:rPr lang="el-GR" sz="4000" b="1" u="sng" dirty="0">
                <a:solidFill>
                  <a:schemeClr val="tx1"/>
                </a:solidFill>
                <a:effectLst/>
                <a:latin typeface="Calibri" panose="020F0502020204030204" pitchFamily="34" charset="0"/>
                <a:ea typeface="Calibri" panose="020F0502020204030204" pitchFamily="34" charset="0"/>
                <a:cs typeface="Calibri" panose="020F0502020204030204" pitchFamily="34" charset="0"/>
              </a:rPr>
              <a:t>ΔΙΑΧΕΙΡΗΣΗ ΕΠΙΧΕΙΡΗΜΑΤΙΚΟΥ ΚΙΝΔΥΝΟΥ</a:t>
            </a:r>
            <a:endParaRPr lang="en-US" sz="4000" dirty="0">
              <a:solidFill>
                <a:schemeClr val="tx1"/>
              </a:solidFill>
            </a:endParaRPr>
          </a:p>
        </p:txBody>
      </p:sp>
      <p:sp>
        <p:nvSpPr>
          <p:cNvPr id="3" name="Θέση περιεχομένου 2">
            <a:extLst>
              <a:ext uri="{FF2B5EF4-FFF2-40B4-BE49-F238E27FC236}">
                <a16:creationId xmlns:a16="http://schemas.microsoft.com/office/drawing/2014/main" id="{E3F7E8FF-A77B-4730-AA5C-83F84150BB7D}"/>
              </a:ext>
            </a:extLst>
          </p:cNvPr>
          <p:cNvSpPr>
            <a:spLocks noGrp="1"/>
          </p:cNvSpPr>
          <p:nvPr>
            <p:ph idx="1"/>
          </p:nvPr>
        </p:nvSpPr>
        <p:spPr>
          <a:xfrm>
            <a:off x="1618680" y="4516470"/>
            <a:ext cx="8808667" cy="646332"/>
          </a:xfrm>
        </p:spPr>
        <p:txBody>
          <a:bodyPr>
            <a:noAutofit/>
          </a:bodyPr>
          <a:lstStyle/>
          <a:p>
            <a:pPr marL="0" indent="0">
              <a:buNone/>
            </a:pPr>
            <a:r>
              <a:rPr lang="el-GR" sz="1800" dirty="0">
                <a:latin typeface="Calibri" panose="020F0502020204030204" pitchFamily="34" charset="0"/>
                <a:ea typeface="Calibri" panose="020F0502020204030204" pitchFamily="34" charset="0"/>
              </a:rPr>
              <a:t>ΕΝΤΟΠΙΣΜΟΣ ΓΕΓΟΝΟΤΩΝ ΜΕ ΑΡΝΗΤΙΚΗ ΕΠΙΡΡΟΗ ΣΤΗΝ ΕΦΑΡΜΟΓΗ ΤΟΥ ΣΧΕΔΙΑΣΜΟΥ</a:t>
            </a:r>
            <a:endParaRPr lang="el-GR" sz="1800" dirty="0">
              <a:effectLst/>
              <a:latin typeface="Calibri" panose="020F0502020204030204" pitchFamily="34" charset="0"/>
              <a:ea typeface="Calibri" panose="020F0502020204030204" pitchFamily="34" charset="0"/>
            </a:endParaRPr>
          </a:p>
        </p:txBody>
      </p:sp>
      <p:cxnSp>
        <p:nvCxnSpPr>
          <p:cNvPr id="6" name="Ευθύγραμμο βέλος σύνδεσης 5">
            <a:extLst>
              <a:ext uri="{FF2B5EF4-FFF2-40B4-BE49-F238E27FC236}">
                <a16:creationId xmlns:a16="http://schemas.microsoft.com/office/drawing/2014/main" id="{4046D2A3-B15B-4EA5-B026-A715582BF6B5}"/>
              </a:ext>
            </a:extLst>
          </p:cNvPr>
          <p:cNvCxnSpPr/>
          <p:nvPr/>
        </p:nvCxnSpPr>
        <p:spPr>
          <a:xfrm>
            <a:off x="6744354" y="2500158"/>
            <a:ext cx="989901" cy="0"/>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7" name="Ευθύγραμμο βέλος σύνδεσης 6">
            <a:extLst>
              <a:ext uri="{FF2B5EF4-FFF2-40B4-BE49-F238E27FC236}">
                <a16:creationId xmlns:a16="http://schemas.microsoft.com/office/drawing/2014/main" id="{05A6422D-A391-49FE-8857-15D7DA988E13}"/>
              </a:ext>
            </a:extLst>
          </p:cNvPr>
          <p:cNvCxnSpPr/>
          <p:nvPr/>
        </p:nvCxnSpPr>
        <p:spPr>
          <a:xfrm>
            <a:off x="4395831" y="3592689"/>
            <a:ext cx="989901" cy="0"/>
          </a:xfrm>
          <a:prstGeom prst="straightConnector1">
            <a:avLst/>
          </a:prstGeom>
          <a:ln>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9" name="Ευθύγραμμο βέλος σύνδεσης 8">
            <a:extLst>
              <a:ext uri="{FF2B5EF4-FFF2-40B4-BE49-F238E27FC236}">
                <a16:creationId xmlns:a16="http://schemas.microsoft.com/office/drawing/2014/main" id="{813142BC-827D-4821-9A92-EEDC1F7AB910}"/>
              </a:ext>
            </a:extLst>
          </p:cNvPr>
          <p:cNvCxnSpPr>
            <a:cxnSpLocks/>
          </p:cNvCxnSpPr>
          <p:nvPr/>
        </p:nvCxnSpPr>
        <p:spPr>
          <a:xfrm>
            <a:off x="5622975" y="3342419"/>
            <a:ext cx="0" cy="500540"/>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18" name="TextBox 17">
            <a:extLst>
              <a:ext uri="{FF2B5EF4-FFF2-40B4-BE49-F238E27FC236}">
                <a16:creationId xmlns:a16="http://schemas.microsoft.com/office/drawing/2014/main" id="{B274A4C0-5F3C-45B2-8358-AD229273B338}"/>
              </a:ext>
            </a:extLst>
          </p:cNvPr>
          <p:cNvSpPr txBox="1"/>
          <p:nvPr/>
        </p:nvSpPr>
        <p:spPr>
          <a:xfrm>
            <a:off x="1375399" y="2342087"/>
            <a:ext cx="486562" cy="369332"/>
          </a:xfrm>
          <a:prstGeom prst="rect">
            <a:avLst/>
          </a:prstGeom>
          <a:noFill/>
        </p:spPr>
        <p:txBody>
          <a:bodyPr wrap="square" rtlCol="0">
            <a:spAutoFit/>
          </a:bodyPr>
          <a:lstStyle/>
          <a:p>
            <a:pPr marL="285750" indent="-285750">
              <a:buFont typeface="Wingdings" panose="05000000000000000000" pitchFamily="2" charset="2"/>
              <a:buChar char="§"/>
            </a:pPr>
            <a:r>
              <a:rPr lang="el-GR" dirty="0"/>
              <a:t>  </a:t>
            </a:r>
            <a:endParaRPr lang="en-US" dirty="0"/>
          </a:p>
        </p:txBody>
      </p:sp>
      <p:sp>
        <p:nvSpPr>
          <p:cNvPr id="19" name="TextBox 18">
            <a:extLst>
              <a:ext uri="{FF2B5EF4-FFF2-40B4-BE49-F238E27FC236}">
                <a16:creationId xmlns:a16="http://schemas.microsoft.com/office/drawing/2014/main" id="{5F5613E1-DAD6-493B-B991-5F1B9E4B5C38}"/>
              </a:ext>
            </a:extLst>
          </p:cNvPr>
          <p:cNvSpPr txBox="1"/>
          <p:nvPr/>
        </p:nvSpPr>
        <p:spPr>
          <a:xfrm>
            <a:off x="1375399" y="3429000"/>
            <a:ext cx="486562" cy="369332"/>
          </a:xfrm>
          <a:prstGeom prst="rect">
            <a:avLst/>
          </a:prstGeom>
          <a:noFill/>
        </p:spPr>
        <p:txBody>
          <a:bodyPr wrap="square" rtlCol="0">
            <a:spAutoFit/>
          </a:bodyPr>
          <a:lstStyle/>
          <a:p>
            <a:pPr marL="285750" indent="-285750">
              <a:buFont typeface="Wingdings" panose="05000000000000000000" pitchFamily="2" charset="2"/>
              <a:buChar char="§"/>
            </a:pPr>
            <a:r>
              <a:rPr lang="el-GR" dirty="0"/>
              <a:t>  </a:t>
            </a:r>
            <a:endParaRPr lang="en-US" dirty="0"/>
          </a:p>
        </p:txBody>
      </p:sp>
      <p:sp>
        <p:nvSpPr>
          <p:cNvPr id="20" name="TextBox 19">
            <a:extLst>
              <a:ext uri="{FF2B5EF4-FFF2-40B4-BE49-F238E27FC236}">
                <a16:creationId xmlns:a16="http://schemas.microsoft.com/office/drawing/2014/main" id="{32CB9C6E-15AE-4007-8A17-FE1800DAB90D}"/>
              </a:ext>
            </a:extLst>
          </p:cNvPr>
          <p:cNvSpPr txBox="1"/>
          <p:nvPr/>
        </p:nvSpPr>
        <p:spPr>
          <a:xfrm>
            <a:off x="1375399" y="4654970"/>
            <a:ext cx="486562" cy="369332"/>
          </a:xfrm>
          <a:prstGeom prst="rect">
            <a:avLst/>
          </a:prstGeom>
          <a:noFill/>
        </p:spPr>
        <p:txBody>
          <a:bodyPr wrap="square" rtlCol="0">
            <a:spAutoFit/>
          </a:bodyPr>
          <a:lstStyle/>
          <a:p>
            <a:pPr marL="285750" indent="-285750">
              <a:buFont typeface="Wingdings" panose="05000000000000000000" pitchFamily="2" charset="2"/>
              <a:buChar char="§"/>
            </a:pPr>
            <a:r>
              <a:rPr lang="el-GR" dirty="0"/>
              <a:t>  </a:t>
            </a:r>
            <a:endParaRPr lang="en-US" dirty="0"/>
          </a:p>
        </p:txBody>
      </p:sp>
      <p:sp>
        <p:nvSpPr>
          <p:cNvPr id="4" name="TextBox 3">
            <a:extLst>
              <a:ext uri="{FF2B5EF4-FFF2-40B4-BE49-F238E27FC236}">
                <a16:creationId xmlns:a16="http://schemas.microsoft.com/office/drawing/2014/main" id="{663ACCEB-133E-402E-BEA0-6CFE4854BF67}"/>
              </a:ext>
            </a:extLst>
          </p:cNvPr>
          <p:cNvSpPr txBox="1"/>
          <p:nvPr/>
        </p:nvSpPr>
        <p:spPr>
          <a:xfrm>
            <a:off x="1618680" y="2315492"/>
            <a:ext cx="5125674" cy="369332"/>
          </a:xfrm>
          <a:prstGeom prst="rect">
            <a:avLst/>
          </a:prstGeom>
          <a:noFill/>
        </p:spPr>
        <p:txBody>
          <a:bodyPr wrap="square" rtlCol="0">
            <a:spAutoFit/>
          </a:bodyPr>
          <a:lstStyle/>
          <a:p>
            <a:r>
              <a:rPr lang="el-GR" sz="1800" dirty="0">
                <a:effectLst/>
                <a:latin typeface="Calibri" panose="020F0502020204030204" pitchFamily="34" charset="0"/>
                <a:ea typeface="Calibri" panose="020F0502020204030204" pitchFamily="34" charset="0"/>
              </a:rPr>
              <a:t>Η ΕΠΙΤΥΧΙΑ ΜΙΑΣ ΕΠΙΧΕΙΡΗΜΑΤΙΚΗΣ ΠΡΩΤΟΒΟΥΛΙΑΣ</a:t>
            </a:r>
            <a:endParaRPr lang="en-US" dirty="0"/>
          </a:p>
        </p:txBody>
      </p:sp>
      <p:sp>
        <p:nvSpPr>
          <p:cNvPr id="5" name="TextBox 4">
            <a:extLst>
              <a:ext uri="{FF2B5EF4-FFF2-40B4-BE49-F238E27FC236}">
                <a16:creationId xmlns:a16="http://schemas.microsoft.com/office/drawing/2014/main" id="{4FEB60E8-C164-4DC0-B32E-4E501A733473}"/>
              </a:ext>
            </a:extLst>
          </p:cNvPr>
          <p:cNvSpPr txBox="1"/>
          <p:nvPr/>
        </p:nvSpPr>
        <p:spPr>
          <a:xfrm>
            <a:off x="7734255" y="2310290"/>
            <a:ext cx="3607266" cy="646331"/>
          </a:xfrm>
          <a:prstGeom prst="rect">
            <a:avLst/>
          </a:prstGeom>
          <a:noFill/>
        </p:spPr>
        <p:txBody>
          <a:bodyPr wrap="square" rtlCol="0">
            <a:spAutoFit/>
          </a:bodyPr>
          <a:lstStyle/>
          <a:p>
            <a:r>
              <a:rPr lang="el-GR" sz="1800" dirty="0">
                <a:effectLst/>
                <a:latin typeface="Calibri" panose="020F0502020204030204" pitchFamily="34" charset="0"/>
                <a:ea typeface="Calibri" panose="020F0502020204030204" pitchFamily="34" charset="0"/>
              </a:rPr>
              <a:t>ΑΞΙΟΠΙΣΤΙΑ ΤΟΥ ΣΧΕΔΙΑΣΜΟΥ ΤΗΣ.</a:t>
            </a:r>
          </a:p>
          <a:p>
            <a:endParaRPr lang="en-US" dirty="0"/>
          </a:p>
        </p:txBody>
      </p:sp>
      <p:sp>
        <p:nvSpPr>
          <p:cNvPr id="8" name="TextBox 7">
            <a:extLst>
              <a:ext uri="{FF2B5EF4-FFF2-40B4-BE49-F238E27FC236}">
                <a16:creationId xmlns:a16="http://schemas.microsoft.com/office/drawing/2014/main" id="{E692D0F9-4ABD-47AB-972D-2C31CAA236DB}"/>
              </a:ext>
            </a:extLst>
          </p:cNvPr>
          <p:cNvSpPr txBox="1"/>
          <p:nvPr/>
        </p:nvSpPr>
        <p:spPr>
          <a:xfrm>
            <a:off x="1618680" y="3411624"/>
            <a:ext cx="2843869" cy="369332"/>
          </a:xfrm>
          <a:prstGeom prst="rect">
            <a:avLst/>
          </a:prstGeom>
          <a:noFill/>
        </p:spPr>
        <p:txBody>
          <a:bodyPr wrap="square" rtlCol="0">
            <a:spAutoFit/>
          </a:bodyPr>
          <a:lstStyle/>
          <a:p>
            <a:r>
              <a:rPr lang="el-GR" sz="1800" dirty="0">
                <a:latin typeface="Calibri" panose="020F0502020204030204" pitchFamily="34" charset="0"/>
                <a:ea typeface="Calibri" panose="020F0502020204030204" pitchFamily="34" charset="0"/>
              </a:rPr>
              <a:t>ΡΕΑΛΙΣΤΙΚΟΣ  ΣΧΕΔΙΑΣΜΟΣ</a:t>
            </a:r>
            <a:endParaRPr lang="en-US" dirty="0"/>
          </a:p>
        </p:txBody>
      </p:sp>
      <p:sp>
        <p:nvSpPr>
          <p:cNvPr id="10" name="TextBox 9">
            <a:extLst>
              <a:ext uri="{FF2B5EF4-FFF2-40B4-BE49-F238E27FC236}">
                <a16:creationId xmlns:a16="http://schemas.microsoft.com/office/drawing/2014/main" id="{9982F507-B8B2-43C4-8C39-56522B168823}"/>
              </a:ext>
            </a:extLst>
          </p:cNvPr>
          <p:cNvSpPr txBox="1"/>
          <p:nvPr/>
        </p:nvSpPr>
        <p:spPr>
          <a:xfrm>
            <a:off x="5622975" y="3408023"/>
            <a:ext cx="4418647" cy="369332"/>
          </a:xfrm>
          <a:prstGeom prst="rect">
            <a:avLst/>
          </a:prstGeom>
          <a:noFill/>
        </p:spPr>
        <p:txBody>
          <a:bodyPr wrap="square" rtlCol="0">
            <a:spAutoFit/>
          </a:bodyPr>
          <a:lstStyle/>
          <a:p>
            <a:r>
              <a:rPr lang="el-GR" sz="1800" dirty="0">
                <a:latin typeface="Calibri" panose="020F0502020204030204" pitchFamily="34" charset="0"/>
                <a:ea typeface="Calibri" panose="020F0502020204030204" pitchFamily="34" charset="0"/>
              </a:rPr>
              <a:t>ΚΙΝΔΥΝΟΙ ΑΠΟΚΛΙΣΗΣ ΑΠΟ ΤΟ ΑΠΟΤΕΛΕΣΜΑ</a:t>
            </a:r>
            <a:endParaRPr lang="en-US" dirty="0"/>
          </a:p>
        </p:txBody>
      </p:sp>
    </p:spTree>
    <p:extLst>
      <p:ext uri="{BB962C8B-B14F-4D97-AF65-F5344CB8AC3E}">
        <p14:creationId xmlns:p14="http://schemas.microsoft.com/office/powerpoint/2010/main" val="120403798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9">
                                            <p:txEl>
                                              <p:pRg st="0" end="0"/>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0">
                                            <p:txEl>
                                              <p:pRg st="0" end="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P spid="8" grpId="0"/>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9F097700-0C6B-4F3A-B2D0-43A138FFD192}"/>
              </a:ext>
            </a:extLst>
          </p:cNvPr>
          <p:cNvSpPr>
            <a:spLocks noGrp="1"/>
          </p:cNvSpPr>
          <p:nvPr>
            <p:ph type="title"/>
          </p:nvPr>
        </p:nvSpPr>
        <p:spPr>
          <a:xfrm>
            <a:off x="581192" y="702156"/>
            <a:ext cx="11029616" cy="1000809"/>
          </a:xfrm>
        </p:spPr>
        <p:txBody>
          <a:bodyPr>
            <a:normAutofit fontScale="90000"/>
          </a:bodyPr>
          <a:lstStyle/>
          <a:p>
            <a:pPr algn="ctr"/>
            <a:r>
              <a:rPr lang="el-GR" sz="4000" b="1" u="sng" dirty="0">
                <a:effectLst/>
                <a:latin typeface="Calibri" panose="020F0502020204030204" pitchFamily="34" charset="0"/>
                <a:ea typeface="Calibri" panose="020F0502020204030204" pitchFamily="34" charset="0"/>
                <a:cs typeface="Calibri" panose="020F0502020204030204" pitchFamily="34" charset="0"/>
              </a:rPr>
              <a:t>ΠΕΡΙΟΡΙΣΜΟΙ</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Θέση περιεχομένου 2">
            <a:extLst>
              <a:ext uri="{FF2B5EF4-FFF2-40B4-BE49-F238E27FC236}">
                <a16:creationId xmlns:a16="http://schemas.microsoft.com/office/drawing/2014/main" id="{3C6AF0B5-BE68-4319-A10C-33BD9375F61B}"/>
              </a:ext>
            </a:extLst>
          </p:cNvPr>
          <p:cNvSpPr>
            <a:spLocks noGrp="1"/>
          </p:cNvSpPr>
          <p:nvPr>
            <p:ph idx="1"/>
          </p:nvPr>
        </p:nvSpPr>
        <p:spPr>
          <a:xfrm>
            <a:off x="547636" y="1707044"/>
            <a:ext cx="5190434" cy="1619076"/>
          </a:xfrm>
        </p:spPr>
        <p:txBody>
          <a:bodyPr>
            <a:normAutofit lnSpcReduction="10000"/>
          </a:bodyPr>
          <a:lstStyle/>
          <a:p>
            <a:pPr>
              <a:buClr>
                <a:schemeClr val="tx1"/>
              </a:buClr>
              <a:buSzPct val="100000"/>
              <a:buFont typeface="Wingdings" panose="05000000000000000000" pitchFamily="2" charset="2"/>
              <a:buChar char="Ø"/>
            </a:pPr>
            <a:r>
              <a:rPr lang="el-GR" dirty="0"/>
              <a:t>ΕΛΛΕΙΨΗ ΤΕΧΝΟΓΝΩΣΙΑΣ ΚΑΙ ΧΡΟΝΟΥ ΑΝΑΛΥΣΗΣ</a:t>
            </a:r>
          </a:p>
          <a:p>
            <a:pPr>
              <a:buClr>
                <a:schemeClr val="tx1"/>
              </a:buClr>
              <a:buSzPct val="100000"/>
              <a:buFont typeface="Wingdings" panose="05000000000000000000" pitchFamily="2" charset="2"/>
              <a:buChar char="Ø"/>
            </a:pPr>
            <a:r>
              <a:rPr lang="el-GR" dirty="0"/>
              <a:t>ΛΑΘΟΣ ΑΙΣΘΗΣΗ ΣΤΑΘΕΡΟΤΗΤΑΣ</a:t>
            </a:r>
          </a:p>
          <a:p>
            <a:pPr>
              <a:buClr>
                <a:schemeClr val="tx1"/>
              </a:buClr>
              <a:buSzPct val="100000"/>
              <a:buFont typeface="Wingdings" panose="05000000000000000000" pitchFamily="2" charset="2"/>
              <a:buChar char="Ø"/>
            </a:pPr>
            <a:r>
              <a:rPr lang="el-GR" dirty="0"/>
              <a:t>ΨΕΥΔΑΙΣΘΗΣΗ ΤΟΥ ΕΛΕΓΧΟΥ</a:t>
            </a:r>
          </a:p>
          <a:p>
            <a:pPr>
              <a:buClr>
                <a:schemeClr val="tx1"/>
              </a:buClr>
              <a:buSzPct val="100000"/>
              <a:buFont typeface="Wingdings" panose="05000000000000000000" pitchFamily="2" charset="2"/>
              <a:buChar char="Ø"/>
            </a:pPr>
            <a:endParaRPr lang="en-US" dirty="0"/>
          </a:p>
        </p:txBody>
      </p:sp>
      <p:sp>
        <p:nvSpPr>
          <p:cNvPr id="5" name="TextBox 4">
            <a:extLst>
              <a:ext uri="{FF2B5EF4-FFF2-40B4-BE49-F238E27FC236}">
                <a16:creationId xmlns:a16="http://schemas.microsoft.com/office/drawing/2014/main" id="{E8EF4EAB-0469-4100-9B99-26A5AE703713}"/>
              </a:ext>
            </a:extLst>
          </p:cNvPr>
          <p:cNvSpPr txBox="1"/>
          <p:nvPr/>
        </p:nvSpPr>
        <p:spPr>
          <a:xfrm>
            <a:off x="514080" y="3794328"/>
            <a:ext cx="3848195" cy="400110"/>
          </a:xfrm>
          <a:prstGeom prst="rect">
            <a:avLst/>
          </a:prstGeom>
          <a:noFill/>
        </p:spPr>
        <p:txBody>
          <a:bodyPr wrap="square" rtlCol="0">
            <a:spAutoFit/>
          </a:bodyPr>
          <a:lstStyle/>
          <a:p>
            <a:r>
              <a:rPr lang="el-GR" sz="2000" b="1" u="sng" dirty="0"/>
              <a:t>ΤΥΠΟΙ ΚΙΝΔΥΝΟΥ </a:t>
            </a:r>
            <a:endParaRPr lang="en-US" sz="2000" b="1" u="sng" dirty="0"/>
          </a:p>
        </p:txBody>
      </p:sp>
      <p:sp>
        <p:nvSpPr>
          <p:cNvPr id="6" name="TextBox 5">
            <a:extLst>
              <a:ext uri="{FF2B5EF4-FFF2-40B4-BE49-F238E27FC236}">
                <a16:creationId xmlns:a16="http://schemas.microsoft.com/office/drawing/2014/main" id="{3B23FA9A-1C40-48B9-A974-13269D76199B}"/>
              </a:ext>
            </a:extLst>
          </p:cNvPr>
          <p:cNvSpPr txBox="1"/>
          <p:nvPr/>
        </p:nvSpPr>
        <p:spPr>
          <a:xfrm>
            <a:off x="514080" y="4194438"/>
            <a:ext cx="7656797" cy="1477328"/>
          </a:xfrm>
          <a:prstGeom prst="rect">
            <a:avLst/>
          </a:prstGeom>
          <a:noFill/>
        </p:spPr>
        <p:txBody>
          <a:bodyPr wrap="square" rtlCol="0">
            <a:spAutoFit/>
          </a:bodyPr>
          <a:lstStyle/>
          <a:p>
            <a:pPr marL="285750" indent="-285750">
              <a:buFont typeface="Wingdings" panose="05000000000000000000" pitchFamily="2" charset="2"/>
              <a:buChar char="q"/>
            </a:pPr>
            <a:r>
              <a:rPr lang="el-GR" dirty="0"/>
              <a:t>ΚΟΣΤΟΣ</a:t>
            </a:r>
          </a:p>
          <a:p>
            <a:pPr marL="285750" indent="-285750">
              <a:buFont typeface="Wingdings" panose="05000000000000000000" pitchFamily="2" charset="2"/>
              <a:buChar char="q"/>
            </a:pPr>
            <a:r>
              <a:rPr lang="el-GR" dirty="0"/>
              <a:t>ΧΡΟΝΟΔΙΑΓΡΑΜΜΑ </a:t>
            </a:r>
          </a:p>
          <a:p>
            <a:pPr marL="285750" indent="-285750">
              <a:buFont typeface="Wingdings" panose="05000000000000000000" pitchFamily="2" charset="2"/>
              <a:buChar char="q"/>
            </a:pPr>
            <a:r>
              <a:rPr lang="el-GR" dirty="0"/>
              <a:t>ΑΠΟΔΟΣΗ</a:t>
            </a:r>
          </a:p>
          <a:p>
            <a:pPr marL="285750" indent="-285750">
              <a:buFont typeface="Wingdings" panose="05000000000000000000" pitchFamily="2" charset="2"/>
              <a:buChar char="q"/>
            </a:pPr>
            <a:endParaRPr lang="el-GR" dirty="0"/>
          </a:p>
          <a:p>
            <a:r>
              <a:rPr lang="el-GR" sz="1800" dirty="0">
                <a:effectLst/>
                <a:latin typeface="Calibri" panose="020F0502020204030204" pitchFamily="34" charset="0"/>
                <a:ea typeface="Calibri" panose="020F0502020204030204" pitchFamily="34" charset="0"/>
              </a:rPr>
              <a:t> ΥΠΑΡΧΟΥΝ ΠΟΛΛΟΙ ΑΛΛΟΙ ΤΥΠΟΙ ΚΙΝΔΥΝΩΝ ΠΟΥ ΜΠΟΡΕΙ ΝΑ ΠΡΟΚΥΨΟΥΝ.</a:t>
            </a:r>
            <a:endParaRPr lang="en-US" dirty="0"/>
          </a:p>
        </p:txBody>
      </p:sp>
    </p:spTree>
    <p:extLst>
      <p:ext uri="{BB962C8B-B14F-4D97-AF65-F5344CB8AC3E}">
        <p14:creationId xmlns:p14="http://schemas.microsoft.com/office/powerpoint/2010/main" val="143528725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20AB4AB9-EF99-408F-B2E9-ADDBCFE51681}"/>
              </a:ext>
            </a:extLst>
          </p:cNvPr>
          <p:cNvSpPr>
            <a:spLocks noGrp="1"/>
          </p:cNvSpPr>
          <p:nvPr>
            <p:ph type="title"/>
          </p:nvPr>
        </p:nvSpPr>
        <p:spPr>
          <a:xfrm>
            <a:off x="581192" y="702156"/>
            <a:ext cx="11029616" cy="992420"/>
          </a:xfrm>
        </p:spPr>
        <p:txBody>
          <a:bodyPr>
            <a:normAutofit fontScale="90000"/>
          </a:bodyPr>
          <a:lstStyle/>
          <a:p>
            <a:pPr algn="ctr"/>
            <a:r>
              <a:rPr lang="el-GR" sz="4000" b="1" u="sng" dirty="0">
                <a:effectLst/>
                <a:latin typeface="Calibri" panose="020F0502020204030204" pitchFamily="34" charset="0"/>
                <a:ea typeface="Calibri" panose="020F0502020204030204" pitchFamily="34" charset="0"/>
                <a:cs typeface="Times New Roman" panose="02020603050405020304" pitchFamily="18" charset="0"/>
              </a:rPr>
              <a:t>ΔΙΑΔΙΚΑΣΙΑ ΔΙΑΧΕΙΡΙΣΗΣ ΚΙΝΔΥΝΟΥ ΜΕΣΩ 5 ΒΗΜΑΤΩΝ</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pic>
        <p:nvPicPr>
          <p:cNvPr id="4" name="Θέση περιεχομένου 3">
            <a:extLst>
              <a:ext uri="{FF2B5EF4-FFF2-40B4-BE49-F238E27FC236}">
                <a16:creationId xmlns:a16="http://schemas.microsoft.com/office/drawing/2014/main" id="{265952AF-AF2C-4017-9FBD-EBFEBA0F6A5E}"/>
              </a:ext>
            </a:extLst>
          </p:cNvPr>
          <p:cNvPicPr>
            <a:picLocks noGrp="1" noChangeAspect="1"/>
          </p:cNvPicPr>
          <p:nvPr>
            <p:ph idx="1"/>
          </p:nvPr>
        </p:nvPicPr>
        <p:blipFill>
          <a:blip r:embed="rId2"/>
          <a:stretch>
            <a:fillRect/>
          </a:stretch>
        </p:blipFill>
        <p:spPr>
          <a:xfrm>
            <a:off x="4476600" y="2667000"/>
            <a:ext cx="3235625" cy="3124200"/>
          </a:xfrm>
          <a:prstGeom prst="rect">
            <a:avLst/>
          </a:prstGeom>
        </p:spPr>
      </p:pic>
    </p:spTree>
    <p:extLst>
      <p:ext uri="{BB962C8B-B14F-4D97-AF65-F5344CB8AC3E}">
        <p14:creationId xmlns:p14="http://schemas.microsoft.com/office/powerpoint/2010/main" val="17942757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C2D37B14-0F4D-4914-A192-AE7F6A9C8797}"/>
              </a:ext>
            </a:extLst>
          </p:cNvPr>
          <p:cNvSpPr>
            <a:spLocks noGrp="1"/>
          </p:cNvSpPr>
          <p:nvPr>
            <p:ph type="title"/>
          </p:nvPr>
        </p:nvSpPr>
        <p:spPr>
          <a:xfrm>
            <a:off x="581192" y="702156"/>
            <a:ext cx="11029616" cy="564582"/>
          </a:xfrm>
        </p:spPr>
        <p:txBody>
          <a:bodyPr>
            <a:normAutofit fontScale="90000"/>
          </a:bodyPr>
          <a:lstStyle/>
          <a:p>
            <a:pPr marL="0" marR="0">
              <a:lnSpc>
                <a:spcPct val="105000"/>
              </a:lnSpc>
              <a:spcBef>
                <a:spcPts val="0"/>
              </a:spcBef>
              <a:spcAft>
                <a:spcPts val="800"/>
              </a:spcAft>
            </a:pPr>
            <a:r>
              <a:rPr lang="en-US" sz="3200" b="1" cap="none" dirty="0">
                <a:effectLst/>
                <a:latin typeface="Calibri" panose="020F0502020204030204" pitchFamily="34" charset="0"/>
                <a:ea typeface="Calibri" panose="020F0502020204030204" pitchFamily="34" charset="0"/>
                <a:cs typeface="Calibri" panose="020F0502020204030204" pitchFamily="34" charset="0"/>
              </a:rPr>
              <a:t>1.</a:t>
            </a:r>
            <a:r>
              <a:rPr lang="en-US" sz="3100" b="1" cap="none" dirty="0">
                <a:effectLst/>
                <a:latin typeface="Calibri" panose="020F0502020204030204" pitchFamily="34" charset="0"/>
                <a:ea typeface="Calibri" panose="020F0502020204030204" pitchFamily="34" charset="0"/>
                <a:cs typeface="Calibri" panose="020F0502020204030204" pitchFamily="34" charset="0"/>
              </a:rPr>
              <a:t>ΠΡΟΣΔΙΟΡΙΣ</a:t>
            </a:r>
            <a:r>
              <a:rPr lang="el-GR" sz="3200" b="1" cap="none" dirty="0">
                <a:effectLst/>
                <a:latin typeface="Calibri" panose="020F0502020204030204" pitchFamily="34" charset="0"/>
                <a:ea typeface="Calibri" panose="020F0502020204030204" pitchFamily="34" charset="0"/>
                <a:cs typeface="Calibri" panose="020F0502020204030204" pitchFamily="34" charset="0"/>
              </a:rPr>
              <a:t>ΜΟ</a:t>
            </a:r>
            <a:r>
              <a:rPr lang="en-US" sz="3200" b="1" cap="none" dirty="0">
                <a:effectLst/>
                <a:latin typeface="Calibri" panose="020F0502020204030204" pitchFamily="34" charset="0"/>
                <a:ea typeface="Calibri" panose="020F0502020204030204" pitchFamily="34" charset="0"/>
                <a:cs typeface="Calibri" panose="020F0502020204030204" pitchFamily="34" charset="0"/>
              </a:rPr>
              <a:t>Σ ΤΟΥ ΚΙΝΔ</a:t>
            </a:r>
            <a:r>
              <a:rPr lang="el-GR" sz="3200" b="1" cap="none" dirty="0">
                <a:effectLst/>
                <a:latin typeface="Calibri" panose="020F0502020204030204" pitchFamily="34" charset="0"/>
                <a:ea typeface="Calibri" panose="020F0502020204030204" pitchFamily="34" charset="0"/>
                <a:cs typeface="Calibri" panose="020F0502020204030204" pitchFamily="34" charset="0"/>
              </a:rPr>
              <a:t>Υ</a:t>
            </a:r>
            <a:r>
              <a:rPr lang="en-US" sz="3200" b="1" cap="none" dirty="0">
                <a:effectLst/>
                <a:latin typeface="Calibri" panose="020F0502020204030204" pitchFamily="34" charset="0"/>
                <a:ea typeface="Calibri" panose="020F0502020204030204" pitchFamily="34" charset="0"/>
                <a:cs typeface="Calibri" panose="020F0502020204030204" pitchFamily="34" charset="0"/>
              </a:rPr>
              <a:t>ΝΟΥ</a:t>
            </a:r>
            <a:endParaRPr lang="en-US" sz="3200" cap="none"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Θέση περιεχομένου 2">
            <a:extLst>
              <a:ext uri="{FF2B5EF4-FFF2-40B4-BE49-F238E27FC236}">
                <a16:creationId xmlns:a16="http://schemas.microsoft.com/office/drawing/2014/main" id="{8BA0EE44-5226-44FC-9679-6334CA3BE0D9}"/>
              </a:ext>
            </a:extLst>
          </p:cNvPr>
          <p:cNvSpPr>
            <a:spLocks noGrp="1"/>
          </p:cNvSpPr>
          <p:nvPr>
            <p:ph idx="1"/>
          </p:nvPr>
        </p:nvSpPr>
        <p:spPr>
          <a:xfrm>
            <a:off x="3731480" y="1734423"/>
            <a:ext cx="4729039" cy="3389153"/>
          </a:xfrm>
        </p:spPr>
        <p:txBody>
          <a:bodyPr>
            <a:normAutofit/>
          </a:bodyPr>
          <a:lstStyle/>
          <a:p>
            <a:pPr marL="0" indent="0">
              <a:buNone/>
            </a:pPr>
            <a:r>
              <a:rPr lang="en-US" sz="2000" b="1" dirty="0">
                <a:effectLst/>
                <a:latin typeface="Calibri" panose="020F0502020204030204" pitchFamily="34" charset="0"/>
                <a:ea typeface="Calibri" panose="020F0502020204030204" pitchFamily="34" charset="0"/>
              </a:rPr>
              <a:t>ΟΙ Π</a:t>
            </a:r>
            <a:r>
              <a:rPr lang="el-GR" b="1" dirty="0">
                <a:effectLst/>
                <a:latin typeface="Calibri" panose="020F0502020204030204" pitchFamily="34" charset="0"/>
                <a:ea typeface="Calibri" panose="020F0502020204030204" pitchFamily="34" charset="0"/>
              </a:rPr>
              <a:t>Ε</a:t>
            </a:r>
            <a:r>
              <a:rPr lang="en-US" sz="2000" b="1" dirty="0">
                <a:effectLst/>
                <a:latin typeface="Calibri" panose="020F0502020204030204" pitchFamily="34" charset="0"/>
                <a:ea typeface="Calibri" panose="020F0502020204030204" pitchFamily="34" charset="0"/>
              </a:rPr>
              <a:t>ΝΤΕ Κ</a:t>
            </a:r>
            <a:r>
              <a:rPr lang="el-GR" sz="2000" b="1" dirty="0">
                <a:effectLst/>
                <a:latin typeface="Calibri" panose="020F0502020204030204" pitchFamily="34" charset="0"/>
                <a:ea typeface="Calibri" panose="020F0502020204030204" pitchFamily="34" charset="0"/>
              </a:rPr>
              <a:t>Υ</a:t>
            </a:r>
            <a:r>
              <a:rPr lang="en-US" sz="2000" b="1" dirty="0">
                <a:effectLst/>
                <a:latin typeface="Calibri" panose="020F0502020204030204" pitchFamily="34" charset="0"/>
                <a:ea typeface="Calibri" panose="020F0502020204030204" pitchFamily="34" charset="0"/>
              </a:rPr>
              <a:t>ΡΙΕΣ ΚΑΤΗΓΟΡ</a:t>
            </a:r>
            <a:r>
              <a:rPr lang="el-GR" sz="2000" b="1" dirty="0">
                <a:effectLst/>
                <a:latin typeface="Calibri" panose="020F0502020204030204" pitchFamily="34" charset="0"/>
                <a:ea typeface="Calibri" panose="020F0502020204030204" pitchFamily="34" charset="0"/>
              </a:rPr>
              <a:t>Ι</a:t>
            </a:r>
            <a:r>
              <a:rPr lang="en-US" sz="2000" b="1" dirty="0">
                <a:effectLst/>
                <a:latin typeface="Calibri" panose="020F0502020204030204" pitchFamily="34" charset="0"/>
                <a:ea typeface="Calibri" panose="020F0502020204030204" pitchFamily="34" charset="0"/>
              </a:rPr>
              <a:t>ΕΣ Ε</a:t>
            </a:r>
            <a:r>
              <a:rPr lang="el-GR" sz="2000" b="1" dirty="0">
                <a:effectLst/>
                <a:latin typeface="Calibri" panose="020F0502020204030204" pitchFamily="34" charset="0"/>
                <a:ea typeface="Calibri" panose="020F0502020204030204" pitchFamily="34" charset="0"/>
              </a:rPr>
              <a:t>Ι</a:t>
            </a:r>
            <a:r>
              <a:rPr lang="en-US" sz="2000" b="1" dirty="0">
                <a:effectLst/>
                <a:latin typeface="Calibri" panose="020F0502020204030204" pitchFamily="34" charset="0"/>
                <a:ea typeface="Calibri" panose="020F0502020204030204" pitchFamily="34" charset="0"/>
              </a:rPr>
              <a:t>ΝΑΙ</a:t>
            </a:r>
            <a:r>
              <a:rPr lang="el-GR" sz="2000" b="1" dirty="0">
                <a:latin typeface="Calibri" panose="020F0502020204030204" pitchFamily="34" charset="0"/>
                <a:ea typeface="Calibri" panose="020F0502020204030204" pitchFamily="34" charset="0"/>
              </a:rPr>
              <a:t>:</a:t>
            </a:r>
          </a:p>
          <a:p>
            <a:pPr lvl="1">
              <a:buClr>
                <a:schemeClr val="tx1"/>
              </a:buClr>
              <a:buSzPct val="100000"/>
              <a:buFont typeface="Arial" panose="020B0604020202020204" pitchFamily="34" charset="0"/>
              <a:buChar char="•"/>
            </a:pPr>
            <a:r>
              <a:rPr lang="en-US" sz="1800" dirty="0">
                <a:effectLst/>
                <a:latin typeface="Calibri" panose="020F0502020204030204" pitchFamily="34" charset="0"/>
                <a:ea typeface="Calibri" panose="020F0502020204030204" pitchFamily="34" charset="0"/>
              </a:rPr>
              <a:t>ΣΤΡΑΤΗΓΙΚ</a:t>
            </a:r>
            <a:r>
              <a:rPr lang="el-GR" sz="1800" dirty="0">
                <a:effectLst/>
                <a:latin typeface="Calibri" panose="020F0502020204030204" pitchFamily="34" charset="0"/>
                <a:ea typeface="Calibri" panose="020F0502020204030204" pitchFamily="34" charset="0"/>
              </a:rPr>
              <a:t>Ο</a:t>
            </a:r>
            <a:r>
              <a:rPr lang="en-US" sz="1800" dirty="0">
                <a:effectLst/>
                <a:latin typeface="Calibri" panose="020F0502020204030204" pitchFamily="34" charset="0"/>
                <a:ea typeface="Calibri" panose="020F0502020204030204" pitchFamily="34" charset="0"/>
              </a:rPr>
              <a:t>Σ Κ</a:t>
            </a:r>
            <a:r>
              <a:rPr lang="el-GR" sz="1800" dirty="0">
                <a:effectLst/>
                <a:latin typeface="Calibri" panose="020F0502020204030204" pitchFamily="34" charset="0"/>
                <a:ea typeface="Calibri" panose="020F0502020204030204" pitchFamily="34" charset="0"/>
              </a:rPr>
              <a:t>Ι</a:t>
            </a:r>
            <a:r>
              <a:rPr lang="en-US" sz="1800" dirty="0">
                <a:effectLst/>
                <a:latin typeface="Calibri" panose="020F0502020204030204" pitchFamily="34" charset="0"/>
                <a:ea typeface="Calibri" panose="020F0502020204030204" pitchFamily="34" charset="0"/>
              </a:rPr>
              <a:t>ΝΔΥΝΟΣ</a:t>
            </a:r>
            <a:endParaRPr lang="el-GR" sz="1800" dirty="0">
              <a:effectLst/>
              <a:latin typeface="Calibri" panose="020F0502020204030204" pitchFamily="34" charset="0"/>
              <a:ea typeface="Calibri" panose="020F0502020204030204" pitchFamily="34" charset="0"/>
            </a:endParaRPr>
          </a:p>
          <a:p>
            <a:pPr lvl="1">
              <a:buClr>
                <a:schemeClr val="tx1"/>
              </a:buClr>
              <a:buSzPct val="100000"/>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ΛΕΙΤΟΥΡΓΙΚ</a:t>
            </a:r>
            <a:r>
              <a:rPr lang="el-GR" sz="1800" dirty="0">
                <a:effectLst/>
                <a:latin typeface="Calibri" panose="020F0502020204030204" pitchFamily="34" charset="0"/>
                <a:ea typeface="Calibri" panose="020F0502020204030204" pitchFamily="34" charset="0"/>
                <a:cs typeface="Times New Roman" panose="02020603050405020304" pitchFamily="18" charset="0"/>
              </a:rPr>
              <a:t>Ο</a:t>
            </a:r>
            <a:r>
              <a:rPr lang="en-US" sz="1800" dirty="0">
                <a:effectLst/>
                <a:latin typeface="Calibri" panose="020F0502020204030204" pitchFamily="34" charset="0"/>
                <a:ea typeface="Calibri" panose="020F0502020204030204" pitchFamily="34" charset="0"/>
                <a:cs typeface="Times New Roman" panose="02020603050405020304" pitchFamily="18" charset="0"/>
              </a:rPr>
              <a:t>Σ Κ</a:t>
            </a:r>
            <a:r>
              <a:rPr lang="el-GR" sz="1800" dirty="0">
                <a:effectLst/>
                <a:latin typeface="Calibri" panose="020F0502020204030204" pitchFamily="34" charset="0"/>
                <a:ea typeface="Calibri" panose="020F0502020204030204" pitchFamily="34" charset="0"/>
                <a:cs typeface="Times New Roman" panose="02020603050405020304" pitchFamily="18" charset="0"/>
              </a:rPr>
              <a:t>Ι</a:t>
            </a:r>
            <a:r>
              <a:rPr lang="en-US" sz="1800" dirty="0">
                <a:effectLst/>
                <a:latin typeface="Calibri" panose="020F0502020204030204" pitchFamily="34" charset="0"/>
                <a:ea typeface="Calibri" panose="020F0502020204030204" pitchFamily="34" charset="0"/>
                <a:cs typeface="Times New Roman" panose="02020603050405020304" pitchFamily="18" charset="0"/>
              </a:rPr>
              <a:t>ΝΔΥΝΟΣ</a:t>
            </a:r>
            <a:endParaRPr lang="el-GR" sz="1800" dirty="0">
              <a:latin typeface="Calibri" panose="020F0502020204030204" pitchFamily="34" charset="0"/>
              <a:ea typeface="Calibri" panose="020F0502020204030204" pitchFamily="34" charset="0"/>
              <a:cs typeface="Times New Roman" panose="02020603050405020304" pitchFamily="18" charset="0"/>
            </a:endParaRPr>
          </a:p>
          <a:p>
            <a:pPr lvl="1">
              <a:buClr>
                <a:schemeClr val="tx1"/>
              </a:buClr>
              <a:buSzPct val="100000"/>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ΧΡΗΜΑΤΟ-ΟΙΚΟΝΟΜΙΚ</a:t>
            </a:r>
            <a:r>
              <a:rPr lang="el-GR" sz="1800" dirty="0">
                <a:effectLst/>
                <a:latin typeface="Calibri" panose="020F0502020204030204" pitchFamily="34" charset="0"/>
                <a:ea typeface="Calibri" panose="020F0502020204030204" pitchFamily="34" charset="0"/>
                <a:cs typeface="Times New Roman" panose="02020603050405020304" pitchFamily="18" charset="0"/>
              </a:rPr>
              <a:t>Ο</a:t>
            </a:r>
            <a:r>
              <a:rPr lang="en-US" sz="1800" dirty="0">
                <a:effectLst/>
                <a:latin typeface="Calibri" panose="020F0502020204030204" pitchFamily="34" charset="0"/>
                <a:ea typeface="Calibri" panose="020F0502020204030204" pitchFamily="34" charset="0"/>
                <a:cs typeface="Times New Roman" panose="02020603050405020304" pitchFamily="18" charset="0"/>
              </a:rPr>
              <a:t>Σ Κ</a:t>
            </a:r>
            <a:r>
              <a:rPr lang="el-GR" sz="1800" dirty="0">
                <a:effectLst/>
                <a:latin typeface="Calibri" panose="020F0502020204030204" pitchFamily="34" charset="0"/>
                <a:ea typeface="Calibri" panose="020F0502020204030204" pitchFamily="34" charset="0"/>
                <a:cs typeface="Times New Roman" panose="02020603050405020304" pitchFamily="18" charset="0"/>
              </a:rPr>
              <a:t>Ι</a:t>
            </a:r>
            <a:r>
              <a:rPr lang="en-US" sz="1800" dirty="0">
                <a:effectLst/>
                <a:latin typeface="Calibri" panose="020F0502020204030204" pitchFamily="34" charset="0"/>
                <a:ea typeface="Calibri" panose="020F0502020204030204" pitchFamily="34" charset="0"/>
                <a:cs typeface="Times New Roman" panose="02020603050405020304" pitchFamily="18" charset="0"/>
              </a:rPr>
              <a:t>ΝΔΥΝΟΣ</a:t>
            </a:r>
            <a:endParaRPr lang="el-GR" sz="1800" dirty="0">
              <a:effectLst/>
              <a:latin typeface="Calibri" panose="020F0502020204030204" pitchFamily="34" charset="0"/>
              <a:ea typeface="Calibri" panose="020F0502020204030204" pitchFamily="34" charset="0"/>
              <a:cs typeface="Times New Roman" panose="02020603050405020304" pitchFamily="18" charset="0"/>
            </a:endParaRPr>
          </a:p>
          <a:p>
            <a:pPr lvl="1">
              <a:buClr>
                <a:schemeClr val="tx1"/>
              </a:buClr>
              <a:buSzPct val="100000"/>
              <a:buFont typeface="Arial" panose="020B0604020202020204" pitchFamily="34" charset="0"/>
              <a:buChar char="•"/>
            </a:pPr>
            <a:r>
              <a:rPr lang="en-US" sz="1800" dirty="0">
                <a:effectLst/>
                <a:latin typeface="Calibri" panose="020F0502020204030204" pitchFamily="34" charset="0"/>
                <a:ea typeface="Calibri" panose="020F0502020204030204" pitchFamily="34" charset="0"/>
              </a:rPr>
              <a:t>Κ</a:t>
            </a:r>
            <a:r>
              <a:rPr lang="el-GR" sz="1800" dirty="0">
                <a:effectLst/>
                <a:latin typeface="Calibri" panose="020F0502020204030204" pitchFamily="34" charset="0"/>
                <a:ea typeface="Calibri" panose="020F0502020204030204" pitchFamily="34" charset="0"/>
              </a:rPr>
              <a:t>Ι</a:t>
            </a:r>
            <a:r>
              <a:rPr lang="en-US" sz="1800" dirty="0">
                <a:effectLst/>
                <a:latin typeface="Calibri" panose="020F0502020204030204" pitchFamily="34" charset="0"/>
                <a:ea typeface="Calibri" panose="020F0502020204030204" pitchFamily="34" charset="0"/>
              </a:rPr>
              <a:t>ΝΔΥΝΟΣ ΔΙΑΧΕ</a:t>
            </a:r>
            <a:r>
              <a:rPr lang="el-GR" sz="1800" dirty="0">
                <a:effectLst/>
                <a:latin typeface="Calibri" panose="020F0502020204030204" pitchFamily="34" charset="0"/>
                <a:ea typeface="Calibri" panose="020F0502020204030204" pitchFamily="34" charset="0"/>
              </a:rPr>
              <a:t>Ι</a:t>
            </a:r>
            <a:r>
              <a:rPr lang="en-US" sz="1800" dirty="0">
                <a:effectLst/>
                <a:latin typeface="Calibri" panose="020F0502020204030204" pitchFamily="34" charset="0"/>
                <a:ea typeface="Calibri" panose="020F0502020204030204" pitchFamily="34" charset="0"/>
              </a:rPr>
              <a:t>ΡΙΣΗΣ ΓΝ</a:t>
            </a:r>
            <a:r>
              <a:rPr lang="el-GR" dirty="0">
                <a:effectLst/>
                <a:latin typeface="Calibri" panose="020F0502020204030204" pitchFamily="34" charset="0"/>
                <a:ea typeface="Calibri" panose="020F0502020204030204" pitchFamily="34" charset="0"/>
              </a:rPr>
              <a:t>Ω</a:t>
            </a:r>
            <a:r>
              <a:rPr lang="en-US" sz="1800" dirty="0">
                <a:effectLst/>
                <a:latin typeface="Calibri" panose="020F0502020204030204" pitchFamily="34" charset="0"/>
                <a:ea typeface="Calibri" panose="020F0502020204030204" pitchFamily="34" charset="0"/>
              </a:rPr>
              <a:t>ΣΗΣ</a:t>
            </a:r>
            <a:endParaRPr lang="el-GR" sz="1800" dirty="0">
              <a:latin typeface="Calibri" panose="020F0502020204030204" pitchFamily="34" charset="0"/>
              <a:ea typeface="Calibri" panose="020F0502020204030204" pitchFamily="34" charset="0"/>
              <a:cs typeface="Times New Roman" panose="02020603050405020304" pitchFamily="18" charset="0"/>
            </a:endParaRPr>
          </a:p>
          <a:p>
            <a:pPr lvl="1">
              <a:buClr>
                <a:schemeClr val="tx1"/>
              </a:buClr>
              <a:buSzPct val="100000"/>
              <a:buFont typeface="Arial" panose="020B0604020202020204" pitchFamily="34" charset="0"/>
              <a:buChar char="•"/>
            </a:pPr>
            <a:r>
              <a:rPr lang="en-US" sz="1800" dirty="0">
                <a:effectLst/>
                <a:latin typeface="Calibri" panose="020F0502020204030204" pitchFamily="34" charset="0"/>
                <a:ea typeface="Calibri" panose="020F0502020204030204" pitchFamily="34" charset="0"/>
              </a:rPr>
              <a:t>Κ</a:t>
            </a:r>
            <a:r>
              <a:rPr lang="el-GR" sz="1800" dirty="0">
                <a:effectLst/>
                <a:latin typeface="Calibri" panose="020F0502020204030204" pitchFamily="34" charset="0"/>
                <a:ea typeface="Calibri" panose="020F0502020204030204" pitchFamily="34" charset="0"/>
              </a:rPr>
              <a:t>Ι</a:t>
            </a:r>
            <a:r>
              <a:rPr lang="en-US" sz="1800" dirty="0">
                <a:effectLst/>
                <a:latin typeface="Calibri" panose="020F0502020204030204" pitchFamily="34" charset="0"/>
                <a:ea typeface="Calibri" panose="020F0502020204030204" pitchFamily="34" charset="0"/>
              </a:rPr>
              <a:t>ΝΔΥΝΟΣ ΣΥΜΜ</a:t>
            </a:r>
            <a:r>
              <a:rPr lang="el-GR" sz="1800" dirty="0">
                <a:effectLst/>
                <a:latin typeface="Calibri" panose="020F0502020204030204" pitchFamily="34" charset="0"/>
                <a:ea typeface="Calibri" panose="020F0502020204030204" pitchFamily="34" charset="0"/>
              </a:rPr>
              <a:t>Ο</a:t>
            </a:r>
            <a:r>
              <a:rPr lang="en-US" sz="1800" dirty="0">
                <a:effectLst/>
                <a:latin typeface="Calibri" panose="020F0502020204030204" pitchFamily="34" charset="0"/>
                <a:ea typeface="Calibri" panose="020F0502020204030204" pitchFamily="34" charset="0"/>
              </a:rPr>
              <a:t>ΡΦΩΣΗΣ </a:t>
            </a:r>
            <a:endParaRPr lang="en-US" sz="1800" dirty="0"/>
          </a:p>
        </p:txBody>
      </p:sp>
    </p:spTree>
    <p:extLst>
      <p:ext uri="{BB962C8B-B14F-4D97-AF65-F5344CB8AC3E}">
        <p14:creationId xmlns:p14="http://schemas.microsoft.com/office/powerpoint/2010/main" val="181908575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245DA615-D9B1-479B-8ACB-9AC84585C52C}"/>
              </a:ext>
            </a:extLst>
          </p:cNvPr>
          <p:cNvSpPr>
            <a:spLocks noGrp="1"/>
          </p:cNvSpPr>
          <p:nvPr>
            <p:ph type="title"/>
          </p:nvPr>
        </p:nvSpPr>
        <p:spPr>
          <a:xfrm>
            <a:off x="581192" y="702156"/>
            <a:ext cx="11029616" cy="589749"/>
          </a:xfrm>
        </p:spPr>
        <p:txBody>
          <a:bodyPr>
            <a:noAutofit/>
          </a:bodyPr>
          <a:lstStyle/>
          <a:p>
            <a:r>
              <a:rPr lang="en-US" sz="2800" b="1" cap="none" dirty="0">
                <a:effectLst/>
                <a:latin typeface="Calibri" panose="020F0502020204030204" pitchFamily="34" charset="0"/>
                <a:ea typeface="Calibri" panose="020F0502020204030204" pitchFamily="34" charset="0"/>
                <a:cs typeface="Times New Roman" panose="02020603050405020304" pitchFamily="18" charset="0"/>
              </a:rPr>
              <a:t>2.</a:t>
            </a:r>
            <a:r>
              <a:rPr lang="en-US" sz="2800" b="1" cap="none" dirty="0">
                <a:solidFill>
                  <a:srgbClr val="323232"/>
                </a:solidFill>
                <a:effectLst/>
                <a:latin typeface="Calibri" panose="020F0502020204030204" pitchFamily="34" charset="0"/>
                <a:ea typeface="Calibri" panose="020F0502020204030204" pitchFamily="34" charset="0"/>
                <a:cs typeface="Times New Roman" panose="02020603050405020304" pitchFamily="18" charset="0"/>
              </a:rPr>
              <a:t> </a:t>
            </a:r>
            <a:r>
              <a:rPr lang="en-US" sz="2800" b="1" cap="none" dirty="0">
                <a:effectLst/>
                <a:latin typeface="Calibri" panose="020F0502020204030204" pitchFamily="34" charset="0"/>
                <a:ea typeface="Calibri" panose="020F0502020204030204" pitchFamily="34" charset="0"/>
                <a:cs typeface="Times New Roman" panose="02020603050405020304" pitchFamily="18" charset="0"/>
              </a:rPr>
              <a:t>ΑΝ</a:t>
            </a:r>
            <a:r>
              <a:rPr lang="el-GR" sz="2800" b="1" cap="none" dirty="0">
                <a:effectLst/>
                <a:latin typeface="Calibri" panose="020F0502020204030204" pitchFamily="34" charset="0"/>
                <a:ea typeface="Calibri" panose="020F0502020204030204" pitchFamily="34" charset="0"/>
                <a:cs typeface="Times New Roman" panose="02020603050405020304" pitchFamily="18" charset="0"/>
              </a:rPr>
              <a:t>Α</a:t>
            </a:r>
            <a:r>
              <a:rPr lang="en-US" sz="2800" b="1" cap="none" dirty="0">
                <a:effectLst/>
                <a:latin typeface="Calibri" panose="020F0502020204030204" pitchFamily="34" charset="0"/>
                <a:ea typeface="Calibri" panose="020F0502020204030204" pitchFamily="34" charset="0"/>
                <a:cs typeface="Times New Roman" panose="02020603050405020304" pitchFamily="18" charset="0"/>
              </a:rPr>
              <a:t>ΛΥΣΗ ΤΗΣ ΠΙΘΑΝ</a:t>
            </a:r>
            <a:r>
              <a:rPr lang="el-GR" sz="2800" b="1" cap="none" dirty="0">
                <a:effectLst/>
                <a:latin typeface="Calibri" panose="020F0502020204030204" pitchFamily="34" charset="0"/>
                <a:ea typeface="Calibri" panose="020F0502020204030204" pitchFamily="34" charset="0"/>
                <a:cs typeface="Times New Roman" panose="02020603050405020304" pitchFamily="18" charset="0"/>
              </a:rPr>
              <a:t>Ο</a:t>
            </a:r>
            <a:r>
              <a:rPr lang="en-US" sz="2800" b="1" cap="none" dirty="0">
                <a:effectLst/>
                <a:latin typeface="Calibri" panose="020F0502020204030204" pitchFamily="34" charset="0"/>
                <a:ea typeface="Calibri" panose="020F0502020204030204" pitchFamily="34" charset="0"/>
                <a:cs typeface="Times New Roman" panose="02020603050405020304" pitchFamily="18" charset="0"/>
              </a:rPr>
              <a:t>ΤΗΤΑΣ ΚΙΝΔ</a:t>
            </a:r>
            <a:r>
              <a:rPr lang="el-GR" sz="2800" b="1" cap="none" dirty="0">
                <a:effectLst/>
                <a:latin typeface="Calibri" panose="020F0502020204030204" pitchFamily="34" charset="0"/>
                <a:ea typeface="Calibri" panose="020F0502020204030204" pitchFamily="34" charset="0"/>
                <a:cs typeface="Times New Roman" panose="02020603050405020304" pitchFamily="18" charset="0"/>
              </a:rPr>
              <a:t>Υ</a:t>
            </a:r>
            <a:r>
              <a:rPr lang="en-US" sz="2800" b="1" cap="none" dirty="0">
                <a:effectLst/>
                <a:latin typeface="Calibri" panose="020F0502020204030204" pitchFamily="34" charset="0"/>
                <a:ea typeface="Calibri" panose="020F0502020204030204" pitchFamily="34" charset="0"/>
                <a:cs typeface="Times New Roman" panose="02020603050405020304" pitchFamily="18" charset="0"/>
              </a:rPr>
              <a:t>ΝΟΥ ΚΑΙ ΤΗΣ ΣΟΒΑΡ</a:t>
            </a:r>
            <a:r>
              <a:rPr lang="el-GR" sz="2800" b="1" cap="none" dirty="0">
                <a:effectLst/>
                <a:latin typeface="Calibri" panose="020F0502020204030204" pitchFamily="34" charset="0"/>
                <a:ea typeface="Calibri" panose="020F0502020204030204" pitchFamily="34" charset="0"/>
                <a:cs typeface="Times New Roman" panose="02020603050405020304" pitchFamily="18" charset="0"/>
              </a:rPr>
              <a:t>Ο</a:t>
            </a:r>
            <a:r>
              <a:rPr lang="en-US" sz="2800" b="1" cap="none" dirty="0">
                <a:effectLst/>
                <a:latin typeface="Calibri" panose="020F0502020204030204" pitchFamily="34" charset="0"/>
                <a:ea typeface="Calibri" panose="020F0502020204030204" pitchFamily="34" charset="0"/>
                <a:cs typeface="Times New Roman" panose="02020603050405020304" pitchFamily="18" charset="0"/>
              </a:rPr>
              <a:t>ΤΗΤ</a:t>
            </a:r>
            <a:r>
              <a:rPr lang="el-GR" sz="2800" b="1" cap="none" dirty="0">
                <a:effectLst/>
                <a:latin typeface="Calibri" panose="020F0502020204030204" pitchFamily="34" charset="0"/>
                <a:ea typeface="Calibri" panose="020F0502020204030204" pitchFamily="34" charset="0"/>
                <a:cs typeface="Times New Roman" panose="02020603050405020304" pitchFamily="18" charset="0"/>
              </a:rPr>
              <a:t>Α</a:t>
            </a:r>
            <a:r>
              <a:rPr lang="en-US" sz="2800" b="1" cap="none" dirty="0">
                <a:effectLst/>
                <a:latin typeface="Calibri" panose="020F0502020204030204" pitchFamily="34" charset="0"/>
                <a:ea typeface="Calibri" panose="020F0502020204030204" pitchFamily="34" charset="0"/>
                <a:cs typeface="Times New Roman" panose="02020603050405020304" pitchFamily="18" charset="0"/>
              </a:rPr>
              <a:t> ΤΟΥ</a:t>
            </a:r>
            <a:endParaRPr lang="en-US" sz="2800" cap="none" dirty="0"/>
          </a:p>
        </p:txBody>
      </p:sp>
      <p:sp>
        <p:nvSpPr>
          <p:cNvPr id="3" name="Θέση περιεχομένου 2">
            <a:extLst>
              <a:ext uri="{FF2B5EF4-FFF2-40B4-BE49-F238E27FC236}">
                <a16:creationId xmlns:a16="http://schemas.microsoft.com/office/drawing/2014/main" id="{4496898A-78E6-40B6-8BF1-06E2216624C0}"/>
              </a:ext>
            </a:extLst>
          </p:cNvPr>
          <p:cNvSpPr>
            <a:spLocks noGrp="1"/>
          </p:cNvSpPr>
          <p:nvPr>
            <p:ph idx="1"/>
          </p:nvPr>
        </p:nvSpPr>
        <p:spPr>
          <a:xfrm>
            <a:off x="581191" y="1644242"/>
            <a:ext cx="11029615" cy="1088136"/>
          </a:xfrm>
        </p:spPr>
        <p:txBody>
          <a:bodyPr/>
          <a:lstStyle/>
          <a:p>
            <a:pPr>
              <a:buClr>
                <a:schemeClr val="tx1"/>
              </a:buClr>
              <a:buFont typeface="Wingdings" panose="05000000000000000000" pitchFamily="2" charset="2"/>
              <a:buChar char="§"/>
            </a:pPr>
            <a:r>
              <a:rPr lang="el-GR" dirty="0">
                <a:effectLst>
                  <a:glow rad="38100">
                    <a:schemeClr val="bg1">
                      <a:lumMod val="50000"/>
                      <a:lumOff val="50000"/>
                      <a:alpha val="20000"/>
                    </a:schemeClr>
                  </a:glow>
                  <a:outerShdw blurRad="38100" dist="38100" dir="2700000" algn="tl">
                    <a:srgbClr val="000000">
                      <a:alpha val="43137"/>
                    </a:srgbClr>
                  </a:outerShdw>
                </a:effectLst>
              </a:rPr>
              <a:t>ΑΞΙΟΛΟΓΗΣΗ ΤΗΣ ΠΙΘΑΝΟΤΗΤΑΣ ΕΜΦΑΝΙΣΗΣ ΕΝΟΣ ΔΥΣΜΕΝΟΥΣ ΣΥΜΒΑΝΤΟΣ ΚΑΙ ΕΚΤΙΜΗΣΗ ΤΟΥ ΑΝΤΙΚΤΥΠΟΥ ΤΩΝ ΣΥΝΕΠΕΙΩΝ ΕΑΝ ΑΥΤΟ ΣΥΜΒΕΙ.</a:t>
            </a:r>
            <a:endParaRPr lang="en-US" dirty="0">
              <a:effectLst>
                <a:glow rad="38100">
                  <a:schemeClr val="bg1">
                    <a:lumMod val="50000"/>
                    <a:lumOff val="50000"/>
                    <a:alpha val="20000"/>
                  </a:schemeClr>
                </a:glow>
                <a:outerShdw blurRad="38100" dist="38100" dir="2700000" algn="tl">
                  <a:srgbClr val="000000">
                    <a:alpha val="43137"/>
                  </a:srgbClr>
                </a:outerShdw>
              </a:effectLst>
            </a:endParaRPr>
          </a:p>
        </p:txBody>
      </p:sp>
      <p:graphicFrame>
        <p:nvGraphicFramePr>
          <p:cNvPr id="5" name="Πίνακας 4">
            <a:extLst>
              <a:ext uri="{FF2B5EF4-FFF2-40B4-BE49-F238E27FC236}">
                <a16:creationId xmlns:a16="http://schemas.microsoft.com/office/drawing/2014/main" id="{73E3E786-100D-47CB-93ED-897B7556440D}"/>
              </a:ext>
            </a:extLst>
          </p:cNvPr>
          <p:cNvGraphicFramePr>
            <a:graphicFrameLocks noGrp="1"/>
          </p:cNvGraphicFramePr>
          <p:nvPr>
            <p:extLst>
              <p:ext uri="{D42A27DB-BD31-4B8C-83A1-F6EECF244321}">
                <p14:modId xmlns:p14="http://schemas.microsoft.com/office/powerpoint/2010/main" val="2895715004"/>
              </p:ext>
            </p:extLst>
          </p:nvPr>
        </p:nvGraphicFramePr>
        <p:xfrm>
          <a:off x="2446480" y="3205383"/>
          <a:ext cx="7299035" cy="2833016"/>
        </p:xfrm>
        <a:graphic>
          <a:graphicData uri="http://schemas.openxmlformats.org/drawingml/2006/table">
            <a:tbl>
              <a:tblPr firstRow="1" firstCol="1" lastRow="1" lastCol="1" bandRow="1" bandCol="1"/>
              <a:tblGrid>
                <a:gridCol w="1792719">
                  <a:extLst>
                    <a:ext uri="{9D8B030D-6E8A-4147-A177-3AD203B41FA5}">
                      <a16:colId xmlns:a16="http://schemas.microsoft.com/office/drawing/2014/main" val="3903532745"/>
                    </a:ext>
                  </a:extLst>
                </a:gridCol>
                <a:gridCol w="595563">
                  <a:extLst>
                    <a:ext uri="{9D8B030D-6E8A-4147-A177-3AD203B41FA5}">
                      <a16:colId xmlns:a16="http://schemas.microsoft.com/office/drawing/2014/main" val="3715022214"/>
                    </a:ext>
                  </a:extLst>
                </a:gridCol>
                <a:gridCol w="1341901">
                  <a:extLst>
                    <a:ext uri="{9D8B030D-6E8A-4147-A177-3AD203B41FA5}">
                      <a16:colId xmlns:a16="http://schemas.microsoft.com/office/drawing/2014/main" val="2817460488"/>
                    </a:ext>
                  </a:extLst>
                </a:gridCol>
                <a:gridCol w="861682">
                  <a:extLst>
                    <a:ext uri="{9D8B030D-6E8A-4147-A177-3AD203B41FA5}">
                      <a16:colId xmlns:a16="http://schemas.microsoft.com/office/drawing/2014/main" val="3950249402"/>
                    </a:ext>
                  </a:extLst>
                </a:gridCol>
                <a:gridCol w="707136">
                  <a:extLst>
                    <a:ext uri="{9D8B030D-6E8A-4147-A177-3AD203B41FA5}">
                      <a16:colId xmlns:a16="http://schemas.microsoft.com/office/drawing/2014/main" val="420298534"/>
                    </a:ext>
                  </a:extLst>
                </a:gridCol>
                <a:gridCol w="781016">
                  <a:extLst>
                    <a:ext uri="{9D8B030D-6E8A-4147-A177-3AD203B41FA5}">
                      <a16:colId xmlns:a16="http://schemas.microsoft.com/office/drawing/2014/main" val="3171199915"/>
                    </a:ext>
                  </a:extLst>
                </a:gridCol>
                <a:gridCol w="1219018">
                  <a:extLst>
                    <a:ext uri="{9D8B030D-6E8A-4147-A177-3AD203B41FA5}">
                      <a16:colId xmlns:a16="http://schemas.microsoft.com/office/drawing/2014/main" val="791393290"/>
                    </a:ext>
                  </a:extLst>
                </a:gridCol>
              </a:tblGrid>
              <a:tr h="576948">
                <a:tc gridSpan="2">
                  <a:txBody>
                    <a:bodyPr/>
                    <a:lstStyle/>
                    <a:p>
                      <a:pPr marL="1171575" marR="0">
                        <a:lnSpc>
                          <a:spcPts val="1460"/>
                        </a:lnSpc>
                        <a:spcBef>
                          <a:spcPts val="0"/>
                        </a:spcBef>
                        <a:spcAft>
                          <a:spcPts val="0"/>
                        </a:spcAft>
                      </a:pPr>
                      <a:r>
                        <a:rPr lang="el-GR" sz="1200" b="1" dirty="0">
                          <a:effectLst/>
                          <a:latin typeface="Calibri" panose="020F0502020204030204" pitchFamily="34" charset="0"/>
                          <a:ea typeface="Calibri" panose="020F0502020204030204" pitchFamily="34" charset="0"/>
                          <a:cs typeface="Times New Roman" panose="02020603050405020304" pitchFamily="18" charset="0"/>
                        </a:rPr>
                        <a:t>Πιθανότητα</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67945" marR="0">
                        <a:lnSpc>
                          <a:spcPts val="1365"/>
                        </a:lnSpc>
                        <a:spcBef>
                          <a:spcPts val="0"/>
                        </a:spcBef>
                        <a:spcAft>
                          <a:spcPts val="0"/>
                        </a:spcAft>
                      </a:pPr>
                      <a:r>
                        <a:rPr lang="el-GR" sz="1200" b="1" dirty="0">
                          <a:effectLst/>
                          <a:latin typeface="Calibri" panose="020F0502020204030204" pitchFamily="34" charset="0"/>
                          <a:ea typeface="Calibri" panose="020F0502020204030204" pitchFamily="34" charset="0"/>
                          <a:cs typeface="Times New Roman" panose="02020603050405020304" pitchFamily="18" charset="0"/>
                        </a:rPr>
                        <a:t>Επίπεδο</a:t>
                      </a:r>
                      <a:r>
                        <a:rPr lang="el-GR" sz="1200" b="1" spc="-15" dirty="0">
                          <a:effectLst/>
                          <a:latin typeface="Calibri" panose="020F0502020204030204" pitchFamily="34" charset="0"/>
                          <a:ea typeface="Calibri" panose="020F0502020204030204" pitchFamily="34" charset="0"/>
                          <a:cs typeface="Times New Roman" panose="02020603050405020304" pitchFamily="18" charset="0"/>
                        </a:rPr>
                        <a:t> </a:t>
                      </a:r>
                      <a:r>
                        <a:rPr lang="el-GR" sz="1200" b="1" dirty="0">
                          <a:effectLst/>
                          <a:latin typeface="Calibri" panose="020F0502020204030204" pitchFamily="34" charset="0"/>
                          <a:ea typeface="Calibri" panose="020F0502020204030204" pitchFamily="34" charset="0"/>
                          <a:cs typeface="Times New Roman" panose="02020603050405020304" pitchFamily="18" charset="0"/>
                        </a:rPr>
                        <a:t>κινδύνου</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117475" marR="113665" algn="ctr">
                        <a:lnSpc>
                          <a:spcPts val="1460"/>
                        </a:lnSpc>
                        <a:spcBef>
                          <a:spcPts val="0"/>
                        </a:spcBef>
                        <a:spcAft>
                          <a:spcPts val="0"/>
                        </a:spcAft>
                      </a:pPr>
                      <a:r>
                        <a:rPr lang="el-GR" sz="1200" b="1" dirty="0">
                          <a:effectLst/>
                          <a:latin typeface="Calibri" panose="020F0502020204030204" pitchFamily="34" charset="0"/>
                          <a:ea typeface="Calibri" panose="020F0502020204030204" pitchFamily="34" charset="0"/>
                          <a:cs typeface="Times New Roman" panose="02020603050405020304" pitchFamily="18" charset="0"/>
                        </a:rPr>
                        <a:t>Πολύ Χαμηλή</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117475" marR="113665" algn="ctr">
                        <a:lnSpc>
                          <a:spcPts val="1365"/>
                        </a:lnSpc>
                        <a:spcBef>
                          <a:spcPts val="0"/>
                        </a:spcBef>
                        <a:spcAft>
                          <a:spcPts val="0"/>
                        </a:spcAft>
                      </a:pPr>
                      <a:r>
                        <a:rPr lang="el-GR" sz="1200" b="1" dirty="0">
                          <a:effectLst/>
                          <a:latin typeface="Calibri" panose="020F0502020204030204" pitchFamily="34" charset="0"/>
                          <a:ea typeface="Calibri" panose="020F0502020204030204" pitchFamily="34" charset="0"/>
                          <a:cs typeface="Times New Roman" panose="02020603050405020304" pitchFamily="18" charset="0"/>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0330" marR="95885" algn="ctr">
                        <a:lnSpc>
                          <a:spcPts val="1460"/>
                        </a:lnSpc>
                        <a:spcBef>
                          <a:spcPts val="0"/>
                        </a:spcBef>
                        <a:spcAft>
                          <a:spcPts val="0"/>
                        </a:spcAft>
                      </a:pPr>
                      <a:r>
                        <a:rPr lang="el-GR" sz="1200" b="1">
                          <a:effectLst/>
                          <a:latin typeface="Calibri" panose="020F0502020204030204" pitchFamily="34" charset="0"/>
                          <a:ea typeface="Calibri" panose="020F0502020204030204" pitchFamily="34" charset="0"/>
                          <a:cs typeface="Times New Roman" panose="02020603050405020304" pitchFamily="18" charset="0"/>
                        </a:rPr>
                        <a:t>Χαμηλή</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marL="99695" marR="95885" algn="ctr">
                        <a:lnSpc>
                          <a:spcPts val="1365"/>
                        </a:lnSpc>
                        <a:spcBef>
                          <a:spcPts val="0"/>
                        </a:spcBef>
                        <a:spcAft>
                          <a:spcPts val="0"/>
                        </a:spcAft>
                      </a:pPr>
                      <a:r>
                        <a:rPr lang="el-GR" sz="1200" b="1">
                          <a:effectLst/>
                          <a:latin typeface="Calibri" panose="020F0502020204030204" pitchFamily="34" charset="0"/>
                          <a:ea typeface="Calibri" panose="020F0502020204030204" pitchFamily="34" charset="0"/>
                          <a:cs typeface="Times New Roman" panose="02020603050405020304" pitchFamily="18" charset="0"/>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99060" marR="97155" algn="ctr">
                        <a:lnSpc>
                          <a:spcPts val="1460"/>
                        </a:lnSpc>
                        <a:spcBef>
                          <a:spcPts val="0"/>
                        </a:spcBef>
                        <a:spcAft>
                          <a:spcPts val="0"/>
                        </a:spcAft>
                      </a:pPr>
                      <a:r>
                        <a:rPr lang="el-GR" sz="1200" b="1">
                          <a:effectLst/>
                          <a:latin typeface="Calibri" panose="020F0502020204030204" pitchFamily="34" charset="0"/>
                          <a:ea typeface="Calibri" panose="020F0502020204030204" pitchFamily="34" charset="0"/>
                          <a:cs typeface="Times New Roman" panose="02020603050405020304" pitchFamily="18" charset="0"/>
                        </a:rPr>
                        <a:t>Μέση</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marL="98425" marR="97155" algn="ctr">
                        <a:lnSpc>
                          <a:spcPts val="1365"/>
                        </a:lnSpc>
                        <a:spcBef>
                          <a:spcPts val="0"/>
                        </a:spcBef>
                        <a:spcAft>
                          <a:spcPts val="0"/>
                        </a:spcAft>
                      </a:pPr>
                      <a:r>
                        <a:rPr lang="el-GR" sz="1200" b="1">
                          <a:effectLst/>
                          <a:latin typeface="Calibri" panose="020F0502020204030204" pitchFamily="34" charset="0"/>
                          <a:ea typeface="Calibri" panose="020F0502020204030204" pitchFamily="34" charset="0"/>
                          <a:cs typeface="Times New Roman" panose="02020603050405020304" pitchFamily="18" charset="0"/>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0330" marR="95250" algn="ctr">
                        <a:lnSpc>
                          <a:spcPts val="1460"/>
                        </a:lnSpc>
                        <a:spcBef>
                          <a:spcPts val="0"/>
                        </a:spcBef>
                        <a:spcAft>
                          <a:spcPts val="0"/>
                        </a:spcAft>
                      </a:pPr>
                      <a:r>
                        <a:rPr lang="el-GR" sz="1200" b="1">
                          <a:effectLst/>
                          <a:latin typeface="Calibri" panose="020F0502020204030204" pitchFamily="34" charset="0"/>
                          <a:ea typeface="Calibri" panose="020F0502020204030204" pitchFamily="34" charset="0"/>
                          <a:cs typeface="Times New Roman" panose="02020603050405020304" pitchFamily="18" charset="0"/>
                        </a:rPr>
                        <a:t>Υψηλή</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marL="100330" marR="94615" algn="ctr">
                        <a:lnSpc>
                          <a:spcPts val="1365"/>
                        </a:lnSpc>
                        <a:spcBef>
                          <a:spcPts val="0"/>
                        </a:spcBef>
                        <a:spcAft>
                          <a:spcPts val="0"/>
                        </a:spcAft>
                      </a:pPr>
                      <a:r>
                        <a:rPr lang="el-GR" sz="1200" b="1">
                          <a:effectLst/>
                          <a:latin typeface="Calibri" panose="020F0502020204030204" pitchFamily="34" charset="0"/>
                          <a:ea typeface="Calibri" panose="020F0502020204030204" pitchFamily="34" charset="0"/>
                          <a:cs typeface="Times New Roman" panose="02020603050405020304" pitchFamily="18" charset="0"/>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99695" marR="93345" algn="ctr">
                        <a:lnSpc>
                          <a:spcPts val="1460"/>
                        </a:lnSpc>
                        <a:spcBef>
                          <a:spcPts val="0"/>
                        </a:spcBef>
                        <a:spcAft>
                          <a:spcPts val="0"/>
                        </a:spcAft>
                      </a:pPr>
                      <a:r>
                        <a:rPr lang="el-GR" sz="1200" b="1">
                          <a:effectLst/>
                          <a:latin typeface="Calibri" panose="020F0502020204030204" pitchFamily="34" charset="0"/>
                          <a:ea typeface="Calibri" panose="020F0502020204030204" pitchFamily="34" charset="0"/>
                          <a:cs typeface="Times New Roman" panose="02020603050405020304" pitchFamily="18" charset="0"/>
                        </a:rPr>
                        <a:t>Πολύ</a:t>
                      </a:r>
                      <a:r>
                        <a:rPr lang="el-GR" sz="1200" b="1" spc="5">
                          <a:effectLst/>
                          <a:latin typeface="Calibri" panose="020F0502020204030204" pitchFamily="34" charset="0"/>
                          <a:ea typeface="Calibri" panose="020F0502020204030204" pitchFamily="34" charset="0"/>
                          <a:cs typeface="Times New Roman" panose="02020603050405020304" pitchFamily="18" charset="0"/>
                        </a:rPr>
                        <a:t> </a:t>
                      </a:r>
                      <a:r>
                        <a:rPr lang="el-GR" sz="1200" b="1">
                          <a:effectLst/>
                          <a:latin typeface="Calibri" panose="020F0502020204030204" pitchFamily="34" charset="0"/>
                          <a:ea typeface="Calibri" panose="020F0502020204030204" pitchFamily="34" charset="0"/>
                          <a:cs typeface="Times New Roman" panose="02020603050405020304" pitchFamily="18" charset="0"/>
                        </a:rPr>
                        <a:t>Υψηλή</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marL="96520" marR="93345" algn="ctr">
                        <a:lnSpc>
                          <a:spcPts val="1365"/>
                        </a:lnSpc>
                        <a:spcBef>
                          <a:spcPts val="0"/>
                        </a:spcBef>
                        <a:spcAft>
                          <a:spcPts val="0"/>
                        </a:spcAft>
                      </a:pPr>
                      <a:r>
                        <a:rPr lang="el-GR" sz="1200" b="1">
                          <a:effectLst/>
                          <a:latin typeface="Calibri" panose="020F0502020204030204" pitchFamily="34" charset="0"/>
                          <a:ea typeface="Calibri" panose="020F0502020204030204" pitchFamily="34" charset="0"/>
                          <a:cs typeface="Times New Roman" panose="02020603050405020304" pitchFamily="18" charset="0"/>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59133144"/>
                  </a:ext>
                </a:extLst>
              </a:tr>
              <a:tr h="278527">
                <a:tc>
                  <a:txBody>
                    <a:bodyPr/>
                    <a:lstStyle/>
                    <a:p>
                      <a:pPr marL="387985" marR="226695" algn="ctr">
                        <a:lnSpc>
                          <a:spcPts val="1365"/>
                        </a:lnSpc>
                        <a:spcBef>
                          <a:spcPts val="5"/>
                        </a:spcBef>
                        <a:spcAft>
                          <a:spcPts val="0"/>
                        </a:spcAft>
                      </a:pPr>
                      <a:r>
                        <a:rPr lang="el-GR" sz="1200" b="1">
                          <a:effectLst/>
                          <a:latin typeface="Calibri" panose="020F0502020204030204" pitchFamily="34" charset="0"/>
                          <a:ea typeface="Calibri" panose="020F0502020204030204" pitchFamily="34" charset="0"/>
                          <a:cs typeface="Times New Roman" panose="02020603050405020304" pitchFamily="18" charset="0"/>
                        </a:rPr>
                        <a:t>Πολύ Υψηλό</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79375" algn="r">
                        <a:lnSpc>
                          <a:spcPts val="1365"/>
                        </a:lnSpc>
                        <a:spcBef>
                          <a:spcPts val="5"/>
                        </a:spcBef>
                        <a:spcAft>
                          <a:spcPts val="0"/>
                        </a:spcAft>
                      </a:pPr>
                      <a:r>
                        <a:rPr lang="el-GR" sz="1200" b="1">
                          <a:effectLst/>
                          <a:latin typeface="Calibri" panose="020F0502020204030204" pitchFamily="34" charset="0"/>
                          <a:ea typeface="Calibri" panose="020F0502020204030204" pitchFamily="34" charset="0"/>
                          <a:cs typeface="Times New Roman" panose="02020603050405020304" pitchFamily="18" charset="0"/>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45770" marR="0">
                        <a:lnSpc>
                          <a:spcPts val="1365"/>
                        </a:lnSpc>
                        <a:spcBef>
                          <a:spcPts val="5"/>
                        </a:spcBef>
                        <a:spcAft>
                          <a:spcPts val="0"/>
                        </a:spcAft>
                      </a:pPr>
                      <a:r>
                        <a:rPr lang="el-GR"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(Μ</a:t>
                      </a:r>
                      <a:r>
                        <a:rPr lang="el-GR" sz="1200" baseline="-250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2</a:t>
                      </a:r>
                      <a:r>
                        <a:rPr lang="el-GR"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9900"/>
                    </a:solidFill>
                  </a:tcPr>
                </a:tc>
                <a:tc>
                  <a:txBody>
                    <a:bodyPr/>
                    <a:lstStyle/>
                    <a:p>
                      <a:pPr marL="226060" marR="0">
                        <a:lnSpc>
                          <a:spcPts val="1365"/>
                        </a:lnSpc>
                        <a:spcBef>
                          <a:spcPts val="5"/>
                        </a:spcBef>
                        <a:spcAft>
                          <a:spcPts val="0"/>
                        </a:spcAft>
                      </a:pPr>
                      <a:r>
                        <a:rPr lang="el-GR"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(Μ</a:t>
                      </a:r>
                      <a:r>
                        <a:rPr lang="el-GR" sz="1200" baseline="-250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a:t>
                      </a:r>
                      <a:r>
                        <a:rPr lang="el-GR"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9900"/>
                    </a:solidFill>
                  </a:tcPr>
                </a:tc>
                <a:tc>
                  <a:txBody>
                    <a:bodyPr/>
                    <a:lstStyle/>
                    <a:p>
                      <a:pPr marL="186690" marR="0">
                        <a:lnSpc>
                          <a:spcPts val="1365"/>
                        </a:lnSpc>
                        <a:spcBef>
                          <a:spcPts val="5"/>
                        </a:spcBef>
                        <a:spcAft>
                          <a:spcPts val="0"/>
                        </a:spcAft>
                      </a:pPr>
                      <a:r>
                        <a:rPr lang="el-GR"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(Υ</a:t>
                      </a:r>
                      <a:r>
                        <a:rPr lang="el-GR" sz="1200" baseline="-250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3</a:t>
                      </a:r>
                      <a:r>
                        <a:rPr lang="el-GR"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100330" marR="94615" algn="ctr">
                        <a:lnSpc>
                          <a:spcPts val="1365"/>
                        </a:lnSpc>
                        <a:spcBef>
                          <a:spcPts val="5"/>
                        </a:spcBef>
                        <a:spcAft>
                          <a:spcPts val="0"/>
                        </a:spcAft>
                      </a:pPr>
                      <a:r>
                        <a:rPr lang="el-GR"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(Υ</a:t>
                      </a:r>
                      <a:r>
                        <a:rPr lang="el-GR" sz="1200" baseline="-250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2</a:t>
                      </a:r>
                      <a:r>
                        <a:rPr lang="el-GR"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404495" marR="0">
                        <a:lnSpc>
                          <a:spcPts val="1365"/>
                        </a:lnSpc>
                        <a:spcBef>
                          <a:spcPts val="5"/>
                        </a:spcBef>
                        <a:spcAft>
                          <a:spcPts val="0"/>
                        </a:spcAft>
                      </a:pPr>
                      <a:r>
                        <a:rPr lang="el-GR"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(Υ</a:t>
                      </a:r>
                      <a:r>
                        <a:rPr lang="el-GR" sz="1200" baseline="-250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a:t>
                      </a:r>
                      <a:r>
                        <a:rPr lang="el-GR"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extLst>
                  <a:ext uri="{0D108BD9-81ED-4DB2-BD59-A6C34878D82A}">
                    <a16:rowId xmlns:a16="http://schemas.microsoft.com/office/drawing/2014/main" val="1744677431"/>
                  </a:ext>
                </a:extLst>
              </a:tr>
              <a:tr h="278527">
                <a:tc>
                  <a:txBody>
                    <a:bodyPr/>
                    <a:lstStyle/>
                    <a:p>
                      <a:pPr marL="387985" marR="228600" algn="ctr">
                        <a:lnSpc>
                          <a:spcPts val="1360"/>
                        </a:lnSpc>
                        <a:spcBef>
                          <a:spcPts val="0"/>
                        </a:spcBef>
                        <a:spcAft>
                          <a:spcPts val="0"/>
                        </a:spcAft>
                      </a:pPr>
                      <a:r>
                        <a:rPr lang="el-GR" sz="1200" b="1">
                          <a:effectLst/>
                          <a:latin typeface="Calibri" panose="020F0502020204030204" pitchFamily="34" charset="0"/>
                          <a:ea typeface="Calibri" panose="020F0502020204030204" pitchFamily="34" charset="0"/>
                          <a:cs typeface="Times New Roman" panose="02020603050405020304" pitchFamily="18" charset="0"/>
                        </a:rPr>
                        <a:t>Υψηλό</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79375" algn="r">
                        <a:lnSpc>
                          <a:spcPts val="1360"/>
                        </a:lnSpc>
                        <a:spcBef>
                          <a:spcPts val="0"/>
                        </a:spcBef>
                        <a:spcAft>
                          <a:spcPts val="0"/>
                        </a:spcAft>
                      </a:pPr>
                      <a:r>
                        <a:rPr lang="el-GR" sz="1200" b="1">
                          <a:effectLst/>
                          <a:latin typeface="Calibri" panose="020F0502020204030204" pitchFamily="34" charset="0"/>
                          <a:ea typeface="Calibri" panose="020F0502020204030204" pitchFamily="34" charset="0"/>
                          <a:cs typeface="Times New Roman" panose="02020603050405020304" pitchFamily="18" charset="0"/>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3390" marR="0">
                        <a:lnSpc>
                          <a:spcPts val="1360"/>
                        </a:lnSpc>
                        <a:spcBef>
                          <a:spcPts val="0"/>
                        </a:spcBef>
                        <a:spcAft>
                          <a:spcPts val="0"/>
                        </a:spcAft>
                      </a:pPr>
                      <a:r>
                        <a:rPr lang="el-GR"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(Χ</a:t>
                      </a:r>
                      <a:r>
                        <a:rPr lang="el-GR" sz="1200" baseline="-250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a:t>
                      </a:r>
                      <a:r>
                        <a:rPr lang="el-GR"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AF50"/>
                    </a:solidFill>
                  </a:tcPr>
                </a:tc>
                <a:tc>
                  <a:txBody>
                    <a:bodyPr/>
                    <a:lstStyle/>
                    <a:p>
                      <a:pPr marL="226060" marR="0">
                        <a:lnSpc>
                          <a:spcPts val="1360"/>
                        </a:lnSpc>
                        <a:spcBef>
                          <a:spcPts val="0"/>
                        </a:spcBef>
                        <a:spcAft>
                          <a:spcPts val="0"/>
                        </a:spcAft>
                      </a:pPr>
                      <a:r>
                        <a:rPr lang="el-GR"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(Μ</a:t>
                      </a:r>
                      <a:r>
                        <a:rPr lang="el-GR" sz="1200" baseline="-250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2</a:t>
                      </a:r>
                      <a:r>
                        <a:rPr lang="el-GR"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9900"/>
                    </a:solidFill>
                  </a:tcPr>
                </a:tc>
                <a:tc>
                  <a:txBody>
                    <a:bodyPr/>
                    <a:lstStyle/>
                    <a:p>
                      <a:pPr marL="159385" marR="0">
                        <a:lnSpc>
                          <a:spcPts val="1360"/>
                        </a:lnSpc>
                        <a:spcBef>
                          <a:spcPts val="0"/>
                        </a:spcBef>
                        <a:spcAft>
                          <a:spcPts val="0"/>
                        </a:spcAft>
                      </a:pPr>
                      <a:r>
                        <a:rPr lang="el-GR"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(Μ</a:t>
                      </a:r>
                      <a:r>
                        <a:rPr lang="el-GR" sz="1200" baseline="-250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a:t>
                      </a:r>
                      <a:r>
                        <a:rPr lang="el-GR"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9900"/>
                    </a:solidFill>
                  </a:tcPr>
                </a:tc>
                <a:tc>
                  <a:txBody>
                    <a:bodyPr/>
                    <a:lstStyle/>
                    <a:p>
                      <a:pPr marL="100330" marR="94615" algn="ctr">
                        <a:lnSpc>
                          <a:spcPts val="1360"/>
                        </a:lnSpc>
                        <a:spcBef>
                          <a:spcPts val="0"/>
                        </a:spcBef>
                        <a:spcAft>
                          <a:spcPts val="0"/>
                        </a:spcAft>
                      </a:pPr>
                      <a:r>
                        <a:rPr lang="el-GR"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(Υ</a:t>
                      </a:r>
                      <a:r>
                        <a:rPr lang="el-GR" sz="1200" baseline="-250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3</a:t>
                      </a:r>
                      <a:r>
                        <a:rPr lang="el-GR"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404495" marR="0">
                        <a:lnSpc>
                          <a:spcPts val="1360"/>
                        </a:lnSpc>
                        <a:spcBef>
                          <a:spcPts val="0"/>
                        </a:spcBef>
                        <a:spcAft>
                          <a:spcPts val="0"/>
                        </a:spcAft>
                      </a:pPr>
                      <a:r>
                        <a:rPr lang="el-GR"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(Υ</a:t>
                      </a:r>
                      <a:r>
                        <a:rPr lang="el-GR" sz="1200" baseline="-250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2</a:t>
                      </a:r>
                      <a:r>
                        <a:rPr lang="el-GR"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extLst>
                  <a:ext uri="{0D108BD9-81ED-4DB2-BD59-A6C34878D82A}">
                    <a16:rowId xmlns:a16="http://schemas.microsoft.com/office/drawing/2014/main" val="3581997971"/>
                  </a:ext>
                </a:extLst>
              </a:tr>
              <a:tr h="278527">
                <a:tc>
                  <a:txBody>
                    <a:bodyPr/>
                    <a:lstStyle/>
                    <a:p>
                      <a:pPr marL="387985" marR="227330" algn="ctr">
                        <a:lnSpc>
                          <a:spcPts val="1360"/>
                        </a:lnSpc>
                        <a:spcBef>
                          <a:spcPts val="0"/>
                        </a:spcBef>
                        <a:spcAft>
                          <a:spcPts val="0"/>
                        </a:spcAft>
                      </a:pPr>
                      <a:r>
                        <a:rPr lang="el-GR" sz="1200" b="1">
                          <a:effectLst/>
                          <a:latin typeface="Calibri" panose="020F0502020204030204" pitchFamily="34" charset="0"/>
                          <a:ea typeface="Calibri" panose="020F0502020204030204" pitchFamily="34" charset="0"/>
                          <a:cs typeface="Times New Roman" panose="02020603050405020304" pitchFamily="18" charset="0"/>
                        </a:rPr>
                        <a:t>Μέτριο</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79375" algn="r">
                        <a:lnSpc>
                          <a:spcPts val="1360"/>
                        </a:lnSpc>
                        <a:spcBef>
                          <a:spcPts val="0"/>
                        </a:spcBef>
                        <a:spcAft>
                          <a:spcPts val="0"/>
                        </a:spcAft>
                      </a:pPr>
                      <a:r>
                        <a:rPr lang="el-GR" sz="1200" b="1">
                          <a:effectLst/>
                          <a:latin typeface="Calibri" panose="020F0502020204030204" pitchFamily="34" charset="0"/>
                          <a:ea typeface="Calibri" panose="020F0502020204030204" pitchFamily="34" charset="0"/>
                          <a:cs typeface="Times New Roman" panose="02020603050405020304" pitchFamily="18" charset="0"/>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3390" marR="0">
                        <a:lnSpc>
                          <a:spcPts val="1360"/>
                        </a:lnSpc>
                        <a:spcBef>
                          <a:spcPts val="0"/>
                        </a:spcBef>
                        <a:spcAft>
                          <a:spcPts val="0"/>
                        </a:spcAft>
                      </a:pPr>
                      <a:r>
                        <a:rPr lang="el-GR"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(Χ</a:t>
                      </a:r>
                      <a:r>
                        <a:rPr lang="el-GR" sz="1200" baseline="-250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2</a:t>
                      </a:r>
                      <a:r>
                        <a:rPr lang="el-GR"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AF50"/>
                    </a:solidFill>
                  </a:tcPr>
                </a:tc>
                <a:tc>
                  <a:txBody>
                    <a:bodyPr/>
                    <a:lstStyle/>
                    <a:p>
                      <a:pPr marL="226060" marR="0">
                        <a:lnSpc>
                          <a:spcPts val="1360"/>
                        </a:lnSpc>
                        <a:spcBef>
                          <a:spcPts val="0"/>
                        </a:spcBef>
                        <a:spcAft>
                          <a:spcPts val="0"/>
                        </a:spcAft>
                      </a:pPr>
                      <a:r>
                        <a:rPr lang="el-GR"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(Μ</a:t>
                      </a:r>
                      <a:r>
                        <a:rPr lang="el-GR" sz="1200" baseline="-250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3</a:t>
                      </a:r>
                      <a:r>
                        <a:rPr lang="el-GR"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9900"/>
                    </a:solidFill>
                  </a:tcPr>
                </a:tc>
                <a:tc>
                  <a:txBody>
                    <a:bodyPr/>
                    <a:lstStyle/>
                    <a:p>
                      <a:pPr marL="159385" marR="0">
                        <a:lnSpc>
                          <a:spcPts val="1360"/>
                        </a:lnSpc>
                        <a:spcBef>
                          <a:spcPts val="0"/>
                        </a:spcBef>
                        <a:spcAft>
                          <a:spcPts val="0"/>
                        </a:spcAft>
                      </a:pPr>
                      <a:r>
                        <a:rPr lang="el-GR"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(Μ</a:t>
                      </a:r>
                      <a:r>
                        <a:rPr lang="el-GR" sz="1200" baseline="-250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2</a:t>
                      </a:r>
                      <a:r>
                        <a:rPr lang="el-GR"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9900"/>
                    </a:solidFill>
                  </a:tcPr>
                </a:tc>
                <a:tc>
                  <a:txBody>
                    <a:bodyPr/>
                    <a:lstStyle/>
                    <a:p>
                      <a:pPr marL="100330" marR="94615" algn="ctr">
                        <a:lnSpc>
                          <a:spcPts val="1360"/>
                        </a:lnSpc>
                        <a:spcBef>
                          <a:spcPts val="0"/>
                        </a:spcBef>
                        <a:spcAft>
                          <a:spcPts val="0"/>
                        </a:spcAft>
                      </a:pPr>
                      <a:r>
                        <a:rPr lang="el-GR"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(Υ</a:t>
                      </a:r>
                      <a:r>
                        <a:rPr lang="el-GR" sz="1200" baseline="-250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4</a:t>
                      </a:r>
                      <a:r>
                        <a:rPr lang="el-GR"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404495" marR="0">
                        <a:lnSpc>
                          <a:spcPts val="1360"/>
                        </a:lnSpc>
                        <a:spcBef>
                          <a:spcPts val="0"/>
                        </a:spcBef>
                        <a:spcAft>
                          <a:spcPts val="0"/>
                        </a:spcAft>
                      </a:pPr>
                      <a:r>
                        <a:rPr lang="el-GR"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(Υ</a:t>
                      </a:r>
                      <a:r>
                        <a:rPr lang="el-GR" sz="1200" baseline="-250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3</a:t>
                      </a:r>
                      <a:r>
                        <a:rPr lang="el-GR"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extLst>
                  <a:ext uri="{0D108BD9-81ED-4DB2-BD59-A6C34878D82A}">
                    <a16:rowId xmlns:a16="http://schemas.microsoft.com/office/drawing/2014/main" val="2270539007"/>
                  </a:ext>
                </a:extLst>
              </a:tr>
              <a:tr h="278527">
                <a:tc>
                  <a:txBody>
                    <a:bodyPr/>
                    <a:lstStyle/>
                    <a:p>
                      <a:pPr marL="387985" marR="228600" algn="ctr">
                        <a:lnSpc>
                          <a:spcPts val="1360"/>
                        </a:lnSpc>
                        <a:spcBef>
                          <a:spcPts val="0"/>
                        </a:spcBef>
                        <a:spcAft>
                          <a:spcPts val="0"/>
                        </a:spcAft>
                      </a:pPr>
                      <a:r>
                        <a:rPr lang="el-GR" sz="1200" b="1">
                          <a:effectLst/>
                          <a:latin typeface="Calibri" panose="020F0502020204030204" pitchFamily="34" charset="0"/>
                          <a:ea typeface="Calibri" panose="020F0502020204030204" pitchFamily="34" charset="0"/>
                          <a:cs typeface="Times New Roman" panose="02020603050405020304" pitchFamily="18" charset="0"/>
                        </a:rPr>
                        <a:t>Χαμηλό</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79375" algn="r">
                        <a:lnSpc>
                          <a:spcPts val="1360"/>
                        </a:lnSpc>
                        <a:spcBef>
                          <a:spcPts val="0"/>
                        </a:spcBef>
                        <a:spcAft>
                          <a:spcPts val="0"/>
                        </a:spcAft>
                      </a:pPr>
                      <a:r>
                        <a:rPr lang="el-GR" sz="1200" b="1">
                          <a:effectLst/>
                          <a:latin typeface="Calibri" panose="020F0502020204030204" pitchFamily="34" charset="0"/>
                          <a:ea typeface="Calibri" panose="020F0502020204030204" pitchFamily="34" charset="0"/>
                          <a:cs typeface="Times New Roman" panose="02020603050405020304" pitchFamily="18" charset="0"/>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3390" marR="0">
                        <a:lnSpc>
                          <a:spcPts val="1360"/>
                        </a:lnSpc>
                        <a:spcBef>
                          <a:spcPts val="0"/>
                        </a:spcBef>
                        <a:spcAft>
                          <a:spcPts val="0"/>
                        </a:spcAft>
                      </a:pPr>
                      <a:r>
                        <a:rPr lang="el-GR"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(Χ</a:t>
                      </a:r>
                      <a:r>
                        <a:rPr lang="el-GR" sz="1200" baseline="-250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3</a:t>
                      </a:r>
                      <a:r>
                        <a:rPr lang="el-GR"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AF50"/>
                    </a:solidFill>
                  </a:tcPr>
                </a:tc>
                <a:tc>
                  <a:txBody>
                    <a:bodyPr/>
                    <a:lstStyle/>
                    <a:p>
                      <a:pPr marL="252095" marR="0">
                        <a:lnSpc>
                          <a:spcPts val="1360"/>
                        </a:lnSpc>
                        <a:spcBef>
                          <a:spcPts val="0"/>
                        </a:spcBef>
                        <a:spcAft>
                          <a:spcPts val="0"/>
                        </a:spcAft>
                      </a:pPr>
                      <a:r>
                        <a:rPr lang="el-GR"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(Χ</a:t>
                      </a:r>
                      <a:r>
                        <a:rPr lang="el-GR" sz="1200" baseline="-250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2</a:t>
                      </a:r>
                      <a:r>
                        <a:rPr lang="el-GR"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AF50"/>
                    </a:solidFill>
                  </a:tcPr>
                </a:tc>
                <a:tc>
                  <a:txBody>
                    <a:bodyPr/>
                    <a:lstStyle/>
                    <a:p>
                      <a:pPr marL="159385" marR="0">
                        <a:lnSpc>
                          <a:spcPts val="1360"/>
                        </a:lnSpc>
                        <a:spcBef>
                          <a:spcPts val="0"/>
                        </a:spcBef>
                        <a:spcAft>
                          <a:spcPts val="0"/>
                        </a:spcAft>
                      </a:pPr>
                      <a:r>
                        <a:rPr lang="el-GR"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(Μ</a:t>
                      </a:r>
                      <a:r>
                        <a:rPr lang="el-GR" sz="1200" baseline="-250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3</a:t>
                      </a:r>
                      <a:r>
                        <a:rPr lang="el-GR"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9900"/>
                    </a:solidFill>
                  </a:tcPr>
                </a:tc>
                <a:tc>
                  <a:txBody>
                    <a:bodyPr/>
                    <a:lstStyle/>
                    <a:p>
                      <a:pPr marL="100330" marR="95885" algn="ctr">
                        <a:lnSpc>
                          <a:spcPts val="1360"/>
                        </a:lnSpc>
                        <a:spcBef>
                          <a:spcPts val="0"/>
                        </a:spcBef>
                        <a:spcAft>
                          <a:spcPts val="0"/>
                        </a:spcAft>
                      </a:pPr>
                      <a:r>
                        <a:rPr lang="el-GR"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(Μ</a:t>
                      </a:r>
                      <a:r>
                        <a:rPr lang="el-GR" sz="1200" baseline="-250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2</a:t>
                      </a:r>
                      <a:r>
                        <a:rPr lang="el-GR"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9900"/>
                    </a:solidFill>
                  </a:tcPr>
                </a:tc>
                <a:tc>
                  <a:txBody>
                    <a:bodyPr/>
                    <a:lstStyle/>
                    <a:p>
                      <a:pPr marL="404495" marR="0">
                        <a:lnSpc>
                          <a:spcPts val="1360"/>
                        </a:lnSpc>
                        <a:spcBef>
                          <a:spcPts val="0"/>
                        </a:spcBef>
                        <a:spcAft>
                          <a:spcPts val="0"/>
                        </a:spcAft>
                      </a:pPr>
                      <a:r>
                        <a:rPr lang="el-GR"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(Υ</a:t>
                      </a:r>
                      <a:r>
                        <a:rPr lang="el-GR" sz="1200" baseline="-250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4</a:t>
                      </a:r>
                      <a:r>
                        <a:rPr lang="el-GR"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extLst>
                  <a:ext uri="{0D108BD9-81ED-4DB2-BD59-A6C34878D82A}">
                    <a16:rowId xmlns:a16="http://schemas.microsoft.com/office/drawing/2014/main" val="3209489563"/>
                  </a:ext>
                </a:extLst>
              </a:tr>
              <a:tr h="278527">
                <a:tc>
                  <a:txBody>
                    <a:bodyPr/>
                    <a:lstStyle/>
                    <a:p>
                      <a:pPr marL="387985" marR="228600" algn="ctr">
                        <a:lnSpc>
                          <a:spcPts val="1365"/>
                        </a:lnSpc>
                        <a:spcBef>
                          <a:spcPts val="5"/>
                        </a:spcBef>
                        <a:spcAft>
                          <a:spcPts val="0"/>
                        </a:spcAft>
                      </a:pPr>
                      <a:r>
                        <a:rPr lang="el-GR" sz="1200" b="1">
                          <a:effectLst/>
                          <a:latin typeface="Calibri" panose="020F0502020204030204" pitchFamily="34" charset="0"/>
                          <a:ea typeface="Calibri" panose="020F0502020204030204" pitchFamily="34" charset="0"/>
                          <a:cs typeface="Times New Roman" panose="02020603050405020304" pitchFamily="18" charset="0"/>
                        </a:rPr>
                        <a:t>Πολύ Χαμηλό</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79375" algn="r">
                        <a:lnSpc>
                          <a:spcPts val="1365"/>
                        </a:lnSpc>
                        <a:spcBef>
                          <a:spcPts val="5"/>
                        </a:spcBef>
                        <a:spcAft>
                          <a:spcPts val="0"/>
                        </a:spcAft>
                      </a:pPr>
                      <a:r>
                        <a:rPr lang="el-GR" sz="1200" b="1">
                          <a:effectLst/>
                          <a:latin typeface="Calibri" panose="020F0502020204030204" pitchFamily="34" charset="0"/>
                          <a:ea typeface="Calibri" panose="020F0502020204030204" pitchFamily="34" charset="0"/>
                          <a:cs typeface="Times New Roman" panose="02020603050405020304" pitchFamily="18" charset="0"/>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3390" marR="0">
                        <a:lnSpc>
                          <a:spcPts val="1365"/>
                        </a:lnSpc>
                        <a:spcBef>
                          <a:spcPts val="5"/>
                        </a:spcBef>
                        <a:spcAft>
                          <a:spcPts val="0"/>
                        </a:spcAft>
                      </a:pPr>
                      <a:r>
                        <a:rPr lang="el-GR"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(Χ</a:t>
                      </a:r>
                      <a:r>
                        <a:rPr lang="el-GR" sz="1200" baseline="-250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4</a:t>
                      </a:r>
                      <a:r>
                        <a:rPr lang="el-GR"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AF50"/>
                    </a:solidFill>
                  </a:tcPr>
                </a:tc>
                <a:tc>
                  <a:txBody>
                    <a:bodyPr/>
                    <a:lstStyle/>
                    <a:p>
                      <a:pPr marL="252095" marR="0">
                        <a:lnSpc>
                          <a:spcPts val="1365"/>
                        </a:lnSpc>
                        <a:spcBef>
                          <a:spcPts val="5"/>
                        </a:spcBef>
                        <a:spcAft>
                          <a:spcPts val="0"/>
                        </a:spcAft>
                      </a:pPr>
                      <a:r>
                        <a:rPr lang="el-GR"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(Χ</a:t>
                      </a:r>
                      <a:r>
                        <a:rPr lang="el-GR" sz="1200" baseline="-250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3</a:t>
                      </a:r>
                      <a:r>
                        <a:rPr lang="el-GR"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AF50"/>
                    </a:solidFill>
                  </a:tcPr>
                </a:tc>
                <a:tc>
                  <a:txBody>
                    <a:bodyPr/>
                    <a:lstStyle/>
                    <a:p>
                      <a:pPr marL="185420" marR="0">
                        <a:lnSpc>
                          <a:spcPts val="1365"/>
                        </a:lnSpc>
                        <a:spcBef>
                          <a:spcPts val="5"/>
                        </a:spcBef>
                        <a:spcAft>
                          <a:spcPts val="0"/>
                        </a:spcAft>
                      </a:pPr>
                      <a:r>
                        <a:rPr lang="el-GR"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(Χ</a:t>
                      </a:r>
                      <a:r>
                        <a:rPr lang="el-GR" sz="1200" baseline="-250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2</a:t>
                      </a:r>
                      <a:r>
                        <a:rPr lang="el-GR"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AF50"/>
                    </a:solidFill>
                  </a:tcPr>
                </a:tc>
                <a:tc>
                  <a:txBody>
                    <a:bodyPr/>
                    <a:lstStyle/>
                    <a:p>
                      <a:pPr marL="100330" marR="95885" algn="ctr">
                        <a:lnSpc>
                          <a:spcPts val="1365"/>
                        </a:lnSpc>
                        <a:spcBef>
                          <a:spcPts val="5"/>
                        </a:spcBef>
                        <a:spcAft>
                          <a:spcPts val="0"/>
                        </a:spcAft>
                      </a:pPr>
                      <a:r>
                        <a:rPr lang="el-GR"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(Χ</a:t>
                      </a:r>
                      <a:r>
                        <a:rPr lang="el-GR" sz="1200" baseline="-250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a:t>
                      </a:r>
                      <a:r>
                        <a:rPr lang="el-GR"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AF50"/>
                    </a:solidFill>
                  </a:tcPr>
                </a:tc>
                <a:tc>
                  <a:txBody>
                    <a:bodyPr/>
                    <a:lstStyle/>
                    <a:p>
                      <a:pPr marL="377190" marR="0">
                        <a:lnSpc>
                          <a:spcPts val="1365"/>
                        </a:lnSpc>
                        <a:spcBef>
                          <a:spcPts val="5"/>
                        </a:spcBef>
                        <a:spcAft>
                          <a:spcPts val="0"/>
                        </a:spcAft>
                      </a:pPr>
                      <a:r>
                        <a:rPr lang="el-GR"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(Μ</a:t>
                      </a:r>
                      <a:r>
                        <a:rPr lang="el-GR" sz="1200" baseline="-250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2</a:t>
                      </a:r>
                      <a:r>
                        <a:rPr lang="el-GR" sz="12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9900"/>
                    </a:solidFill>
                  </a:tcPr>
                </a:tc>
                <a:extLst>
                  <a:ext uri="{0D108BD9-81ED-4DB2-BD59-A6C34878D82A}">
                    <a16:rowId xmlns:a16="http://schemas.microsoft.com/office/drawing/2014/main" val="2010499032"/>
                  </a:ext>
                </a:extLst>
              </a:tr>
              <a:tr h="863433">
                <a:tc gridSpan="7">
                  <a:txBody>
                    <a:bodyPr/>
                    <a:lstStyle/>
                    <a:p>
                      <a:pPr marL="67945" marR="0">
                        <a:lnSpc>
                          <a:spcPts val="1460"/>
                        </a:lnSpc>
                        <a:spcBef>
                          <a:spcPts val="0"/>
                        </a:spcBef>
                        <a:spcAft>
                          <a:spcPts val="0"/>
                        </a:spcAft>
                      </a:pPr>
                      <a:r>
                        <a:rPr lang="el-GR" sz="12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Υ</a:t>
                      </a:r>
                      <a:r>
                        <a:rPr lang="el-GR" sz="1200" b="1" spc="-1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 </a:t>
                      </a:r>
                      <a:r>
                        <a:rPr lang="el-GR" sz="1200" dirty="0">
                          <a:effectLst/>
                          <a:latin typeface="Calibri" panose="020F0502020204030204" pitchFamily="34" charset="0"/>
                          <a:ea typeface="Calibri" panose="020F0502020204030204" pitchFamily="34" charset="0"/>
                          <a:cs typeface="Times New Roman" panose="02020603050405020304" pitchFamily="18" charset="0"/>
                        </a:rPr>
                        <a:t>:</a:t>
                      </a:r>
                      <a:r>
                        <a:rPr lang="el-GR" sz="1200" spc="-5" dirty="0">
                          <a:effectLst/>
                          <a:latin typeface="Calibri" panose="020F0502020204030204" pitchFamily="34" charset="0"/>
                          <a:ea typeface="Calibri" panose="020F0502020204030204" pitchFamily="34" charset="0"/>
                          <a:cs typeface="Times New Roman" panose="02020603050405020304" pitchFamily="18" charset="0"/>
                        </a:rPr>
                        <a:t> </a:t>
                      </a:r>
                      <a:r>
                        <a:rPr lang="el-GR" sz="1200" dirty="0">
                          <a:effectLst/>
                          <a:latin typeface="Calibri" panose="020F0502020204030204" pitchFamily="34" charset="0"/>
                          <a:ea typeface="Calibri" panose="020F0502020204030204" pitchFamily="34" charset="0"/>
                          <a:cs typeface="Times New Roman" panose="02020603050405020304" pitchFamily="18" charset="0"/>
                        </a:rPr>
                        <a:t>Υψηλός</a:t>
                      </a:r>
                      <a:r>
                        <a:rPr lang="el-GR" sz="1200" spc="-10" dirty="0">
                          <a:effectLst/>
                          <a:latin typeface="Calibri" panose="020F0502020204030204" pitchFamily="34" charset="0"/>
                          <a:ea typeface="Calibri" panose="020F0502020204030204" pitchFamily="34" charset="0"/>
                          <a:cs typeface="Times New Roman" panose="02020603050405020304" pitchFamily="18" charset="0"/>
                        </a:rPr>
                        <a:t> </a:t>
                      </a:r>
                      <a:r>
                        <a:rPr lang="el-GR" sz="1200" dirty="0">
                          <a:effectLst/>
                          <a:latin typeface="Calibri" panose="020F0502020204030204" pitchFamily="34" charset="0"/>
                          <a:ea typeface="Calibri" panose="020F0502020204030204" pitchFamily="34" charset="0"/>
                          <a:cs typeface="Times New Roman" panose="02020603050405020304" pitchFamily="18" charset="0"/>
                        </a:rPr>
                        <a:t>κίνδυνος,</a:t>
                      </a:r>
                      <a:r>
                        <a:rPr lang="el-GR" sz="1200" spc="-10" dirty="0">
                          <a:effectLst/>
                          <a:latin typeface="Calibri" panose="020F0502020204030204" pitchFamily="34" charset="0"/>
                          <a:ea typeface="Calibri" panose="020F0502020204030204" pitchFamily="34" charset="0"/>
                          <a:cs typeface="Times New Roman" panose="02020603050405020304" pitchFamily="18" charset="0"/>
                        </a:rPr>
                        <a:t> </a:t>
                      </a:r>
                      <a:r>
                        <a:rPr lang="el-GR" sz="1200" dirty="0">
                          <a:effectLst/>
                          <a:latin typeface="Calibri" panose="020F0502020204030204" pitchFamily="34" charset="0"/>
                          <a:ea typeface="Calibri" panose="020F0502020204030204" pitchFamily="34" charset="0"/>
                          <a:cs typeface="Times New Roman" panose="02020603050405020304" pitchFamily="18" charset="0"/>
                        </a:rPr>
                        <a:t>δηλαδή</a:t>
                      </a:r>
                      <a:r>
                        <a:rPr lang="el-GR" sz="1200" spc="-5" dirty="0">
                          <a:effectLst/>
                          <a:latin typeface="Calibri" panose="020F0502020204030204" pitchFamily="34" charset="0"/>
                          <a:ea typeface="Calibri" panose="020F0502020204030204" pitchFamily="34" charset="0"/>
                          <a:cs typeface="Times New Roman" panose="02020603050405020304" pitchFamily="18" charset="0"/>
                        </a:rPr>
                        <a:t> </a:t>
                      </a:r>
                      <a:r>
                        <a:rPr lang="el-GR" sz="1200" dirty="0">
                          <a:effectLst/>
                          <a:latin typeface="Calibri" panose="020F0502020204030204" pitchFamily="34" charset="0"/>
                          <a:ea typeface="Calibri" panose="020F0502020204030204" pitchFamily="34" charset="0"/>
                          <a:cs typeface="Times New Roman" panose="02020603050405020304" pitchFamily="18" charset="0"/>
                        </a:rPr>
                        <a:t>μη</a:t>
                      </a:r>
                      <a:r>
                        <a:rPr lang="el-GR" sz="1200" spc="-20" dirty="0">
                          <a:effectLst/>
                          <a:latin typeface="Calibri" panose="020F0502020204030204" pitchFamily="34" charset="0"/>
                          <a:ea typeface="Calibri" panose="020F0502020204030204" pitchFamily="34" charset="0"/>
                          <a:cs typeface="Times New Roman" panose="02020603050405020304" pitchFamily="18" charset="0"/>
                        </a:rPr>
                        <a:t> </a:t>
                      </a:r>
                      <a:r>
                        <a:rPr lang="el-GR" sz="1200" dirty="0">
                          <a:effectLst/>
                          <a:latin typeface="Calibri" panose="020F0502020204030204" pitchFamily="34" charset="0"/>
                          <a:ea typeface="Calibri" panose="020F0502020204030204" pitchFamily="34" charset="0"/>
                          <a:cs typeface="Times New Roman" panose="02020603050405020304" pitchFamily="18" charset="0"/>
                        </a:rPr>
                        <a:t>αποδεκτός</a:t>
                      </a:r>
                      <a:r>
                        <a:rPr lang="el-GR" sz="1200" spc="-10" dirty="0">
                          <a:effectLst/>
                          <a:latin typeface="Calibri" panose="020F0502020204030204" pitchFamily="34" charset="0"/>
                          <a:ea typeface="Calibri" panose="020F0502020204030204" pitchFamily="34" charset="0"/>
                          <a:cs typeface="Times New Roman" panose="02020603050405020304" pitchFamily="18" charset="0"/>
                        </a:rPr>
                        <a:t> </a:t>
                      </a:r>
                      <a:r>
                        <a:rPr lang="el-GR" sz="1200" dirty="0">
                          <a:effectLst/>
                          <a:latin typeface="Calibri" panose="020F0502020204030204" pitchFamily="34" charset="0"/>
                          <a:ea typeface="Calibri" panose="020F0502020204030204" pitchFamily="34" charset="0"/>
                          <a:cs typeface="Times New Roman" panose="02020603050405020304" pitchFamily="18" charset="0"/>
                        </a:rPr>
                        <a:t>ο</a:t>
                      </a:r>
                      <a:r>
                        <a:rPr lang="el-GR" sz="1200" spc="-15" dirty="0">
                          <a:effectLst/>
                          <a:latin typeface="Calibri" panose="020F0502020204030204" pitchFamily="34" charset="0"/>
                          <a:ea typeface="Calibri" panose="020F0502020204030204" pitchFamily="34" charset="0"/>
                          <a:cs typeface="Times New Roman" panose="02020603050405020304" pitchFamily="18" charset="0"/>
                        </a:rPr>
                        <a:t> </a:t>
                      </a:r>
                      <a:r>
                        <a:rPr lang="el-GR" sz="1200" dirty="0">
                          <a:effectLst/>
                          <a:latin typeface="Calibri" panose="020F0502020204030204" pitchFamily="34" charset="0"/>
                          <a:ea typeface="Calibri" panose="020F0502020204030204" pitchFamily="34" charset="0"/>
                          <a:cs typeface="Times New Roman" panose="02020603050405020304" pitchFamily="18" charset="0"/>
                        </a:rPr>
                        <a:t>οποίος</a:t>
                      </a:r>
                      <a:r>
                        <a:rPr lang="el-GR" sz="1200" spc="-10" dirty="0">
                          <a:effectLst/>
                          <a:latin typeface="Calibri" panose="020F0502020204030204" pitchFamily="34" charset="0"/>
                          <a:ea typeface="Calibri" panose="020F0502020204030204" pitchFamily="34" charset="0"/>
                          <a:cs typeface="Times New Roman" panose="02020603050405020304" pitchFamily="18" charset="0"/>
                        </a:rPr>
                        <a:t> </a:t>
                      </a:r>
                      <a:r>
                        <a:rPr lang="el-GR" sz="1200" dirty="0">
                          <a:effectLst/>
                          <a:latin typeface="Calibri" panose="020F0502020204030204" pitchFamily="34" charset="0"/>
                          <a:ea typeface="Calibri" panose="020F0502020204030204" pitchFamily="34" charset="0"/>
                          <a:cs typeface="Times New Roman" panose="02020603050405020304" pitchFamily="18" charset="0"/>
                        </a:rPr>
                        <a:t>χρειάζεται</a:t>
                      </a:r>
                      <a:r>
                        <a:rPr lang="el-GR" sz="1200" spc="-15" dirty="0">
                          <a:effectLst/>
                          <a:latin typeface="Calibri" panose="020F0502020204030204" pitchFamily="34" charset="0"/>
                          <a:ea typeface="Calibri" panose="020F0502020204030204" pitchFamily="34" charset="0"/>
                          <a:cs typeface="Times New Roman" panose="02020603050405020304" pitchFamily="18" charset="0"/>
                        </a:rPr>
                        <a:t> </a:t>
                      </a:r>
                      <a:r>
                        <a:rPr lang="el-GR" sz="1200" dirty="0">
                          <a:effectLst/>
                          <a:latin typeface="Calibri" panose="020F0502020204030204" pitchFamily="34" charset="0"/>
                          <a:ea typeface="Calibri" panose="020F0502020204030204" pitchFamily="34" charset="0"/>
                          <a:cs typeface="Times New Roman" panose="02020603050405020304" pitchFamily="18" charset="0"/>
                        </a:rPr>
                        <a:t>άμεση</a:t>
                      </a:r>
                      <a:r>
                        <a:rPr lang="el-GR" sz="1200" spc="-20" dirty="0">
                          <a:effectLst/>
                          <a:latin typeface="Calibri" panose="020F0502020204030204" pitchFamily="34" charset="0"/>
                          <a:ea typeface="Calibri" panose="020F0502020204030204" pitchFamily="34" charset="0"/>
                          <a:cs typeface="Times New Roman" panose="02020603050405020304" pitchFamily="18" charset="0"/>
                        </a:rPr>
                        <a:t> </a:t>
                      </a:r>
                      <a:r>
                        <a:rPr lang="el-GR" sz="1200" dirty="0">
                          <a:effectLst/>
                          <a:latin typeface="Calibri" panose="020F0502020204030204" pitchFamily="34" charset="0"/>
                          <a:ea typeface="Calibri" panose="020F0502020204030204" pitchFamily="34" charset="0"/>
                          <a:cs typeface="Times New Roman" panose="02020603050405020304" pitchFamily="18" charset="0"/>
                        </a:rPr>
                        <a:t>αντίδραση</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67945" marR="0">
                        <a:spcBef>
                          <a:spcPts val="0"/>
                        </a:spcBef>
                        <a:spcAft>
                          <a:spcPts val="0"/>
                        </a:spcAft>
                      </a:pPr>
                      <a:r>
                        <a:rPr lang="el-GR" sz="1200" b="1" dirty="0">
                          <a:solidFill>
                            <a:srgbClr val="FF9900"/>
                          </a:solidFill>
                          <a:effectLst/>
                          <a:latin typeface="Calibri" panose="020F0502020204030204" pitchFamily="34" charset="0"/>
                          <a:ea typeface="Calibri" panose="020F0502020204030204" pitchFamily="34" charset="0"/>
                          <a:cs typeface="Times New Roman" panose="02020603050405020304" pitchFamily="18" charset="0"/>
                        </a:rPr>
                        <a:t>Μ</a:t>
                      </a:r>
                      <a:r>
                        <a:rPr lang="el-GR" sz="1200" b="1" spc="-15" dirty="0">
                          <a:solidFill>
                            <a:srgbClr val="FF9900"/>
                          </a:solidFill>
                          <a:effectLst/>
                          <a:latin typeface="Calibri" panose="020F0502020204030204" pitchFamily="34" charset="0"/>
                          <a:ea typeface="Calibri" panose="020F0502020204030204" pitchFamily="34" charset="0"/>
                          <a:cs typeface="Times New Roman" panose="02020603050405020304" pitchFamily="18" charset="0"/>
                        </a:rPr>
                        <a:t> </a:t>
                      </a:r>
                      <a:r>
                        <a:rPr lang="el-GR" sz="1200" dirty="0">
                          <a:effectLst/>
                          <a:latin typeface="Calibri" panose="020F0502020204030204" pitchFamily="34" charset="0"/>
                          <a:ea typeface="Calibri" panose="020F0502020204030204" pitchFamily="34" charset="0"/>
                          <a:cs typeface="Times New Roman" panose="02020603050405020304" pitchFamily="18" charset="0"/>
                        </a:rPr>
                        <a:t>:</a:t>
                      </a:r>
                      <a:r>
                        <a:rPr lang="el-GR" sz="1200" spc="-5" dirty="0">
                          <a:effectLst/>
                          <a:latin typeface="Calibri" panose="020F0502020204030204" pitchFamily="34" charset="0"/>
                          <a:ea typeface="Calibri" panose="020F0502020204030204" pitchFamily="34" charset="0"/>
                          <a:cs typeface="Times New Roman" panose="02020603050405020304" pitchFamily="18" charset="0"/>
                        </a:rPr>
                        <a:t> </a:t>
                      </a:r>
                      <a:r>
                        <a:rPr lang="el-GR" sz="1200" dirty="0">
                          <a:effectLst/>
                          <a:latin typeface="Calibri" panose="020F0502020204030204" pitchFamily="34" charset="0"/>
                          <a:ea typeface="Calibri" panose="020F0502020204030204" pitchFamily="34" charset="0"/>
                          <a:cs typeface="Times New Roman" panose="02020603050405020304" pitchFamily="18" charset="0"/>
                        </a:rPr>
                        <a:t>Μέσος</a:t>
                      </a:r>
                      <a:r>
                        <a:rPr lang="el-GR" sz="1200" spc="-15" dirty="0">
                          <a:effectLst/>
                          <a:latin typeface="Calibri" panose="020F0502020204030204" pitchFamily="34" charset="0"/>
                          <a:ea typeface="Calibri" panose="020F0502020204030204" pitchFamily="34" charset="0"/>
                          <a:cs typeface="Times New Roman" panose="02020603050405020304" pitchFamily="18" charset="0"/>
                        </a:rPr>
                        <a:t> </a:t>
                      </a:r>
                      <a:r>
                        <a:rPr lang="el-GR" sz="1200" dirty="0">
                          <a:effectLst/>
                          <a:latin typeface="Calibri" panose="020F0502020204030204" pitchFamily="34" charset="0"/>
                          <a:ea typeface="Calibri" panose="020F0502020204030204" pitchFamily="34" charset="0"/>
                          <a:cs typeface="Times New Roman" panose="02020603050405020304" pitchFamily="18" charset="0"/>
                        </a:rPr>
                        <a:t>κίνδυνος,</a:t>
                      </a:r>
                      <a:r>
                        <a:rPr lang="el-GR" sz="1200" spc="-10" dirty="0">
                          <a:effectLst/>
                          <a:latin typeface="Calibri" panose="020F0502020204030204" pitchFamily="34" charset="0"/>
                          <a:ea typeface="Calibri" panose="020F0502020204030204" pitchFamily="34" charset="0"/>
                          <a:cs typeface="Times New Roman" panose="02020603050405020304" pitchFamily="18" charset="0"/>
                        </a:rPr>
                        <a:t> </a:t>
                      </a:r>
                      <a:r>
                        <a:rPr lang="el-GR" sz="1200" dirty="0">
                          <a:effectLst/>
                          <a:latin typeface="Calibri" panose="020F0502020204030204" pitchFamily="34" charset="0"/>
                          <a:ea typeface="Calibri" panose="020F0502020204030204" pitchFamily="34" charset="0"/>
                          <a:cs typeface="Times New Roman" panose="02020603050405020304" pitchFamily="18" charset="0"/>
                        </a:rPr>
                        <a:t>δηλαδή</a:t>
                      </a:r>
                      <a:r>
                        <a:rPr lang="el-GR" sz="1200" spc="-5" dirty="0">
                          <a:effectLst/>
                          <a:latin typeface="Calibri" panose="020F0502020204030204" pitchFamily="34" charset="0"/>
                          <a:ea typeface="Calibri" panose="020F0502020204030204" pitchFamily="34" charset="0"/>
                          <a:cs typeface="Times New Roman" panose="02020603050405020304" pitchFamily="18" charset="0"/>
                        </a:rPr>
                        <a:t> </a:t>
                      </a:r>
                      <a:r>
                        <a:rPr lang="el-GR" sz="1200" dirty="0">
                          <a:effectLst/>
                          <a:latin typeface="Calibri" panose="020F0502020204030204" pitchFamily="34" charset="0"/>
                          <a:ea typeface="Calibri" panose="020F0502020204030204" pitchFamily="34" charset="0"/>
                          <a:cs typeface="Times New Roman" panose="02020603050405020304" pitchFamily="18" charset="0"/>
                        </a:rPr>
                        <a:t>μπορεί</a:t>
                      </a:r>
                      <a:r>
                        <a:rPr lang="el-GR" sz="1200" spc="-15" dirty="0">
                          <a:effectLst/>
                          <a:latin typeface="Calibri" panose="020F0502020204030204" pitchFamily="34" charset="0"/>
                          <a:ea typeface="Calibri" panose="020F0502020204030204" pitchFamily="34" charset="0"/>
                          <a:cs typeface="Times New Roman" panose="02020603050405020304" pitchFamily="18" charset="0"/>
                        </a:rPr>
                        <a:t> </a:t>
                      </a:r>
                      <a:r>
                        <a:rPr lang="el-GR" sz="1200" dirty="0">
                          <a:effectLst/>
                          <a:latin typeface="Calibri" panose="020F0502020204030204" pitchFamily="34" charset="0"/>
                          <a:ea typeface="Calibri" panose="020F0502020204030204" pitchFamily="34" charset="0"/>
                          <a:cs typeface="Times New Roman" panose="02020603050405020304" pitchFamily="18" charset="0"/>
                        </a:rPr>
                        <a:t>να</a:t>
                      </a:r>
                      <a:r>
                        <a:rPr lang="el-GR" sz="1200" spc="-20" dirty="0">
                          <a:effectLst/>
                          <a:latin typeface="Calibri" panose="020F0502020204030204" pitchFamily="34" charset="0"/>
                          <a:ea typeface="Calibri" panose="020F0502020204030204" pitchFamily="34" charset="0"/>
                          <a:cs typeface="Times New Roman" panose="02020603050405020304" pitchFamily="18" charset="0"/>
                        </a:rPr>
                        <a:t> </a:t>
                      </a:r>
                      <a:r>
                        <a:rPr lang="el-GR" sz="1200" dirty="0">
                          <a:effectLst/>
                          <a:latin typeface="Calibri" panose="020F0502020204030204" pitchFamily="34" charset="0"/>
                          <a:ea typeface="Calibri" panose="020F0502020204030204" pitchFamily="34" charset="0"/>
                          <a:cs typeface="Times New Roman" panose="02020603050405020304" pitchFamily="18" charset="0"/>
                        </a:rPr>
                        <a:t>χρειάζεται</a:t>
                      </a:r>
                      <a:r>
                        <a:rPr lang="el-GR" sz="1200" spc="-15" dirty="0">
                          <a:effectLst/>
                          <a:latin typeface="Calibri" panose="020F0502020204030204" pitchFamily="34" charset="0"/>
                          <a:ea typeface="Calibri" panose="020F0502020204030204" pitchFamily="34" charset="0"/>
                          <a:cs typeface="Times New Roman" panose="02020603050405020304" pitchFamily="18" charset="0"/>
                        </a:rPr>
                        <a:t> </a:t>
                      </a:r>
                      <a:r>
                        <a:rPr lang="el-GR" sz="1200" dirty="0">
                          <a:effectLst/>
                          <a:latin typeface="Calibri" panose="020F0502020204030204" pitchFamily="34" charset="0"/>
                          <a:ea typeface="Calibri" panose="020F0502020204030204" pitchFamily="34" charset="0"/>
                          <a:cs typeface="Times New Roman" panose="02020603050405020304" pitchFamily="18" charset="0"/>
                        </a:rPr>
                        <a:t>αντίδραση</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67945" marR="0">
                        <a:lnSpc>
                          <a:spcPts val="1365"/>
                        </a:lnSpc>
                        <a:spcBef>
                          <a:spcPts val="0"/>
                        </a:spcBef>
                        <a:spcAft>
                          <a:spcPts val="0"/>
                        </a:spcAft>
                      </a:pPr>
                      <a:r>
                        <a:rPr lang="el-GR" sz="1200" b="1" dirty="0">
                          <a:solidFill>
                            <a:srgbClr val="00AF50"/>
                          </a:solidFill>
                          <a:effectLst/>
                          <a:latin typeface="Calibri" panose="020F0502020204030204" pitchFamily="34" charset="0"/>
                          <a:ea typeface="Calibri" panose="020F0502020204030204" pitchFamily="34" charset="0"/>
                          <a:cs typeface="Times New Roman" panose="02020603050405020304" pitchFamily="18" charset="0"/>
                        </a:rPr>
                        <a:t>Χ</a:t>
                      </a:r>
                      <a:r>
                        <a:rPr lang="el-GR" sz="1200" b="1" spc="-15" dirty="0">
                          <a:solidFill>
                            <a:srgbClr val="00AF50"/>
                          </a:solidFill>
                          <a:effectLst/>
                          <a:latin typeface="Calibri" panose="020F0502020204030204" pitchFamily="34" charset="0"/>
                          <a:ea typeface="Calibri" panose="020F0502020204030204" pitchFamily="34" charset="0"/>
                          <a:cs typeface="Times New Roman" panose="02020603050405020304" pitchFamily="18" charset="0"/>
                        </a:rPr>
                        <a:t> </a:t>
                      </a:r>
                      <a:r>
                        <a:rPr lang="el-GR" sz="1200" dirty="0">
                          <a:effectLst/>
                          <a:latin typeface="Calibri" panose="020F0502020204030204" pitchFamily="34" charset="0"/>
                          <a:ea typeface="Calibri" panose="020F0502020204030204" pitchFamily="34" charset="0"/>
                          <a:cs typeface="Times New Roman" panose="02020603050405020304" pitchFamily="18" charset="0"/>
                        </a:rPr>
                        <a:t>:</a:t>
                      </a:r>
                      <a:r>
                        <a:rPr lang="el-GR" sz="1200" spc="-10" dirty="0">
                          <a:effectLst/>
                          <a:latin typeface="Calibri" panose="020F0502020204030204" pitchFamily="34" charset="0"/>
                          <a:ea typeface="Calibri" panose="020F0502020204030204" pitchFamily="34" charset="0"/>
                          <a:cs typeface="Times New Roman" panose="02020603050405020304" pitchFamily="18" charset="0"/>
                        </a:rPr>
                        <a:t> </a:t>
                      </a:r>
                      <a:r>
                        <a:rPr lang="el-GR" sz="1200" dirty="0">
                          <a:effectLst/>
                          <a:latin typeface="Calibri" panose="020F0502020204030204" pitchFamily="34" charset="0"/>
                          <a:ea typeface="Calibri" panose="020F0502020204030204" pitchFamily="34" charset="0"/>
                          <a:cs typeface="Times New Roman" panose="02020603050405020304" pitchFamily="18" charset="0"/>
                        </a:rPr>
                        <a:t>Χαμηλός</a:t>
                      </a:r>
                      <a:r>
                        <a:rPr lang="el-GR" sz="1200" spc="-15" dirty="0">
                          <a:effectLst/>
                          <a:latin typeface="Calibri" panose="020F0502020204030204" pitchFamily="34" charset="0"/>
                          <a:ea typeface="Calibri" panose="020F0502020204030204" pitchFamily="34" charset="0"/>
                          <a:cs typeface="Times New Roman" panose="02020603050405020304" pitchFamily="18" charset="0"/>
                        </a:rPr>
                        <a:t> </a:t>
                      </a:r>
                      <a:r>
                        <a:rPr lang="el-GR" sz="1200" dirty="0">
                          <a:effectLst/>
                          <a:latin typeface="Calibri" panose="020F0502020204030204" pitchFamily="34" charset="0"/>
                          <a:ea typeface="Calibri" panose="020F0502020204030204" pitchFamily="34" charset="0"/>
                          <a:cs typeface="Times New Roman" panose="02020603050405020304" pitchFamily="18" charset="0"/>
                        </a:rPr>
                        <a:t>κίνδυνος,</a:t>
                      </a:r>
                      <a:r>
                        <a:rPr lang="el-GR" sz="1200" spc="-15" dirty="0">
                          <a:effectLst/>
                          <a:latin typeface="Calibri" panose="020F0502020204030204" pitchFamily="34" charset="0"/>
                          <a:ea typeface="Calibri" panose="020F0502020204030204" pitchFamily="34" charset="0"/>
                          <a:cs typeface="Times New Roman" panose="02020603050405020304" pitchFamily="18" charset="0"/>
                        </a:rPr>
                        <a:t> </a:t>
                      </a:r>
                      <a:r>
                        <a:rPr lang="el-GR" sz="1200" dirty="0">
                          <a:effectLst/>
                          <a:latin typeface="Calibri" panose="020F0502020204030204" pitchFamily="34" charset="0"/>
                          <a:ea typeface="Calibri" panose="020F0502020204030204" pitchFamily="34" charset="0"/>
                          <a:cs typeface="Times New Roman" panose="02020603050405020304" pitchFamily="18" charset="0"/>
                        </a:rPr>
                        <a:t>δηλαδή</a:t>
                      </a:r>
                      <a:r>
                        <a:rPr lang="el-GR" sz="1200" spc="-10" dirty="0">
                          <a:effectLst/>
                          <a:latin typeface="Calibri" panose="020F0502020204030204" pitchFamily="34" charset="0"/>
                          <a:ea typeface="Calibri" panose="020F0502020204030204" pitchFamily="34" charset="0"/>
                          <a:cs typeface="Times New Roman" panose="02020603050405020304" pitchFamily="18" charset="0"/>
                        </a:rPr>
                        <a:t> </a:t>
                      </a:r>
                      <a:r>
                        <a:rPr lang="el-GR" sz="1200" dirty="0">
                          <a:effectLst/>
                          <a:latin typeface="Calibri" panose="020F0502020204030204" pitchFamily="34" charset="0"/>
                          <a:ea typeface="Calibri" panose="020F0502020204030204" pitchFamily="34" charset="0"/>
                          <a:cs typeface="Times New Roman" panose="02020603050405020304" pitchFamily="18" charset="0"/>
                        </a:rPr>
                        <a:t>δε</a:t>
                      </a:r>
                      <a:r>
                        <a:rPr lang="el-GR" sz="1200" spc="-10" dirty="0">
                          <a:effectLst/>
                          <a:latin typeface="Calibri" panose="020F0502020204030204" pitchFamily="34" charset="0"/>
                          <a:ea typeface="Calibri" panose="020F0502020204030204" pitchFamily="34" charset="0"/>
                          <a:cs typeface="Times New Roman" panose="02020603050405020304" pitchFamily="18" charset="0"/>
                        </a:rPr>
                        <a:t> </a:t>
                      </a:r>
                      <a:r>
                        <a:rPr lang="el-GR" sz="1200" dirty="0">
                          <a:effectLst/>
                          <a:latin typeface="Calibri" panose="020F0502020204030204" pitchFamily="34" charset="0"/>
                          <a:ea typeface="Calibri" panose="020F0502020204030204" pitchFamily="34" charset="0"/>
                          <a:cs typeface="Times New Roman" panose="02020603050405020304" pitchFamily="18" charset="0"/>
                        </a:rPr>
                        <a:t>χρειάζεται</a:t>
                      </a:r>
                      <a:r>
                        <a:rPr lang="el-GR" sz="1200" spc="-20" dirty="0">
                          <a:effectLst/>
                          <a:latin typeface="Calibri" panose="020F0502020204030204" pitchFamily="34" charset="0"/>
                          <a:ea typeface="Calibri" panose="020F0502020204030204" pitchFamily="34" charset="0"/>
                          <a:cs typeface="Times New Roman" panose="02020603050405020304" pitchFamily="18" charset="0"/>
                        </a:rPr>
                        <a:t> </a:t>
                      </a:r>
                      <a:r>
                        <a:rPr lang="el-GR" sz="1200" dirty="0">
                          <a:effectLst/>
                          <a:latin typeface="Calibri" panose="020F0502020204030204" pitchFamily="34" charset="0"/>
                          <a:ea typeface="Calibri" panose="020F0502020204030204" pitchFamily="34" charset="0"/>
                          <a:cs typeface="Times New Roman" panose="02020603050405020304" pitchFamily="18" charset="0"/>
                        </a:rPr>
                        <a:t>αντίδραση</a:t>
                      </a:r>
                      <a:r>
                        <a:rPr lang="el-GR" sz="1200" spc="-10" dirty="0">
                          <a:effectLst/>
                          <a:latin typeface="Calibri" panose="020F0502020204030204" pitchFamily="34" charset="0"/>
                          <a:ea typeface="Calibri" panose="020F0502020204030204" pitchFamily="34" charset="0"/>
                          <a:cs typeface="Times New Roman" panose="02020603050405020304" pitchFamily="18" charset="0"/>
                        </a:rPr>
                        <a:t> </a:t>
                      </a:r>
                      <a:r>
                        <a:rPr lang="el-GR" sz="1200" dirty="0">
                          <a:effectLst/>
                          <a:latin typeface="Calibri" panose="020F0502020204030204" pitchFamily="34" charset="0"/>
                          <a:ea typeface="Calibri" panose="020F0502020204030204" pitchFamily="34" charset="0"/>
                          <a:cs typeface="Times New Roman" panose="02020603050405020304" pitchFamily="18" charset="0"/>
                        </a:rPr>
                        <a:t>αλλά</a:t>
                      </a:r>
                      <a:r>
                        <a:rPr lang="el-GR" sz="1200" spc="-10" dirty="0">
                          <a:effectLst/>
                          <a:latin typeface="Calibri" panose="020F0502020204030204" pitchFamily="34" charset="0"/>
                          <a:ea typeface="Calibri" panose="020F0502020204030204" pitchFamily="34" charset="0"/>
                          <a:cs typeface="Times New Roman" panose="02020603050405020304" pitchFamily="18" charset="0"/>
                        </a:rPr>
                        <a:t> </a:t>
                      </a:r>
                      <a:r>
                        <a:rPr lang="el-GR" sz="1200" dirty="0">
                          <a:effectLst/>
                          <a:latin typeface="Calibri" panose="020F0502020204030204" pitchFamily="34" charset="0"/>
                          <a:ea typeface="Calibri" panose="020F0502020204030204" pitchFamily="34" charset="0"/>
                          <a:cs typeface="Times New Roman" panose="02020603050405020304" pitchFamily="18" charset="0"/>
                        </a:rPr>
                        <a:t>απλή</a:t>
                      </a:r>
                      <a:r>
                        <a:rPr lang="el-GR" sz="1200" spc="-10" dirty="0">
                          <a:effectLst/>
                          <a:latin typeface="Calibri" panose="020F0502020204030204" pitchFamily="34" charset="0"/>
                          <a:ea typeface="Calibri" panose="020F0502020204030204" pitchFamily="34" charset="0"/>
                          <a:cs typeface="Times New Roman" panose="02020603050405020304" pitchFamily="18" charset="0"/>
                        </a:rPr>
                        <a:t> </a:t>
                      </a:r>
                      <a:r>
                        <a:rPr lang="el-GR" sz="1200" dirty="0">
                          <a:effectLst/>
                          <a:latin typeface="Calibri" panose="020F0502020204030204" pitchFamily="34" charset="0"/>
                          <a:ea typeface="Calibri" panose="020F0502020204030204" pitchFamily="34" charset="0"/>
                          <a:cs typeface="Times New Roman" panose="02020603050405020304" pitchFamily="18" charset="0"/>
                        </a:rPr>
                        <a:t>παρακολούθηση</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94149765"/>
                  </a:ext>
                </a:extLst>
              </a:tr>
            </a:tbl>
          </a:graphicData>
        </a:graphic>
      </p:graphicFrame>
    </p:spTree>
    <p:extLst>
      <p:ext uri="{BB962C8B-B14F-4D97-AF65-F5344CB8AC3E}">
        <p14:creationId xmlns:p14="http://schemas.microsoft.com/office/powerpoint/2010/main" val="399569790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Πλέγμα">
  <a:themeElements>
    <a:clrScheme name="Πλέγμα">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Πλέγμα">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Πλέγμα">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TM03457485[[fn=Πλέγμα]]</Template>
  <TotalTime>579</TotalTime>
  <Words>1129</Words>
  <Application>Microsoft Office PowerPoint</Application>
  <PresentationFormat>Ευρεία οθόνη</PresentationFormat>
  <Paragraphs>210</Paragraphs>
  <Slides>24</Slides>
  <Notes>0</Notes>
  <HiddenSlides>0</HiddenSlides>
  <MMClips>0</MMClips>
  <ScaleCrop>false</ScaleCrop>
  <HeadingPairs>
    <vt:vector size="6" baseType="variant">
      <vt:variant>
        <vt:lpstr>Γραμματοσειρές που χρησιμοποιούνται</vt:lpstr>
      </vt:variant>
      <vt:variant>
        <vt:i4>5</vt:i4>
      </vt:variant>
      <vt:variant>
        <vt:lpstr>Θέμα</vt:lpstr>
      </vt:variant>
      <vt:variant>
        <vt:i4>1</vt:i4>
      </vt:variant>
      <vt:variant>
        <vt:lpstr>Τίτλοι διαφανειών</vt:lpstr>
      </vt:variant>
      <vt:variant>
        <vt:i4>24</vt:i4>
      </vt:variant>
    </vt:vector>
  </HeadingPairs>
  <TitlesOfParts>
    <vt:vector size="30" baseType="lpstr">
      <vt:lpstr>Arial</vt:lpstr>
      <vt:lpstr>Calibri</vt:lpstr>
      <vt:lpstr>Century Gothic</vt:lpstr>
      <vt:lpstr>Times New Roman</vt:lpstr>
      <vt:lpstr>Wingdings</vt:lpstr>
      <vt:lpstr>Πλέγμα</vt:lpstr>
      <vt:lpstr>Εφαρμοσμένα &amp; Προηγμένα  πληροφοριακά συστήματα Αναφορά Εργασίας 2021 – 2022 </vt:lpstr>
      <vt:lpstr>ΕΙΣΑΓΩΓΗ </vt:lpstr>
      <vt:lpstr>ΔΙΑΧΕΙΡΙΣΗ ΚΙΝΔΥΝΟΥ </vt:lpstr>
      <vt:lpstr>ΔΙΑΧΕΙΡΗΣΗ ΕΠΙΧΕΙΡΗΜΑΤΙΚΟΥ ΚΙΝΔΥΝΟΥ </vt:lpstr>
      <vt:lpstr>ΔΙΑΧΕΙΡΗΣΗ ΕΠΙΧΕΙΡΗΜΑΤΙΚΟΥ ΚΙΝΔΥΝΟΥ</vt:lpstr>
      <vt:lpstr>ΠΕΡΙΟΡΙΣΜΟΙ </vt:lpstr>
      <vt:lpstr>ΔΙΑΔΙΚΑΣΙΑ ΔΙΑΧΕΙΡΙΣΗΣ ΚΙΝΔΥΝΟΥ ΜΕΣΩ 5 ΒΗΜΑΤΩΝ </vt:lpstr>
      <vt:lpstr>1.ΠΡΟΣΔΙΟΡΙΣΜΟΣ ΤΟΥ ΚΙΝΔΥΝΟΥ</vt:lpstr>
      <vt:lpstr>2. ΑΝΑΛΥΣΗ ΤΗΣ ΠΙΘΑΝΟΤΗΤΑΣ ΚΙΝΔΥΝΟΥ ΚΑΙ ΤΗΣ ΣΟΒΑΡΟΤΗΤΑ ΤΟΥ</vt:lpstr>
      <vt:lpstr>2. ΑΝΑΛΥΣΗ ΤΗΣ ΠΙΘΑΝΟΤΗΤΑΣ ΚΙΝΔΥΝΟΥ ΚΑΙ ΤΗΣ ΣΟΒΑΡΟΤΗΤΑ ΤΟΥ</vt:lpstr>
      <vt:lpstr>3.ΙΕΡΑΡΧΙΣΗ ΤΟΥ ΚΙΝΔΥΝΟΥ </vt:lpstr>
      <vt:lpstr>4.ΑΝΤΙΜΕΤΩΠΙΣΗ ΤΟΥ ΚΙΝΔΥΝΟΥ </vt:lpstr>
      <vt:lpstr>5. ΕΠΑΝΕΞΕΤΑΣΗ ΚΑΙ ΠΑΡΑΚΟΛΟΥΘΗΣΗ ΤΟΥ ΚΙΝΔΥΝΟΥ  </vt:lpstr>
      <vt:lpstr>ΟΦΕΛΗ ΑΠΟ ΤΗΝ ΣΩΣΤΗ ΔΙΑΧΕΙΡΙΣΗ ΚΙΝΔΥΝΟΥ : </vt:lpstr>
      <vt:lpstr>ΠΑΡΑΔΕΙΓΜΑΤΑ</vt:lpstr>
      <vt:lpstr>RISK MANAGEMENT ΣΤΟ ΤΡΑΠΕΖΙΚΟ ΣΥΣΤΗΜΑ</vt:lpstr>
      <vt:lpstr>RISK MANAGEMENT ΣΤΟ ΑΝΟΙΓΜΑ ΚΑΦΕΤΕΡΙΑΣ </vt:lpstr>
      <vt:lpstr>RISK MANAGEMENT ΣΤΟ ΑΝΟΙΓΜΑ ΚΑΦΕΤΕΡΙΑΣ </vt:lpstr>
      <vt:lpstr>RISK MANAGEMENT ΣΤΟ ΑΝΟΙΓΜΑ ΚΑΦΕΤΕΡΙΑΣ </vt:lpstr>
      <vt:lpstr>RISK MANAGEMENT ΣΤΟ ΑΝΟΙΓΜΑ ΚΑΦΕΤΕΡΙΑΣ </vt:lpstr>
      <vt:lpstr>RISK MANAGEMENT ΣΤΟ ΑΝΟΙΓΜΑ ΚΑΦΕΤΕΡΙΑΣ </vt:lpstr>
      <vt:lpstr>RISK MANAGEMENT ΣΤΟ ΑΝΟΙΓΜΑ ΚΑΦΕΤΕΡΙΑΣ </vt:lpstr>
      <vt:lpstr>RISK MANAGEMENT ΣΤΟ ΑΝΟΙΓΜΑ ΚΑΦΕΤΕΡΙΑΣ </vt:lpstr>
      <vt:lpstr>ΤΕΛΟΣ ΠΑΡΟΥΣΙΑΣΗΣ</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Εφαρμοσμένα &amp; Προηγμένα  πληροφοριακά συστήματα Αναφορά Εργασίας 2021 – 2022</dc:title>
  <dc:creator>ΦΩΚΟΣ ΜΑΡΙΟΣ</dc:creator>
  <cp:lastModifiedBy>ΦΩΚΟΣ ΜΑΡΙΟΣ</cp:lastModifiedBy>
  <cp:revision>12</cp:revision>
  <dcterms:created xsi:type="dcterms:W3CDTF">2022-01-15T08:26:38Z</dcterms:created>
  <dcterms:modified xsi:type="dcterms:W3CDTF">2022-01-18T11:27:58Z</dcterms:modified>
</cp:coreProperties>
</file>