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notesMasterIdLst>
    <p:notesMasterId r:id="rId24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59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5" r:id="rId18"/>
    <p:sldId id="276" r:id="rId19"/>
    <p:sldId id="277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oskasn" initials="p" lastIdx="3" clrIdx="0">
    <p:extLst>
      <p:ext uri="{19B8F6BF-5375-455C-9EA6-DF929625EA0E}">
        <p15:presenceInfo xmlns:p15="http://schemas.microsoft.com/office/powerpoint/2012/main" userId="ploskas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B10B3-696D-4035-A110-1AA5203AAEE0}" type="datetimeFigureOut">
              <a:rPr lang="en-US" smtClean="0"/>
              <a:t>22/2/2021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CC85B-87B3-4324-86BC-A98A11C9B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50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45F2-EA1F-48B0-8E2A-ECA534D24F23}" type="datetime1">
              <a:rPr lang="en-US" smtClean="0"/>
              <a:t>22/2/2021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6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FE7F-9B39-4CCB-848B-06F4789678EF}" type="datetime1">
              <a:rPr lang="en-US" smtClean="0"/>
              <a:t>22/2/2021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7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A4F6-8F12-449D-B0D7-D5F7F4473E89}" type="datetime1">
              <a:rPr lang="en-US" smtClean="0"/>
              <a:t>22/2/2021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42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5665-D6F7-45FE-8BE1-77D3823BBD67}" type="datetime1">
              <a:rPr lang="en-US" smtClean="0"/>
              <a:t>22/2/2021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5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091A-DE5D-41AE-B802-6B67692FCF11}" type="datetime1">
              <a:rPr lang="en-US" smtClean="0"/>
              <a:t>22/2/2021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12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5A1D-436E-4E84-93D2-B14EFA2F436F}" type="datetime1">
              <a:rPr lang="en-US" smtClean="0"/>
              <a:t>22/2/2021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9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836B-0F6D-4E9E-A5FF-5A8E6EA44A1D}" type="datetime1">
              <a:rPr lang="en-US" smtClean="0"/>
              <a:t>22/2/2021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36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3F67-F963-4E93-B8E6-6950204C4604}" type="datetime1">
              <a:rPr lang="en-US" smtClean="0"/>
              <a:t>22/2/2021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1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AD0D-C385-471F-BC6B-0CB81A80DFAD}" type="datetime1">
              <a:rPr lang="en-US" smtClean="0"/>
              <a:t>22/2/2021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5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ED3A-1F95-434B-8ECE-A8FF54E0131C}" type="datetime1">
              <a:rPr lang="en-US" smtClean="0"/>
              <a:t>22/2/2021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1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0F33-61C6-4093-95BA-79210A080B75}" type="datetime1">
              <a:rPr lang="en-US" smtClean="0"/>
              <a:t>22/2/2021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5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53F2-33DF-4C29-B119-23B7B9C64137}" type="datetime1">
              <a:rPr lang="en-US" smtClean="0"/>
              <a:t>22/2/2021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2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C943-ED3C-4467-AC5E-FECD4F5A9366}" type="datetime1">
              <a:rPr lang="en-US" smtClean="0"/>
              <a:t>22/2/2021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1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2A27E2A-9913-4A46-8660-766DD5D6DED3}" type="datetime1">
              <a:rPr lang="en-US" smtClean="0"/>
              <a:t>22/2/2021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8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DAFC93A-63C0-4CCF-A5BC-3220D564E765}" type="datetime1">
              <a:rPr lang="en-US" smtClean="0"/>
              <a:t>22/2/2021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93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88658"/>
            <a:ext cx="10572000" cy="629594"/>
          </a:xfrm>
        </p:spPr>
        <p:txBody>
          <a:bodyPr/>
          <a:lstStyle/>
          <a:p>
            <a:r>
              <a:rPr lang="el-GR" sz="2800" dirty="0"/>
              <a:t>Τεχνικές προεπεξεργασίας δεδομένων στη μηχανική μάθηση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847605" y="2454212"/>
            <a:ext cx="76299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dirty="0">
                <a:solidFill>
                  <a:srgbClr val="FFFFFF"/>
                </a:solidFill>
              </a:rPr>
              <a:t>Τμήμα: </a:t>
            </a:r>
            <a:r>
              <a:rPr lang="el-GR" dirty="0"/>
              <a:t>Ηλεκτρολόγων Μηχανικών και Μηχανικών Υπολογιστών</a:t>
            </a:r>
          </a:p>
          <a:p>
            <a:pPr algn="ctr"/>
            <a:r>
              <a:rPr lang="el-GR" dirty="0">
                <a:solidFill>
                  <a:srgbClr val="FFFFFF"/>
                </a:solidFill>
              </a:rPr>
              <a:t>Φοιτητής: Καντρίου Μάριο 1003</a:t>
            </a:r>
            <a:endParaRPr lang="el-GR" dirty="0"/>
          </a:p>
          <a:p>
            <a:pPr algn="ctr"/>
            <a:r>
              <a:rPr lang="el-GR" dirty="0">
                <a:solidFill>
                  <a:srgbClr val="FFFFFF"/>
                </a:solidFill>
              </a:rPr>
              <a:t>Επιβλέπων καθηγητής: Νικόλαος Πλόσκας</a:t>
            </a:r>
            <a:endParaRPr lang="el-GR" dirty="0"/>
          </a:p>
          <a:p>
            <a:pPr algn="ctr"/>
            <a:r>
              <a:rPr lang="el-GR" dirty="0"/>
              <a:t>Κοζάνη - Φεβρουάριος 2021</a:t>
            </a:r>
          </a:p>
        </p:txBody>
      </p:sp>
      <p:sp>
        <p:nvSpPr>
          <p:cNvPr id="5" name="Rectangle 4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517" y="304603"/>
            <a:ext cx="1016075" cy="10160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3600" dirty="0"/>
              <a:t>Πειραματική διαδικασία</a:t>
            </a:r>
            <a:r>
              <a:rPr lang="en-US" sz="3600" dirty="0"/>
              <a:t> - </a:t>
            </a:r>
            <a:r>
              <a:rPr lang="el-GR" sz="3600" dirty="0"/>
              <a:t>Εργαλεία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50639"/>
            <a:ext cx="6762496" cy="3636511"/>
          </a:xfrm>
        </p:spPr>
        <p:txBody>
          <a:bodyPr>
            <a:normAutofit/>
          </a:bodyPr>
          <a:lstStyle/>
          <a:p>
            <a:r>
              <a:rPr lang="el-GR" dirty="0"/>
              <a:t>Γλώσσα προγραμματισμού </a:t>
            </a:r>
            <a:r>
              <a:rPr lang="en-US" dirty="0"/>
              <a:t>Python</a:t>
            </a:r>
          </a:p>
          <a:p>
            <a:endParaRPr lang="en-US" dirty="0"/>
          </a:p>
          <a:p>
            <a:r>
              <a:rPr lang="en-US" dirty="0"/>
              <a:t>NumPy (</a:t>
            </a:r>
            <a:r>
              <a:rPr lang="el-GR" dirty="0"/>
              <a:t>εύκολες και γρήγορες πράξεις πινάκων)</a:t>
            </a:r>
          </a:p>
          <a:p>
            <a:endParaRPr lang="el-GR" dirty="0"/>
          </a:p>
          <a:p>
            <a:r>
              <a:rPr lang="en-US" dirty="0"/>
              <a:t>Pandas</a:t>
            </a:r>
            <a:r>
              <a:rPr lang="el-GR" dirty="0"/>
              <a:t> (ανάλυση και μετατροπή συνόλων δεδομένων)</a:t>
            </a:r>
          </a:p>
          <a:p>
            <a:endParaRPr lang="el-GR" dirty="0"/>
          </a:p>
          <a:p>
            <a:r>
              <a:rPr lang="en-US" dirty="0"/>
              <a:t>Scikit-learn</a:t>
            </a:r>
            <a:r>
              <a:rPr lang="el-GR" dirty="0"/>
              <a:t> (αλγόριθμοι μηχανικής μάθησης)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434" y="2809702"/>
            <a:ext cx="630397" cy="6303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804" y="3440099"/>
            <a:ext cx="723314" cy="7233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108" y="4503278"/>
            <a:ext cx="1171047" cy="4701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26" y="5215068"/>
            <a:ext cx="994069" cy="5351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734" y="0"/>
            <a:ext cx="712266" cy="7122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3600" dirty="0"/>
              <a:t>Πειραματική διαδικασία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766770"/>
            <a:ext cx="6762496" cy="3636511"/>
          </a:xfrm>
        </p:spPr>
        <p:txBody>
          <a:bodyPr>
            <a:normAutofit fontScale="85000" lnSpcReduction="20000"/>
          </a:bodyPr>
          <a:lstStyle/>
          <a:p>
            <a:r>
              <a:rPr lang="el-GR" dirty="0"/>
              <a:t>Δέκα σύνολα δεδομένων κατηγοριοποίησης</a:t>
            </a:r>
          </a:p>
          <a:p>
            <a:endParaRPr lang="el-GR" dirty="0"/>
          </a:p>
          <a:p>
            <a:r>
              <a:rPr lang="el-GR" dirty="0"/>
              <a:t>Δέκα σύνολα δεδομένων παλινδρόμησης</a:t>
            </a:r>
          </a:p>
          <a:p>
            <a:endParaRPr lang="el-GR" dirty="0"/>
          </a:p>
          <a:p>
            <a:r>
              <a:rPr lang="el-GR" dirty="0"/>
              <a:t>Πέντε αλγόριθμοι κατηγοριοποίησης</a:t>
            </a:r>
          </a:p>
          <a:p>
            <a:endParaRPr lang="el-GR" dirty="0"/>
          </a:p>
          <a:p>
            <a:r>
              <a:rPr lang="el-GR" dirty="0"/>
              <a:t>Οχτώ αλγόριθμοι παλινδρόμησης</a:t>
            </a:r>
            <a:endParaRPr lang="en-US" dirty="0"/>
          </a:p>
          <a:p>
            <a:endParaRPr lang="en-US" dirty="0"/>
          </a:p>
          <a:p>
            <a:r>
              <a:rPr lang="el-GR" dirty="0"/>
              <a:t>Δύο αλγόριθμοι αντιμετώπισης ελλιπών τιμών</a:t>
            </a:r>
          </a:p>
          <a:p>
            <a:endParaRPr lang="el-GR" dirty="0"/>
          </a:p>
          <a:p>
            <a:r>
              <a:rPr lang="el-GR" dirty="0"/>
              <a:t>Έξι αλγόριθμοι κλιμάκωσης</a:t>
            </a:r>
          </a:p>
          <a:p>
            <a:endParaRPr lang="el-GR" dirty="0"/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335" y="2913027"/>
            <a:ext cx="3717663" cy="26315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734" y="0"/>
            <a:ext cx="712266" cy="7122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1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3600" dirty="0"/>
              <a:t>Σύνολα δεδομένων κατηγοριοποίησης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46" y="2951017"/>
            <a:ext cx="4335628" cy="28342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692" y="3132164"/>
            <a:ext cx="4875848" cy="24719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17391" y="2462938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cars</a:t>
            </a:r>
          </a:p>
        </p:txBody>
      </p:sp>
      <p:sp>
        <p:nvSpPr>
          <p:cNvPr id="9" name="Rectangle 8"/>
          <p:cNvSpPr/>
          <p:nvPr/>
        </p:nvSpPr>
        <p:spPr>
          <a:xfrm>
            <a:off x="8037541" y="2462938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bloodTransfusion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734" y="0"/>
            <a:ext cx="712266" cy="7122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3600" dirty="0"/>
              <a:t>Σύνολα δεδομένων παλινδρόμησης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2707208" y="2462938"/>
            <a:ext cx="1269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insurance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8356535" y="2462938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advertising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662" y="3116102"/>
            <a:ext cx="3586989" cy="30028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505" y="2980311"/>
            <a:ext cx="2476215" cy="32744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734" y="0"/>
            <a:ext cx="712266" cy="7122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</a:t>
            </a:r>
            <a:r>
              <a:rPr lang="el-GR" sz="3200" dirty="0"/>
              <a:t>λγόριθμοι</a:t>
            </a:r>
            <a:r>
              <a:rPr lang="en-US" sz="3200" dirty="0"/>
              <a:t> </a:t>
            </a:r>
            <a:r>
              <a:rPr lang="el-GR" sz="3200" dirty="0"/>
              <a:t>κατηγοριοποίησης και παλινδρόμησης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3820143"/>
            <a:ext cx="2066289" cy="2028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306" y="3809921"/>
            <a:ext cx="3417661" cy="204874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1167" y="2783944"/>
            <a:ext cx="36539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600" dirty="0"/>
              <a:t>Μηχανές διανυσμάτων υποστήριξης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690001" y="3014776"/>
            <a:ext cx="2108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/>
              <a:t>Δέντρα απόφασης</a:t>
            </a:r>
            <a:r>
              <a:rPr lang="en-US" sz="1600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67554" y="3014776"/>
            <a:ext cx="24144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MLP </a:t>
            </a:r>
            <a:r>
              <a:rPr lang="el-GR" sz="1600" dirty="0"/>
              <a:t>Νευρωνικά Δίκτυα</a:t>
            </a:r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985" y="3670151"/>
            <a:ext cx="3166894" cy="23282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734" y="0"/>
            <a:ext cx="712266" cy="7122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</a:t>
            </a:r>
            <a:r>
              <a:rPr lang="el-GR" sz="3200" dirty="0"/>
              <a:t>λγόριθμοι</a:t>
            </a:r>
            <a:r>
              <a:rPr lang="en-US" sz="3200" dirty="0"/>
              <a:t> </a:t>
            </a:r>
            <a:r>
              <a:rPr lang="el-GR" sz="3200" dirty="0"/>
              <a:t>κατηγοριοποίησης και παλινδρόμησης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2788302" y="2779964"/>
            <a:ext cx="1748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600" dirty="0"/>
              <a:t>Τυχαία δάση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7904864" y="2779964"/>
            <a:ext cx="260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/>
              <a:t>Κ πλησιέστερος γείτονας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41" y="3574290"/>
            <a:ext cx="4056438" cy="23021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833" y="3574290"/>
            <a:ext cx="3599263" cy="23054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734" y="0"/>
            <a:ext cx="712266" cy="7122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</a:t>
            </a:r>
            <a:r>
              <a:rPr lang="el-GR" sz="3600" dirty="0"/>
              <a:t>λγόριθμοι</a:t>
            </a:r>
            <a:r>
              <a:rPr lang="en-US" sz="3600" dirty="0"/>
              <a:t> </a:t>
            </a:r>
            <a:r>
              <a:rPr lang="el-GR" sz="3600" dirty="0"/>
              <a:t>παλινδρόμησης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798859" y="3012032"/>
            <a:ext cx="2927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600" dirty="0"/>
              <a:t>Γραμμική παλινδρόμηση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035044" y="3012032"/>
            <a:ext cx="3371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/>
              <a:t>Παλινδρόμηση κορυφογραμμής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8759585" y="3012032"/>
            <a:ext cx="2226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/>
              <a:t>Παλινδρόμηση </a:t>
            </a:r>
            <a:r>
              <a:rPr lang="en-US" sz="1600" dirty="0"/>
              <a:t>Lasso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7" y="3670151"/>
            <a:ext cx="2882920" cy="19075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55" y="3670151"/>
            <a:ext cx="3122214" cy="2081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73" y="3670151"/>
            <a:ext cx="3502516" cy="18942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734" y="0"/>
            <a:ext cx="712266" cy="7122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</a:t>
            </a:r>
            <a:r>
              <a:rPr lang="el-GR" sz="3600" dirty="0"/>
              <a:t>λγόριθμοι κλιμάκωσης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50638"/>
            <a:ext cx="10571998" cy="3636511"/>
          </a:xfrm>
        </p:spPr>
        <p:txBody>
          <a:bodyPr>
            <a:noAutofit/>
          </a:bodyPr>
          <a:lstStyle/>
          <a:p>
            <a:r>
              <a:rPr lang="en-US" sz="1600" dirty="0" err="1"/>
              <a:t>StandardScaler</a:t>
            </a:r>
            <a:r>
              <a:rPr lang="el-GR" sz="1600" dirty="0"/>
              <a:t> (μέσο όρο του συνόλου δεδομένων)</a:t>
            </a:r>
          </a:p>
          <a:p>
            <a:pPr marL="0" indent="0">
              <a:buNone/>
            </a:pPr>
            <a:endParaRPr lang="el-GR" sz="1600" dirty="0"/>
          </a:p>
          <a:p>
            <a:r>
              <a:rPr lang="en-US" sz="1600" dirty="0" err="1"/>
              <a:t>RobustScaler</a:t>
            </a:r>
            <a:r>
              <a:rPr lang="el-GR" sz="1600" dirty="0"/>
              <a:t> (εύρος ποσοτήτων στα τεταρτημόρια)</a:t>
            </a:r>
          </a:p>
          <a:p>
            <a:endParaRPr lang="el-GR" sz="1600" dirty="0"/>
          </a:p>
          <a:p>
            <a:r>
              <a:rPr lang="en-US" sz="1600" dirty="0" err="1"/>
              <a:t>QuantileTransformer</a:t>
            </a:r>
            <a:r>
              <a:rPr lang="el-GR" sz="1600" dirty="0"/>
              <a:t> (συνάρτηση αθροιστικής κατανομής)</a:t>
            </a:r>
          </a:p>
          <a:p>
            <a:endParaRPr lang="el-GR" sz="1600" dirty="0"/>
          </a:p>
          <a:p>
            <a:r>
              <a:rPr lang="en-US" sz="1600" dirty="0" err="1"/>
              <a:t>PowerTransformer</a:t>
            </a:r>
            <a:r>
              <a:rPr lang="en-US" sz="1600" dirty="0"/>
              <a:t> (</a:t>
            </a:r>
            <a:r>
              <a:rPr lang="el-GR" sz="1600" dirty="0" err="1"/>
              <a:t>γκαουσιανή</a:t>
            </a:r>
            <a:r>
              <a:rPr lang="el-GR" sz="1600" dirty="0"/>
              <a:t> μορφή δεδομένων)</a:t>
            </a:r>
          </a:p>
          <a:p>
            <a:endParaRPr lang="el-GR" sz="1600" dirty="0"/>
          </a:p>
          <a:p>
            <a:r>
              <a:rPr lang="en-US" sz="1600" dirty="0" err="1"/>
              <a:t>MinMaxScaler</a:t>
            </a:r>
            <a:r>
              <a:rPr lang="el-GR" sz="1600" dirty="0"/>
              <a:t> </a:t>
            </a:r>
            <a:r>
              <a:rPr lang="en-US" sz="1600" dirty="0"/>
              <a:t>(</a:t>
            </a:r>
            <a:r>
              <a:rPr lang="el-GR" sz="1600" dirty="0" err="1"/>
              <a:t>συγκεριμένο</a:t>
            </a:r>
            <a:r>
              <a:rPr lang="el-GR" sz="1600" dirty="0"/>
              <a:t> εύρος τιμών</a:t>
            </a:r>
            <a:r>
              <a:rPr lang="en-US" sz="1600" dirty="0"/>
              <a:t> </a:t>
            </a:r>
            <a:r>
              <a:rPr lang="el-GR" sz="1600" dirty="0"/>
              <a:t>για κάθε εκπαιδευτικό σύνολο</a:t>
            </a:r>
            <a:r>
              <a:rPr lang="en-US" sz="1600" dirty="0"/>
              <a:t>)</a:t>
            </a:r>
            <a:endParaRPr lang="el-GR" sz="1600" dirty="0"/>
          </a:p>
          <a:p>
            <a:endParaRPr lang="el-GR" sz="1600" dirty="0"/>
          </a:p>
          <a:p>
            <a:r>
              <a:rPr lang="en-US" sz="1600" dirty="0"/>
              <a:t>Normalizer</a:t>
            </a:r>
            <a:r>
              <a:rPr lang="el-GR" sz="1600" dirty="0"/>
              <a:t> (συλλογή μη μηδενικών στοιχείων)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734" y="0"/>
            <a:ext cx="712266" cy="7122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9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3600" dirty="0"/>
              <a:t>Αποτελέσματα αλγορίθμων κατηγοριοποίησης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734" y="0"/>
            <a:ext cx="712266" cy="7122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543" y="2218361"/>
            <a:ext cx="7481170" cy="446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3600" dirty="0"/>
              <a:t>Αποτελέσματα αλγορίθμων παλινδρόμησης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734" y="0"/>
            <a:ext cx="712266" cy="7122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094" y="2310078"/>
            <a:ext cx="7529809" cy="444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0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3600" dirty="0"/>
              <a:t>Μηχανική μάθηση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467511"/>
            <a:ext cx="6762496" cy="3636511"/>
          </a:xfrm>
        </p:spPr>
        <p:txBody>
          <a:bodyPr>
            <a:normAutofit lnSpcReduction="10000"/>
          </a:bodyPr>
          <a:lstStyle/>
          <a:p>
            <a:r>
              <a:rPr lang="el-GR" dirty="0"/>
              <a:t>Ενσωματώνει τεχνητή νοημοσύνη σε υπολογιστικά συστήματα</a:t>
            </a:r>
          </a:p>
          <a:p>
            <a:endParaRPr lang="el-GR" dirty="0"/>
          </a:p>
          <a:p>
            <a:r>
              <a:rPr lang="el-GR" dirty="0"/>
              <a:t>Εκπαιδεύει υπολογιστές χωρίς να έχουν προγραμματιστεί με ρητό τρόπο</a:t>
            </a:r>
          </a:p>
          <a:p>
            <a:endParaRPr lang="el-GR" dirty="0"/>
          </a:p>
          <a:p>
            <a:r>
              <a:rPr lang="el-GR" dirty="0"/>
              <a:t>Χρησιμοποιείται σε καθημερινή βάση (αναγνώριση προσώπων σε φωτογραφίες, πρόταση ταινίας)</a:t>
            </a:r>
          </a:p>
          <a:p>
            <a:endParaRPr lang="el-GR" dirty="0"/>
          </a:p>
          <a:p>
            <a:r>
              <a:rPr lang="el-GR" dirty="0"/>
              <a:t>Το </a:t>
            </a:r>
            <a:r>
              <a:rPr lang="en-US" dirty="0" err="1"/>
              <a:t>Youtube</a:t>
            </a:r>
            <a:r>
              <a:rPr lang="en-US" dirty="0"/>
              <a:t> </a:t>
            </a:r>
            <a:r>
              <a:rPr lang="el-GR" dirty="0"/>
              <a:t>και η </a:t>
            </a:r>
            <a:r>
              <a:rPr lang="en-US" dirty="0"/>
              <a:t>Amazon </a:t>
            </a:r>
            <a:r>
              <a:rPr lang="el-GR" dirty="0"/>
              <a:t>εφαρμόζουν μοντέλα της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392" y="2926080"/>
            <a:ext cx="2365606" cy="2719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734" y="0"/>
            <a:ext cx="712266" cy="7122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4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3600" dirty="0"/>
              <a:t>Συμπεράσματα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725206"/>
            <a:ext cx="10571998" cy="3636511"/>
          </a:xfrm>
        </p:spPr>
        <p:txBody>
          <a:bodyPr>
            <a:noAutofit/>
          </a:bodyPr>
          <a:lstStyle/>
          <a:p>
            <a:r>
              <a:rPr lang="el-GR" sz="1400" dirty="0"/>
              <a:t>Συνδυασμός </a:t>
            </a:r>
            <a:r>
              <a:rPr lang="en-US" sz="1400" dirty="0"/>
              <a:t>MLP</a:t>
            </a:r>
            <a:r>
              <a:rPr lang="el-GR" sz="1400" dirty="0"/>
              <a:t> με τον </a:t>
            </a:r>
            <a:r>
              <a:rPr lang="en-US" sz="1400" dirty="0" err="1"/>
              <a:t>QuantileTransformer</a:t>
            </a:r>
            <a:r>
              <a:rPr lang="el-GR" sz="1400" dirty="0"/>
              <a:t> είχε τα καλύτερα αποτελέσματα στο πείραμα της κατηγοριοποίησης και τα χειρότερα στο πείραμα της παλινδρόμησης</a:t>
            </a:r>
          </a:p>
          <a:p>
            <a:endParaRPr lang="el-GR" sz="1400" dirty="0"/>
          </a:p>
          <a:p>
            <a:r>
              <a:rPr lang="el-GR" sz="1400" dirty="0"/>
              <a:t>Συνδυασμοί των αλγορίθμων παλινδρόμησης </a:t>
            </a:r>
            <a:r>
              <a:rPr lang="en-US" sz="1400" dirty="0"/>
              <a:t>Lasso</a:t>
            </a:r>
            <a:r>
              <a:rPr lang="el-GR" sz="1400" dirty="0"/>
              <a:t>, παλινδρόμησης κορυφογραμμής και τυχαίων δασών με τον </a:t>
            </a:r>
            <a:r>
              <a:rPr lang="en-US" sz="1400" dirty="0" err="1"/>
              <a:t>QuantileTransformer</a:t>
            </a:r>
            <a:r>
              <a:rPr lang="el-GR" sz="1400" dirty="0"/>
              <a:t> είχαν τα καλύτερα αποτελέσματα στα σύνολα δεδομένων παλινδρόμησης</a:t>
            </a:r>
          </a:p>
          <a:p>
            <a:endParaRPr lang="el-GR" sz="1400" dirty="0"/>
          </a:p>
          <a:p>
            <a:r>
              <a:rPr lang="el-GR" sz="1400" dirty="0"/>
              <a:t>Συνδυασμός τυχαίων δασών με </a:t>
            </a:r>
            <a:r>
              <a:rPr lang="en-US" sz="1400" dirty="0" err="1"/>
              <a:t>QuantileTransformer</a:t>
            </a:r>
            <a:r>
              <a:rPr lang="el-GR" sz="1400" dirty="0"/>
              <a:t> είχε τις χειρότερες επιδόσεις στο πείραμα της κατηγοριοποίησης</a:t>
            </a:r>
          </a:p>
          <a:p>
            <a:endParaRPr lang="el-GR" sz="1400" dirty="0"/>
          </a:p>
          <a:p>
            <a:r>
              <a:rPr lang="el-GR" sz="1400" dirty="0"/>
              <a:t>Συνδυασμός μηχανών διανυσμάτων υποστήριξης με QuantileTransformer συγκεντρώνει το χαμηλότερο σκορ και στις δύο πειραματικές διαδικασίες</a:t>
            </a:r>
          </a:p>
          <a:p>
            <a:endParaRPr lang="el-GR" sz="1400" dirty="0"/>
          </a:p>
          <a:p>
            <a:endParaRPr lang="el-GR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734" y="0"/>
            <a:ext cx="712266" cy="7122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3600" dirty="0"/>
              <a:t>Συμπεράσματα</a:t>
            </a:r>
            <a:endParaRPr lang="en-US" sz="3600" dirty="0"/>
          </a:p>
        </p:txBody>
      </p:sp>
      <p:sp>
        <p:nvSpPr>
          <p:cNvPr id="49" name="Rectangle 48"/>
          <p:cNvSpPr/>
          <p:nvPr/>
        </p:nvSpPr>
        <p:spPr>
          <a:xfrm>
            <a:off x="1142509" y="5400527"/>
            <a:ext cx="63177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/>
              <a:t>Αλγόριθμοι που ευνοήθηκαν περισσότερο από την κλιμάκωση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7454288" y="4898771"/>
            <a:ext cx="1353857" cy="66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2400448" flipV="1">
            <a:off x="7510668" y="5421551"/>
            <a:ext cx="1353857" cy="66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 rot="20018617">
            <a:off x="7283642" y="4967971"/>
            <a:ext cx="1478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κα</a:t>
            </a:r>
            <a:r>
              <a:rPr lang="en-US" sz="1200" dirty="0" err="1"/>
              <a:t>τηγοριο</a:t>
            </a:r>
            <a:r>
              <a:rPr lang="en-US" sz="1200" dirty="0"/>
              <a:t>ποίηση</a:t>
            </a:r>
          </a:p>
        </p:txBody>
      </p:sp>
      <p:sp>
        <p:nvSpPr>
          <p:cNvPr id="68" name="Rectangle 67"/>
          <p:cNvSpPr/>
          <p:nvPr/>
        </p:nvSpPr>
        <p:spPr>
          <a:xfrm rot="819065">
            <a:off x="7544613" y="5743948"/>
            <a:ext cx="1276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200" dirty="0"/>
              <a:t>παλινδρόμηση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8837514" y="4654222"/>
            <a:ext cx="1398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600" dirty="0"/>
              <a:t>Τυχαία δάση</a:t>
            </a:r>
            <a:endParaRPr lang="en-US" sz="1600" dirty="0"/>
          </a:p>
        </p:txBody>
      </p:sp>
      <p:sp>
        <p:nvSpPr>
          <p:cNvPr id="70" name="Rectangle 69"/>
          <p:cNvSpPr/>
          <p:nvPr/>
        </p:nvSpPr>
        <p:spPr>
          <a:xfrm>
            <a:off x="8920906" y="5704057"/>
            <a:ext cx="26101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600" dirty="0"/>
              <a:t>Μηχανών διανυσμάτων υποστήριξης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1142509" y="3251396"/>
            <a:ext cx="62965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600" dirty="0"/>
              <a:t>Καλύτερος αλγόριθμος αντιμετώπισης ελλιπών τιμών</a:t>
            </a:r>
            <a:r>
              <a:rPr lang="en-US" sz="1600" dirty="0"/>
              <a:t> </a:t>
            </a:r>
            <a:endParaRPr lang="el-GR" sz="1600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6523260" y="2749640"/>
            <a:ext cx="1353857" cy="66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2400448" flipV="1">
            <a:off x="6579640" y="3272420"/>
            <a:ext cx="1353857" cy="66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 rot="20018617">
            <a:off x="6352614" y="2818840"/>
            <a:ext cx="1478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κα</a:t>
            </a:r>
            <a:r>
              <a:rPr lang="en-US" sz="1200" dirty="0" err="1"/>
              <a:t>τηγοριο</a:t>
            </a:r>
            <a:r>
              <a:rPr lang="en-US" sz="1200" dirty="0"/>
              <a:t>ποίηση</a:t>
            </a:r>
          </a:p>
        </p:txBody>
      </p:sp>
      <p:sp>
        <p:nvSpPr>
          <p:cNvPr id="82" name="Rectangle 81"/>
          <p:cNvSpPr/>
          <p:nvPr/>
        </p:nvSpPr>
        <p:spPr>
          <a:xfrm rot="819065">
            <a:off x="6613585" y="3594817"/>
            <a:ext cx="1276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200" dirty="0"/>
              <a:t>παλινδρόμηση</a:t>
            </a:r>
            <a:endParaRPr lang="en-US" sz="1200" dirty="0"/>
          </a:p>
        </p:txBody>
      </p:sp>
      <p:sp>
        <p:nvSpPr>
          <p:cNvPr id="83" name="Rectangle 82"/>
          <p:cNvSpPr/>
          <p:nvPr/>
        </p:nvSpPr>
        <p:spPr>
          <a:xfrm>
            <a:off x="7906486" y="2505091"/>
            <a:ext cx="16033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SimpleImputer</a:t>
            </a:r>
            <a:endParaRPr lang="en-US" sz="1600" dirty="0"/>
          </a:p>
        </p:txBody>
      </p:sp>
      <p:sp>
        <p:nvSpPr>
          <p:cNvPr id="84" name="Rectangle 83"/>
          <p:cNvSpPr/>
          <p:nvPr/>
        </p:nvSpPr>
        <p:spPr>
          <a:xfrm>
            <a:off x="7989878" y="3596491"/>
            <a:ext cx="2610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KNNImputer</a:t>
            </a:r>
            <a:endParaRPr lang="en-US" sz="16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734" y="0"/>
            <a:ext cx="712266" cy="7122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7784" y="3116964"/>
            <a:ext cx="77687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200" b="1" dirty="0"/>
              <a:t>Σας ευχαριστώ πολύ για το χρόνο σας </a:t>
            </a:r>
            <a:endParaRPr lang="el-GR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585" y="1352515"/>
            <a:ext cx="1197796" cy="11977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2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3600" dirty="0"/>
              <a:t>Μέθοδοι μηχανικής μάθησης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972" y="2520282"/>
            <a:ext cx="5457797" cy="3443947"/>
          </a:xfrm>
        </p:spPr>
        <p:txBody>
          <a:bodyPr>
            <a:normAutofit/>
          </a:bodyPr>
          <a:lstStyle/>
          <a:p>
            <a:r>
              <a:rPr lang="el-GR" dirty="0"/>
              <a:t>Μη Εποπτευόμενη Μάθηση (δεδομένα όπου η ετικέτα εξόδου δεν είναι γνωστή εξαρχής)</a:t>
            </a:r>
          </a:p>
          <a:p>
            <a:endParaRPr lang="el-GR" dirty="0"/>
          </a:p>
          <a:p>
            <a:r>
              <a:rPr lang="en-US" dirty="0"/>
              <a:t>E</a:t>
            </a:r>
            <a:r>
              <a:rPr lang="el-GR" dirty="0"/>
              <a:t>ποπτευόμενη Μάθηση (δεδομένα με ορισμένα ζεύγη εισόδων και εξόδων)</a:t>
            </a:r>
          </a:p>
          <a:p>
            <a:endParaRPr lang="el-GR" dirty="0"/>
          </a:p>
          <a:p>
            <a:r>
              <a:rPr lang="el-GR" dirty="0"/>
              <a:t>Ενισχυτική μάθηση (πράκτορας εκτελεί τις διεργασίες σύμφωνα με τις συνθήκες του περιβάλλοντος)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63" y="2438682"/>
            <a:ext cx="5044958" cy="360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734" y="0"/>
            <a:ext cx="712266" cy="7122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1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3600" dirty="0"/>
              <a:t>Προκλήσεις μηχανικής μάθησης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50639"/>
            <a:ext cx="6762496" cy="3636511"/>
          </a:xfrm>
        </p:spPr>
        <p:txBody>
          <a:bodyPr>
            <a:normAutofit/>
          </a:bodyPr>
          <a:lstStyle/>
          <a:p>
            <a:r>
              <a:rPr lang="el-GR" dirty="0"/>
              <a:t>Δεδομένα που δεν είναι αντιπροσωπευτικά</a:t>
            </a:r>
          </a:p>
          <a:p>
            <a:endParaRPr lang="el-GR" dirty="0"/>
          </a:p>
          <a:p>
            <a:r>
              <a:rPr lang="el-GR" dirty="0"/>
              <a:t>Χαρακτηριστικά που δε σχετίζονται μεταξύ τους </a:t>
            </a:r>
          </a:p>
          <a:p>
            <a:endParaRPr lang="el-GR" dirty="0"/>
          </a:p>
          <a:p>
            <a:r>
              <a:rPr lang="el-GR" dirty="0"/>
              <a:t>Ανεπαρκής ποσότητα δεδομένων</a:t>
            </a:r>
          </a:p>
          <a:p>
            <a:endParaRPr lang="el-GR" dirty="0"/>
          </a:p>
          <a:p>
            <a:r>
              <a:rPr lang="el-GR" dirty="0"/>
              <a:t>Δεδομένα κακής ποιότητας</a:t>
            </a:r>
          </a:p>
          <a:p>
            <a:endParaRPr lang="el-G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30" y="3376480"/>
            <a:ext cx="4499610" cy="1984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734" y="0"/>
            <a:ext cx="712266" cy="7122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3600" dirty="0"/>
              <a:t>Προεπεξεργασία δεδομένων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3979" y="2279142"/>
            <a:ext cx="10554574" cy="1163630"/>
          </a:xfrm>
        </p:spPr>
        <p:txBody>
          <a:bodyPr>
            <a:normAutofit lnSpcReduction="10000"/>
          </a:bodyPr>
          <a:lstStyle/>
          <a:p>
            <a:r>
              <a:rPr lang="el-GR" dirty="0"/>
              <a:t>Καθαρίζει και οργανώνει τα στοιχεία συνόλων δεδομένων</a:t>
            </a:r>
            <a:endParaRPr lang="en-US" dirty="0"/>
          </a:p>
          <a:p>
            <a:pPr algn="ctr"/>
            <a:endParaRPr lang="en-US" dirty="0"/>
          </a:p>
          <a:p>
            <a:r>
              <a:rPr lang="el-GR" dirty="0"/>
              <a:t>Τα βήματα εφαρμοργής της είναι</a:t>
            </a:r>
            <a:r>
              <a:rPr lang="en-US" dirty="0"/>
              <a:t>: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673715" y="3933414"/>
            <a:ext cx="1628152" cy="1871439"/>
            <a:chOff x="1212693" y="1334146"/>
            <a:chExt cx="1628152" cy="1871439"/>
          </a:xfrm>
        </p:grpSpPr>
        <p:sp>
          <p:nvSpPr>
            <p:cNvPr id="23" name="Hexagon 22"/>
            <p:cNvSpPr/>
            <p:nvPr/>
          </p:nvSpPr>
          <p:spPr>
            <a:xfrm rot="5400000">
              <a:off x="1091049" y="1455790"/>
              <a:ext cx="1871439" cy="1628152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Hexagon 4"/>
            <p:cNvSpPr txBox="1"/>
            <p:nvPr/>
          </p:nvSpPr>
          <p:spPr>
            <a:xfrm>
              <a:off x="1466412" y="1625780"/>
              <a:ext cx="1120712" cy="12881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612420" y="4499801"/>
            <a:ext cx="17455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</a:t>
            </a:r>
            <a:r>
              <a:rPr lang="el-GR" sz="1400" dirty="0"/>
              <a:t>ξιολόγηση του συνόλου δεδομένων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051295" y="3933415"/>
            <a:ext cx="1628152" cy="1871439"/>
            <a:chOff x="1212693" y="1334146"/>
            <a:chExt cx="1628152" cy="1871439"/>
          </a:xfrm>
        </p:grpSpPr>
        <p:sp>
          <p:nvSpPr>
            <p:cNvPr id="27" name="Hexagon 26"/>
            <p:cNvSpPr/>
            <p:nvPr/>
          </p:nvSpPr>
          <p:spPr>
            <a:xfrm rot="5400000">
              <a:off x="1091049" y="1455790"/>
              <a:ext cx="1871439" cy="1628152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Hexagon 4"/>
            <p:cNvSpPr txBox="1"/>
            <p:nvPr/>
          </p:nvSpPr>
          <p:spPr>
            <a:xfrm>
              <a:off x="1466412" y="1625780"/>
              <a:ext cx="1120712" cy="12881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3937631" y="4499801"/>
            <a:ext cx="18554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400" dirty="0"/>
              <a:t>Διαχείριση των τιμών που αγνοούνται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475109" y="3933414"/>
            <a:ext cx="1628152" cy="1871439"/>
            <a:chOff x="1212693" y="1334146"/>
            <a:chExt cx="1628152" cy="1871439"/>
          </a:xfrm>
        </p:grpSpPr>
        <p:sp>
          <p:nvSpPr>
            <p:cNvPr id="31" name="Hexagon 30"/>
            <p:cNvSpPr/>
            <p:nvPr/>
          </p:nvSpPr>
          <p:spPr>
            <a:xfrm rot="5400000">
              <a:off x="1091049" y="1455790"/>
              <a:ext cx="1871439" cy="1628152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Hexagon 4"/>
            <p:cNvSpPr txBox="1"/>
            <p:nvPr/>
          </p:nvSpPr>
          <p:spPr>
            <a:xfrm>
              <a:off x="1466412" y="1625780"/>
              <a:ext cx="1120712" cy="12881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6361296" y="4392079"/>
            <a:ext cx="18554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400" dirty="0"/>
              <a:t>Κωδικοποίηση των κατηγορηματικών στοιχείων σε αριθμητικά</a:t>
            </a:r>
            <a:endParaRPr lang="en-US" sz="14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8898623" y="3933414"/>
            <a:ext cx="1628152" cy="1871439"/>
            <a:chOff x="1212693" y="1334146"/>
            <a:chExt cx="1628152" cy="1871439"/>
          </a:xfrm>
        </p:grpSpPr>
        <p:sp>
          <p:nvSpPr>
            <p:cNvPr id="35" name="Hexagon 34"/>
            <p:cNvSpPr/>
            <p:nvPr/>
          </p:nvSpPr>
          <p:spPr>
            <a:xfrm rot="5400000">
              <a:off x="1091049" y="1455790"/>
              <a:ext cx="1871439" cy="1628152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Hexagon 4"/>
            <p:cNvSpPr txBox="1"/>
            <p:nvPr/>
          </p:nvSpPr>
          <p:spPr>
            <a:xfrm>
              <a:off x="1466412" y="1625780"/>
              <a:ext cx="1120712" cy="12881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8671298" y="4607522"/>
            <a:ext cx="208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400" dirty="0"/>
              <a:t>Κλιμάκωση των στοιχείων</a:t>
            </a:r>
          </a:p>
        </p:txBody>
      </p:sp>
      <p:cxnSp>
        <p:nvCxnSpPr>
          <p:cNvPr id="39" name="Straight Arrow Connector 38"/>
          <p:cNvCxnSpPr>
            <a:stCxn id="25" idx="3"/>
            <a:endCxn id="29" idx="1"/>
          </p:cNvCxnSpPr>
          <p:nvPr/>
        </p:nvCxnSpPr>
        <p:spPr>
          <a:xfrm>
            <a:off x="3357963" y="4869133"/>
            <a:ext cx="579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793108" y="4869133"/>
            <a:ext cx="579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216773" y="4869133"/>
            <a:ext cx="579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734" y="0"/>
            <a:ext cx="712266" cy="7122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4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3600" dirty="0"/>
              <a:t>Αντιμετώπιση ελλιπών δεδομένων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2805" y="2575577"/>
            <a:ext cx="6239193" cy="3636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l-GR" dirty="0"/>
              <a:t>Προσδιορισμός άγνωστων τιμών από συσχέτιση τους με άλλα χαρακτηριστικά</a:t>
            </a:r>
          </a:p>
          <a:p>
            <a:endParaRPr lang="el-GR" dirty="0"/>
          </a:p>
          <a:p>
            <a:endParaRPr lang="el-GR" dirty="0"/>
          </a:p>
          <a:p>
            <a:r>
              <a:rPr lang="el-GR" dirty="0"/>
              <a:t>Χρήση αλγορίθμων αντιμετώπισης ελλιπών τιμών (μέσος όρος ή πιο συχνός αριθμός στήλης) </a:t>
            </a:r>
          </a:p>
          <a:p>
            <a:endParaRPr lang="en-US" dirty="0"/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Απόρριψη των στοιχείων όταν είναι εσφαλμένα</a:t>
            </a:r>
            <a:endParaRPr lang="en-US" dirty="0"/>
          </a:p>
          <a:p>
            <a:endParaRPr lang="el-GR" dirty="0"/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957722"/>
            <a:ext cx="3232698" cy="25895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734" y="0"/>
            <a:ext cx="712266" cy="7122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K</a:t>
            </a:r>
            <a:r>
              <a:rPr lang="el-GR" sz="3600" dirty="0"/>
              <a:t>ωδικοποίηση χαρακτηριστικών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260" y="2389008"/>
            <a:ext cx="4147117" cy="1476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572" y="4213583"/>
            <a:ext cx="1996333" cy="189204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3320" y="28063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One Hot Encoding</a:t>
            </a:r>
            <a:r>
              <a:rPr lang="el-GR" dirty="0"/>
              <a:t> (διανύσματα ίσων αποστάσεων και ορθογώνια)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47310" y="4836440"/>
            <a:ext cx="6848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</a:t>
            </a:r>
            <a:r>
              <a:rPr lang="el-GR" dirty="0"/>
              <a:t>ωδικοποίηση</a:t>
            </a:r>
            <a:r>
              <a:rPr lang="en-US" dirty="0"/>
              <a:t> </a:t>
            </a:r>
            <a:r>
              <a:rPr lang="el-GR" dirty="0"/>
              <a:t>ετικετών (κάθε τιμή στήλης αναπαριστάται με έναν αριθμό)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734" y="0"/>
            <a:ext cx="712266" cy="7122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3600" dirty="0"/>
              <a:t>Επιλογή των κατάλληλων χαρακτηριστικών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50639"/>
            <a:ext cx="8367251" cy="3636511"/>
          </a:xfrm>
        </p:spPr>
        <p:txBody>
          <a:bodyPr>
            <a:normAutofit/>
          </a:bodyPr>
          <a:lstStyle/>
          <a:p>
            <a:r>
              <a:rPr lang="el-GR" dirty="0"/>
              <a:t>Χαρακτηριστικά που δεν είναι αναγκαία για την εκπαίδευση ενός μοντέλου δεσμεύουν πόρους και χρόνο</a:t>
            </a:r>
          </a:p>
          <a:p>
            <a:endParaRPr lang="el-GR" dirty="0"/>
          </a:p>
          <a:p>
            <a:r>
              <a:rPr lang="el-GR" dirty="0"/>
              <a:t>Επίλυση σε αυτό το πρόβλημα</a:t>
            </a:r>
            <a:endParaRPr lang="en-US" dirty="0"/>
          </a:p>
          <a:p>
            <a:pPr lvl="1"/>
            <a:r>
              <a:rPr lang="el-GR" dirty="0" smtClean="0"/>
              <a:t>Δημιουργία υποσυνόλου με τα πιο σημαντικά χαρακτηριστικά</a:t>
            </a:r>
            <a:endParaRPr lang="el-G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734" y="0"/>
            <a:ext cx="712266" cy="712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728" y="2294868"/>
            <a:ext cx="2561137" cy="41605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8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3600" dirty="0"/>
              <a:t>Κλιμάκωση των στοιχείων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50639"/>
            <a:ext cx="6762496" cy="3636511"/>
          </a:xfrm>
        </p:spPr>
        <p:txBody>
          <a:bodyPr>
            <a:normAutofit/>
          </a:bodyPr>
          <a:lstStyle/>
          <a:p>
            <a:r>
              <a:rPr lang="el-GR" dirty="0"/>
              <a:t>Ομαλοποίηση (στοιχεία με μηδενικό μέσο όρο και διακύμανση ίση με το 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l-GR" dirty="0" err="1"/>
              <a:t>Κανονικοποίηση</a:t>
            </a:r>
            <a:r>
              <a:rPr lang="el-GR" dirty="0"/>
              <a:t> (στοιχεία στην κλίμακα [0, 1] ή [-1, 1])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016" y="2917849"/>
            <a:ext cx="4066252" cy="2902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734" y="0"/>
            <a:ext cx="712266" cy="7122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6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1966</TotalTime>
  <Words>554</Words>
  <Application>Microsoft Office PowerPoint</Application>
  <PresentationFormat>Widescreen</PresentationFormat>
  <Paragraphs>151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Century Gothic</vt:lpstr>
      <vt:lpstr>Wingdings 2</vt:lpstr>
      <vt:lpstr>Quotable</vt:lpstr>
      <vt:lpstr>Τεχνικές προεπεξεργασίας δεδομένων στη μηχανική μάθηση</vt:lpstr>
      <vt:lpstr>Μηχανική μάθηση</vt:lpstr>
      <vt:lpstr>Μέθοδοι μηχανικής μάθησης</vt:lpstr>
      <vt:lpstr>Προκλήσεις μηχανικής μάθησης</vt:lpstr>
      <vt:lpstr>Προεπεξεργασία δεδομένων</vt:lpstr>
      <vt:lpstr>Αντιμετώπιση ελλιπών δεδομένων</vt:lpstr>
      <vt:lpstr>Kωδικοποίηση χαρακτηριστικών</vt:lpstr>
      <vt:lpstr>Επιλογή των κατάλληλων χαρακτηριστικών</vt:lpstr>
      <vt:lpstr>Κλιμάκωση των στοιχείων</vt:lpstr>
      <vt:lpstr>Πειραματική διαδικασία - Εργαλεία</vt:lpstr>
      <vt:lpstr>Πειραματική διαδικασία</vt:lpstr>
      <vt:lpstr>Σύνολα δεδομένων κατηγοριοποίησης</vt:lpstr>
      <vt:lpstr>Σύνολα δεδομένων παλινδρόμησης</vt:lpstr>
      <vt:lpstr>Aλγόριθμοι κατηγοριοποίησης και παλινδρόμησης</vt:lpstr>
      <vt:lpstr>Aλγόριθμοι κατηγοριοποίησης και παλινδρόμησης</vt:lpstr>
      <vt:lpstr>Aλγόριθμοι παλινδρόμησης</vt:lpstr>
      <vt:lpstr>Aλγόριθμοι κλιμάκωσης</vt:lpstr>
      <vt:lpstr>Αποτελέσματα αλγορίθμων κατηγοριοποίησης</vt:lpstr>
      <vt:lpstr>Αποτελέσματα αλγορίθμων παλινδρόμησης</vt:lpstr>
      <vt:lpstr>Συμπεράσματα</vt:lpstr>
      <vt:lpstr>Συμπεράσματα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Τεχνικές προεπεξεργασίας δεδομένων στη μηχανική μάθηση</dc:title>
  <dc:creator>Marios</dc:creator>
  <cp:lastModifiedBy>Marios</cp:lastModifiedBy>
  <cp:revision>301</cp:revision>
  <dcterms:created xsi:type="dcterms:W3CDTF">2021-02-13T07:33:58Z</dcterms:created>
  <dcterms:modified xsi:type="dcterms:W3CDTF">2021-02-22T10:38:45Z</dcterms:modified>
</cp:coreProperties>
</file>