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  <p:sldMasterId id="2147483660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0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en-GB" sz="3200" b="1" dirty="0">
                <a:solidFill>
                  <a:schemeClr val="accent2"/>
                </a:solidFill>
              </a:rPr>
              <a:t>Monthly Budget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1000</c:v>
                </c:pt>
                <c:pt idx="1">
                  <c:v>1000</c:v>
                </c:pt>
                <c:pt idx="2">
                  <c:v>1000</c:v>
                </c:pt>
                <c:pt idx="3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6B-4A48-9979-482AA31CBB2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250</c:v>
                </c:pt>
                <c:pt idx="1">
                  <c:v>250</c:v>
                </c:pt>
                <c:pt idx="2">
                  <c:v>300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6B-4A48-9979-482AA31CBB2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Candy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25</c:v>
                </c:pt>
                <c:pt idx="1">
                  <c:v>50</c:v>
                </c:pt>
                <c:pt idx="2">
                  <c:v>15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6B-4A48-9979-482AA31CBB2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Insurance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150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6B-4A48-9979-482AA31CBB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6726223"/>
        <c:axId val="1096722063"/>
      </c:barChart>
      <c:catAx>
        <c:axId val="109672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22063"/>
        <c:crosses val="autoZero"/>
        <c:auto val="1"/>
        <c:lblAlgn val="ctr"/>
        <c:lblOffset val="100"/>
        <c:noMultiLvlLbl val="0"/>
      </c:catAx>
      <c:valAx>
        <c:axId val="109672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672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9050">
      <a:solidFill>
        <a:schemeClr val="tx1"/>
      </a:solidFill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5C08-4F88-448D-8815-D8E1E0B5B007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F9471-B38D-4321-BF4E-7A215DFF0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7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3C74-A224-477A-87A8-D9C08E5194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55C-DEB5-4E75-ACF5-76949E0B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9DA79-2AEF-4894-BAC5-7969C2ADF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9FC5-5EFA-4115-AEAF-213AB568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2177-703B-4A1C-AAE8-C0CF00A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ACE8-CC1F-442F-8F21-81554A56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1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AD89-DDAC-4A81-ABA4-E35C7C95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326C9-8D74-48AE-9662-0C56C74F6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B6BC-D0EB-4322-8A74-B6B3D05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B821-08E2-46A5-A066-47EF7DFA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8938-65A5-4BD2-8FE1-5F1EF400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1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07616-7F27-4AA5-A19D-2BFFC0877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324C0-B440-4C2A-831C-408B2AE6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A2E0-B1B6-4D02-BA6B-19E40B87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B69A-F41A-4EC0-BAC1-8FFE69A2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DEA6-666E-42F5-A167-E114FD9C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422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C1B12-690E-4230-916C-66F8938A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DCF95-D5FB-4F3E-A8E3-652DD3E3E3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B34B1-02DE-4F7D-B9C4-C8B8363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68ACB-5E6E-47B3-8FBF-04436DA6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76B3E-AC6F-4021-9FE5-62BEE831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49E9-1269-4067-9B05-ECEBC228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0AA3-45D1-467D-8F61-0BFE29635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C46C-7E94-407E-A3C2-1CEA7360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DF914-BF33-4E6E-A016-994194AF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0398-D6D1-46A9-B68E-5B73287B942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C419-3C1F-4319-8FE8-57214E4F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17DF-C9E8-4A0F-BA8C-D165FC34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288B2-257B-4155-B0FF-7B545A880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CDB0-1923-4B4F-915A-B082F936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A9C0-2384-4AD3-8263-5C568FE4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32E6-AE06-49B2-9E5D-50ECF498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6366-C866-4E7A-B069-F3EBB171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C3EA-664B-408E-9490-C61B285B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1DFC-16F3-427E-A8D7-5EC98E77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3F97-BDBC-466C-8664-FABA1DE3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4B3C0-C45D-4176-B3EB-EDB46DA1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5609-8244-437F-9BC9-204D5A7B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67FB-27D3-431D-9FC1-79D3291D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72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4F5E-E86D-4FD0-818E-8E1BC8C5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9334-739C-43BE-9A57-20E1E446C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076B-3307-43AD-B363-48AECD68E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5A6D-7FD4-469A-A6AA-9C601124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E38C-49A6-4EE1-87FF-CD66E78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9FE48-2D53-47AC-9043-CE013035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D323-2FD1-43A7-8194-63239BB5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47D47-C648-4D1D-BC15-752E6548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A708-7D4E-4D7C-88D6-AD335C1E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5AEC6-BE9C-40C4-82AF-59F855330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A2B66-E2E0-4896-9903-1382174C2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6D96E-272C-46CC-8B4E-9176806F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041AC-42B2-48D4-9514-EBFDAF08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A5BDC-7279-4F06-8D2C-38546435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70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0D30-82A2-44B7-A9FE-00345BD2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C6376-910E-4699-B268-4C5A4573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671B-AA89-4334-A146-0C4FCA10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CFCBF-332B-40AC-947D-D17992D6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42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F8CD-61AA-4070-8D8D-821A871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59049-E4B3-4739-AD04-8FEDFDEF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EAA3-AFB7-4B8F-8CA3-9C1ACD8F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0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2004-27DF-445C-8EE7-28C143C7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F9BE-C69A-48D4-B1DC-83A77323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7C7EC-994D-405D-A838-E507D5ED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5520D-D285-4BD6-816A-EFD29BF2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67805-7147-4D3B-805C-8CFD218C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5066-01AF-44A6-974D-34B57C9B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6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3924-753C-4B72-80BB-2FAA4FE8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8DBE9-7E0E-48AF-A9CD-B40806F56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BF4E-10C5-401E-AAF4-560ED1D2A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D905-4163-4C6C-9AC2-C439952A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3AD2-1515-440D-B627-35C57C3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2AD4D-ADFB-47EA-8868-1616A768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72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EDA8D-5C0D-4197-BAFA-4C11C450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2DAD-86EC-4456-9FD7-C29C726D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557B-EDEF-400F-90F2-3359554B1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47F5-1FC6-4FC7-ADC1-B51A7FA7A5A3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DCE2-8D9C-4B0E-8FB5-0F307B674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70FE-9F82-42AC-BA8F-30A9488A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85BE-4631-4980-A085-8D827E267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4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A6A6E-19E6-4F53-A5A4-7699F898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E3BD4-D876-48A7-8BD0-9172098E3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586F-0778-4240-B893-2C3BC3134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CF95-D5FB-4F3E-A8E3-652DD3E3E309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AEF4-9AA4-4ED8-81FD-05D27E4D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D3C3-22AF-4AF0-824A-8A5972CE3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6B3E-AC6F-4021-9FE5-62BEE831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AEB4D-7D98-4300-9D54-A573DE53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77844-A946-4D1C-ADAD-C75D8A07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9815-2013-4780-82D1-1B46A7830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0398-D6D1-46A9-B68E-5B73287B942A}" type="datetimeFigureOut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9B6D-EED6-455D-B7ED-6F4B445EA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AC748-F9EA-446C-B7A6-7D0276130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88B2-257B-4155-B0FF-7B545A8808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uario\Desktop\Cursos\Microsoft%20PowerPoint%20From%20Beginner%20to%20Advanced\PowerPoint%20101\MonthlyBudget-01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cce.org/2014/04/18/my-favorite-presenter-tip-use-powerpoint-in-window-mode-to-make-it-a-more-useful-presentation-too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ts.about.com/od/indoorsvsoutdoors/tp/keepindoors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Use-keyboard-shortcuts-to-create-PowerPoint-presentations-ebb3d20e-dcd4-444f-a38e-bb5c5ed180f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70A4-5AE7-4BB2-BA85-5CCBC7C1F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Microsoft PowerPoint 101</a:t>
            </a:r>
            <a:endParaRPr lang="en-GB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CAA0A-7536-424A-BB16-F6E334DDD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s-ES" sz="3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Kyle Pew</a:t>
            </a:r>
            <a:endParaRPr lang="en-GB" sz="3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2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drumroll.wav"/>
          </p:stSnd>
        </p:sndAc>
      </p:transition>
    </mc:Choice>
    <mc:Fallback>
      <p:transition spd="med">
        <p:fade/>
        <p:sndAc>
          <p:stSnd>
            <p:snd r:embed="rId2" name="drumroll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1494-2A70-4EB4-9F40-A83D2C6C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PowerPoint Chart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B02F625-7C85-44A3-9233-2132F5DB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1731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36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EEE1-E3F6-4894-BBB5-788A21B0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Excel 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93CE46-A413-444F-A830-F6FDA8E2197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481360"/>
              </p:ext>
            </p:extLst>
          </p:nvPr>
        </p:nvGraphicFramePr>
        <p:xfrm>
          <a:off x="2786063" y="1825625"/>
          <a:ext cx="6619875" cy="441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3" imgW="9403009" imgH="6179836" progId="Excel.Sheet.12">
                  <p:link updateAutomatic="1"/>
                </p:oleObj>
              </mc:Choice>
              <mc:Fallback>
                <p:oleObj name="Worksheet" r:id="rId3" imgW="9403009" imgH="617983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063" y="1825625"/>
                        <a:ext cx="6619875" cy="4414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5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014A-906C-422D-A97B-F4120BBC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Arial Black" panose="020B0A04020102020204" pitchFamily="34" charset="0"/>
              </a:rPr>
              <a:t>PowerPoint </a:t>
            </a:r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DBE02-CACE-4E4D-AC00-3A00B42F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Clr>
                <a:srgbClr val="FFC000"/>
              </a:buClr>
              <a:buSzPct val="90000"/>
              <a:buFont typeface="Wingdings" panose="05000000000000000000" pitchFamily="2" charset="2"/>
              <a:buChar char=""/>
            </a:pP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Interface</a:t>
            </a: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 (QAT)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Ribbon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Presentation Interface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Status Bar (ie. Views)</a:t>
            </a:r>
          </a:p>
          <a:p>
            <a:pPr>
              <a:buClr>
                <a:srgbClr val="FFC000"/>
              </a:buClr>
              <a:buSzPct val="90000"/>
              <a:buFont typeface="Wingdings" panose="05000000000000000000" pitchFamily="2" charset="2"/>
              <a:buChar char="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– NEW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N</a:t>
            </a:r>
          </a:p>
          <a:p>
            <a:pPr>
              <a:buClr>
                <a:srgbClr val="FFC000"/>
              </a:buClr>
              <a:buSzPct val="90000"/>
              <a:buFont typeface="Wingdings" panose="05000000000000000000" pitchFamily="2" charset="2"/>
              <a:buChar char="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Slide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 + M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– SLIDES – NEW SLIDE</a:t>
            </a:r>
          </a:p>
          <a:p>
            <a:pPr>
              <a:buClr>
                <a:srgbClr val="FFC000"/>
              </a:buClr>
              <a:buSzPct val="90000"/>
              <a:buFont typeface="Wingdings" panose="05000000000000000000" pitchFamily="2" charset="2"/>
              <a:buChar char="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 List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 demote</a:t>
            </a:r>
          </a:p>
          <a:p>
            <a:pPr lvl="1">
              <a:buClr>
                <a:schemeClr val="accent6"/>
              </a:buClr>
              <a:buSzPct val="70000"/>
              <a:buFont typeface="Wingdings" panose="05000000000000000000" pitchFamily="2" charset="2"/>
              <a:buChar char=""/>
            </a:pP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+ TAB promote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BF8AC81-823B-4DCA-91A7-9F5BFBC6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5621" y="4664243"/>
            <a:ext cx="1647657" cy="1647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051679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89B7-849C-42DC-A3D8-E7348ABC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Black" panose="020B0A04020102020204" pitchFamily="34" charset="0"/>
              </a:rPr>
              <a:t>Formatting Paragraphs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6B17-95F6-44F6-9ACC-220E3921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quick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brown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fox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jumps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over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lazy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dog</a:t>
            </a:r>
            <a:r>
              <a:rPr lang="es-ES" dirty="0">
                <a:solidFill>
                  <a:schemeClr val="bg1"/>
                </a:solidFill>
              </a:rPr>
              <a:t>. 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‘=Rand(2,4)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8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whoosh.wav"/>
          </p:stSnd>
        </p:sndAc>
      </p:transition>
    </mc:Choice>
    <mc:Fallback>
      <p:transition spd="med">
        <p:fade/>
        <p:sndAc>
          <p:stSnd>
            <p:snd r:embed="rId2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B04-6CFF-4D63-8C24-0545A3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Columns</a:t>
            </a:r>
            <a:r>
              <a:rPr lang="es-ES" dirty="0"/>
              <a:t>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2ABB-367A-4C4E-BA9E-BFE12BCC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360000">
            <a:normAutofit lnSpcReduction="10000"/>
          </a:bodyPr>
          <a:lstStyle/>
          <a:p>
            <a:pPr marL="0" indent="45720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</a:p>
          <a:p>
            <a:pPr marL="0" indent="45720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</a:p>
          <a:p>
            <a:pPr marL="0" indent="45720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</a:t>
            </a:r>
            <a:r>
              <a:rPr lang="es-ES" dirty="0" err="1"/>
              <a:t>brown</a:t>
            </a:r>
            <a:r>
              <a:rPr lang="es-ES" dirty="0"/>
              <a:t> </a:t>
            </a:r>
            <a:r>
              <a:rPr lang="es-ES" dirty="0" err="1"/>
              <a:t>fox</a:t>
            </a:r>
            <a:r>
              <a:rPr lang="es-ES" dirty="0"/>
              <a:t> </a:t>
            </a:r>
            <a:r>
              <a:rPr lang="es-ES" dirty="0" err="1"/>
              <a:t>jumps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dog</a:t>
            </a:r>
            <a:r>
              <a:rPr lang="es-ES" dirty="0"/>
              <a:t>. </a:t>
            </a:r>
          </a:p>
          <a:p>
            <a:pPr marL="0" indent="45720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045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9FA6-DE12-49BC-BE2D-D9EB1628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n-GB" dirty="0"/>
          </a:p>
        </p:txBody>
      </p:sp>
      <p:pic>
        <p:nvPicPr>
          <p:cNvPr id="5" name="Content Placeholder 4" descr="A cat with its mouth open&#10;&#10;Description automatically generated with medium confidence">
            <a:extLst>
              <a:ext uri="{FF2B5EF4-FFF2-40B4-BE49-F238E27FC236}">
                <a16:creationId xmlns:a16="http://schemas.microsoft.com/office/drawing/2014/main" id="{7C46DFCF-3B3C-4D6C-8D90-DF5BDBA3E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915649">
            <a:off x="5994692" y="1618582"/>
            <a:ext cx="4971734" cy="36094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C3A8E-242C-449F-B477-3BD56DA64918}"/>
              </a:ext>
            </a:extLst>
          </p:cNvPr>
          <p:cNvSpPr txBox="1"/>
          <p:nvPr/>
        </p:nvSpPr>
        <p:spPr>
          <a:xfrm>
            <a:off x="838199" y="1973179"/>
            <a:ext cx="5068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INSERT </a:t>
            </a:r>
            <a:r>
              <a:rPr lang="es-ES" dirty="0" err="1"/>
              <a:t>tab</a:t>
            </a:r>
            <a:r>
              <a:rPr lang="es-ES" dirty="0"/>
              <a:t> – IMAGES – PICTURES </a:t>
            </a:r>
            <a:r>
              <a:rPr lang="es-ES" dirty="0" err="1"/>
              <a:t>or</a:t>
            </a:r>
            <a:r>
              <a:rPr lang="es-ES" dirty="0"/>
              <a:t> ONLINE 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Use a </a:t>
            </a:r>
            <a:r>
              <a:rPr lang="es-ES" dirty="0" err="1"/>
              <a:t>Title</a:t>
            </a:r>
            <a:r>
              <a:rPr lang="es-ES" dirty="0"/>
              <a:t> AND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INSERT </a:t>
            </a:r>
            <a:r>
              <a:rPr lang="es-ES" dirty="0" err="1"/>
              <a:t>tab</a:t>
            </a:r>
            <a:r>
              <a:rPr lang="es-ES" dirty="0"/>
              <a:t> – IMAGES -- SCREENSHOT</a:t>
            </a: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A30DE-D283-4A2F-9DF9-ED5A45897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63211"/>
            <a:ext cx="4405216" cy="1188823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B4911D6-E10A-4B08-BC12-5E10BE5C3255}"/>
              </a:ext>
            </a:extLst>
          </p:cNvPr>
          <p:cNvSpPr/>
          <p:nvPr/>
        </p:nvSpPr>
        <p:spPr>
          <a:xfrm rot="21162383">
            <a:off x="4848291" y="365126"/>
            <a:ext cx="2873890" cy="1968788"/>
          </a:xfrm>
          <a:prstGeom prst="cloudCallout">
            <a:avLst>
              <a:gd name="adj1" fmla="val 19891"/>
              <a:gd name="adj2" fmla="val 11558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MEOW!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2003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86E7CA7-D5D2-44D4-BDC4-2AD18659F533}"/>
              </a:ext>
            </a:extLst>
          </p:cNvPr>
          <p:cNvGrpSpPr/>
          <p:nvPr/>
        </p:nvGrpSpPr>
        <p:grpSpPr>
          <a:xfrm>
            <a:off x="896470" y="1237129"/>
            <a:ext cx="4589930" cy="4383742"/>
            <a:chOff x="3801035" y="1237129"/>
            <a:chExt cx="4589930" cy="4383742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7376DA-E12E-43B5-8C21-B3C49FCBBF93}"/>
                </a:ext>
              </a:extLst>
            </p:cNvPr>
            <p:cNvSpPr/>
            <p:nvPr/>
          </p:nvSpPr>
          <p:spPr>
            <a:xfrm>
              <a:off x="3801035" y="1237129"/>
              <a:ext cx="4589930" cy="43837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687FAD1-C2F9-456C-B623-9258B6671D92}"/>
                </a:ext>
              </a:extLst>
            </p:cNvPr>
            <p:cNvSpPr/>
            <p:nvPr/>
          </p:nvSpPr>
          <p:spPr>
            <a:xfrm>
              <a:off x="4312024" y="1725163"/>
              <a:ext cx="3567952" cy="3407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FCDFA7-CADD-4F9D-A8F0-499A262EAB85}"/>
                </a:ext>
              </a:extLst>
            </p:cNvPr>
            <p:cNvSpPr/>
            <p:nvPr/>
          </p:nvSpPr>
          <p:spPr>
            <a:xfrm>
              <a:off x="4842922" y="2232212"/>
              <a:ext cx="2506156" cy="23935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2B2A00-D39F-4896-B7DC-C7B491988E97}"/>
                </a:ext>
              </a:extLst>
            </p:cNvPr>
            <p:cNvSpPr/>
            <p:nvPr/>
          </p:nvSpPr>
          <p:spPr>
            <a:xfrm>
              <a:off x="5293467" y="2662518"/>
              <a:ext cx="1605066" cy="15329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309160-ECE5-4B1A-94AD-27D6982B7259}"/>
                </a:ext>
              </a:extLst>
            </p:cNvPr>
            <p:cNvSpPr/>
            <p:nvPr/>
          </p:nvSpPr>
          <p:spPr>
            <a:xfrm>
              <a:off x="5715852" y="3065929"/>
              <a:ext cx="760296" cy="726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50E064-42DE-4DC6-BB30-42CF7C66A939}"/>
              </a:ext>
            </a:extLst>
          </p:cNvPr>
          <p:cNvGrpSpPr/>
          <p:nvPr/>
        </p:nvGrpSpPr>
        <p:grpSpPr>
          <a:xfrm>
            <a:off x="6320592" y="1498049"/>
            <a:ext cx="4122822" cy="4122822"/>
            <a:chOff x="6661719" y="1345413"/>
            <a:chExt cx="4122822" cy="4122822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BE7ABDC-3780-4F8F-9A76-8B00E1A5C88A}"/>
                </a:ext>
              </a:extLst>
            </p:cNvPr>
            <p:cNvSpPr/>
            <p:nvPr/>
          </p:nvSpPr>
          <p:spPr>
            <a:xfrm>
              <a:off x="6661719" y="1345413"/>
              <a:ext cx="4122822" cy="41228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CF951D-AF60-47EF-812B-747ACF7115F2}"/>
                </a:ext>
              </a:extLst>
            </p:cNvPr>
            <p:cNvSpPr/>
            <p:nvPr/>
          </p:nvSpPr>
          <p:spPr>
            <a:xfrm>
              <a:off x="7082942" y="1788812"/>
              <a:ext cx="3280375" cy="3280375"/>
            </a:xfrm>
            <a:prstGeom prst="ellipse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092A7E-C472-4428-828A-85611337A35B}"/>
                </a:ext>
              </a:extLst>
            </p:cNvPr>
            <p:cNvSpPr/>
            <p:nvPr/>
          </p:nvSpPr>
          <p:spPr>
            <a:xfrm>
              <a:off x="7082942" y="1800324"/>
              <a:ext cx="3280375" cy="3280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4AECCC-93D3-4A89-B8DD-376050AC5B3D}"/>
                </a:ext>
              </a:extLst>
            </p:cNvPr>
            <p:cNvSpPr/>
            <p:nvPr/>
          </p:nvSpPr>
          <p:spPr>
            <a:xfrm>
              <a:off x="7549364" y="2255234"/>
              <a:ext cx="2347530" cy="234753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E1B5F3-9996-443E-B561-0D6E4778963B}"/>
                </a:ext>
              </a:extLst>
            </p:cNvPr>
            <p:cNvSpPr/>
            <p:nvPr/>
          </p:nvSpPr>
          <p:spPr>
            <a:xfrm>
              <a:off x="8218886" y="2936268"/>
              <a:ext cx="1008486" cy="1008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205E12-D977-44A2-851F-048CEE2D7F7F}"/>
                </a:ext>
              </a:extLst>
            </p:cNvPr>
            <p:cNvSpPr/>
            <p:nvPr/>
          </p:nvSpPr>
          <p:spPr>
            <a:xfrm>
              <a:off x="8526612" y="3232482"/>
              <a:ext cx="393034" cy="3930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2144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1BB42-CBDF-4B94-9C24-6D7E3B73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PowerPoint Tables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2D6CC33-D9E1-425E-AA4B-536FAAFD9D77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0499636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445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64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9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3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SAVE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SHIFT + S or F12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5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0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5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6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3405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2EB815-7D9B-44B6-AC77-24D4A16105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8203054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25177993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646691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COMMAND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SHORTCUT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2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98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95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PASTE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6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End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Slide</a:t>
                      </a:r>
                      <a:r>
                        <a:rPr lang="es-ES" dirty="0"/>
                        <a:t> Show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6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Expand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Collapse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Ribbon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7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Select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Copy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Formatting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SHIFT + 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Paste </a:t>
                      </a:r>
                      <a:r>
                        <a:rPr lang="es-ES" dirty="0" err="1"/>
                        <a:t>Formatting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CTRL + SHIFT + V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19907"/>
                  </a:ext>
                </a:extLst>
              </a:tr>
            </a:tbl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5200C74C-86E2-4261-9EF9-3F958851B313}"/>
              </a:ext>
            </a:extLst>
          </p:cNvPr>
          <p:cNvSpPr txBox="1"/>
          <p:nvPr/>
        </p:nvSpPr>
        <p:spPr>
          <a:xfrm>
            <a:off x="-681375" y="5955450"/>
            <a:ext cx="1370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https://support.office.com/en-us/article/Use-keyboard-shortcuts-to-create-PowerPoint-presentations-ebb3d20e-dcd4-444f-a38e-bb5c5ed180f4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44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E219-1164-4068-BB98-548614D6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Even</a:t>
            </a:r>
            <a:r>
              <a:rPr lang="es-ES" dirty="0"/>
              <a:t> More </a:t>
            </a:r>
            <a:r>
              <a:rPr lang="es-ES" dirty="0" err="1"/>
              <a:t>Fun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Tables</a:t>
            </a:r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4F46318-DB42-4955-B4B1-DD82BB08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56851"/>
              </p:ext>
            </p:extLst>
          </p:nvPr>
        </p:nvGraphicFramePr>
        <p:xfrm>
          <a:off x="6593307" y="1982955"/>
          <a:ext cx="5069304" cy="3230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89768">
                  <a:extLst>
                    <a:ext uri="{9D8B030D-6E8A-4147-A177-3AD203B41FA5}">
                      <a16:colId xmlns:a16="http://schemas.microsoft.com/office/drawing/2014/main" val="3541005257"/>
                    </a:ext>
                  </a:extLst>
                </a:gridCol>
                <a:gridCol w="1689768">
                  <a:extLst>
                    <a:ext uri="{9D8B030D-6E8A-4147-A177-3AD203B41FA5}">
                      <a16:colId xmlns:a16="http://schemas.microsoft.com/office/drawing/2014/main" val="554231089"/>
                    </a:ext>
                  </a:extLst>
                </a:gridCol>
                <a:gridCol w="1689768">
                  <a:extLst>
                    <a:ext uri="{9D8B030D-6E8A-4147-A177-3AD203B41FA5}">
                      <a16:colId xmlns:a16="http://schemas.microsoft.com/office/drawing/2014/main" val="3025343302"/>
                    </a:ext>
                  </a:extLst>
                </a:gridCol>
              </a:tblGrid>
              <a:tr h="303044">
                <a:tc gridSpan="3"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KITCHEN</a:t>
                      </a:r>
                      <a:endParaRPr lang="en-GB" sz="36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540"/>
                  </a:ext>
                </a:extLst>
              </a:tr>
              <a:tr h="166837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BREADBOX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8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Breadbox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Clear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3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Toaster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Silver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1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Cutting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board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Brown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1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Chair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Brown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991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DF820A-25DA-4964-84D9-6692FBF08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68693"/>
              </p:ext>
            </p:extLst>
          </p:nvPr>
        </p:nvGraphicFramePr>
        <p:xfrm>
          <a:off x="529389" y="1982955"/>
          <a:ext cx="5069304" cy="3230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89768">
                  <a:extLst>
                    <a:ext uri="{9D8B030D-6E8A-4147-A177-3AD203B41FA5}">
                      <a16:colId xmlns:a16="http://schemas.microsoft.com/office/drawing/2014/main" val="3541005257"/>
                    </a:ext>
                  </a:extLst>
                </a:gridCol>
                <a:gridCol w="1689768">
                  <a:extLst>
                    <a:ext uri="{9D8B030D-6E8A-4147-A177-3AD203B41FA5}">
                      <a16:colId xmlns:a16="http://schemas.microsoft.com/office/drawing/2014/main" val="554231089"/>
                    </a:ext>
                  </a:extLst>
                </a:gridCol>
                <a:gridCol w="1689768">
                  <a:extLst>
                    <a:ext uri="{9D8B030D-6E8A-4147-A177-3AD203B41FA5}">
                      <a16:colId xmlns:a16="http://schemas.microsoft.com/office/drawing/2014/main" val="3025343302"/>
                    </a:ext>
                  </a:extLst>
                </a:gridCol>
              </a:tblGrid>
              <a:tr h="166837">
                <a:tc gridSpan="3"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OFFICE</a:t>
                      </a:r>
                      <a:endParaRPr lang="en-GB" sz="3600" dirty="0"/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95654"/>
                  </a:ext>
                </a:extLst>
              </a:tr>
              <a:tr h="166837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BREADBOX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8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Towel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3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Speakers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Black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1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19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Printer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White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2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9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5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31FE-A98D-4C0C-8FA7-E67A0313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Excel Table!</a:t>
            </a:r>
            <a:endParaRPr lang="en-GB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74DD33-9B1F-4980-9F75-76864FAC9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96887"/>
              </p:ext>
            </p:extLst>
          </p:nvPr>
        </p:nvGraphicFramePr>
        <p:xfrm>
          <a:off x="5444331" y="2632869"/>
          <a:ext cx="1303337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1303126" imgH="1592470" progId="Excel.Sheet.12">
                  <p:embed/>
                </p:oleObj>
              </mc:Choice>
              <mc:Fallback>
                <p:oleObj name="Worksheet" r:id="rId3" imgW="1303126" imgH="1592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4331" y="2632869"/>
                        <a:ext cx="1303337" cy="1592262"/>
                      </a:xfrm>
                      <a:prstGeom prst="rect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59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451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Wingdings</vt:lpstr>
      <vt:lpstr>Office Theme</vt:lpstr>
      <vt:lpstr>Office Theme</vt:lpstr>
      <vt:lpstr>Office Theme</vt:lpstr>
      <vt:lpstr>C:\Users\usuario\Desktop\Cursos\Microsoft PowerPoint From Beginner to Advanced\PowerPoint 101\MonthlyBudget-01.xlsx</vt:lpstr>
      <vt:lpstr>Microsoft Excel Worksheet</vt:lpstr>
      <vt:lpstr>Microsoft PowerPoint 101</vt:lpstr>
      <vt:lpstr>PowerPoint Basics</vt:lpstr>
      <vt:lpstr>Formatting Paragraphs</vt:lpstr>
      <vt:lpstr>Adding Columns </vt:lpstr>
      <vt:lpstr>Insert Images</vt:lpstr>
      <vt:lpstr>PowerPoint Presentation</vt:lpstr>
      <vt:lpstr>Fun with PowerPoint Tables</vt:lpstr>
      <vt:lpstr>Even More Fun with Tables</vt:lpstr>
      <vt:lpstr>Excel Table!</vt:lpstr>
      <vt:lpstr>PowerPoint Chart</vt:lpstr>
      <vt:lpstr>Excel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VIDAL DOMINGUEZ</dc:creator>
  <cp:lastModifiedBy>MARIO VIDAL DOMINGUEZ</cp:lastModifiedBy>
  <cp:revision>37</cp:revision>
  <dcterms:created xsi:type="dcterms:W3CDTF">2021-12-27T10:08:26Z</dcterms:created>
  <dcterms:modified xsi:type="dcterms:W3CDTF">2021-12-27T14:56:35Z</dcterms:modified>
</cp:coreProperties>
</file>