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90"/>
  </p:notesMasterIdLst>
  <p:handoutMasterIdLst>
    <p:handoutMasterId r:id="rId91"/>
  </p:handoutMasterIdLst>
  <p:sldIdLst>
    <p:sldId id="628" r:id="rId2"/>
    <p:sldId id="709" r:id="rId3"/>
    <p:sldId id="797" r:id="rId4"/>
    <p:sldId id="798" r:id="rId5"/>
    <p:sldId id="799" r:id="rId6"/>
    <p:sldId id="800" r:id="rId7"/>
    <p:sldId id="801" r:id="rId8"/>
    <p:sldId id="802" r:id="rId9"/>
    <p:sldId id="992" r:id="rId10"/>
    <p:sldId id="919" r:id="rId11"/>
    <p:sldId id="803" r:id="rId12"/>
    <p:sldId id="804" r:id="rId13"/>
    <p:sldId id="916" r:id="rId14"/>
    <p:sldId id="977" r:id="rId15"/>
    <p:sldId id="982" r:id="rId16"/>
    <p:sldId id="979" r:id="rId17"/>
    <p:sldId id="981" r:id="rId18"/>
    <p:sldId id="978" r:id="rId19"/>
    <p:sldId id="983" r:id="rId20"/>
    <p:sldId id="980" r:id="rId21"/>
    <p:sldId id="984" r:id="rId22"/>
    <p:sldId id="949" r:id="rId23"/>
    <p:sldId id="806" r:id="rId24"/>
    <p:sldId id="718" r:id="rId25"/>
    <p:sldId id="719" r:id="rId26"/>
    <p:sldId id="923" r:id="rId27"/>
    <p:sldId id="721" r:id="rId28"/>
    <p:sldId id="731" r:id="rId29"/>
    <p:sldId id="936" r:id="rId30"/>
    <p:sldId id="990" r:id="rId31"/>
    <p:sldId id="998" r:id="rId32"/>
    <p:sldId id="997" r:id="rId33"/>
    <p:sldId id="994" r:id="rId34"/>
    <p:sldId id="710" r:id="rId35"/>
    <p:sldId id="995" r:id="rId36"/>
    <p:sldId id="924" r:id="rId37"/>
    <p:sldId id="937" r:id="rId38"/>
    <p:sldId id="996" r:id="rId39"/>
    <p:sldId id="715" r:id="rId40"/>
    <p:sldId id="716" r:id="rId41"/>
    <p:sldId id="792" r:id="rId42"/>
    <p:sldId id="793" r:id="rId43"/>
    <p:sldId id="794" r:id="rId44"/>
    <p:sldId id="911" r:id="rId45"/>
    <p:sldId id="914" r:id="rId46"/>
    <p:sldId id="925" r:id="rId47"/>
    <p:sldId id="926" r:id="rId48"/>
    <p:sldId id="938" r:id="rId49"/>
    <p:sldId id="912" r:id="rId50"/>
    <p:sldId id="928" r:id="rId51"/>
    <p:sldId id="930" r:id="rId52"/>
    <p:sldId id="915" r:id="rId53"/>
    <p:sldId id="985" r:id="rId54"/>
    <p:sldId id="986" r:id="rId55"/>
    <p:sldId id="988" r:id="rId56"/>
    <p:sldId id="987" r:id="rId57"/>
    <p:sldId id="913" r:id="rId58"/>
    <p:sldId id="939" r:id="rId59"/>
    <p:sldId id="940" r:id="rId60"/>
    <p:sldId id="927" r:id="rId61"/>
    <p:sldId id="942" r:id="rId62"/>
    <p:sldId id="918" r:id="rId63"/>
    <p:sldId id="917" r:id="rId64"/>
    <p:sldId id="932" r:id="rId65"/>
    <p:sldId id="933" r:id="rId66"/>
    <p:sldId id="954" r:id="rId67"/>
    <p:sldId id="952" r:id="rId68"/>
    <p:sldId id="955" r:id="rId69"/>
    <p:sldId id="945" r:id="rId70"/>
    <p:sldId id="989" r:id="rId71"/>
    <p:sldId id="951" r:id="rId72"/>
    <p:sldId id="953" r:id="rId73"/>
    <p:sldId id="976" r:id="rId74"/>
    <p:sldId id="973" r:id="rId75"/>
    <p:sldId id="991" r:id="rId76"/>
    <p:sldId id="970" r:id="rId77"/>
    <p:sldId id="972" r:id="rId78"/>
    <p:sldId id="963" r:id="rId79"/>
    <p:sldId id="967" r:id="rId80"/>
    <p:sldId id="968" r:id="rId81"/>
    <p:sldId id="969" r:id="rId82"/>
    <p:sldId id="974" r:id="rId83"/>
    <p:sldId id="975" r:id="rId84"/>
    <p:sldId id="950" r:id="rId85"/>
    <p:sldId id="907" r:id="rId86"/>
    <p:sldId id="947" r:id="rId87"/>
    <p:sldId id="948" r:id="rId88"/>
    <p:sldId id="946" r:id="rId8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00000"/>
    <a:srgbClr val="CC0000"/>
    <a:srgbClr val="009999"/>
    <a:srgbClr val="009900"/>
    <a:srgbClr val="00E7E2"/>
    <a:srgbClr val="00B0AC"/>
    <a:srgbClr val="BDD2E9"/>
    <a:srgbClr val="FF66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4" autoAdjust="0"/>
    <p:restoredTop sz="86183" autoAdjust="0"/>
  </p:normalViewPr>
  <p:slideViewPr>
    <p:cSldViewPr>
      <p:cViewPr varScale="1">
        <p:scale>
          <a:sx n="68" d="100"/>
          <a:sy n="68" d="100"/>
        </p:scale>
        <p:origin x="1123" y="10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9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customXml" Target="../customXml/item2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viewProps" Target="viewProps.xml"/><Relationship Id="rId98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59840EC-2B8D-4B3E-8722-7849532B0BF4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694167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noProof="0"/>
              <a:t>Click to edit Master text styles</a:t>
            </a:r>
          </a:p>
          <a:p>
            <a:pPr lvl="1"/>
            <a:r>
              <a:rPr lang="en-US" altLang="pt-BR" noProof="0"/>
              <a:t>Second level</a:t>
            </a:r>
          </a:p>
          <a:p>
            <a:pPr lvl="2"/>
            <a:r>
              <a:rPr lang="en-US" altLang="pt-BR" noProof="0"/>
              <a:t>Third level</a:t>
            </a:r>
          </a:p>
          <a:p>
            <a:pPr lvl="3"/>
            <a:r>
              <a:rPr lang="en-US" altLang="pt-BR" noProof="0"/>
              <a:t>Fourth level</a:t>
            </a:r>
          </a:p>
          <a:p>
            <a:pPr lvl="4"/>
            <a:r>
              <a:rPr lang="en-US" altLang="pt-BR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DD86E95-A809-442B-9621-AB02D335BB64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68056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D86E95-A809-442B-9621-AB02D335BB64}" type="slidenum">
              <a:rPr lang="en-US" altLang="pt-BR" smtClean="0"/>
              <a:pPr>
                <a:defRPr/>
              </a:pPr>
              <a:t>16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77131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D86E95-A809-442B-9621-AB02D335BB64}" type="slidenum">
              <a:rPr lang="en-US" altLang="pt-BR" smtClean="0"/>
              <a:pPr>
                <a:defRPr/>
              </a:pPr>
              <a:t>17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71202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D86E95-A809-442B-9621-AB02D335BB64}" type="slidenum">
              <a:rPr lang="en-US" altLang="pt-BR" smtClean="0"/>
              <a:pPr>
                <a:defRPr/>
              </a:pPr>
              <a:t>18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72166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D86E95-A809-442B-9621-AB02D335BB64}" type="slidenum">
              <a:rPr lang="en-US" altLang="pt-BR" smtClean="0"/>
              <a:pPr>
                <a:defRPr/>
              </a:pPr>
              <a:t>29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46315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Encapsulamento serve para controlar o acesso aos atributos e métodos de uma classe.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É uma forma eficiente de proteger os dados manipulados dentro da classe, além de determinar onde esta classe poderá ser manipulada.</a:t>
            </a:r>
            <a:endParaRPr lang="pt-BR" dirty="0">
              <a:solidFill>
                <a:srgbClr val="0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D86E95-A809-442B-9621-AB02D335BB64}" type="slidenum">
              <a:rPr lang="en-US" altLang="pt-BR" smtClean="0"/>
              <a:pPr>
                <a:defRPr/>
              </a:pPr>
              <a:t>41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39408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D86E95-A809-442B-9621-AB02D335BB64}" type="slidenum">
              <a:rPr lang="en-US" altLang="pt-BR" smtClean="0"/>
              <a:pPr>
                <a:defRPr/>
              </a:pPr>
              <a:t>47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10992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D86E95-A809-442B-9621-AB02D335BB64}" type="slidenum">
              <a:rPr lang="en-US" altLang="pt-BR" smtClean="0"/>
              <a:pPr>
                <a:defRPr/>
              </a:pPr>
              <a:t>48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40555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Parei com turma Q/R terça feira 11/03/25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D86E95-A809-442B-9621-AB02D335BB64}" type="slidenum">
              <a:rPr lang="en-US" altLang="pt-BR" smtClean="0"/>
              <a:pPr>
                <a:defRPr/>
              </a:pPr>
              <a:t>56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82291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D86E95-A809-442B-9621-AB02D335BB64}" type="slidenum">
              <a:rPr lang="en-US" altLang="pt-BR" smtClean="0"/>
              <a:pPr>
                <a:defRPr/>
              </a:pPr>
              <a:t>70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5123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631A2-0027-4D73-8348-902D2A1E0A8B}" type="datetime1">
              <a:rPr lang="pt-BR"/>
              <a:pPr>
                <a:defRPr/>
              </a:pPr>
              <a:t>19/03/2025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7409F-C255-4942-8167-3519089F74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468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2F788-4B07-40AE-85D1-F7F8F87890B0}" type="datetime1">
              <a:rPr lang="pt-BR"/>
              <a:pPr>
                <a:defRPr/>
              </a:pPr>
              <a:t>19/03/2025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41ABD-586C-4934-B677-C3503A0324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195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84800" cy="460851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q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12875"/>
            <a:ext cx="5384800" cy="460851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q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A226F-11FF-4662-AA7A-7B38FCFC7B1E}" type="datetime1">
              <a:rPr lang="pt-BR"/>
              <a:pPr>
                <a:defRPr/>
              </a:pPr>
              <a:t>19/03/2025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0D40A-4810-4481-A3E1-83BC2AF778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001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02BA6-753D-425C-9662-CD798C375CAA}" type="datetime1">
              <a:rPr lang="pt-BR"/>
              <a:pPr>
                <a:defRPr/>
              </a:pPr>
              <a:t>19/03/2025</a:t>
            </a:fld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126DC-6E26-4A42-9806-1DBDEF2ABB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382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ADE02-923D-494B-B2FB-7EA72E59FC88}" type="datetime1">
              <a:rPr lang="pt-BR"/>
              <a:pPr>
                <a:defRPr/>
              </a:pPr>
              <a:t>19/03/2025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6E88D-D973-45A4-9C53-72378F48A8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733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412875"/>
            <a:ext cx="5384800" cy="46085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12875"/>
            <a:ext cx="5384800" cy="46085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B0A05-559D-4A3F-B99B-A28E288695A6}" type="datetime1">
              <a:rPr lang="pt-BR"/>
              <a:pPr>
                <a:defRPr/>
              </a:pPr>
              <a:t>19/03/2025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1C735-96AC-4DCA-992D-425C24875A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285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10972800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875"/>
            <a:ext cx="10972800" cy="46085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3278717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AB4C08-8C14-4456-B753-5E35BCDC4959}" type="datetime1">
              <a:rPr lang="pt-BR"/>
              <a:pPr>
                <a:defRPr/>
              </a:pPr>
              <a:t>19/03/2025</a:t>
            </a:fld>
            <a:endParaRPr lang="pt-BR"/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B4EFB30-8DA6-4DE2-B6CE-AB3C798C7C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38951" name="Rectangle 7"/>
          <p:cNvSpPr>
            <a:spLocks noChangeArrowheads="1"/>
          </p:cNvSpPr>
          <p:nvPr/>
        </p:nvSpPr>
        <p:spPr bwMode="auto">
          <a:xfrm>
            <a:off x="0" y="59423"/>
            <a:ext cx="12192000" cy="646331"/>
          </a:xfrm>
          <a:prstGeom prst="rect">
            <a:avLst/>
          </a:prstGeom>
          <a:solidFill>
            <a:srgbClr val="C0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defRPr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2" name="Rectangle 13"/>
          <p:cNvSpPr>
            <a:spLocks noChangeArrowheads="1"/>
          </p:cNvSpPr>
          <p:nvPr userDrawn="1"/>
        </p:nvSpPr>
        <p:spPr bwMode="auto">
          <a:xfrm>
            <a:off x="1583267" y="107950"/>
            <a:ext cx="945726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altLang="pt-BR" sz="1600" b="1" dirty="0"/>
              <a:t>CURSO SUPERIOR DE TECNOLOGIA EM ANÁLISE </a:t>
            </a:r>
          </a:p>
          <a:p>
            <a:pPr algn="ctr" eaLnBrk="1" hangingPunct="1">
              <a:defRPr/>
            </a:pPr>
            <a:r>
              <a:rPr lang="pt-BR" altLang="pt-BR" sz="1600" b="1" dirty="0"/>
              <a:t>E DESENVOLVIMENTO DE SISTEMAS</a:t>
            </a:r>
          </a:p>
        </p:txBody>
      </p:sp>
      <p:sp>
        <p:nvSpPr>
          <p:cNvPr id="338960" name="Line 16"/>
          <p:cNvSpPr>
            <a:spLocks noChangeShapeType="1"/>
          </p:cNvSpPr>
          <p:nvPr userDrawn="1"/>
        </p:nvSpPr>
        <p:spPr bwMode="auto">
          <a:xfrm>
            <a:off x="0" y="739775"/>
            <a:ext cx="121920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Imagem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" y="133351"/>
            <a:ext cx="2044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50000"/>
        </a:spcAft>
        <a:buClr>
          <a:schemeClr val="hlink"/>
        </a:buClr>
        <a:buSzPct val="65000"/>
        <a:buFont typeface="Wingdings" panose="05000000000000000000" pitchFamily="2" charset="2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50000"/>
        </a:spcAft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Ø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5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visualstudio/ide/class-designer/how-to-add-class-diagrams-to-projects?view=vs-2019" TargetMode="Externa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PT" dirty="0">
                <a:effectLst/>
              </a:rPr>
              <a:t>PROGRAMAÇÃO ORIENTADA A OBJETOS 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Prof. Pedro Carlos da Silva </a:t>
            </a:r>
            <a:r>
              <a:rPr lang="pt-BR" dirty="0" err="1"/>
              <a:t>Euphrásio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CF8364-FAFA-4B3E-A3DE-CCDBA6BC4B17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de uma 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endParaRPr lang="pt-BR" sz="2000" b="1" dirty="0">
              <a:effectLst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ACC447F-2380-4E42-9CAC-89FA59292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91177" y="1494599"/>
            <a:ext cx="9144000" cy="524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86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em C#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Para desenvolver programa orientado a objetos precisamos criar classes.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 Uma classe é como um tipo de objeto que pode ser definido pelo programador para descrever uma entidade real ou abstrata.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i="1" dirty="0"/>
              <a:t>&lt;qualificador&gt;: </a:t>
            </a:r>
            <a:r>
              <a:rPr lang="pt-BR" dirty="0"/>
              <a:t>O qualificador de acesso determinará a visibilidade da classe.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Pode ser </a:t>
            </a:r>
            <a:r>
              <a:rPr lang="pt-BR" i="1" dirty="0"/>
              <a:t>public </a:t>
            </a:r>
            <a:r>
              <a:rPr lang="pt-BR" dirty="0"/>
              <a:t>(classe pública), </a:t>
            </a:r>
            <a:r>
              <a:rPr lang="pt-BR" i="1" dirty="0"/>
              <a:t>private </a:t>
            </a:r>
            <a:r>
              <a:rPr lang="pt-BR" dirty="0"/>
              <a:t>(classe privada), protected ( classe protegida), etc..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 Classes privadas só poderão ser visualizadas dentro de seu próprio pacote enquanto as públicas serão acessíveis por qualquer classe de qualquer pacote. Se o qualificador for omitido, a classe será pública por padrão.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9411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em C#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i="1" dirty="0"/>
              <a:t>&lt;nome&gt;: </a:t>
            </a:r>
            <a:r>
              <a:rPr lang="pt-BR" dirty="0"/>
              <a:t>nome que identifica a classe. Há um padrão entre os programadores de sempre iniciarem os nomes de classes com letras maiúsculas. Mas, apesar de ser uma boa prática, seguir esse padrão não é uma obrigação.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9DED51B-A07B-47E3-9800-A3033C12CC73}"/>
              </a:ext>
            </a:extLst>
          </p:cNvPr>
          <p:cNvSpPr/>
          <p:nvPr/>
        </p:nvSpPr>
        <p:spPr>
          <a:xfrm>
            <a:off x="2554170" y="2681002"/>
            <a:ext cx="7083660" cy="4031873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pt-BR" sz="1600" b="1" dirty="0"/>
              <a:t>{</a:t>
            </a:r>
          </a:p>
          <a:p>
            <a:r>
              <a:rPr lang="pt-BR" sz="1600" b="1" dirty="0"/>
              <a:t>    </a:t>
            </a:r>
            <a:r>
              <a:rPr lang="pt-BR" sz="1600" b="1" dirty="0" err="1"/>
              <a:t>class</a:t>
            </a:r>
            <a:r>
              <a:rPr lang="pt-BR" sz="1600" b="1" dirty="0"/>
              <a:t> Triangulo</a:t>
            </a:r>
          </a:p>
          <a:p>
            <a:r>
              <a:rPr lang="pt-BR" sz="1600" b="1" dirty="0"/>
              <a:t>    {</a:t>
            </a:r>
          </a:p>
          <a:p>
            <a:r>
              <a:rPr lang="pt-BR" sz="1600" b="1" dirty="0"/>
              <a:t>        public </a:t>
            </a:r>
            <a:r>
              <a:rPr lang="pt-BR" sz="1600" b="1" dirty="0" err="1"/>
              <a:t>double</a:t>
            </a:r>
            <a:r>
              <a:rPr lang="pt-BR" sz="1600" b="1" dirty="0"/>
              <a:t> A;</a:t>
            </a:r>
          </a:p>
          <a:p>
            <a:r>
              <a:rPr lang="pt-BR" sz="1600" b="1" dirty="0"/>
              <a:t>        public </a:t>
            </a:r>
            <a:r>
              <a:rPr lang="pt-BR" sz="1600" b="1" dirty="0" err="1"/>
              <a:t>double</a:t>
            </a:r>
            <a:r>
              <a:rPr lang="pt-BR" sz="1600" b="1" dirty="0"/>
              <a:t> B;</a:t>
            </a:r>
          </a:p>
          <a:p>
            <a:r>
              <a:rPr lang="pt-BR" sz="1600" b="1" dirty="0"/>
              <a:t>        public </a:t>
            </a:r>
            <a:r>
              <a:rPr lang="pt-BR" sz="1600" b="1" dirty="0" err="1"/>
              <a:t>double</a:t>
            </a:r>
            <a:r>
              <a:rPr lang="pt-BR" sz="1600" b="1" dirty="0"/>
              <a:t> C;</a:t>
            </a:r>
          </a:p>
          <a:p>
            <a:endParaRPr lang="pt-BR" sz="1600" b="1" dirty="0"/>
          </a:p>
          <a:p>
            <a:r>
              <a:rPr lang="pt-BR" sz="1600" b="1" dirty="0"/>
              <a:t>        public </a:t>
            </a:r>
            <a:r>
              <a:rPr lang="pt-BR" sz="1600" b="1" dirty="0" err="1"/>
              <a:t>double</a:t>
            </a:r>
            <a:r>
              <a:rPr lang="pt-BR" sz="1600" b="1" dirty="0"/>
              <a:t> </a:t>
            </a:r>
            <a:r>
              <a:rPr lang="pt-BR" sz="1600" b="1" dirty="0" err="1"/>
              <a:t>AreaTriangulo</a:t>
            </a:r>
            <a:r>
              <a:rPr lang="pt-BR" sz="1600" b="1" dirty="0"/>
              <a:t>()</a:t>
            </a:r>
          </a:p>
          <a:p>
            <a:r>
              <a:rPr lang="pt-BR" sz="1600" b="1" dirty="0"/>
              <a:t>        {</a:t>
            </a:r>
          </a:p>
          <a:p>
            <a:r>
              <a:rPr lang="pt-BR" sz="1600" b="1" dirty="0"/>
              <a:t>            </a:t>
            </a:r>
            <a:r>
              <a:rPr lang="pt-BR" sz="1600" b="1" dirty="0" err="1"/>
              <a:t>double</a:t>
            </a:r>
            <a:r>
              <a:rPr lang="pt-BR" sz="1600" b="1" dirty="0"/>
              <a:t> p = (A + B + C) / 2.0;</a:t>
            </a:r>
          </a:p>
          <a:p>
            <a:r>
              <a:rPr lang="pt-BR" sz="1600" b="1" dirty="0"/>
              <a:t>            //</a:t>
            </a:r>
            <a:r>
              <a:rPr lang="pt-BR" sz="1600" b="1" dirty="0" err="1"/>
              <a:t>double</a:t>
            </a:r>
            <a:r>
              <a:rPr lang="pt-BR" sz="1600" b="1" dirty="0"/>
              <a:t> raiz = </a:t>
            </a:r>
            <a:r>
              <a:rPr lang="pt-BR" sz="1600" b="1" dirty="0" err="1"/>
              <a:t>Math.Sqrt</a:t>
            </a:r>
            <a:r>
              <a:rPr lang="pt-BR" sz="1600" b="1" dirty="0"/>
              <a:t>(p * (p - A) * (p - B) * (p - C));</a:t>
            </a:r>
          </a:p>
          <a:p>
            <a:r>
              <a:rPr lang="en-US" sz="1600" b="1" dirty="0"/>
              <a:t>            return </a:t>
            </a:r>
            <a:r>
              <a:rPr lang="en-US" sz="1600" b="1" dirty="0" err="1"/>
              <a:t>Math.Sqrt</a:t>
            </a:r>
            <a:r>
              <a:rPr lang="en-US" sz="1600" b="1" dirty="0"/>
              <a:t>(p * (p - A) * (p - B) * (p - C));</a:t>
            </a:r>
          </a:p>
          <a:p>
            <a:r>
              <a:rPr lang="pt-BR" sz="1600" b="1" dirty="0"/>
              <a:t>           // </a:t>
            </a:r>
            <a:r>
              <a:rPr lang="pt-BR" sz="1600" b="1" dirty="0" err="1"/>
              <a:t>return</a:t>
            </a:r>
            <a:r>
              <a:rPr lang="pt-BR" sz="1600" b="1" dirty="0"/>
              <a:t> (raiz);</a:t>
            </a:r>
          </a:p>
          <a:p>
            <a:r>
              <a:rPr lang="pt-BR" sz="1600" b="1" dirty="0"/>
              <a:t>        }</a:t>
            </a:r>
          </a:p>
          <a:p>
            <a:r>
              <a:rPr lang="pt-BR" sz="1600" b="1" dirty="0"/>
              <a:t>    }</a:t>
            </a:r>
          </a:p>
          <a:p>
            <a:r>
              <a:rPr lang="pt-BR" sz="1600" b="1" dirty="0"/>
              <a:t>}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BCD8C50-A871-412A-B538-74A601E3BA6E}"/>
              </a:ext>
            </a:extLst>
          </p:cNvPr>
          <p:cNvSpPr/>
          <p:nvPr/>
        </p:nvSpPr>
        <p:spPr>
          <a:xfrm>
            <a:off x="2580739" y="2711778"/>
            <a:ext cx="7057091" cy="3970318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pt-BR" b="1" dirty="0" err="1">
                <a:latin typeface="Consolas" panose="020B0609020204030204" pitchFamily="49" charset="0"/>
              </a:rPr>
              <a:t>namespace</a:t>
            </a:r>
            <a:r>
              <a:rPr lang="pt-BR" b="1" dirty="0">
                <a:latin typeface="Consolas" panose="020B0609020204030204" pitchFamily="49" charset="0"/>
              </a:rPr>
              <a:t> ConsoleApp1</a:t>
            </a:r>
          </a:p>
          <a:p>
            <a:r>
              <a:rPr lang="pt-BR" b="1" dirty="0">
                <a:latin typeface="Consolas" panose="020B0609020204030204" pitchFamily="49" charset="0"/>
              </a:rPr>
              <a:t>{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</a:t>
            </a:r>
            <a:r>
              <a:rPr lang="pt-BR" b="1" dirty="0" err="1">
                <a:latin typeface="Consolas" panose="020B0609020204030204" pitchFamily="49" charset="0"/>
              </a:rPr>
              <a:t>class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Retangulo</a:t>
            </a:r>
            <a:endParaRPr lang="pt-BR" b="1" dirty="0">
              <a:latin typeface="Consolas" panose="020B0609020204030204" pitchFamily="49" charset="0"/>
            </a:endParaRPr>
          </a:p>
          <a:p>
            <a:r>
              <a:rPr lang="pt-BR" b="1" dirty="0">
                <a:latin typeface="Consolas" panose="020B0609020204030204" pitchFamily="49" charset="0"/>
              </a:rPr>
              <a:t>    {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    public </a:t>
            </a:r>
            <a:r>
              <a:rPr lang="pt-BR" b="1" dirty="0" err="1">
                <a:latin typeface="Consolas" panose="020B0609020204030204" pitchFamily="49" charset="0"/>
              </a:rPr>
              <a:t>double</a:t>
            </a:r>
            <a:r>
              <a:rPr lang="pt-BR" b="1" dirty="0">
                <a:latin typeface="Consolas" panose="020B0609020204030204" pitchFamily="49" charset="0"/>
              </a:rPr>
              <a:t> A;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    public </a:t>
            </a:r>
            <a:r>
              <a:rPr lang="pt-BR" b="1" dirty="0" err="1">
                <a:latin typeface="Consolas" panose="020B0609020204030204" pitchFamily="49" charset="0"/>
              </a:rPr>
              <a:t>double</a:t>
            </a:r>
            <a:r>
              <a:rPr lang="pt-BR" b="1" dirty="0">
                <a:latin typeface="Consolas" panose="020B0609020204030204" pitchFamily="49" charset="0"/>
              </a:rPr>
              <a:t> B;</a:t>
            </a:r>
          </a:p>
          <a:p>
            <a:endParaRPr lang="pt-BR" b="1" dirty="0">
              <a:latin typeface="Consolas" panose="020B0609020204030204" pitchFamily="49" charset="0"/>
            </a:endParaRPr>
          </a:p>
          <a:p>
            <a:r>
              <a:rPr lang="pt-BR" b="1" dirty="0">
                <a:latin typeface="Consolas" panose="020B0609020204030204" pitchFamily="49" charset="0"/>
              </a:rPr>
              <a:t>        public </a:t>
            </a:r>
            <a:r>
              <a:rPr lang="pt-BR" b="1" dirty="0" err="1">
                <a:latin typeface="Consolas" panose="020B0609020204030204" pitchFamily="49" charset="0"/>
              </a:rPr>
              <a:t>double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AreaRetangulo</a:t>
            </a:r>
            <a:r>
              <a:rPr lang="pt-BR" b="1" dirty="0">
                <a:latin typeface="Consolas" panose="020B0609020204030204" pitchFamily="49" charset="0"/>
              </a:rPr>
              <a:t>()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    {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        </a:t>
            </a:r>
            <a:r>
              <a:rPr lang="pt-BR" b="1" dirty="0" err="1">
                <a:latin typeface="Consolas" panose="020B0609020204030204" pitchFamily="49" charset="0"/>
              </a:rPr>
              <a:t>double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AreaRet</a:t>
            </a:r>
            <a:r>
              <a:rPr lang="pt-BR" b="1" dirty="0">
                <a:latin typeface="Consolas" panose="020B0609020204030204" pitchFamily="49" charset="0"/>
              </a:rPr>
              <a:t> = A * B;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        </a:t>
            </a:r>
            <a:r>
              <a:rPr lang="pt-BR" b="1" dirty="0" err="1">
                <a:latin typeface="Consolas" panose="020B0609020204030204" pitchFamily="49" charset="0"/>
              </a:rPr>
              <a:t>return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AreaRet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}</a:t>
            </a:r>
          </a:p>
          <a:p>
            <a:r>
              <a:rPr lang="pt-BR" b="1" dirty="0">
                <a:latin typeface="Consolas" panose="020B0609020204030204" pitchFamily="49" charset="0"/>
              </a:rPr>
              <a:t>}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14140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1A6FC-9F4D-446F-9300-AFDB3094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Convenção de Nomes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C0C52-436C-4435-BA13-197D41E79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Clr>
                <a:srgbClr val="000000"/>
              </a:buClr>
              <a:buSzPct val="100000"/>
            </a:pPr>
            <a:r>
              <a:rPr lang="pt-BR" sz="2200" dirty="0"/>
              <a:t>Quando criamos uma classe, a recomendação é utilizar o Pascal Case para nomear a classe:</a:t>
            </a:r>
          </a:p>
          <a:p>
            <a:pPr lvl="1" algn="just">
              <a:buClr>
                <a:srgbClr val="000000"/>
              </a:buClr>
            </a:pPr>
            <a:r>
              <a:rPr lang="pt-BR" sz="1800" dirty="0"/>
              <a:t>Se o nome da </a:t>
            </a:r>
            <a:r>
              <a:rPr lang="pt-BR" sz="1800" b="1" dirty="0"/>
              <a:t>classe</a:t>
            </a:r>
            <a:r>
              <a:rPr lang="pt-BR" sz="1800" dirty="0"/>
              <a:t> é composto por uma única palavra, colocamos a primeira letra dessa palavra em maiúscula (conta se torna </a:t>
            </a:r>
            <a:r>
              <a:rPr lang="pt-BR" sz="1800" b="1" dirty="0"/>
              <a:t>Conta</a:t>
            </a:r>
            <a:r>
              <a:rPr lang="pt-BR" sz="1800" dirty="0"/>
              <a:t>);</a:t>
            </a:r>
          </a:p>
          <a:p>
            <a:pPr lvl="1" algn="just">
              <a:buClr>
                <a:srgbClr val="000000"/>
              </a:buClr>
            </a:pPr>
            <a:r>
              <a:rPr lang="pt-BR" sz="1800" dirty="0"/>
              <a:t>Se o nome da </a:t>
            </a:r>
            <a:r>
              <a:rPr lang="pt-BR" sz="1800" b="1" dirty="0"/>
              <a:t>classe</a:t>
            </a:r>
            <a:r>
              <a:rPr lang="pt-BR" sz="1800" dirty="0"/>
              <a:t> é composto por diversas palavras, juntamos todas as palavras colocando a primeira letra de cada palavra em maiúscula (seguro de vida se torna </a:t>
            </a:r>
            <a:r>
              <a:rPr lang="pt-BR" sz="1800" b="1" dirty="0" err="1"/>
              <a:t>SeguroDeVida</a:t>
            </a:r>
            <a:r>
              <a:rPr lang="pt-BR" sz="1800" dirty="0"/>
              <a:t>).</a:t>
            </a:r>
          </a:p>
          <a:p>
            <a:pPr lvl="1" algn="just">
              <a:buClr>
                <a:srgbClr val="000000"/>
              </a:buClr>
            </a:pPr>
            <a:r>
              <a:rPr lang="pt-BR" sz="1800" dirty="0"/>
              <a:t>No caso do nome de </a:t>
            </a:r>
            <a:r>
              <a:rPr lang="pt-BR" sz="1800" b="1" dirty="0"/>
              <a:t>métodos</a:t>
            </a:r>
            <a:r>
              <a:rPr lang="pt-BR" sz="1800" dirty="0"/>
              <a:t>, a convenção também é utilizar o Pascal </a:t>
            </a:r>
            <a:r>
              <a:rPr lang="pt-BR" sz="1800" dirty="0" err="1"/>
              <a:t>Casing</a:t>
            </a:r>
            <a:r>
              <a:rPr lang="pt-BR" sz="1800" dirty="0"/>
              <a:t> (</a:t>
            </a:r>
            <a:r>
              <a:rPr lang="pt-BR" sz="1800" b="1" dirty="0"/>
              <a:t>Saca</a:t>
            </a:r>
            <a:r>
              <a:rPr lang="pt-BR" sz="1800" dirty="0"/>
              <a:t> e </a:t>
            </a:r>
            <a:r>
              <a:rPr lang="pt-BR" sz="1800" b="1" dirty="0"/>
              <a:t>Deposita</a:t>
            </a:r>
            <a:r>
              <a:rPr lang="pt-BR" sz="1800" dirty="0"/>
              <a:t>).</a:t>
            </a:r>
          </a:p>
          <a:p>
            <a:pPr lvl="1" algn="just">
              <a:buClr>
                <a:srgbClr val="000000"/>
              </a:buClr>
            </a:pPr>
            <a:r>
              <a:rPr lang="pt-BR" sz="1800" dirty="0"/>
              <a:t>Para </a:t>
            </a:r>
            <a:r>
              <a:rPr lang="pt-BR" sz="1800" b="1" dirty="0"/>
              <a:t>argumentos (parâmetros) de métodos</a:t>
            </a:r>
            <a:r>
              <a:rPr lang="pt-BR" sz="1800" dirty="0"/>
              <a:t>, a recomendação é utilizar o </a:t>
            </a:r>
            <a:r>
              <a:rPr lang="pt-BR" sz="1800" b="1" dirty="0"/>
              <a:t>Camel Case, </a:t>
            </a:r>
            <a:r>
              <a:rPr lang="pt-BR" sz="1800" dirty="0"/>
              <a:t>com a primeira letra em minúscula (</a:t>
            </a:r>
            <a:r>
              <a:rPr lang="pt-BR" sz="1800" b="1" dirty="0" err="1"/>
              <a:t>valorDoSaque</a:t>
            </a:r>
            <a:r>
              <a:rPr lang="pt-BR" sz="1800" dirty="0"/>
              <a:t>, por exemplo).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3DE959-360A-4F85-8D0B-88F77847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1017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7A53E-B5DC-E62C-DC08-7347820C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DD6EA-68CF-A3DC-CDB0-8398AD6B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Abrir o </a:t>
            </a:r>
            <a:r>
              <a:rPr lang="pt-BR" dirty="0" err="1"/>
              <a:t>VisualStudio</a:t>
            </a:r>
            <a:r>
              <a:rPr lang="pt-BR" dirty="0"/>
              <a:t> e criar um novo projeto com os seguintes requisitos:</a:t>
            </a:r>
          </a:p>
          <a:p>
            <a:pPr algn="l"/>
            <a:r>
              <a:rPr lang="pt-BR" dirty="0"/>
              <a:t>1- Criar uma classe denominada Classe1 com 3 atributos com os tipos:</a:t>
            </a:r>
          </a:p>
          <a:p>
            <a:pPr algn="l"/>
            <a:r>
              <a:rPr lang="pt-BR" dirty="0"/>
              <a:t>	1º. Double; 2º. </a:t>
            </a:r>
            <a:r>
              <a:rPr lang="pt-BR" dirty="0" err="1"/>
              <a:t>Int</a:t>
            </a:r>
            <a:r>
              <a:rPr lang="pt-BR" dirty="0"/>
              <a:t> e o 3º. </a:t>
            </a:r>
            <a:r>
              <a:rPr lang="pt-BR" dirty="0" err="1"/>
              <a:t>String</a:t>
            </a:r>
            <a:r>
              <a:rPr lang="pt-BR" dirty="0"/>
              <a:t>.</a:t>
            </a:r>
          </a:p>
          <a:p>
            <a:pPr algn="l"/>
            <a:r>
              <a:rPr lang="pt-BR" dirty="0"/>
              <a:t>2- Os atributos deverão ser públicos.</a:t>
            </a:r>
          </a:p>
          <a:p>
            <a:pPr algn="l"/>
            <a:r>
              <a:rPr lang="pt-BR" dirty="0"/>
              <a:t>3- Criar um método na Classe1 para exibir os atributos na tela.</a:t>
            </a:r>
          </a:p>
          <a:p>
            <a:pPr algn="l"/>
            <a:r>
              <a:rPr lang="pt-BR" dirty="0"/>
              <a:t>4- Criar na classe </a:t>
            </a:r>
            <a:r>
              <a:rPr lang="pt-BR" dirty="0" err="1"/>
              <a:t>Program</a:t>
            </a:r>
            <a:r>
              <a:rPr lang="pt-BR" dirty="0"/>
              <a:t> uma objeto “p”</a:t>
            </a:r>
          </a:p>
          <a:p>
            <a:pPr algn="l"/>
            <a:r>
              <a:rPr lang="pt-BR" dirty="0"/>
              <a:t>5 – Instanciar o objeto p da Classe 1 com os seguintes valores dos atributos: </a:t>
            </a:r>
          </a:p>
          <a:p>
            <a:pPr algn="l"/>
            <a:r>
              <a:rPr lang="pt-BR" dirty="0"/>
              <a:t>	1º. 13.512; 2º. 15 e o 3º. “Produto Qualquer”.</a:t>
            </a:r>
          </a:p>
          <a:p>
            <a:pPr algn="l"/>
            <a:r>
              <a:rPr lang="pt-BR" dirty="0"/>
              <a:t>6- Imprimir na tela as frases : </a:t>
            </a:r>
          </a:p>
          <a:p>
            <a:pPr algn="l"/>
            <a:r>
              <a:rPr lang="pt-BR" dirty="0"/>
              <a:t>“Atributo 1:...” “Atributo 2:...” “Atributo 3:...” </a:t>
            </a:r>
          </a:p>
          <a:p>
            <a:pPr algn="l"/>
            <a:r>
              <a:rPr lang="pt-BR" dirty="0"/>
              <a:t>7- Utilize métodos </a:t>
            </a:r>
            <a:r>
              <a:rPr lang="pt-BR" dirty="0" err="1"/>
              <a:t>Get</a:t>
            </a:r>
            <a:r>
              <a:rPr lang="pt-BR" dirty="0"/>
              <a:t> e Set para o atributo 3</a:t>
            </a:r>
          </a:p>
          <a:p>
            <a:pPr algn="l"/>
            <a:endParaRPr lang="pt-BR" dirty="0"/>
          </a:p>
          <a:p>
            <a:pPr algn="l"/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AC66D5-9E69-2EA2-94F5-ACDA5F55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208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344AF-1023-4F9A-0D4C-9DB1A185F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B54E38-A13F-A1BC-8632-99E3940897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DC3FE2-6101-8979-7B36-360283BE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17409F-C255-4942-8167-3519089F74A4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3543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BEF82-2983-5A90-2170-206071C1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Program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A6B6B1-3842-4C8A-F79F-9F215E6B2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53CA2F-0302-A965-505A-46FBD82B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F59C5E-637D-2D02-67DE-7D79B2DC8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3" y="1740472"/>
            <a:ext cx="73818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14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BEF82-2983-5A90-2170-206071C1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A6B6B1-3842-4C8A-F79F-9F215E6B2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53CA2F-0302-A965-505A-46FBD82B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E034F72-2F47-5F7C-F13A-D273E116E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1348609"/>
            <a:ext cx="6912768" cy="469808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2212794-03BE-E014-D851-D79764C7D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769" y="1511300"/>
            <a:ext cx="65055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34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7A53E-B5DC-E62C-DC08-7347820C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DD6EA-68CF-A3DC-CDB0-8398AD6B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Abrir o </a:t>
            </a:r>
            <a:r>
              <a:rPr lang="pt-BR" dirty="0" err="1"/>
              <a:t>VisualStudio</a:t>
            </a:r>
            <a:r>
              <a:rPr lang="pt-BR" dirty="0"/>
              <a:t> e criar um novo projeto com os seguintes requisitos:</a:t>
            </a:r>
          </a:p>
          <a:p>
            <a:pPr algn="l"/>
            <a:r>
              <a:rPr lang="pt-BR" dirty="0"/>
              <a:t>1- Criar uma classe denominada Classe1 com 3 atributos com os tipos:</a:t>
            </a:r>
          </a:p>
          <a:p>
            <a:pPr algn="l"/>
            <a:r>
              <a:rPr lang="pt-BR" dirty="0"/>
              <a:t>	1º. Double; 2º. </a:t>
            </a:r>
            <a:r>
              <a:rPr lang="pt-BR" dirty="0" err="1"/>
              <a:t>Int</a:t>
            </a:r>
            <a:r>
              <a:rPr lang="pt-BR" dirty="0"/>
              <a:t> e o 3º. </a:t>
            </a:r>
            <a:r>
              <a:rPr lang="pt-BR" dirty="0" err="1"/>
              <a:t>String</a:t>
            </a:r>
            <a:r>
              <a:rPr lang="pt-BR" dirty="0"/>
              <a:t>.</a:t>
            </a:r>
          </a:p>
          <a:p>
            <a:pPr algn="l"/>
            <a:r>
              <a:rPr lang="pt-BR" dirty="0"/>
              <a:t>2- Os atributos deverão ser </a:t>
            </a:r>
            <a:r>
              <a:rPr lang="pt-BR" b="1" dirty="0"/>
              <a:t>privados</a:t>
            </a:r>
            <a:r>
              <a:rPr lang="pt-BR" dirty="0"/>
              <a:t>.</a:t>
            </a:r>
          </a:p>
          <a:p>
            <a:pPr algn="l"/>
            <a:r>
              <a:rPr lang="pt-BR" dirty="0"/>
              <a:t>3- Criar um método na Classe1 para exibir os atributos na tela.</a:t>
            </a:r>
          </a:p>
          <a:p>
            <a:pPr algn="l"/>
            <a:r>
              <a:rPr lang="pt-BR" dirty="0"/>
              <a:t>4- Criar na classe </a:t>
            </a:r>
            <a:r>
              <a:rPr lang="pt-BR" dirty="0" err="1"/>
              <a:t>Program</a:t>
            </a:r>
            <a:r>
              <a:rPr lang="pt-BR" dirty="0"/>
              <a:t> uma objeto “p”</a:t>
            </a:r>
          </a:p>
          <a:p>
            <a:pPr algn="l"/>
            <a:r>
              <a:rPr lang="pt-BR" dirty="0"/>
              <a:t>5 – Instanciar o objeto p da Classe 1 com os seguintes valores dos atributos: </a:t>
            </a:r>
          </a:p>
          <a:p>
            <a:pPr algn="l"/>
            <a:r>
              <a:rPr lang="pt-BR" dirty="0"/>
              <a:t>	1º. 13.512; 2º. 15 e o 3º. “Produto Qualquer”.</a:t>
            </a:r>
          </a:p>
          <a:p>
            <a:pPr algn="l"/>
            <a:r>
              <a:rPr lang="pt-BR" dirty="0"/>
              <a:t>6- Imprimir na tela as frases : </a:t>
            </a:r>
          </a:p>
          <a:p>
            <a:pPr algn="l"/>
            <a:r>
              <a:rPr lang="pt-BR" dirty="0"/>
              <a:t>“Atributo 1:...” “Atributo 2:...” “Atributo 3:...” </a:t>
            </a:r>
          </a:p>
          <a:p>
            <a:pPr algn="l"/>
            <a:endParaRPr lang="pt-BR" dirty="0"/>
          </a:p>
          <a:p>
            <a:pPr algn="l"/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AC66D5-9E69-2EA2-94F5-ACDA5F55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78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344AF-1023-4F9A-0D4C-9DB1A185F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B54E38-A13F-A1BC-8632-99E3940897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DC3FE2-6101-8979-7B36-360283BE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17409F-C255-4942-8167-3519089F74A4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7723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ctr">
              <a:buNone/>
            </a:pPr>
            <a:endParaRPr lang="pt-BR" dirty="0"/>
          </a:p>
          <a:p>
            <a:pPr marL="342900" lvl="1" indent="-342900" algn="just"/>
            <a:r>
              <a:rPr lang="pt-BR" dirty="0"/>
              <a:t>É um molde a partir do qual objetos são criados .</a:t>
            </a:r>
          </a:p>
          <a:p>
            <a:pPr marL="342900" lvl="1" indent="-342900" algn="just"/>
            <a:r>
              <a:rPr lang="pt-BR" dirty="0"/>
              <a:t>Define </a:t>
            </a:r>
            <a:r>
              <a:rPr lang="pt-BR" b="1" dirty="0"/>
              <a:t>dados (atributos) e comportamentos (operações) comuns </a:t>
            </a:r>
            <a:r>
              <a:rPr lang="pt-BR" dirty="0"/>
              <a:t>a todos os objetos que forem criados a partir dela.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83833" y="3378200"/>
            <a:ext cx="26765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18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C9B57-5D3F-4797-6978-38661A1A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Program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E1FC63-2650-7D0A-4E71-876302BE9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BE9C61-309C-C3B0-B74B-F993BAF1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AAB858A-7023-3A13-9840-DFF61E8D5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82" y="1976438"/>
            <a:ext cx="80962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38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C9B57-5D3F-4797-6978-38661A1A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E1FC63-2650-7D0A-4E71-876302BE9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BE9C61-309C-C3B0-B74B-F993BAF1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8E2029-755E-064C-BBC1-75877D4CE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310" y="1267914"/>
            <a:ext cx="7376690" cy="559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02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153CE-5335-46CB-BF6B-A5EF24C06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4DE6FE-8404-4A02-9D3F-8C2308312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96B9D1-A14E-433B-879C-5CD3C121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17409F-C255-4942-8167-3519089F74A4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164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em C#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A criação de duas classes que diferem apenas por um detalhe: uma delas é </a:t>
            </a:r>
            <a:r>
              <a:rPr lang="pt-BR" b="1" dirty="0"/>
              <a:t>pública</a:t>
            </a:r>
            <a:r>
              <a:rPr lang="pt-BR" dirty="0"/>
              <a:t>, a outra pode ser </a:t>
            </a:r>
            <a:r>
              <a:rPr lang="pt-BR" b="1" dirty="0"/>
              <a:t>protegida</a:t>
            </a:r>
            <a:r>
              <a:rPr lang="pt-BR" dirty="0"/>
              <a:t> e a outra </a:t>
            </a:r>
            <a:r>
              <a:rPr lang="pt-BR" b="1" dirty="0"/>
              <a:t>privada</a:t>
            </a:r>
            <a:r>
              <a:rPr lang="pt-BR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pt-BR" dirty="0"/>
          </a:p>
          <a:p>
            <a:pPr algn="just">
              <a:buFont typeface="Wingdings" panose="05000000000000000000" pitchFamily="2" charset="2"/>
              <a:buChar char="q"/>
            </a:pPr>
            <a:endParaRPr lang="pt-BR" dirty="0"/>
          </a:p>
          <a:p>
            <a:pPr algn="just"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F06B95-03E6-9067-D8A6-BC818DB52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689" y="2196515"/>
            <a:ext cx="4072451" cy="272329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F9BE7B3-A0FA-E579-B61C-F047A208E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40" y="2196515"/>
            <a:ext cx="3888432" cy="324036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C35F300-46D1-87A9-C367-86D81431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8" y="2242021"/>
            <a:ext cx="3643732" cy="3504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2C05FD19-A2CC-7FF9-915B-3504F587AF1B}"/>
              </a:ext>
            </a:extLst>
          </p:cNvPr>
          <p:cNvSpPr/>
          <p:nvPr/>
        </p:nvSpPr>
        <p:spPr bwMode="auto">
          <a:xfrm>
            <a:off x="767408" y="2899300"/>
            <a:ext cx="1800200" cy="576064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494580D-64D2-988C-3704-68CE59E5557B}"/>
              </a:ext>
            </a:extLst>
          </p:cNvPr>
          <p:cNvSpPr/>
          <p:nvPr/>
        </p:nvSpPr>
        <p:spPr bwMode="auto">
          <a:xfrm>
            <a:off x="7665646" y="2736628"/>
            <a:ext cx="1800200" cy="576064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3B33E50-040A-B2D6-F96D-CA47615F98DE}"/>
              </a:ext>
            </a:extLst>
          </p:cNvPr>
          <p:cNvSpPr/>
          <p:nvPr/>
        </p:nvSpPr>
        <p:spPr bwMode="auto">
          <a:xfrm>
            <a:off x="1517065" y="3554830"/>
            <a:ext cx="1914639" cy="106118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EA643D4-48E0-421D-14CB-E5EA2DB541A0}"/>
              </a:ext>
            </a:extLst>
          </p:cNvPr>
          <p:cNvSpPr/>
          <p:nvPr/>
        </p:nvSpPr>
        <p:spPr bwMode="auto">
          <a:xfrm>
            <a:off x="8322634" y="3312692"/>
            <a:ext cx="1661798" cy="106118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B1B28410-49D4-C871-1671-EA286CE8D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663" y="3341175"/>
            <a:ext cx="3888432" cy="3288013"/>
          </a:xfrm>
          <a:prstGeom prst="rect">
            <a:avLst/>
          </a:prstGeom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FA2CE113-B7CD-0240-9149-1EF83AC34D32}"/>
              </a:ext>
            </a:extLst>
          </p:cNvPr>
          <p:cNvSpPr/>
          <p:nvPr/>
        </p:nvSpPr>
        <p:spPr bwMode="auto">
          <a:xfrm>
            <a:off x="5031864" y="3731330"/>
            <a:ext cx="2089320" cy="135385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2CDCB412-645A-6DEE-12C9-FD02E44113F7}"/>
              </a:ext>
            </a:extLst>
          </p:cNvPr>
          <p:cNvSpPr/>
          <p:nvPr/>
        </p:nvSpPr>
        <p:spPr bwMode="auto">
          <a:xfrm>
            <a:off x="4886645" y="5229200"/>
            <a:ext cx="3375450" cy="135385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F396AB5-A25D-577B-AE62-E09EF6307095}"/>
              </a:ext>
            </a:extLst>
          </p:cNvPr>
          <p:cNvSpPr/>
          <p:nvPr/>
        </p:nvSpPr>
        <p:spPr bwMode="auto">
          <a:xfrm>
            <a:off x="4155652" y="3221341"/>
            <a:ext cx="1800200" cy="576064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473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sz="2200" dirty="0"/>
              <a:t>Mecanismo para agrupar os atributos com as respectivas operações que manipulam estes atributos.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sz="2200" dirty="0"/>
              <a:t>Permite </a:t>
            </a:r>
            <a:r>
              <a:rPr lang="pt-BR" sz="2200" b="1" dirty="0"/>
              <a:t>esconder o estado </a:t>
            </a:r>
            <a:r>
              <a:rPr lang="pt-BR" sz="2200" dirty="0"/>
              <a:t>do objeto.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sz="2200" dirty="0"/>
              <a:t>Esconde a informação.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sz="2200" dirty="0"/>
              <a:t>As operações são a única forma de </a:t>
            </a:r>
            <a:r>
              <a:rPr lang="pt-BR" sz="2200" b="1" dirty="0"/>
              <a:t>acessar </a:t>
            </a:r>
            <a:r>
              <a:rPr lang="pt-BR" sz="2200" dirty="0"/>
              <a:t>ou </a:t>
            </a:r>
            <a:r>
              <a:rPr lang="pt-BR" sz="2200" b="1" dirty="0"/>
              <a:t>modificar </a:t>
            </a:r>
            <a:r>
              <a:rPr lang="pt-BR" sz="2200" dirty="0"/>
              <a:t>um objeto.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sz="2200" b="1" dirty="0"/>
              <a:t>Não</a:t>
            </a:r>
            <a:r>
              <a:rPr lang="pt-BR" sz="2200" dirty="0"/>
              <a:t> é necessário </a:t>
            </a:r>
            <a:r>
              <a:rPr lang="pt-BR" sz="2200" b="1" dirty="0"/>
              <a:t>visualizar</a:t>
            </a:r>
            <a:r>
              <a:rPr lang="pt-BR" sz="2200" dirty="0"/>
              <a:t> diretamente os </a:t>
            </a:r>
            <a:r>
              <a:rPr lang="pt-BR" sz="2200" b="1" dirty="0"/>
              <a:t>atributos</a:t>
            </a:r>
            <a:r>
              <a:rPr lang="pt-BR" sz="2200" dirty="0"/>
              <a:t> (estado) do objeto.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8248" y="1747869"/>
            <a:ext cx="1892424" cy="17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384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sz="2200" dirty="0"/>
              <a:t>Permite </a:t>
            </a:r>
            <a:r>
              <a:rPr lang="pt-BR" sz="2200" b="1" dirty="0"/>
              <a:t>esconder a implementação das operações </a:t>
            </a:r>
            <a:r>
              <a:rPr lang="pt-BR" sz="2200" dirty="0"/>
              <a:t>do objeto.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sz="2200" dirty="0"/>
              <a:t>A implementação de uma operação é denominada </a:t>
            </a:r>
            <a:r>
              <a:rPr lang="pt-BR" sz="2200" b="1" dirty="0"/>
              <a:t>método.</a:t>
            </a: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8089" y="3212976"/>
            <a:ext cx="36099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61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sz="2200" dirty="0"/>
              <a:t>É um princípio que consiste em esconder detalhes de implementação de um componente, expondo apenas operações seguras e que o mantenha em um estado consistente.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sz="2200" dirty="0"/>
              <a:t>Regra de ouro: o objeto (componente) deve sempre estar em um estado consistente, e a própria classe deve garantir isso.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sz="2200" dirty="0"/>
              <a:t>Todo atributo é definido como private.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A forma de se nomear o atributo muda: não inicia com letra maiúscula e começa com </a:t>
            </a:r>
            <a:r>
              <a:rPr lang="pt-BR" dirty="0" err="1"/>
              <a:t>underline</a:t>
            </a:r>
            <a:r>
              <a:rPr lang="pt-BR" dirty="0"/>
              <a:t>: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public </a:t>
            </a:r>
            <a:r>
              <a:rPr lang="pt-BR" dirty="0" err="1"/>
              <a:t>string</a:t>
            </a:r>
            <a:r>
              <a:rPr lang="pt-BR" dirty="0"/>
              <a:t> Nome </a:t>
            </a:r>
            <a:r>
              <a:rPr lang="pt-BR" dirty="0">
                <a:sym typeface="Wingdings" panose="05000000000000000000" pitchFamily="2" charset="2"/>
              </a:rPr>
              <a:t> private </a:t>
            </a:r>
            <a:r>
              <a:rPr lang="pt-BR" dirty="0" err="1">
                <a:sym typeface="Wingdings" panose="05000000000000000000" pitchFamily="2" charset="2"/>
              </a:rPr>
              <a:t>string</a:t>
            </a:r>
            <a:r>
              <a:rPr lang="pt-BR" dirty="0">
                <a:sym typeface="Wingdings" panose="05000000000000000000" pitchFamily="2" charset="2"/>
              </a:rPr>
              <a:t> _nome</a:t>
            </a:r>
            <a:endParaRPr lang="pt-BR" dirty="0"/>
          </a:p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sz="2200" dirty="0"/>
              <a:t>Implementa-se métodos </a:t>
            </a:r>
            <a:r>
              <a:rPr lang="pt-BR" sz="2200" dirty="0" err="1"/>
              <a:t>Get</a:t>
            </a:r>
            <a:r>
              <a:rPr lang="pt-BR" sz="2200" dirty="0"/>
              <a:t> e Set para cada atributo, conforme regras de negócio.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655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endParaRPr lang="pt-BR" sz="2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1580" y="1412875"/>
            <a:ext cx="8075240" cy="374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42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 - modificadores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sz="2400" dirty="0">
                <a:effectLst/>
              </a:rPr>
              <a:t>A linguagem C# suporta os seguintes modificadores de acesso:</a:t>
            </a:r>
            <a:endParaRPr lang="pt-BR" sz="2200" dirty="0">
              <a:effectLst/>
            </a:endParaRPr>
          </a:p>
          <a:p>
            <a:pPr marL="714375" indent="-349250" algn="just"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b="1" dirty="0"/>
              <a:t>Public</a:t>
            </a:r>
          </a:p>
          <a:p>
            <a:pPr marL="714375" indent="-349250" algn="just"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dirty="0"/>
              <a:t>Protected Internal.</a:t>
            </a:r>
          </a:p>
          <a:p>
            <a:pPr marL="714375" indent="-349250" algn="just"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b="1" dirty="0"/>
              <a:t>Internal</a:t>
            </a:r>
          </a:p>
          <a:p>
            <a:pPr marL="714375" indent="-349250" algn="just"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b="1" dirty="0"/>
              <a:t>Protected</a:t>
            </a:r>
          </a:p>
          <a:p>
            <a:pPr marL="714375" indent="-349250" algn="just"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dirty="0"/>
              <a:t>Private protected.</a:t>
            </a:r>
          </a:p>
          <a:p>
            <a:pPr marL="714375" indent="-349250" algn="just"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b="1" dirty="0"/>
              <a:t>Private</a:t>
            </a:r>
          </a:p>
          <a:p>
            <a:pPr marL="714375" indent="-349250" algn="just"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524000" y="5550923"/>
            <a:ext cx="9122296" cy="70788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Arial" panose="020B0604020202020204" pitchFamily="34" charset="0"/>
              </a:rPr>
              <a:t>Os </a:t>
            </a:r>
            <a:r>
              <a:rPr lang="pt-BR" sz="2000" b="1" dirty="0">
                <a:latin typeface="Arial" panose="020B0604020202020204" pitchFamily="34" charset="0"/>
              </a:rPr>
              <a:t>modificadores de acesso</a:t>
            </a:r>
            <a:r>
              <a:rPr lang="pt-BR" sz="2000" dirty="0">
                <a:latin typeface="Arial" panose="020B0604020202020204" pitchFamily="34" charset="0"/>
              </a:rPr>
              <a:t> são padrões de </a:t>
            </a:r>
            <a:r>
              <a:rPr lang="pt-BR" sz="2000" b="1" dirty="0">
                <a:latin typeface="Arial" panose="020B0604020202020204" pitchFamily="34" charset="0"/>
              </a:rPr>
              <a:t>visibilidade</a:t>
            </a:r>
            <a:r>
              <a:rPr lang="pt-BR" sz="2000" dirty="0">
                <a:latin typeface="Arial" panose="020B0604020202020204" pitchFamily="34" charset="0"/>
              </a:rPr>
              <a:t> de acessos às </a:t>
            </a:r>
            <a:r>
              <a:rPr lang="pt-BR" sz="2000" b="1" dirty="0">
                <a:latin typeface="Arial" panose="020B0604020202020204" pitchFamily="34" charset="0"/>
              </a:rPr>
              <a:t>classes, atributos e métodos</a:t>
            </a:r>
            <a:r>
              <a:rPr lang="pt-BR" sz="2000" dirty="0">
                <a:latin typeface="Arial" panose="020B0604020202020204" pitchFamily="34" charset="0"/>
              </a:rPr>
              <a:t>. 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84670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 - modificadores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sz="2400" dirty="0">
                <a:effectLst/>
              </a:rPr>
              <a:t>A linguagem C# suporta os seguintes modificadores de acesso: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0A996E-6D68-4408-9F8F-F78144582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2204864"/>
            <a:ext cx="9144000" cy="392017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5F959E0-0FCE-458B-9B1E-F474178E8575}"/>
              </a:ext>
            </a:extLst>
          </p:cNvPr>
          <p:cNvSpPr txBox="1"/>
          <p:nvPr/>
        </p:nvSpPr>
        <p:spPr>
          <a:xfrm>
            <a:off x="1775520" y="6060559"/>
            <a:ext cx="2337948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pt-BR" dirty="0" err="1"/>
              <a:t>Asssembly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projeto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C7F5151-12E5-42FF-A5E7-B86C06681FE2}"/>
              </a:ext>
            </a:extLst>
          </p:cNvPr>
          <p:cNvSpPr txBox="1"/>
          <p:nvPr/>
        </p:nvSpPr>
        <p:spPr>
          <a:xfrm>
            <a:off x="7168686" y="6060559"/>
            <a:ext cx="3042115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Solução com vários projetos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E3EF30F-89A3-4A31-97AB-A727AA07F7D7}"/>
              </a:ext>
            </a:extLst>
          </p:cNvPr>
          <p:cNvCxnSpPr>
            <a:stCxn id="8" idx="0"/>
          </p:cNvCxnSpPr>
          <p:nvPr/>
        </p:nvCxnSpPr>
        <p:spPr bwMode="auto">
          <a:xfrm flipV="1">
            <a:off x="8689744" y="2784475"/>
            <a:ext cx="862641" cy="32760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A8C586-08AD-4192-B573-9FAE2CFA9022}"/>
              </a:ext>
            </a:extLst>
          </p:cNvPr>
          <p:cNvSpPr txBox="1"/>
          <p:nvPr/>
        </p:nvSpPr>
        <p:spPr>
          <a:xfrm>
            <a:off x="3568484" y="2934090"/>
            <a:ext cx="5266635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Todas as classes e subclasses </a:t>
            </a:r>
            <a:r>
              <a:rPr lang="pt-BR" sz="1200" dirty="0"/>
              <a:t>(</a:t>
            </a:r>
            <a:r>
              <a:rPr lang="pt-BR" sz="1200" u="sng" dirty="0"/>
              <a:t>mesmo</a:t>
            </a:r>
            <a:r>
              <a:rPr lang="pt-BR" sz="1200" dirty="0"/>
              <a:t> projeto ou </a:t>
            </a:r>
            <a:r>
              <a:rPr lang="pt-BR" sz="1200" u="sng" dirty="0"/>
              <a:t>fora</a:t>
            </a:r>
            <a:r>
              <a:rPr lang="pt-BR" sz="1200" dirty="0"/>
              <a:t> dele)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A81D6F-FAAF-42E9-93E9-6027F894188B}"/>
              </a:ext>
            </a:extLst>
          </p:cNvPr>
          <p:cNvSpPr txBox="1"/>
          <p:nvPr/>
        </p:nvSpPr>
        <p:spPr>
          <a:xfrm>
            <a:off x="3558715" y="3452129"/>
            <a:ext cx="6592382" cy="338554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pt-BR" sz="1600" dirty="0"/>
              <a:t>As Classes do </a:t>
            </a:r>
            <a:r>
              <a:rPr lang="pt-BR" sz="1600" u="sng" dirty="0"/>
              <a:t>mesmo</a:t>
            </a:r>
            <a:r>
              <a:rPr lang="pt-BR" sz="1600" dirty="0"/>
              <a:t> projeto e todas subclasses</a:t>
            </a:r>
            <a:r>
              <a:rPr lang="pt-BR" sz="1200" dirty="0"/>
              <a:t>(</a:t>
            </a:r>
            <a:r>
              <a:rPr lang="pt-BR" sz="1200" u="sng" dirty="0"/>
              <a:t>mesmo</a:t>
            </a:r>
            <a:r>
              <a:rPr lang="pt-BR" sz="1200" dirty="0"/>
              <a:t> projeto ou </a:t>
            </a:r>
            <a:r>
              <a:rPr lang="pt-BR" sz="1200" u="sng" dirty="0"/>
              <a:t>fora</a:t>
            </a:r>
            <a:r>
              <a:rPr lang="pt-BR" sz="1200" dirty="0"/>
              <a:t> dele)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DB9F43B-F248-472D-AFE9-A2A66F1B077F}"/>
              </a:ext>
            </a:extLst>
          </p:cNvPr>
          <p:cNvSpPr txBox="1"/>
          <p:nvPr/>
        </p:nvSpPr>
        <p:spPr>
          <a:xfrm>
            <a:off x="3568484" y="3933259"/>
            <a:ext cx="6094297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Todas as Classes e subclasses somente do mesmo projeto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90173BF-690E-42E4-BD87-A1F0C992B6A1}"/>
              </a:ext>
            </a:extLst>
          </p:cNvPr>
          <p:cNvSpPr txBox="1"/>
          <p:nvPr/>
        </p:nvSpPr>
        <p:spPr>
          <a:xfrm>
            <a:off x="3558716" y="4536188"/>
            <a:ext cx="7087581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Somente a </a:t>
            </a:r>
            <a:r>
              <a:rPr lang="pt-BR" u="sng" dirty="0"/>
              <a:t>própria</a:t>
            </a:r>
            <a:r>
              <a:rPr lang="pt-BR" dirty="0"/>
              <a:t> classe e todas as subclasses </a:t>
            </a:r>
            <a:r>
              <a:rPr lang="pt-BR" sz="1200" dirty="0"/>
              <a:t>(mesmo projeto ou fora dele)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D622217-312D-4A35-AE99-25FFE1F487F9}"/>
              </a:ext>
            </a:extLst>
          </p:cNvPr>
          <p:cNvSpPr txBox="1"/>
          <p:nvPr/>
        </p:nvSpPr>
        <p:spPr>
          <a:xfrm>
            <a:off x="3585128" y="5096642"/>
            <a:ext cx="6313844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Somente a </a:t>
            </a:r>
            <a:r>
              <a:rPr lang="pt-BR" u="sng" dirty="0"/>
              <a:t>própria</a:t>
            </a:r>
            <a:r>
              <a:rPr lang="pt-BR" dirty="0"/>
              <a:t> classe e as subclasses do mesmo projeto</a:t>
            </a:r>
            <a:endParaRPr lang="pt-BR" sz="12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8E10504-E91F-46B5-B919-188A6EC02A44}"/>
              </a:ext>
            </a:extLst>
          </p:cNvPr>
          <p:cNvSpPr txBox="1"/>
          <p:nvPr/>
        </p:nvSpPr>
        <p:spPr>
          <a:xfrm>
            <a:off x="3585128" y="5605890"/>
            <a:ext cx="2749920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Somente a </a:t>
            </a:r>
            <a:r>
              <a:rPr lang="pt-BR" u="sng" dirty="0"/>
              <a:t>própria</a:t>
            </a:r>
            <a:r>
              <a:rPr lang="pt-BR" dirty="0"/>
              <a:t> classe</a:t>
            </a:r>
            <a:endParaRPr lang="pt-BR" sz="1200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DE5CD3D-463D-451D-9268-09ECDACDAD8B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H="1" flipV="1">
            <a:off x="8077201" y="2784475"/>
            <a:ext cx="612542" cy="32760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F546BA42-74A2-4C18-A26F-D21C96EB7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048" y="1962100"/>
            <a:ext cx="4208066" cy="431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80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Nomeando uma 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sz="2200" dirty="0"/>
              <a:t> O nome da classe deve estar relacionado com o </a:t>
            </a:r>
            <a:r>
              <a:rPr lang="pt-BR" sz="2200" b="1" dirty="0"/>
              <a:t>principal objetivo </a:t>
            </a:r>
            <a:r>
              <a:rPr lang="pt-BR" sz="2200" dirty="0"/>
              <a:t>desta classe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sz="2200" dirty="0"/>
              <a:t>Qual o conceito (abstração) que a classe representa?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Se a abstração foi bem conduzida, será fácil dar um nome a classe.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Caso contrário, você deve rever a abstração.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1041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37312-ABFE-D1A7-1F2E-1A48B0C19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9FC26-A464-DBA0-EED7-8912D125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 - modificadores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3007A6-8AB4-2A50-BD4D-0ADE1FAA0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sz="2400" dirty="0">
                <a:effectLst/>
              </a:rPr>
              <a:t>Pública Protegida e Privada</a:t>
            </a:r>
            <a:endParaRPr lang="en-US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27A67676-5139-B958-8236-28E1E6CD6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2237867"/>
            <a:ext cx="5313386" cy="3756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6FF1114-90E1-67FB-CD41-8A71E45F5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353" y="2180201"/>
            <a:ext cx="5466754" cy="42967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876A319-29AF-4C56-6D95-D5D8575BA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353" y="1143794"/>
            <a:ext cx="6781800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3609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48148E-6 L -0.42904 -0.0155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58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F0462-FD02-7382-D3B3-6B7539552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864B9-D7DC-3C97-1BA3-4FE3DF52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</p:spPr>
        <p:txBody>
          <a:bodyPr wrap="square" anchor="ctr">
            <a:normAutofit/>
          </a:bodyPr>
          <a:lstStyle/>
          <a:p>
            <a:r>
              <a:rPr lang="pt-BR" dirty="0"/>
              <a:t>Encapsulamento - modificadores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81A87F-256C-5B78-DA3E-BB0B067D8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7862664" cy="4608513"/>
          </a:xfrm>
        </p:spPr>
        <p:txBody>
          <a:bodyPr wrap="square" anchor="t">
            <a:normAutofit/>
          </a:bodyPr>
          <a:lstStyle/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dirty="0">
                <a:effectLst/>
              </a:rPr>
              <a:t>Pública Protegida e Privada (Diagrama de Classe do </a:t>
            </a:r>
            <a:r>
              <a:rPr lang="pt-BR" dirty="0" err="1">
                <a:effectLst/>
              </a:rPr>
              <a:t>Astah</a:t>
            </a:r>
            <a:r>
              <a:rPr lang="pt-BR" dirty="0">
                <a:effectLst/>
              </a:rPr>
              <a:t>)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ü"/>
            </a:pPr>
            <a:r>
              <a:rPr lang="pt-BR" dirty="0">
                <a:effectLst/>
              </a:rPr>
              <a:t> + </a:t>
            </a:r>
            <a:r>
              <a:rPr lang="pt-BR" dirty="0">
                <a:effectLst/>
                <a:sym typeface="Wingdings" panose="05000000000000000000" pitchFamily="2" charset="2"/>
              </a:rPr>
              <a:t> Public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ü"/>
            </a:pPr>
            <a:r>
              <a:rPr lang="pt-BR" dirty="0">
                <a:effectLst/>
                <a:sym typeface="Wingdings" panose="05000000000000000000" pitchFamily="2" charset="2"/>
              </a:rPr>
              <a:t> -  Private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ü"/>
            </a:pPr>
            <a:r>
              <a:rPr lang="pt-BR" dirty="0">
                <a:effectLst/>
                <a:sym typeface="Wingdings" panose="05000000000000000000" pitchFamily="2" charset="2"/>
              </a:rPr>
              <a:t>#  </a:t>
            </a:r>
            <a:r>
              <a:rPr lang="pt-BR" dirty="0" err="1">
                <a:effectLst/>
                <a:sym typeface="Wingdings" panose="05000000000000000000" pitchFamily="2" charset="2"/>
              </a:rPr>
              <a:t>Protected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1FAFF37-DA43-2137-ECF2-F699289C7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93013" y="2014189"/>
            <a:ext cx="6689387" cy="4231036"/>
          </a:xfrm>
          <a:prstGeom prst="rect">
            <a:avLst/>
          </a:prstGeom>
          <a:noFill/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A6AFF92-9C2B-784C-AA07-FAE27B0B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B0E0D40A-4810-4481-A3E1-83BC2AF77865}" type="slidenum">
              <a:rPr lang="pt-BR"/>
              <a:pPr>
                <a:spcAft>
                  <a:spcPts val="600"/>
                </a:spcAft>
                <a:defRPr/>
              </a:pPr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759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BC47F-284C-9DDA-44B4-78A4CA86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000" dirty="0"/>
              <a:t>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5ACEE7-0F14-0D1B-9B58-03239AC3C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pt-BR" sz="2400" dirty="0">
                <a:effectLst/>
              </a:rPr>
              <a:t> Ela permite o reaproveitamento de atributos e de métodos otimizando, assim, o tempo de construção do código;</a:t>
            </a:r>
          </a:p>
          <a:p>
            <a:pPr marL="285750" indent="-285750" algn="just"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pt-BR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Herança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(ou herança simples) é um recurso em que a subclasse (classe filha) herda atributos e métodos de uma única super classe (classe mãe) .</a:t>
            </a:r>
          </a:p>
          <a:p>
            <a:pPr marL="285750" indent="-285750" algn="just"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pt-BR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Herança múltipla 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um recurso de algumas linguagens de programação que permite que </a:t>
            </a:r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classe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herde atributos e métodos </a:t>
            </a:r>
            <a:r>
              <a:rPr lang="pt-BR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mais de uma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 base (classe mãe).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A0E0FC-5633-E803-1FC9-4DACBB40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652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em C#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i="1" dirty="0"/>
              <a:t>&lt;nome&gt;: </a:t>
            </a:r>
            <a:r>
              <a:rPr lang="pt-BR" dirty="0"/>
              <a:t>nome que identifica a classe. Há um padrão entre os programadores de sempre iniciarem os nomes de classes com letras maiúsculas. Mas, apesar de ser uma boa prática, seguir esse padrão não é uma obrigação.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33</a:t>
            </a:fld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9DED51B-A07B-47E3-9800-A3033C12CC73}"/>
              </a:ext>
            </a:extLst>
          </p:cNvPr>
          <p:cNvSpPr/>
          <p:nvPr/>
        </p:nvSpPr>
        <p:spPr>
          <a:xfrm>
            <a:off x="2554170" y="2681002"/>
            <a:ext cx="7083660" cy="4031873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pt-BR" sz="1600" b="1" dirty="0"/>
              <a:t>{</a:t>
            </a:r>
          </a:p>
          <a:p>
            <a:r>
              <a:rPr lang="pt-BR" sz="1600" b="1" dirty="0"/>
              <a:t>    </a:t>
            </a:r>
            <a:r>
              <a:rPr lang="pt-BR" sz="1600" b="1" dirty="0" err="1"/>
              <a:t>class</a:t>
            </a:r>
            <a:r>
              <a:rPr lang="pt-BR" sz="1600" b="1" dirty="0"/>
              <a:t> Triangulo</a:t>
            </a:r>
          </a:p>
          <a:p>
            <a:r>
              <a:rPr lang="pt-BR" sz="1600" b="1" dirty="0"/>
              <a:t>    {</a:t>
            </a:r>
          </a:p>
          <a:p>
            <a:r>
              <a:rPr lang="pt-BR" sz="1600" b="1" dirty="0"/>
              <a:t>        </a:t>
            </a:r>
            <a:r>
              <a:rPr lang="pt-BR" sz="1600" b="1" dirty="0" err="1"/>
              <a:t>public</a:t>
            </a:r>
            <a:r>
              <a:rPr lang="pt-BR" sz="1600" b="1" dirty="0"/>
              <a:t> </a:t>
            </a:r>
            <a:r>
              <a:rPr lang="pt-BR" sz="1600" b="1" dirty="0" err="1"/>
              <a:t>double</a:t>
            </a:r>
            <a:r>
              <a:rPr lang="pt-BR" sz="1600" b="1" dirty="0"/>
              <a:t> A;</a:t>
            </a:r>
          </a:p>
          <a:p>
            <a:r>
              <a:rPr lang="pt-BR" sz="1600" b="1" dirty="0"/>
              <a:t>        </a:t>
            </a:r>
            <a:r>
              <a:rPr lang="pt-BR" sz="1600" b="1" dirty="0" err="1"/>
              <a:t>public</a:t>
            </a:r>
            <a:r>
              <a:rPr lang="pt-BR" sz="1600" b="1" dirty="0"/>
              <a:t> </a:t>
            </a:r>
            <a:r>
              <a:rPr lang="pt-BR" sz="1600" b="1" dirty="0" err="1"/>
              <a:t>double</a:t>
            </a:r>
            <a:r>
              <a:rPr lang="pt-BR" sz="1600" b="1" dirty="0"/>
              <a:t> B;</a:t>
            </a:r>
          </a:p>
          <a:p>
            <a:r>
              <a:rPr lang="pt-BR" sz="1600" b="1" dirty="0"/>
              <a:t>        </a:t>
            </a:r>
            <a:r>
              <a:rPr lang="pt-BR" sz="1600" b="1" dirty="0" err="1"/>
              <a:t>public</a:t>
            </a:r>
            <a:r>
              <a:rPr lang="pt-BR" sz="1600" b="1" dirty="0"/>
              <a:t> </a:t>
            </a:r>
            <a:r>
              <a:rPr lang="pt-BR" sz="1600" b="1" dirty="0" err="1"/>
              <a:t>double</a:t>
            </a:r>
            <a:r>
              <a:rPr lang="pt-BR" sz="1600" b="1" dirty="0"/>
              <a:t> C;</a:t>
            </a:r>
          </a:p>
          <a:p>
            <a:endParaRPr lang="pt-BR" sz="1600" b="1" dirty="0"/>
          </a:p>
          <a:p>
            <a:r>
              <a:rPr lang="pt-BR" sz="1600" b="1" dirty="0"/>
              <a:t>        </a:t>
            </a:r>
            <a:r>
              <a:rPr lang="pt-BR" sz="1600" b="1" dirty="0" err="1"/>
              <a:t>public</a:t>
            </a:r>
            <a:r>
              <a:rPr lang="pt-BR" sz="1600" b="1" dirty="0"/>
              <a:t> </a:t>
            </a:r>
            <a:r>
              <a:rPr lang="pt-BR" sz="1600" b="1" dirty="0" err="1"/>
              <a:t>double</a:t>
            </a:r>
            <a:r>
              <a:rPr lang="pt-BR" sz="1600" b="1" dirty="0"/>
              <a:t> </a:t>
            </a:r>
            <a:r>
              <a:rPr lang="pt-BR" sz="1600" b="1" dirty="0" err="1"/>
              <a:t>AreaTriangulo</a:t>
            </a:r>
            <a:r>
              <a:rPr lang="pt-BR" sz="1600" b="1" dirty="0"/>
              <a:t>()</a:t>
            </a:r>
          </a:p>
          <a:p>
            <a:r>
              <a:rPr lang="pt-BR" sz="1600" b="1" dirty="0"/>
              <a:t>        {</a:t>
            </a:r>
          </a:p>
          <a:p>
            <a:r>
              <a:rPr lang="pt-BR" sz="1600" b="1" dirty="0"/>
              <a:t>            </a:t>
            </a:r>
            <a:r>
              <a:rPr lang="pt-BR" sz="1600" b="1" dirty="0" err="1"/>
              <a:t>double</a:t>
            </a:r>
            <a:r>
              <a:rPr lang="pt-BR" sz="1600" b="1" dirty="0"/>
              <a:t> p = (A + B + C) / 2.0;</a:t>
            </a:r>
          </a:p>
          <a:p>
            <a:r>
              <a:rPr lang="pt-BR" sz="1600" b="1" dirty="0"/>
              <a:t>            //</a:t>
            </a:r>
            <a:r>
              <a:rPr lang="pt-BR" sz="1600" b="1" dirty="0" err="1"/>
              <a:t>double</a:t>
            </a:r>
            <a:r>
              <a:rPr lang="pt-BR" sz="1600" b="1" dirty="0"/>
              <a:t> raiz = </a:t>
            </a:r>
            <a:r>
              <a:rPr lang="pt-BR" sz="1600" b="1" dirty="0" err="1"/>
              <a:t>Math.Sqrt</a:t>
            </a:r>
            <a:r>
              <a:rPr lang="pt-BR" sz="1600" b="1" dirty="0"/>
              <a:t>(p * (p - A) * (p - B) * (p - C));</a:t>
            </a:r>
          </a:p>
          <a:p>
            <a:r>
              <a:rPr lang="en-US" sz="1600" b="1" dirty="0"/>
              <a:t>            return </a:t>
            </a:r>
            <a:r>
              <a:rPr lang="en-US" sz="1600" b="1" dirty="0" err="1"/>
              <a:t>Math.Sqrt</a:t>
            </a:r>
            <a:r>
              <a:rPr lang="en-US" sz="1600" b="1" dirty="0"/>
              <a:t>(p * (p - A) * (p - B) * (p - C));</a:t>
            </a:r>
          </a:p>
          <a:p>
            <a:r>
              <a:rPr lang="pt-BR" sz="1600" b="1" dirty="0"/>
              <a:t>           // </a:t>
            </a:r>
            <a:r>
              <a:rPr lang="pt-BR" sz="1600" b="1" dirty="0" err="1"/>
              <a:t>return</a:t>
            </a:r>
            <a:r>
              <a:rPr lang="pt-BR" sz="1600" b="1" dirty="0"/>
              <a:t> (raiz);</a:t>
            </a:r>
          </a:p>
          <a:p>
            <a:r>
              <a:rPr lang="pt-BR" sz="1600" b="1" dirty="0"/>
              <a:t>        }</a:t>
            </a:r>
          </a:p>
          <a:p>
            <a:r>
              <a:rPr lang="pt-BR" sz="1600" b="1" dirty="0"/>
              <a:t>    }</a:t>
            </a:r>
          </a:p>
          <a:p>
            <a:r>
              <a:rPr lang="pt-BR" sz="1600" b="1" dirty="0"/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8E86E84-A04A-46DC-8EE4-8792381335E3}"/>
              </a:ext>
            </a:extLst>
          </p:cNvPr>
          <p:cNvSpPr/>
          <p:nvPr/>
        </p:nvSpPr>
        <p:spPr bwMode="auto">
          <a:xfrm>
            <a:off x="3359696" y="2924944"/>
            <a:ext cx="1080120" cy="369332"/>
          </a:xfrm>
          <a:prstGeom prst="rect">
            <a:avLst/>
          </a:prstGeom>
          <a:solidFill>
            <a:srgbClr val="FFFF00">
              <a:alpha val="32157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BCD8C50-A871-412A-B538-74A601E3BA6E}"/>
              </a:ext>
            </a:extLst>
          </p:cNvPr>
          <p:cNvSpPr/>
          <p:nvPr/>
        </p:nvSpPr>
        <p:spPr>
          <a:xfrm>
            <a:off x="2554171" y="2711778"/>
            <a:ext cx="7057091" cy="3970318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pt-BR" b="1" dirty="0" err="1">
                <a:latin typeface="Consolas" panose="020B0609020204030204" pitchFamily="49" charset="0"/>
              </a:rPr>
              <a:t>namespace</a:t>
            </a:r>
            <a:r>
              <a:rPr lang="pt-BR" b="1" dirty="0">
                <a:latin typeface="Consolas" panose="020B0609020204030204" pitchFamily="49" charset="0"/>
              </a:rPr>
              <a:t> ConsoleApp1</a:t>
            </a:r>
          </a:p>
          <a:p>
            <a:r>
              <a:rPr lang="pt-BR" b="1" dirty="0">
                <a:latin typeface="Consolas" panose="020B0609020204030204" pitchFamily="49" charset="0"/>
              </a:rPr>
              <a:t>{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</a:t>
            </a:r>
            <a:r>
              <a:rPr lang="pt-BR" b="1" dirty="0" err="1">
                <a:latin typeface="Consolas" panose="020B0609020204030204" pitchFamily="49" charset="0"/>
              </a:rPr>
              <a:t>class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Retangulo</a:t>
            </a:r>
            <a:endParaRPr lang="pt-BR" b="1" dirty="0">
              <a:latin typeface="Consolas" panose="020B0609020204030204" pitchFamily="49" charset="0"/>
            </a:endParaRPr>
          </a:p>
          <a:p>
            <a:r>
              <a:rPr lang="pt-BR" b="1" dirty="0">
                <a:latin typeface="Consolas" panose="020B0609020204030204" pitchFamily="49" charset="0"/>
              </a:rPr>
              <a:t>    {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    </a:t>
            </a:r>
            <a:r>
              <a:rPr lang="pt-BR" b="1" dirty="0" err="1">
                <a:latin typeface="Consolas" panose="020B0609020204030204" pitchFamily="49" charset="0"/>
              </a:rPr>
              <a:t>public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double</a:t>
            </a:r>
            <a:r>
              <a:rPr lang="pt-BR" b="1" dirty="0">
                <a:latin typeface="Consolas" panose="020B0609020204030204" pitchFamily="49" charset="0"/>
              </a:rPr>
              <a:t> A;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    </a:t>
            </a:r>
            <a:r>
              <a:rPr lang="pt-BR" b="1" dirty="0" err="1">
                <a:latin typeface="Consolas" panose="020B0609020204030204" pitchFamily="49" charset="0"/>
              </a:rPr>
              <a:t>public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double</a:t>
            </a:r>
            <a:r>
              <a:rPr lang="pt-BR" b="1" dirty="0">
                <a:latin typeface="Consolas" panose="020B0609020204030204" pitchFamily="49" charset="0"/>
              </a:rPr>
              <a:t> B;</a:t>
            </a:r>
          </a:p>
          <a:p>
            <a:endParaRPr lang="pt-BR" b="1" dirty="0">
              <a:latin typeface="Consolas" panose="020B0609020204030204" pitchFamily="49" charset="0"/>
            </a:endParaRPr>
          </a:p>
          <a:p>
            <a:r>
              <a:rPr lang="pt-BR" b="1" dirty="0">
                <a:latin typeface="Consolas" panose="020B0609020204030204" pitchFamily="49" charset="0"/>
              </a:rPr>
              <a:t>        </a:t>
            </a:r>
            <a:r>
              <a:rPr lang="pt-BR" b="1" dirty="0" err="1">
                <a:latin typeface="Consolas" panose="020B0609020204030204" pitchFamily="49" charset="0"/>
              </a:rPr>
              <a:t>public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double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AreaRetangulo</a:t>
            </a:r>
            <a:r>
              <a:rPr lang="pt-BR" b="1" dirty="0">
                <a:latin typeface="Consolas" panose="020B0609020204030204" pitchFamily="49" charset="0"/>
              </a:rPr>
              <a:t>()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    {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        </a:t>
            </a:r>
            <a:r>
              <a:rPr lang="pt-BR" b="1" dirty="0" err="1">
                <a:latin typeface="Consolas" panose="020B0609020204030204" pitchFamily="49" charset="0"/>
              </a:rPr>
              <a:t>double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AreaRet</a:t>
            </a:r>
            <a:r>
              <a:rPr lang="pt-BR" b="1" dirty="0">
                <a:latin typeface="Consolas" panose="020B0609020204030204" pitchFamily="49" charset="0"/>
              </a:rPr>
              <a:t> = A * B;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        </a:t>
            </a:r>
            <a:r>
              <a:rPr lang="pt-BR" b="1" dirty="0" err="1">
                <a:latin typeface="Consolas" panose="020B0609020204030204" pitchFamily="49" charset="0"/>
              </a:rPr>
              <a:t>return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AreaRet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}</a:t>
            </a:r>
          </a:p>
          <a:p>
            <a:r>
              <a:rPr lang="pt-BR" b="1" dirty="0">
                <a:latin typeface="Consolas" panose="020B0609020204030204" pitchFamily="49" charset="0"/>
              </a:rPr>
              <a:t>}</a:t>
            </a:r>
            <a:endParaRPr lang="pt-BR" b="1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F747D22-415D-4F2E-98C2-EFEA0F292723}"/>
              </a:ext>
            </a:extLst>
          </p:cNvPr>
          <p:cNvSpPr/>
          <p:nvPr/>
        </p:nvSpPr>
        <p:spPr bwMode="auto">
          <a:xfrm>
            <a:off x="3838796" y="3305158"/>
            <a:ext cx="1249092" cy="369332"/>
          </a:xfrm>
          <a:prstGeom prst="rect">
            <a:avLst/>
          </a:prstGeom>
          <a:solidFill>
            <a:srgbClr val="FFFF00">
              <a:alpha val="32157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20495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Instanciando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Os objetos são criados a partir de uma classe.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Cada objeto é uma instância de sua classe.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Criação do objeto  =  instanciação do objeto.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D056BD3-5E9E-4EAD-B79D-B5B00B573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1" y="3390107"/>
            <a:ext cx="2352675" cy="1828800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80D93AD-7072-43B7-ACAB-0887ABDED399}"/>
              </a:ext>
            </a:extLst>
          </p:cNvPr>
          <p:cNvGrpSpPr/>
          <p:nvPr/>
        </p:nvGrpSpPr>
        <p:grpSpPr>
          <a:xfrm>
            <a:off x="5831559" y="2745646"/>
            <a:ext cx="3024336" cy="718592"/>
            <a:chOff x="4307559" y="2745646"/>
            <a:chExt cx="3024336" cy="718592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7C0C357-355F-46F6-969E-28B0AAD57326}"/>
                </a:ext>
              </a:extLst>
            </p:cNvPr>
            <p:cNvSpPr/>
            <p:nvPr/>
          </p:nvSpPr>
          <p:spPr bwMode="auto">
            <a:xfrm>
              <a:off x="4307559" y="3094906"/>
              <a:ext cx="3024336" cy="36933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/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93475B5-06FF-44F8-9856-8112CE90F661}"/>
                </a:ext>
              </a:extLst>
            </p:cNvPr>
            <p:cNvSpPr txBox="1"/>
            <p:nvPr/>
          </p:nvSpPr>
          <p:spPr>
            <a:xfrm>
              <a:off x="5220072" y="2745646"/>
              <a:ext cx="1416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000000"/>
                  </a:solidFill>
                </a:rPr>
                <a:t>Retângulo X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F6FC204F-EDD0-4143-9FE9-97616023438A}"/>
              </a:ext>
            </a:extLst>
          </p:cNvPr>
          <p:cNvGrpSpPr/>
          <p:nvPr/>
        </p:nvGrpSpPr>
        <p:grpSpPr>
          <a:xfrm>
            <a:off x="6587643" y="4051589"/>
            <a:ext cx="1512168" cy="654119"/>
            <a:chOff x="5063643" y="4051588"/>
            <a:chExt cx="1512168" cy="654119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5C984F92-3390-4EB0-8673-BF0E65002C2E}"/>
                </a:ext>
              </a:extLst>
            </p:cNvPr>
            <p:cNvSpPr/>
            <p:nvPr/>
          </p:nvSpPr>
          <p:spPr bwMode="auto">
            <a:xfrm>
              <a:off x="5063643" y="4336375"/>
              <a:ext cx="1512168" cy="36933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/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26B5E715-8B19-4863-A547-F16AA107844C}"/>
                </a:ext>
              </a:extLst>
            </p:cNvPr>
            <p:cNvSpPr txBox="1"/>
            <p:nvPr/>
          </p:nvSpPr>
          <p:spPr>
            <a:xfrm>
              <a:off x="5126358" y="4051588"/>
              <a:ext cx="1411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000000"/>
                  </a:solidFill>
                </a:rPr>
                <a:t>Retângulo Y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6A4DEA70-2423-49E5-AE39-837236AF497B}"/>
              </a:ext>
            </a:extLst>
          </p:cNvPr>
          <p:cNvGrpSpPr/>
          <p:nvPr/>
        </p:nvGrpSpPr>
        <p:grpSpPr>
          <a:xfrm>
            <a:off x="6652508" y="5201463"/>
            <a:ext cx="1416413" cy="1570189"/>
            <a:chOff x="5128507" y="5201462"/>
            <a:chExt cx="1416413" cy="1570189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0CF42C33-5E7E-4345-A2E8-58A55F89DB33}"/>
                </a:ext>
              </a:extLst>
            </p:cNvPr>
            <p:cNvSpPr/>
            <p:nvPr/>
          </p:nvSpPr>
          <p:spPr bwMode="auto">
            <a:xfrm rot="16200000">
              <a:off x="5234057" y="6001315"/>
              <a:ext cx="1171341" cy="36933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/>
              <a:endParaRPr lang="pt-B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A2F1C55F-BC40-451D-87A5-4522378D24F0}"/>
                </a:ext>
              </a:extLst>
            </p:cNvPr>
            <p:cNvSpPr txBox="1"/>
            <p:nvPr/>
          </p:nvSpPr>
          <p:spPr>
            <a:xfrm>
              <a:off x="5128507" y="5201462"/>
              <a:ext cx="1416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000000"/>
                  </a:solidFill>
                </a:rPr>
                <a:t>Retângulo Z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BB693B77-9DED-4E32-B384-C6E5779C2C83}"/>
              </a:ext>
            </a:extLst>
          </p:cNvPr>
          <p:cNvGrpSpPr/>
          <p:nvPr/>
        </p:nvGrpSpPr>
        <p:grpSpPr>
          <a:xfrm>
            <a:off x="4528516" y="3279573"/>
            <a:ext cx="1489960" cy="1024935"/>
            <a:chOff x="3004516" y="3279572"/>
            <a:chExt cx="1489960" cy="1024935"/>
          </a:xfrm>
        </p:grpSpPr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6B2DA39-924D-4B9E-B98C-F9AF50D5E122}"/>
                </a:ext>
              </a:extLst>
            </p:cNvPr>
            <p:cNvCxnSpPr>
              <a:stCxn id="7" idx="3"/>
              <a:endCxn id="8" idx="1"/>
            </p:cNvCxnSpPr>
            <p:nvPr/>
          </p:nvCxnSpPr>
          <p:spPr bwMode="auto">
            <a:xfrm flipV="1">
              <a:off x="3324275" y="3279572"/>
              <a:ext cx="983284" cy="1024935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28B54CEF-9747-41E8-96A2-7AA72CA7D6D7}"/>
                </a:ext>
              </a:extLst>
            </p:cNvPr>
            <p:cNvSpPr txBox="1"/>
            <p:nvPr/>
          </p:nvSpPr>
          <p:spPr>
            <a:xfrm rot="19068662">
              <a:off x="3004516" y="3504172"/>
              <a:ext cx="1489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000000"/>
                  </a:solidFill>
                </a:rPr>
                <a:t>Instanciando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295D02F-7849-44C5-9EC6-84B55746A071}"/>
              </a:ext>
            </a:extLst>
          </p:cNvPr>
          <p:cNvGrpSpPr/>
          <p:nvPr/>
        </p:nvGrpSpPr>
        <p:grpSpPr>
          <a:xfrm>
            <a:off x="4848275" y="4198462"/>
            <a:ext cx="1739368" cy="369332"/>
            <a:chOff x="3324275" y="4198462"/>
            <a:chExt cx="1739368" cy="369332"/>
          </a:xfrm>
        </p:grpSpPr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D18EEC6D-DB49-40A7-892C-5193CECFF3D9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 bwMode="auto">
            <a:xfrm>
              <a:off x="3324275" y="4304507"/>
              <a:ext cx="1739368" cy="216534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E999DDE1-E0F5-4EFE-A095-C094F6B11F69}"/>
                </a:ext>
              </a:extLst>
            </p:cNvPr>
            <p:cNvSpPr txBox="1"/>
            <p:nvPr/>
          </p:nvSpPr>
          <p:spPr>
            <a:xfrm rot="667952">
              <a:off x="3570970" y="4198462"/>
              <a:ext cx="1489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000000"/>
                  </a:solidFill>
                </a:rPr>
                <a:t>Instanciando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48E67A23-78A0-4285-AA95-D16E3D53CA4F}"/>
              </a:ext>
            </a:extLst>
          </p:cNvPr>
          <p:cNvGrpSpPr/>
          <p:nvPr/>
        </p:nvGrpSpPr>
        <p:grpSpPr>
          <a:xfrm>
            <a:off x="4879634" y="4325977"/>
            <a:ext cx="2279429" cy="1860005"/>
            <a:chOff x="3355633" y="4325976"/>
            <a:chExt cx="2279429" cy="1860005"/>
          </a:xfrm>
        </p:grpSpPr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B391BA0E-431A-4985-8794-C9B3B5B21E8D}"/>
                </a:ext>
              </a:extLst>
            </p:cNvPr>
            <p:cNvCxnSpPr>
              <a:cxnSpLocks/>
              <a:endCxn id="10" idx="0"/>
            </p:cNvCxnSpPr>
            <p:nvPr/>
          </p:nvCxnSpPr>
          <p:spPr bwMode="auto">
            <a:xfrm>
              <a:off x="3355633" y="4325976"/>
              <a:ext cx="2279429" cy="1860005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96C2820C-D6C3-4273-AB94-1189349DA656}"/>
                </a:ext>
              </a:extLst>
            </p:cNvPr>
            <p:cNvSpPr txBox="1"/>
            <p:nvPr/>
          </p:nvSpPr>
          <p:spPr>
            <a:xfrm rot="2622263">
              <a:off x="3790659" y="5026092"/>
              <a:ext cx="1489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000000"/>
                  </a:solidFill>
                </a:rPr>
                <a:t>Instanciando</a:t>
              </a:r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E3BA006-FF8C-4C78-B69F-5F72DBC619F4}"/>
              </a:ext>
            </a:extLst>
          </p:cNvPr>
          <p:cNvSpPr txBox="1"/>
          <p:nvPr/>
        </p:nvSpPr>
        <p:spPr>
          <a:xfrm>
            <a:off x="8963661" y="3193911"/>
            <a:ext cx="1359668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 err="1"/>
              <a:t>LadoA</a:t>
            </a:r>
            <a:r>
              <a:rPr lang="pt-BR" sz="1400" dirty="0"/>
              <a:t> = 8 cm </a:t>
            </a:r>
          </a:p>
          <a:p>
            <a:r>
              <a:rPr lang="pt-BR" sz="1400" dirty="0" err="1"/>
              <a:t>LadoB</a:t>
            </a:r>
            <a:r>
              <a:rPr lang="pt-BR" sz="1400" dirty="0"/>
              <a:t> = 3 cm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A37B156-CFB3-4351-ADF3-0E555AF6F30C}"/>
              </a:ext>
            </a:extLst>
          </p:cNvPr>
          <p:cNvSpPr txBox="1"/>
          <p:nvPr/>
        </p:nvSpPr>
        <p:spPr>
          <a:xfrm>
            <a:off x="8227563" y="4470809"/>
            <a:ext cx="1359668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 err="1"/>
              <a:t>LadoA</a:t>
            </a:r>
            <a:r>
              <a:rPr lang="pt-BR" sz="1400" dirty="0"/>
              <a:t> = 5 cm </a:t>
            </a:r>
          </a:p>
          <a:p>
            <a:r>
              <a:rPr lang="pt-BR" sz="1400" dirty="0" err="1"/>
              <a:t>LadoB</a:t>
            </a:r>
            <a:r>
              <a:rPr lang="pt-BR" sz="1400" dirty="0"/>
              <a:t> = 3 cm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CF6D237-D398-42B5-B09A-4FC3B5931F22}"/>
              </a:ext>
            </a:extLst>
          </p:cNvPr>
          <p:cNvSpPr txBox="1"/>
          <p:nvPr/>
        </p:nvSpPr>
        <p:spPr>
          <a:xfrm>
            <a:off x="7899408" y="5897891"/>
            <a:ext cx="1452514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 err="1"/>
              <a:t>LadoA</a:t>
            </a:r>
            <a:r>
              <a:rPr lang="pt-BR" sz="1400" dirty="0"/>
              <a:t> = 3 cm </a:t>
            </a:r>
          </a:p>
          <a:p>
            <a:r>
              <a:rPr lang="pt-BR" sz="1400" dirty="0" err="1"/>
              <a:t>LadoB</a:t>
            </a:r>
            <a:r>
              <a:rPr lang="pt-BR" sz="1400" dirty="0"/>
              <a:t> = 4,5 cm</a:t>
            </a:r>
          </a:p>
        </p:txBody>
      </p:sp>
    </p:spTree>
    <p:extLst>
      <p:ext uri="{BB962C8B-B14F-4D97-AF65-F5344CB8AC3E}">
        <p14:creationId xmlns:p14="http://schemas.microsoft.com/office/powerpoint/2010/main" val="913610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em C#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Observe a classe Programa realizando a instanciação do objeto </a:t>
            </a:r>
            <a:r>
              <a:rPr lang="pt-BR" dirty="0" err="1"/>
              <a:t>Retangulo</a:t>
            </a:r>
            <a:r>
              <a:rPr lang="pt-BR" dirty="0"/>
              <a:t> X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pt-BR" dirty="0"/>
          </a:p>
          <a:p>
            <a:pPr algn="just">
              <a:buFont typeface="Wingdings" panose="05000000000000000000" pitchFamily="2" charset="2"/>
              <a:buChar char="q"/>
            </a:pPr>
            <a:endParaRPr lang="pt-BR" dirty="0"/>
          </a:p>
          <a:p>
            <a:pPr algn="just"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904D07-BA94-4133-8392-1B6841C79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89" y="2143919"/>
            <a:ext cx="5200650" cy="34861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50D60A9-7DC0-4EDA-B4F8-7374D87F4859}"/>
              </a:ext>
            </a:extLst>
          </p:cNvPr>
          <p:cNvSpPr/>
          <p:nvPr/>
        </p:nvSpPr>
        <p:spPr bwMode="auto">
          <a:xfrm>
            <a:off x="3287688" y="3574350"/>
            <a:ext cx="3312368" cy="369332"/>
          </a:xfrm>
          <a:prstGeom prst="rect">
            <a:avLst/>
          </a:prstGeom>
          <a:solidFill>
            <a:srgbClr val="FFFF00">
              <a:alpha val="32157"/>
            </a:srgbClr>
          </a:solidFill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9E7885C-70EE-4D27-8B5A-27815348166F}"/>
              </a:ext>
            </a:extLst>
          </p:cNvPr>
          <p:cNvSpPr/>
          <p:nvPr/>
        </p:nvSpPr>
        <p:spPr bwMode="auto">
          <a:xfrm>
            <a:off x="3252428" y="4077072"/>
            <a:ext cx="2555540" cy="369332"/>
          </a:xfrm>
          <a:prstGeom prst="rect">
            <a:avLst/>
          </a:prstGeom>
          <a:solidFill>
            <a:srgbClr val="FFFF00">
              <a:alpha val="32157"/>
            </a:srgbClr>
          </a:solidFill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C1A4267-A83C-4249-A9D5-E73BE6131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1577849"/>
            <a:ext cx="6250310" cy="499844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BD8774A-7161-44F0-B3B6-4A1539FC3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944" y="749921"/>
            <a:ext cx="5018987" cy="208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828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Instanciando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objetos são criados (instanciados) a partir de uma classe. Veja o exemplo:</a:t>
            </a:r>
          </a:p>
          <a:p>
            <a:r>
              <a:rPr lang="pt-BR" dirty="0"/>
              <a:t>Classe Veículo – ainda não sabemos qual o veículo vai ser criado.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866E5EB-A2D5-4FB1-91EF-0074AE5E4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090" y="2623697"/>
            <a:ext cx="3964111" cy="16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40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Instanciando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/>
              <a:t>Quando os objetos são criados (a partir de sua classe), dizemos que o objeto foi instanciado 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/>
              <a:t>Portanto, cada objeto é uma instância de sua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  <p:pic>
        <p:nvPicPr>
          <p:cNvPr id="2050" name="Picture 2" descr="Resultado de imagem para veiculos png">
            <a:extLst>
              <a:ext uri="{FF2B5EF4-FFF2-40B4-BE49-F238E27FC236}">
                <a16:creationId xmlns:a16="http://schemas.microsoft.com/office/drawing/2014/main" id="{48022E9B-8532-4BFE-A444-382CBFEA0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737" y="5057333"/>
            <a:ext cx="9144000" cy="17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866E5EB-A2D5-4FB1-91EF-0074AE5E4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407" y="2658757"/>
            <a:ext cx="3964111" cy="161060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7144A5F-AD8D-4D7F-909D-EB8D4F28A4DE}"/>
              </a:ext>
            </a:extLst>
          </p:cNvPr>
          <p:cNvSpPr txBox="1"/>
          <p:nvPr/>
        </p:nvSpPr>
        <p:spPr>
          <a:xfrm>
            <a:off x="5159897" y="2599809"/>
            <a:ext cx="1610377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Classe Veículo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C5D87D-40C3-4D80-9365-8DC0767AA290}"/>
              </a:ext>
            </a:extLst>
          </p:cNvPr>
          <p:cNvSpPr txBox="1"/>
          <p:nvPr/>
        </p:nvSpPr>
        <p:spPr>
          <a:xfrm>
            <a:off x="3354096" y="4308534"/>
            <a:ext cx="5544851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Objetos instanciados:  Carro 1, Carro 2, ... , Carro n.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392F2F6-A327-4D49-8D42-C69A075A08A8}"/>
              </a:ext>
            </a:extLst>
          </p:cNvPr>
          <p:cNvCxnSpPr>
            <a:stCxn id="8" idx="2"/>
          </p:cNvCxnSpPr>
          <p:nvPr/>
        </p:nvCxnSpPr>
        <p:spPr bwMode="auto">
          <a:xfrm flipH="1">
            <a:off x="3104987" y="4677866"/>
            <a:ext cx="3021534" cy="623372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9890729-1235-4AC9-8CD7-9D4D8053D843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 flipH="1">
            <a:off x="3935761" y="4677867"/>
            <a:ext cx="2190760" cy="847209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AEC14EB-276D-4C99-A581-70719B2F3E9A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 flipH="1">
            <a:off x="5591945" y="4677867"/>
            <a:ext cx="534576" cy="767259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509473B-1199-4951-BF90-014EC6D0A319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>
            <a:off x="6126521" y="4677866"/>
            <a:ext cx="798714" cy="623372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E2B4388-E850-4070-96E7-75E9774F7E7D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>
            <a:off x="6126522" y="4677867"/>
            <a:ext cx="2471687" cy="767259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FFAC99BB-3152-4B19-AAC5-F02FD6CEAACD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>
            <a:off x="6126521" y="4677867"/>
            <a:ext cx="3289970" cy="719191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4523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Instanciando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/>
              <a:t>Para criar o novo objeto posso utilizar o construtor no C#.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/>
              <a:t>A partir da classe Veículo, utiliza-se o construtor para criar o carro Onix, Fit, Sandero, etc.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  <p:pic>
        <p:nvPicPr>
          <p:cNvPr id="2050" name="Picture 2" descr="Resultado de imagem para veiculos png">
            <a:extLst>
              <a:ext uri="{FF2B5EF4-FFF2-40B4-BE49-F238E27FC236}">
                <a16:creationId xmlns:a16="http://schemas.microsoft.com/office/drawing/2014/main" id="{48022E9B-8532-4BFE-A444-382CBFEA0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30" y="5248692"/>
            <a:ext cx="8276471" cy="159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866E5EB-A2D5-4FB1-91EF-0074AE5E4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407" y="2658757"/>
            <a:ext cx="3964111" cy="161060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7144A5F-AD8D-4D7F-909D-EB8D4F28A4DE}"/>
              </a:ext>
            </a:extLst>
          </p:cNvPr>
          <p:cNvSpPr txBox="1"/>
          <p:nvPr/>
        </p:nvSpPr>
        <p:spPr>
          <a:xfrm>
            <a:off x="5159897" y="2599809"/>
            <a:ext cx="1610377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Classe Veículo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C5D87D-40C3-4D80-9365-8DC0767AA290}"/>
              </a:ext>
            </a:extLst>
          </p:cNvPr>
          <p:cNvSpPr txBox="1"/>
          <p:nvPr/>
        </p:nvSpPr>
        <p:spPr>
          <a:xfrm>
            <a:off x="2855640" y="4328311"/>
            <a:ext cx="716888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Utilizo construtor para criar os objetos Carro 1, Carro 2, ... , Carro n.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392F2F6-A327-4D49-8D42-C69A075A08A8}"/>
              </a:ext>
            </a:extLst>
          </p:cNvPr>
          <p:cNvCxnSpPr>
            <a:stCxn id="8" idx="2"/>
          </p:cNvCxnSpPr>
          <p:nvPr/>
        </p:nvCxnSpPr>
        <p:spPr bwMode="auto">
          <a:xfrm flipH="1">
            <a:off x="2606545" y="4697643"/>
            <a:ext cx="3833539" cy="623372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99890729-1235-4AC9-8CD7-9D4D8053D843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 flipH="1">
            <a:off x="3437319" y="4697644"/>
            <a:ext cx="3002765" cy="847209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AEC14EB-276D-4C99-A581-70719B2F3E9A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 flipH="1">
            <a:off x="5093501" y="4697644"/>
            <a:ext cx="1346583" cy="767259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509473B-1199-4951-BF90-014EC6D0A319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 flipH="1">
            <a:off x="6426781" y="4697643"/>
            <a:ext cx="13303" cy="623372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E2B4388-E850-4070-96E7-75E9774F7E7D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>
            <a:off x="6440083" y="4697644"/>
            <a:ext cx="1659670" cy="767259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FFAC99BB-3152-4B19-AAC5-F02FD6CEAACD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>
            <a:off x="6440084" y="4697644"/>
            <a:ext cx="2477953" cy="719191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3095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de Paradigma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1757518"/>
            <a:ext cx="66103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51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Nomeando uma 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sz="2200" dirty="0"/>
              <a:t>Aplicar o Princípio da </a:t>
            </a:r>
            <a:r>
              <a:rPr lang="pt-BR" sz="2200" b="1" dirty="0"/>
              <a:t>Responsabilidade</a:t>
            </a:r>
            <a:r>
              <a:rPr lang="pt-BR" sz="2200" dirty="0"/>
              <a:t> </a:t>
            </a:r>
            <a:r>
              <a:rPr lang="pt-BR" sz="2200" b="1" dirty="0"/>
              <a:t>Única</a:t>
            </a:r>
            <a:r>
              <a:rPr lang="pt-BR" sz="2200" dirty="0"/>
              <a:t>:</a:t>
            </a:r>
          </a:p>
          <a:p>
            <a:pPr lvl="1" algn="just">
              <a:buClrTx/>
              <a:buFont typeface="Wingdings" panose="05000000000000000000" pitchFamily="2" charset="2"/>
              <a:buChar char="ü"/>
            </a:pPr>
            <a:r>
              <a:rPr lang="pt-BR" dirty="0"/>
              <a:t>Uma classe deve ter uma única responsabilidade.</a:t>
            </a:r>
          </a:p>
          <a:p>
            <a:pPr lvl="1" algn="just">
              <a:buClrTx/>
              <a:buFont typeface="Wingdings" panose="05000000000000000000" pitchFamily="2" charset="2"/>
              <a:buChar char="ü"/>
            </a:pPr>
            <a:r>
              <a:rPr lang="pt-BR" dirty="0"/>
              <a:t>Esta responsabilidade deve ser totalmente encapsulada pela classe.</a:t>
            </a:r>
          </a:p>
          <a:p>
            <a:pPr lvl="1" algn="just">
              <a:buClrTx/>
              <a:buFont typeface="Wingdings" panose="05000000000000000000" pitchFamily="2" charset="2"/>
              <a:buChar char="ü"/>
            </a:pPr>
            <a:r>
              <a:rPr lang="pt-BR" dirty="0"/>
              <a:t>Todas as operações devem estar fortemente alinhadas a esta responsabilidade.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34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de Paradigma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sz="2200" dirty="0"/>
              <a:t>Acesso indireto aos atributos do objeto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sz="2200" dirty="0"/>
              <a:t> Atributos devem ser protegidos.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549748"/>
            <a:ext cx="8288232" cy="393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77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dos atributos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Para declarar um atributo, utilizamos a seguinte sintaxe:</a:t>
            </a:r>
          </a:p>
          <a:p>
            <a:r>
              <a:rPr lang="pt-BR" b="1" i="1" dirty="0"/>
              <a:t>&lt;qualificador&gt; &lt;</a:t>
            </a:r>
            <a:r>
              <a:rPr lang="pt-BR" b="1" i="1" dirty="0" err="1"/>
              <a:t>tipo_do_atributo</a:t>
            </a:r>
            <a:r>
              <a:rPr lang="pt-BR" b="1" i="1" dirty="0"/>
              <a:t>&gt; &lt;</a:t>
            </a:r>
            <a:r>
              <a:rPr lang="pt-BR" b="1" i="1" dirty="0" err="1"/>
              <a:t>nome_do_atributo</a:t>
            </a:r>
            <a:r>
              <a:rPr lang="pt-BR" b="1" i="1" dirty="0"/>
              <a:t>&gt;;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b="1" i="1" dirty="0"/>
              <a:t>&lt;qualificador&gt;: </a:t>
            </a:r>
            <a:r>
              <a:rPr lang="pt-BR" dirty="0"/>
              <a:t>O qualificador de acesso determinará a visibilidade do atributo. É opcional e, se não for informado, por padrão o atributo será protegido (</a:t>
            </a:r>
            <a:r>
              <a:rPr lang="pt-BR" i="1" dirty="0" err="1"/>
              <a:t>protected</a:t>
            </a:r>
            <a:r>
              <a:rPr lang="pt-BR" dirty="0"/>
              <a:t>). (Voltaremos a falar sobre os qualificadores quando estudarmos encapsulamento.)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b="1" i="1" dirty="0"/>
              <a:t>&lt;</a:t>
            </a:r>
            <a:r>
              <a:rPr lang="pt-BR" b="1" i="1" dirty="0" err="1"/>
              <a:t>tipo_do_atributo</a:t>
            </a:r>
            <a:r>
              <a:rPr lang="pt-BR" b="1" i="1" dirty="0"/>
              <a:t>&gt;: </a:t>
            </a:r>
            <a:r>
              <a:rPr lang="pt-BR" dirty="0"/>
              <a:t>é um tipo primitivo ou classe que define o atributo.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b="1" i="1" dirty="0"/>
              <a:t>&lt;</a:t>
            </a:r>
            <a:r>
              <a:rPr lang="pt-BR" b="1" i="1" dirty="0" err="1"/>
              <a:t>nome_do_atributo</a:t>
            </a:r>
            <a:r>
              <a:rPr lang="pt-BR" b="1" i="1" dirty="0"/>
              <a:t>&gt;: </a:t>
            </a:r>
            <a:r>
              <a:rPr lang="pt-BR" dirty="0"/>
              <a:t>nome que identifica o atributo. Há um padrão entre os programadores de sempre iniciarem os nomes de atributos com letras minúsculas. Mas, apesar de ser uma boa prática, seguir esse padrão não é uma obrigação.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 Caso queiramos definir vários atributos de mesmo tipo podemos colocar os vários nomes separados por vírgula.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7AC9813-F9D9-4B99-8900-BB374C4102FF}"/>
              </a:ext>
            </a:extLst>
          </p:cNvPr>
          <p:cNvSpPr/>
          <p:nvPr/>
        </p:nvSpPr>
        <p:spPr>
          <a:xfrm>
            <a:off x="2711625" y="2274907"/>
            <a:ext cx="7057091" cy="39703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pt-BR" b="1" dirty="0" err="1">
                <a:latin typeface="Consolas" panose="020B0609020204030204" pitchFamily="49" charset="0"/>
              </a:rPr>
              <a:t>namespace</a:t>
            </a:r>
            <a:r>
              <a:rPr lang="pt-BR" b="1" dirty="0">
                <a:latin typeface="Consolas" panose="020B0609020204030204" pitchFamily="49" charset="0"/>
              </a:rPr>
              <a:t> ConsoleApp1</a:t>
            </a:r>
          </a:p>
          <a:p>
            <a:r>
              <a:rPr lang="pt-BR" b="1" dirty="0">
                <a:latin typeface="Consolas" panose="020B0609020204030204" pitchFamily="49" charset="0"/>
              </a:rPr>
              <a:t>{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</a:t>
            </a:r>
            <a:r>
              <a:rPr lang="pt-BR" b="1" dirty="0" err="1">
                <a:latin typeface="Consolas" panose="020B0609020204030204" pitchFamily="49" charset="0"/>
              </a:rPr>
              <a:t>class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Retangulo</a:t>
            </a:r>
            <a:endParaRPr lang="pt-BR" b="1" dirty="0">
              <a:latin typeface="Consolas" panose="020B0609020204030204" pitchFamily="49" charset="0"/>
            </a:endParaRPr>
          </a:p>
          <a:p>
            <a:r>
              <a:rPr lang="pt-BR" b="1" dirty="0">
                <a:latin typeface="Consolas" panose="020B0609020204030204" pitchFamily="49" charset="0"/>
              </a:rPr>
              <a:t>    {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    </a:t>
            </a:r>
            <a:r>
              <a:rPr lang="pt-BR" b="1" dirty="0" err="1">
                <a:latin typeface="Consolas" panose="020B0609020204030204" pitchFamily="49" charset="0"/>
              </a:rPr>
              <a:t>public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double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LadoA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    </a:t>
            </a:r>
            <a:r>
              <a:rPr lang="pt-BR" b="1" dirty="0" err="1">
                <a:latin typeface="Consolas" panose="020B0609020204030204" pitchFamily="49" charset="0"/>
              </a:rPr>
              <a:t>public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double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LadoB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</a:p>
          <a:p>
            <a:endParaRPr lang="pt-BR" b="1" dirty="0">
              <a:latin typeface="Consolas" panose="020B0609020204030204" pitchFamily="49" charset="0"/>
            </a:endParaRPr>
          </a:p>
          <a:p>
            <a:r>
              <a:rPr lang="pt-BR" b="1" dirty="0">
                <a:latin typeface="Consolas" panose="020B0609020204030204" pitchFamily="49" charset="0"/>
              </a:rPr>
              <a:t>        </a:t>
            </a:r>
            <a:r>
              <a:rPr lang="pt-BR" b="1" dirty="0" err="1">
                <a:latin typeface="Consolas" panose="020B0609020204030204" pitchFamily="49" charset="0"/>
              </a:rPr>
              <a:t>public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double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AreaRetangulo</a:t>
            </a:r>
            <a:r>
              <a:rPr lang="pt-BR" b="1" dirty="0">
                <a:latin typeface="Consolas" panose="020B0609020204030204" pitchFamily="49" charset="0"/>
              </a:rPr>
              <a:t>()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    {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        </a:t>
            </a:r>
            <a:r>
              <a:rPr lang="pt-BR" b="1" dirty="0" err="1">
                <a:latin typeface="Consolas" panose="020B0609020204030204" pitchFamily="49" charset="0"/>
              </a:rPr>
              <a:t>double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AreaRet</a:t>
            </a:r>
            <a:r>
              <a:rPr lang="pt-BR" b="1" dirty="0">
                <a:latin typeface="Consolas" panose="020B0609020204030204" pitchFamily="49" charset="0"/>
              </a:rPr>
              <a:t> = </a:t>
            </a:r>
            <a:r>
              <a:rPr lang="pt-BR" b="1" dirty="0" err="1">
                <a:latin typeface="Consolas" panose="020B0609020204030204" pitchFamily="49" charset="0"/>
              </a:rPr>
              <a:t>LadoA</a:t>
            </a:r>
            <a:r>
              <a:rPr lang="pt-BR" b="1" dirty="0">
                <a:latin typeface="Consolas" panose="020B0609020204030204" pitchFamily="49" charset="0"/>
              </a:rPr>
              <a:t> * </a:t>
            </a:r>
            <a:r>
              <a:rPr lang="pt-BR" b="1" dirty="0" err="1">
                <a:latin typeface="Consolas" panose="020B0609020204030204" pitchFamily="49" charset="0"/>
              </a:rPr>
              <a:t>LadoB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        </a:t>
            </a:r>
            <a:r>
              <a:rPr lang="pt-BR" b="1" dirty="0" err="1">
                <a:latin typeface="Consolas" panose="020B0609020204030204" pitchFamily="49" charset="0"/>
              </a:rPr>
              <a:t>return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AreaRet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}</a:t>
            </a:r>
          </a:p>
          <a:p>
            <a:r>
              <a:rPr lang="pt-BR" b="1" dirty="0">
                <a:latin typeface="Consolas" panose="020B0609020204030204" pitchFamily="49" charset="0"/>
              </a:rPr>
              <a:t>}</a:t>
            </a:r>
            <a:endParaRPr lang="pt-BR" b="1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DDDC345-C426-41D4-9122-5B79BD19EC7D}"/>
              </a:ext>
            </a:extLst>
          </p:cNvPr>
          <p:cNvCxnSpPr/>
          <p:nvPr/>
        </p:nvCxnSpPr>
        <p:spPr bwMode="auto">
          <a:xfrm>
            <a:off x="3647728" y="2204864"/>
            <a:ext cx="360040" cy="12241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F629378-9740-4F92-AC80-7B87BBBFE70C}"/>
              </a:ext>
            </a:extLst>
          </p:cNvPr>
          <p:cNvCxnSpPr/>
          <p:nvPr/>
        </p:nvCxnSpPr>
        <p:spPr bwMode="auto">
          <a:xfrm flipH="1">
            <a:off x="5159896" y="2204864"/>
            <a:ext cx="334380" cy="12241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EB27537-B97D-49E8-9CA7-5A92E47324AF}"/>
              </a:ext>
            </a:extLst>
          </p:cNvPr>
          <p:cNvCxnSpPr/>
          <p:nvPr/>
        </p:nvCxnSpPr>
        <p:spPr bwMode="auto">
          <a:xfrm flipH="1">
            <a:off x="6096000" y="2204865"/>
            <a:ext cx="1981200" cy="11726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5C202210-599A-473D-8255-784421999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678" y="2705472"/>
            <a:ext cx="3112322" cy="178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3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dos atributos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pt-BR" b="1" i="1" dirty="0"/>
              <a:t>&lt;qualificador&gt; &lt;</a:t>
            </a:r>
            <a:r>
              <a:rPr lang="pt-BR" b="1" i="1" dirty="0" err="1"/>
              <a:t>tipo_do_atributo</a:t>
            </a:r>
            <a:r>
              <a:rPr lang="pt-BR" b="1" i="1" dirty="0"/>
              <a:t>&gt; &lt;</a:t>
            </a:r>
            <a:r>
              <a:rPr lang="pt-BR" b="1" i="1" dirty="0" err="1"/>
              <a:t>nome_do_atributo</a:t>
            </a:r>
            <a:r>
              <a:rPr lang="pt-BR" b="1" i="1" dirty="0"/>
              <a:t>&gt;;</a:t>
            </a:r>
            <a:endParaRPr lang="pt-BR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Exemplos:</a:t>
            </a:r>
          </a:p>
          <a:p>
            <a:pPr marL="898525" indent="-449263" algn="l"/>
            <a:r>
              <a:rPr lang="pt-BR" i="1" dirty="0" err="1"/>
              <a:t>private</a:t>
            </a:r>
            <a:r>
              <a:rPr lang="pt-BR" i="1" dirty="0"/>
              <a:t> </a:t>
            </a:r>
            <a:r>
              <a:rPr lang="pt-BR" i="1" dirty="0" err="1"/>
              <a:t>double</a:t>
            </a:r>
            <a:r>
              <a:rPr lang="pt-BR" i="1" dirty="0"/>
              <a:t> </a:t>
            </a:r>
            <a:r>
              <a:rPr lang="pt-BR" dirty="0"/>
              <a:t>saldo;</a:t>
            </a:r>
          </a:p>
          <a:p>
            <a:pPr marL="898525" indent="-449263" algn="l"/>
            <a:r>
              <a:rPr lang="pt-BR" i="1" dirty="0" err="1"/>
              <a:t>public</a:t>
            </a:r>
            <a:r>
              <a:rPr lang="pt-BR" i="1" dirty="0"/>
              <a:t> </a:t>
            </a:r>
            <a:r>
              <a:rPr lang="pt-BR" i="1" dirty="0" err="1"/>
              <a:t>String</a:t>
            </a:r>
            <a:r>
              <a:rPr lang="pt-BR" i="1" dirty="0"/>
              <a:t> </a:t>
            </a:r>
            <a:r>
              <a:rPr lang="pt-BR" dirty="0"/>
              <a:t>nome, endereço;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817728" y="4005064"/>
            <a:ext cx="8820472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</a:rPr>
              <a:t>Encapsulamento</a:t>
            </a:r>
            <a:r>
              <a:rPr lang="pt-BR" dirty="0">
                <a:latin typeface="Times New Roman" panose="02020603050405020304" pitchFamily="18" charset="0"/>
              </a:rPr>
              <a:t> serve para controlar o acesso aos atributos e métodos de uma classe. É uma forma eficiente de proteger os dados manipulados dentro da classe, além de determinar onde esta classe poderá ser manipulada.</a:t>
            </a:r>
          </a:p>
          <a:p>
            <a:r>
              <a:rPr lang="pt-BR" dirty="0">
                <a:latin typeface="Times New Roman" panose="02020603050405020304" pitchFamily="18" charset="0"/>
              </a:rPr>
              <a:t>O </a:t>
            </a:r>
            <a:r>
              <a:rPr lang="pt-BR" b="1" dirty="0">
                <a:latin typeface="Times New Roman" panose="02020603050405020304" pitchFamily="18" charset="0"/>
              </a:rPr>
              <a:t>encapsulamento</a:t>
            </a:r>
            <a:r>
              <a:rPr lang="pt-BR" dirty="0">
                <a:latin typeface="Times New Roman" panose="02020603050405020304" pitchFamily="18" charset="0"/>
              </a:rPr>
              <a:t> é um mecanismo que permite o acesso aos dados de um objeto somente através dos métodos desse. Nenhuma outra parte do programa pode operar sobre os dados do objeto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71105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dos métodos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Para declararmos um método, utilizamos a seguinte sintaxe:</a:t>
            </a:r>
          </a:p>
          <a:p>
            <a:pPr marL="0" indent="0" algn="l"/>
            <a:r>
              <a:rPr lang="pt-BR" sz="1600" i="1" dirty="0"/>
              <a:t>&lt;qualificador&gt; &lt;</a:t>
            </a:r>
            <a:r>
              <a:rPr lang="pt-BR" sz="1600" i="1" dirty="0" err="1"/>
              <a:t>tipo_de_retorno</a:t>
            </a:r>
            <a:r>
              <a:rPr lang="pt-BR" sz="1600" i="1" dirty="0"/>
              <a:t>&gt; &lt;</a:t>
            </a:r>
            <a:r>
              <a:rPr lang="pt-BR" sz="1600" i="1" dirty="0" err="1"/>
              <a:t>nome_do_metodo</a:t>
            </a:r>
            <a:r>
              <a:rPr lang="pt-BR" sz="1600" i="1" dirty="0"/>
              <a:t>&gt; </a:t>
            </a:r>
            <a:r>
              <a:rPr lang="pt-BR" sz="1600" dirty="0"/>
              <a:t>(</a:t>
            </a:r>
            <a:r>
              <a:rPr lang="pt-BR" sz="1600" i="1" dirty="0"/>
              <a:t>&lt;</a:t>
            </a:r>
            <a:r>
              <a:rPr lang="pt-BR" sz="1600" i="1" dirty="0" err="1"/>
              <a:t>lista_de_argumentos</a:t>
            </a:r>
            <a:r>
              <a:rPr lang="pt-BR" sz="1600" i="1" dirty="0"/>
              <a:t>&gt;</a:t>
            </a:r>
            <a:r>
              <a:rPr lang="pt-BR" sz="1600" dirty="0"/>
              <a:t>){</a:t>
            </a:r>
          </a:p>
          <a:p>
            <a:r>
              <a:rPr lang="pt-BR" sz="1600" dirty="0"/>
              <a:t>&lt;</a:t>
            </a:r>
            <a:r>
              <a:rPr lang="pt-BR" sz="1600" i="1" dirty="0"/>
              <a:t>corpo_ do_ método</a:t>
            </a:r>
            <a:r>
              <a:rPr lang="pt-BR" sz="1600" dirty="0"/>
              <a:t>&gt;</a:t>
            </a:r>
          </a:p>
          <a:p>
            <a:r>
              <a:rPr lang="pt-BR" sz="1600" dirty="0"/>
              <a:t>}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i="1" dirty="0"/>
              <a:t>&lt;qualificador&gt;: </a:t>
            </a:r>
            <a:r>
              <a:rPr lang="pt-BR" dirty="0"/>
              <a:t>Mesmo conceito usado no caso de atributos.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i="1" dirty="0"/>
              <a:t>&lt;</a:t>
            </a:r>
            <a:r>
              <a:rPr lang="pt-BR" i="1" dirty="0" err="1"/>
              <a:t>tipo_do_retorno</a:t>
            </a:r>
            <a:r>
              <a:rPr lang="pt-BR" i="1" dirty="0"/>
              <a:t>&gt;: </a:t>
            </a:r>
            <a:r>
              <a:rPr lang="pt-BR" dirty="0"/>
              <a:t>é um tipo primitivo ou classe que define o retorno a ser dado pelo método.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i="1" dirty="0"/>
              <a:t>&lt;</a:t>
            </a:r>
            <a:r>
              <a:rPr lang="pt-BR" i="1" dirty="0" err="1"/>
              <a:t>nome_do_método</a:t>
            </a:r>
            <a:r>
              <a:rPr lang="pt-BR" i="1" dirty="0"/>
              <a:t>&gt;</a:t>
            </a:r>
            <a:r>
              <a:rPr lang="pt-BR" dirty="0"/>
              <a:t>: nome que identifica o método.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i="1" dirty="0"/>
              <a:t>&lt;</a:t>
            </a:r>
            <a:r>
              <a:rPr lang="pt-BR" i="1" dirty="0" err="1"/>
              <a:t>corpo_do_método</a:t>
            </a:r>
            <a:r>
              <a:rPr lang="pt-BR" i="1" dirty="0"/>
              <a:t>&gt;: </a:t>
            </a:r>
            <a:r>
              <a:rPr lang="pt-BR" dirty="0"/>
              <a:t>código que define o que o método faz.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03AB973-0F1C-43BF-A5A9-3D1ADD48CB7C}"/>
              </a:ext>
            </a:extLst>
          </p:cNvPr>
          <p:cNvSpPr/>
          <p:nvPr/>
        </p:nvSpPr>
        <p:spPr>
          <a:xfrm>
            <a:off x="2351585" y="2636912"/>
            <a:ext cx="7057091" cy="39703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pt-BR" b="1" dirty="0" err="1">
                <a:latin typeface="Consolas" panose="020B0609020204030204" pitchFamily="49" charset="0"/>
              </a:rPr>
              <a:t>namespace</a:t>
            </a:r>
            <a:r>
              <a:rPr lang="pt-BR" b="1" dirty="0">
                <a:latin typeface="Consolas" panose="020B0609020204030204" pitchFamily="49" charset="0"/>
              </a:rPr>
              <a:t> ConsoleApp1</a:t>
            </a:r>
          </a:p>
          <a:p>
            <a:r>
              <a:rPr lang="pt-BR" b="1" dirty="0">
                <a:latin typeface="Consolas" panose="020B0609020204030204" pitchFamily="49" charset="0"/>
              </a:rPr>
              <a:t>{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</a:t>
            </a:r>
            <a:r>
              <a:rPr lang="pt-BR" b="1" dirty="0" err="1">
                <a:latin typeface="Consolas" panose="020B0609020204030204" pitchFamily="49" charset="0"/>
              </a:rPr>
              <a:t>class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Retangulo</a:t>
            </a:r>
            <a:endParaRPr lang="pt-BR" b="1" dirty="0">
              <a:latin typeface="Consolas" panose="020B0609020204030204" pitchFamily="49" charset="0"/>
            </a:endParaRPr>
          </a:p>
          <a:p>
            <a:r>
              <a:rPr lang="pt-BR" b="1" dirty="0">
                <a:latin typeface="Consolas" panose="020B0609020204030204" pitchFamily="49" charset="0"/>
              </a:rPr>
              <a:t>    {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    </a:t>
            </a:r>
            <a:r>
              <a:rPr lang="pt-BR" b="1" dirty="0" err="1">
                <a:latin typeface="Consolas" panose="020B0609020204030204" pitchFamily="49" charset="0"/>
              </a:rPr>
              <a:t>public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double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LadoA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    </a:t>
            </a:r>
            <a:r>
              <a:rPr lang="pt-BR" b="1" dirty="0" err="1">
                <a:latin typeface="Consolas" panose="020B0609020204030204" pitchFamily="49" charset="0"/>
              </a:rPr>
              <a:t>public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double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LadoB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</a:p>
          <a:p>
            <a:endParaRPr lang="pt-BR" b="1" dirty="0">
              <a:latin typeface="Consolas" panose="020B0609020204030204" pitchFamily="49" charset="0"/>
            </a:endParaRPr>
          </a:p>
          <a:p>
            <a:r>
              <a:rPr lang="pt-BR" b="1" dirty="0">
                <a:latin typeface="Consolas" panose="020B0609020204030204" pitchFamily="49" charset="0"/>
              </a:rPr>
              <a:t>        </a:t>
            </a:r>
            <a:r>
              <a:rPr lang="pt-BR" b="1" dirty="0" err="1">
                <a:latin typeface="Consolas" panose="020B0609020204030204" pitchFamily="49" charset="0"/>
              </a:rPr>
              <a:t>public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double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AreaRetangulo</a:t>
            </a:r>
            <a:r>
              <a:rPr lang="pt-BR" b="1" dirty="0">
                <a:latin typeface="Consolas" panose="020B0609020204030204" pitchFamily="49" charset="0"/>
              </a:rPr>
              <a:t>()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    {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        </a:t>
            </a:r>
            <a:r>
              <a:rPr lang="pt-BR" b="1" dirty="0" err="1">
                <a:latin typeface="Consolas" panose="020B0609020204030204" pitchFamily="49" charset="0"/>
              </a:rPr>
              <a:t>double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AreaRet</a:t>
            </a:r>
            <a:r>
              <a:rPr lang="pt-BR" b="1" dirty="0">
                <a:latin typeface="Consolas" panose="020B0609020204030204" pitchFamily="49" charset="0"/>
              </a:rPr>
              <a:t> = </a:t>
            </a:r>
            <a:r>
              <a:rPr lang="pt-BR" b="1" dirty="0" err="1">
                <a:latin typeface="Consolas" panose="020B0609020204030204" pitchFamily="49" charset="0"/>
              </a:rPr>
              <a:t>LadoA</a:t>
            </a:r>
            <a:r>
              <a:rPr lang="pt-BR" b="1" dirty="0">
                <a:latin typeface="Consolas" panose="020B0609020204030204" pitchFamily="49" charset="0"/>
              </a:rPr>
              <a:t> * </a:t>
            </a:r>
            <a:r>
              <a:rPr lang="pt-BR" b="1" dirty="0" err="1">
                <a:latin typeface="Consolas" panose="020B0609020204030204" pitchFamily="49" charset="0"/>
              </a:rPr>
              <a:t>LadoB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        </a:t>
            </a:r>
            <a:r>
              <a:rPr lang="pt-BR" b="1" dirty="0" err="1">
                <a:latin typeface="Consolas" panose="020B0609020204030204" pitchFamily="49" charset="0"/>
              </a:rPr>
              <a:t>return</a:t>
            </a:r>
            <a:r>
              <a:rPr lang="pt-BR" b="1" dirty="0">
                <a:latin typeface="Consolas" panose="020B0609020204030204" pitchFamily="49" charset="0"/>
              </a:rPr>
              <a:t> </a:t>
            </a:r>
            <a:r>
              <a:rPr lang="pt-BR" b="1" dirty="0" err="1">
                <a:latin typeface="Consolas" panose="020B0609020204030204" pitchFamily="49" charset="0"/>
              </a:rPr>
              <a:t>AreaRet</a:t>
            </a:r>
            <a:r>
              <a:rPr lang="pt-BR" b="1" dirty="0">
                <a:latin typeface="Consolas" panose="020B0609020204030204" pitchFamily="49" charset="0"/>
              </a:rPr>
              <a:t>;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    }</a:t>
            </a:r>
          </a:p>
          <a:p>
            <a:r>
              <a:rPr lang="pt-BR" b="1" dirty="0">
                <a:latin typeface="Consolas" panose="020B0609020204030204" pitchFamily="49" charset="0"/>
              </a:rPr>
              <a:t>    }</a:t>
            </a:r>
          </a:p>
          <a:p>
            <a:r>
              <a:rPr lang="pt-BR" b="1" dirty="0">
                <a:latin typeface="Consolas" panose="020B0609020204030204" pitchFamily="49" charset="0"/>
              </a:rPr>
              <a:t>}</a:t>
            </a:r>
            <a:endParaRPr lang="pt-BR" b="1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B3BB0F80-FBAA-43F4-8D0E-17B52ED0E050}"/>
              </a:ext>
            </a:extLst>
          </p:cNvPr>
          <p:cNvCxnSpPr>
            <a:cxnSpLocks/>
          </p:cNvCxnSpPr>
          <p:nvPr/>
        </p:nvCxnSpPr>
        <p:spPr bwMode="auto">
          <a:xfrm>
            <a:off x="2927648" y="2276872"/>
            <a:ext cx="792088" cy="23762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C3920E1-1F0D-431E-A915-6D353B45213A}"/>
              </a:ext>
            </a:extLst>
          </p:cNvPr>
          <p:cNvCxnSpPr>
            <a:cxnSpLocks/>
          </p:cNvCxnSpPr>
          <p:nvPr/>
        </p:nvCxnSpPr>
        <p:spPr bwMode="auto">
          <a:xfrm>
            <a:off x="4439816" y="2204864"/>
            <a:ext cx="216024" cy="20882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7B503E1-B0EA-4A35-AE93-1D1E2CAA1F70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6000" y="2204864"/>
            <a:ext cx="216024" cy="25202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F3C3AB07-67A3-4B4F-905E-D689C9FC9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574" y="3025316"/>
            <a:ext cx="3112322" cy="1788691"/>
          </a:xfrm>
          <a:prstGeom prst="rect">
            <a:avLst/>
          </a:prstGeom>
        </p:spPr>
      </p:pic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B982BE78-8C34-4B2D-B11B-64EB6B2CD126}"/>
              </a:ext>
            </a:extLst>
          </p:cNvPr>
          <p:cNvCxnSpPr>
            <a:cxnSpLocks/>
          </p:cNvCxnSpPr>
          <p:nvPr/>
        </p:nvCxnSpPr>
        <p:spPr bwMode="auto">
          <a:xfrm flipH="1">
            <a:off x="6945950" y="2276873"/>
            <a:ext cx="1131251" cy="250130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B6D4820F-DBA1-4C70-8B9A-798742E6C903}"/>
              </a:ext>
            </a:extLst>
          </p:cNvPr>
          <p:cNvCxnSpPr>
            <a:cxnSpLocks/>
            <a:stCxn id="5" idx="0"/>
          </p:cNvCxnSpPr>
          <p:nvPr/>
        </p:nvCxnSpPr>
        <p:spPr bwMode="auto">
          <a:xfrm flipH="1">
            <a:off x="5462076" y="2636913"/>
            <a:ext cx="418055" cy="246848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5AF6ADC6-AB03-44F7-A0C0-7B390126781C}"/>
              </a:ext>
            </a:extLst>
          </p:cNvPr>
          <p:cNvSpPr/>
          <p:nvPr/>
        </p:nvSpPr>
        <p:spPr bwMode="auto">
          <a:xfrm>
            <a:off x="3359696" y="4856167"/>
            <a:ext cx="4608512" cy="369332"/>
          </a:xfrm>
          <a:prstGeom prst="rect">
            <a:avLst/>
          </a:prstGeom>
          <a:solidFill>
            <a:srgbClr val="FFC000">
              <a:alpha val="2117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4258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 - modificadores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sz="2400" dirty="0">
                <a:effectLst/>
              </a:rPr>
              <a:t>P</a:t>
            </a:r>
            <a:r>
              <a:rPr lang="en-US" sz="2400" dirty="0" err="1">
                <a:effectLst/>
              </a:rPr>
              <a:t>ublic</a:t>
            </a:r>
            <a:endParaRPr lang="en-US" sz="2400" dirty="0">
              <a:effectLst/>
            </a:endParaRPr>
          </a:p>
          <a:p>
            <a:pPr marL="714375" indent="-349250" algn="just"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pt-BR" dirty="0">
                <a:effectLst/>
              </a:rPr>
              <a:t>O modificador de acesso </a:t>
            </a:r>
            <a:r>
              <a:rPr lang="pt-BR" b="1" dirty="0">
                <a:effectLst/>
              </a:rPr>
              <a:t>Public</a:t>
            </a:r>
            <a:r>
              <a:rPr lang="pt-BR" dirty="0">
                <a:effectLst/>
              </a:rPr>
              <a:t> permite que uma classe exponha suas variáveis de membros e funções de membros a outras funções e objetos.</a:t>
            </a:r>
          </a:p>
          <a:p>
            <a:pPr marL="714375" indent="-349250" algn="just"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pt-BR" dirty="0">
                <a:effectLst/>
              </a:rPr>
              <a:t>Qualquer membro público pode ser acessado de fora da classe</a:t>
            </a:r>
          </a:p>
          <a:p>
            <a:pPr marL="365125" indent="0" algn="just">
              <a:buClr>
                <a:srgbClr val="000000"/>
              </a:buClr>
              <a:buSzPct val="100000"/>
            </a:pPr>
            <a:endParaRPr lang="pt-BR" dirty="0">
              <a:effectLst/>
            </a:endParaRPr>
          </a:p>
          <a:p>
            <a:pPr marL="714375" indent="-349250" algn="just"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endParaRPr lang="en-US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060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sz="2400" dirty="0">
                <a:effectLst/>
              </a:rPr>
              <a:t>P</a:t>
            </a:r>
            <a:r>
              <a:rPr lang="en-US" sz="2400" dirty="0" err="1">
                <a:effectLst/>
              </a:rPr>
              <a:t>ublic</a:t>
            </a:r>
            <a:endParaRPr lang="en-US" b="1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A9B5E5F-A925-422E-970F-BCF9F3ABF3D9}"/>
              </a:ext>
            </a:extLst>
          </p:cNvPr>
          <p:cNvSpPr/>
          <p:nvPr/>
        </p:nvSpPr>
        <p:spPr>
          <a:xfrm>
            <a:off x="1703512" y="1331862"/>
            <a:ext cx="7272808" cy="4278094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EncapsulamentoPublico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	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Retangulo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Retangulo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"Informe o comprimento: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r.Comprimento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"Informe a largura :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r.Largura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Convert.ToDouble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r.Exibir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ReadLine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pt-BR" sz="16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 - modificadores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D901AE-E4D7-4981-8172-694376D8D08F}"/>
              </a:ext>
            </a:extLst>
          </p:cNvPr>
          <p:cNvSpPr/>
          <p:nvPr/>
        </p:nvSpPr>
        <p:spPr>
          <a:xfrm>
            <a:off x="3323612" y="758410"/>
            <a:ext cx="7302824" cy="5262979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EncapsulamentoPublic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Retangulo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Comprimento;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Largura;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Comprimento * Largura;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Exibir()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"Área do Retângulo\n"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$"Comprimento: 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{Comprimento}</a:t>
            </a:r>
            <a:r>
              <a:rPr lang="pt-BR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	  //</a:t>
            </a:r>
            <a:r>
              <a:rPr lang="pt-BR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Console</a:t>
            </a:r>
            <a:r>
              <a:rPr lang="pt-B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pt-BR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("Comprimento: " </a:t>
            </a:r>
            <a:r>
              <a:rPr lang="pt-B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 Comprimento);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$"Largura: 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{Largura}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6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05849C-9DB1-4770-929C-3CF3C7320C90}"/>
              </a:ext>
            </a:extLst>
          </p:cNvPr>
          <p:cNvSpPr/>
          <p:nvPr/>
        </p:nvSpPr>
        <p:spPr>
          <a:xfrm>
            <a:off x="1524000" y="3985257"/>
            <a:ext cx="9102436" cy="2862322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pt-BR" dirty="0">
                <a:latin typeface="Segoe UI" panose="020B0502040204020203" pitchFamily="34" charset="0"/>
              </a:rPr>
              <a:t>Neste código definimos a classe </a:t>
            </a:r>
            <a:r>
              <a:rPr lang="pt-BR" b="1" dirty="0" err="1">
                <a:latin typeface="Segoe UI" panose="020B0502040204020203" pitchFamily="34" charset="0"/>
              </a:rPr>
              <a:t>Retangulo</a:t>
            </a:r>
            <a:r>
              <a:rPr lang="pt-BR" dirty="0">
                <a:latin typeface="Segoe UI" panose="020B0502040204020203" pitchFamily="34" charset="0"/>
              </a:rPr>
              <a:t> contendo dois campos : </a:t>
            </a:r>
            <a:r>
              <a:rPr lang="pt-BR" b="1" dirty="0">
                <a:latin typeface="Segoe UI" panose="020B0502040204020203" pitchFamily="34" charset="0"/>
              </a:rPr>
              <a:t>comprimento e largura</a:t>
            </a:r>
            <a:r>
              <a:rPr lang="pt-BR" dirty="0">
                <a:latin typeface="Segoe UI" panose="020B0502040204020203" pitchFamily="34" charset="0"/>
              </a:rPr>
              <a:t> que foram declarados como públicos.</a:t>
            </a:r>
            <a:br>
              <a:rPr lang="pt-BR" dirty="0">
                <a:latin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</a:rPr>
            </a:br>
            <a:r>
              <a:rPr lang="pt-BR" dirty="0">
                <a:latin typeface="Segoe UI" panose="020B0502040204020203" pitchFamily="34" charset="0"/>
              </a:rPr>
              <a:t>Dessa forma eles podem ser acessados diretamente a partir do método </a:t>
            </a:r>
            <a:r>
              <a:rPr lang="pt-BR" b="1" dirty="0" err="1">
                <a:latin typeface="Segoe UI" panose="020B0502040204020203" pitchFamily="34" charset="0"/>
              </a:rPr>
              <a:t>Main</a:t>
            </a:r>
            <a:r>
              <a:rPr lang="pt-BR" dirty="0">
                <a:latin typeface="Segoe UI" panose="020B0502040204020203" pitchFamily="34" charset="0"/>
              </a:rPr>
              <a:t>() usando uma instância</a:t>
            </a:r>
            <a:r>
              <a:rPr lang="pt-BR" b="1" dirty="0">
                <a:latin typeface="Segoe UI" panose="020B0502040204020203" pitchFamily="34" charset="0"/>
              </a:rPr>
              <a:t> r</a:t>
            </a:r>
            <a:r>
              <a:rPr lang="pt-BR" dirty="0">
                <a:latin typeface="Segoe UI" panose="020B0502040204020203" pitchFamily="34" charset="0"/>
              </a:rPr>
              <a:t> da classe </a:t>
            </a:r>
            <a:r>
              <a:rPr lang="pt-BR" b="1" dirty="0" err="1">
                <a:latin typeface="Segoe UI" panose="020B0502040204020203" pitchFamily="34" charset="0"/>
              </a:rPr>
              <a:t>Retangulo</a:t>
            </a:r>
            <a:r>
              <a:rPr lang="pt-BR" dirty="0">
                <a:latin typeface="Segoe UI" panose="020B0502040204020203" pitchFamily="34" charset="0"/>
              </a:rPr>
              <a:t>.</a:t>
            </a:r>
            <a:br>
              <a:rPr lang="pt-BR" dirty="0">
                <a:latin typeface="Segoe UI" panose="020B0502040204020203" pitchFamily="34" charset="0"/>
              </a:rPr>
            </a:br>
            <a:br>
              <a:rPr lang="pt-BR" dirty="0">
                <a:latin typeface="Segoe UI" panose="020B0502040204020203" pitchFamily="34" charset="0"/>
              </a:rPr>
            </a:br>
            <a:r>
              <a:rPr lang="pt-BR" dirty="0">
                <a:latin typeface="Segoe UI" panose="020B0502040204020203" pitchFamily="34" charset="0"/>
              </a:rPr>
              <a:t>Os métodos </a:t>
            </a:r>
            <a:r>
              <a:rPr lang="pt-BR" b="1" dirty="0">
                <a:latin typeface="Segoe UI" panose="020B0502040204020203" pitchFamily="34" charset="0"/>
              </a:rPr>
              <a:t>Exibir() e </a:t>
            </a:r>
            <a:r>
              <a:rPr lang="pt-BR" b="1" dirty="0" err="1">
                <a:latin typeface="Segoe UI" panose="020B0502040204020203" pitchFamily="34" charset="0"/>
              </a:rPr>
              <a:t>GetArea</a:t>
            </a:r>
            <a:r>
              <a:rPr lang="pt-BR" b="1" dirty="0">
                <a:latin typeface="Segoe UI" panose="020B0502040204020203" pitchFamily="34" charset="0"/>
              </a:rPr>
              <a:t>()</a:t>
            </a:r>
            <a:r>
              <a:rPr lang="pt-BR" dirty="0">
                <a:latin typeface="Segoe UI" panose="020B0502040204020203" pitchFamily="34" charset="0"/>
              </a:rPr>
              <a:t> também podem acessar esses campos diretamente pois estão na mesma classe.</a:t>
            </a:r>
            <a:endParaRPr lang="pt-BR" dirty="0">
              <a:latin typeface="Times New Roman" panose="02020603050405020304" pitchFamily="18" charset="0"/>
            </a:endParaRPr>
          </a:p>
          <a:p>
            <a:r>
              <a:rPr lang="pt-BR" dirty="0">
                <a:latin typeface="Segoe UI" panose="020B0502040204020203" pitchFamily="34" charset="0"/>
              </a:rPr>
              <a:t>Aqui o código não esta encapsulado e pode ser alterado por qualquer programa exterior.</a:t>
            </a:r>
            <a:endParaRPr lang="pt-BR" b="0" i="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15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958A0-8A5D-4251-822B-70A9EBE2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 do C#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59DE5E-A4AD-4740-90EA-6746BDC9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AE90340-6403-4B46-8821-C7A65E972543}"/>
              </a:ext>
            </a:extLst>
          </p:cNvPr>
          <p:cNvSpPr/>
          <p:nvPr/>
        </p:nvSpPr>
        <p:spPr>
          <a:xfrm>
            <a:off x="2008196" y="1396112"/>
            <a:ext cx="64190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</a:rPr>
              <a:t>//######### Sem construtor ############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Retangulo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Retangulo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"Informe o comprimento: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r.Comprimento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"Informe a largura 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r.Largura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Convert.ToDouble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r.Exibir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ReadLine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C0061F-6F67-4C08-AE9D-287CD62B1EDE}"/>
              </a:ext>
            </a:extLst>
          </p:cNvPr>
          <p:cNvSpPr/>
          <p:nvPr/>
        </p:nvSpPr>
        <p:spPr>
          <a:xfrm>
            <a:off x="1958749" y="3959168"/>
            <a:ext cx="74962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</a:rPr>
              <a:t>//######### Com construtor ############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"Informe o comprimento: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Comprimento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"Informe a largura 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Largura = Convert.ToDouble(Console.ReadLine());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Retangulo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Retangulo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(Comprimento, Largura);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r.Exibir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ReadLine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B190328-DBD7-47B8-9D4B-6675F3CE5103}"/>
              </a:ext>
            </a:extLst>
          </p:cNvPr>
          <p:cNvSpPr/>
          <p:nvPr/>
        </p:nvSpPr>
        <p:spPr>
          <a:xfrm>
            <a:off x="2012527" y="1268761"/>
            <a:ext cx="685800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Retangulo(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comprimento,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largura)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Comprimento = comprimento;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Largura = Largura;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341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958A0-8A5D-4251-822B-70A9EBE2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 do C#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59DE5E-A4AD-4740-90EA-6746BDC9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7DDA14D-9A8E-49E1-8B35-79297C7B6035}"/>
              </a:ext>
            </a:extLst>
          </p:cNvPr>
          <p:cNvSpPr/>
          <p:nvPr/>
        </p:nvSpPr>
        <p:spPr>
          <a:xfrm>
            <a:off x="2193888" y="1264692"/>
            <a:ext cx="74962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</a:rPr>
              <a:t>//######### Com construtor ############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"Informe o comprimento: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Comprimento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"Informe a largura 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Largura = Convert.ToDouble(Console.ReadLine());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Retangulo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Retangulo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(Comprimento, Largura);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r.Exibir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ReadLine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0ED5659-0DAA-429E-AC2F-946C87D7272B}"/>
              </a:ext>
            </a:extLst>
          </p:cNvPr>
          <p:cNvSpPr/>
          <p:nvPr/>
        </p:nvSpPr>
        <p:spPr>
          <a:xfrm>
            <a:off x="2112716" y="3570210"/>
            <a:ext cx="7056784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EncapsulamentoPublico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Retangulo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Comprimento;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Largura;</a:t>
            </a:r>
          </a:p>
          <a:p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Retangulo(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comprimento,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largura)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Comprimento = comprimento;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Largura = largura;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600" dirty="0"/>
          </a:p>
        </p:txBody>
      </p:sp>
      <p:cxnSp>
        <p:nvCxnSpPr>
          <p:cNvPr id="7" name="Conector: Curvo 6">
            <a:extLst>
              <a:ext uri="{FF2B5EF4-FFF2-40B4-BE49-F238E27FC236}">
                <a16:creationId xmlns:a16="http://schemas.microsoft.com/office/drawing/2014/main" id="{622E4549-7969-4EAD-8AA8-4B9F3A9DBF44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5115187" y="4049773"/>
            <a:ext cx="2393674" cy="288032"/>
          </a:xfrm>
          <a:prstGeom prst="curvedConnector3">
            <a:avLst/>
          </a:prstGeom>
          <a:ln w="28575">
            <a:solidFill>
              <a:schemeClr val="bg1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5FDE781E-6E4E-4F50-8EB5-09641AC1B02F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6931498" y="3985641"/>
            <a:ext cx="2393674" cy="288032"/>
          </a:xfrm>
          <a:prstGeom prst="curvedConnector3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Conector: Curvo 11">
            <a:extLst>
              <a:ext uri="{FF2B5EF4-FFF2-40B4-BE49-F238E27FC236}">
                <a16:creationId xmlns:a16="http://schemas.microsoft.com/office/drawing/2014/main" id="{0F95CC11-19A8-4C73-A16F-A8C04876A46A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942018" y="5512463"/>
            <a:ext cx="373770" cy="322921"/>
          </a:xfrm>
          <a:prstGeom prst="curvedConnector3">
            <a:avLst/>
          </a:prstGeom>
          <a:ln w="28575">
            <a:solidFill>
              <a:schemeClr val="bg1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Conector: Curvo 14">
            <a:extLst>
              <a:ext uri="{FF2B5EF4-FFF2-40B4-BE49-F238E27FC236}">
                <a16:creationId xmlns:a16="http://schemas.microsoft.com/office/drawing/2014/main" id="{9FBF308A-8D96-411C-8F94-8DC63E296CAB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421367" y="5540464"/>
            <a:ext cx="2842718" cy="704761"/>
          </a:xfrm>
          <a:prstGeom prst="curvedConnector3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B4D0748D-0705-4974-942E-C80DE7C3F543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4426015" y="4947921"/>
            <a:ext cx="1063873" cy="825972"/>
          </a:xfrm>
          <a:prstGeom prst="curvedConnector3">
            <a:avLst/>
          </a:prstGeom>
          <a:ln w="28575">
            <a:solidFill>
              <a:schemeClr val="bg1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Conector: Curvo 18">
            <a:extLst>
              <a:ext uri="{FF2B5EF4-FFF2-40B4-BE49-F238E27FC236}">
                <a16:creationId xmlns:a16="http://schemas.microsoft.com/office/drawing/2014/main" id="{0AFEA752-4480-4103-BD47-904D9E9FB05F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3832642" y="5285378"/>
            <a:ext cx="1068401" cy="685055"/>
          </a:xfrm>
          <a:prstGeom prst="curvedConnector3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024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958A0-8A5D-4251-822B-70A9EBE2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 do C#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59DE5E-A4AD-4740-90EA-6746BDC9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7DDA14D-9A8E-49E1-8B35-79297C7B6035}"/>
              </a:ext>
            </a:extLst>
          </p:cNvPr>
          <p:cNvSpPr/>
          <p:nvPr/>
        </p:nvSpPr>
        <p:spPr>
          <a:xfrm>
            <a:off x="2193888" y="1264692"/>
            <a:ext cx="74962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00000"/>
                </a:solidFill>
              </a:rPr>
              <a:t>//######### Com construtor ############</a:t>
            </a:r>
            <a:endParaRPr lang="pt-BR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"Informe o comprimento: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Comprimento =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"Informe a largura 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Largura = Convert.ToDouble(Console.ReadLine());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Retangulo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Retangulo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(Comprimento, Largura);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r.Exibir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ReadLine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0ED5659-0DAA-429E-AC2F-946C87D7272B}"/>
              </a:ext>
            </a:extLst>
          </p:cNvPr>
          <p:cNvSpPr/>
          <p:nvPr/>
        </p:nvSpPr>
        <p:spPr>
          <a:xfrm>
            <a:off x="2112716" y="3570210"/>
            <a:ext cx="7056784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EncapsulamentoPublico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Retangulo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Comprimento;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Largura;</a:t>
            </a:r>
          </a:p>
          <a:p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Retangulo(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comprimento,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largura)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Comprimento = comprimento;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Largura = largura;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6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2682010-9527-49AC-AE4A-B4507C9B31F3}"/>
              </a:ext>
            </a:extLst>
          </p:cNvPr>
          <p:cNvSpPr/>
          <p:nvPr/>
        </p:nvSpPr>
        <p:spPr>
          <a:xfrm>
            <a:off x="3094594" y="3682584"/>
            <a:ext cx="7496263" cy="28007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Comprimento * Largura;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Exibir()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"Área do Retângulo\n"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$"Comprimento: 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{Comprimento}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$"Largura: 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{Largura}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6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DFB18EE-2C86-F718-9EC0-362F0D663F85}"/>
              </a:ext>
            </a:extLst>
          </p:cNvPr>
          <p:cNvSpPr/>
          <p:nvPr/>
        </p:nvSpPr>
        <p:spPr bwMode="auto">
          <a:xfrm>
            <a:off x="2112716" y="2927750"/>
            <a:ext cx="1679028" cy="57325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69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59259E-6 L 0.00261 -0.4083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2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6" grpId="0" animBg="1"/>
      <p:bldP spid="6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 - modificadores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b="1" dirty="0"/>
              <a:t>Private</a:t>
            </a:r>
          </a:p>
          <a:p>
            <a:pPr algn="just"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pt-BR" dirty="0">
                <a:effectLst/>
              </a:rPr>
              <a:t>O modificador de acesso Private e o ocultamento da informação</a:t>
            </a:r>
          </a:p>
          <a:p>
            <a:pPr algn="just"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pt-BR" dirty="0">
                <a:effectLst/>
              </a:rPr>
              <a:t>Usando  o código anterior e altera-se o escopo dos campos </a:t>
            </a:r>
            <a:r>
              <a:rPr lang="pt-BR" b="1" dirty="0">
                <a:effectLst/>
              </a:rPr>
              <a:t>comprimento e largura</a:t>
            </a:r>
            <a:r>
              <a:rPr lang="pt-BR" dirty="0">
                <a:effectLst/>
              </a:rPr>
              <a:t> para privados. Fazemos isso usando o modificador de acesso </a:t>
            </a:r>
            <a:r>
              <a:rPr lang="pt-BR" b="1" dirty="0">
                <a:effectLst/>
              </a:rPr>
              <a:t>private</a:t>
            </a:r>
            <a:r>
              <a:rPr lang="pt-BR" dirty="0">
                <a:effectLst/>
              </a:rPr>
              <a:t>.</a:t>
            </a:r>
          </a:p>
          <a:p>
            <a:pPr algn="just"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pt-BR" dirty="0">
                <a:effectLst/>
              </a:rPr>
              <a:t>Ao fazer isso você verá que os campos não estão mais acessíveis no método </a:t>
            </a:r>
            <a:r>
              <a:rPr lang="pt-BR" b="1" dirty="0" err="1">
                <a:effectLst/>
              </a:rPr>
              <a:t>Main</a:t>
            </a:r>
            <a:r>
              <a:rPr lang="pt-BR" dirty="0">
                <a:effectLst/>
              </a:rPr>
              <a:t>() da classe </a:t>
            </a:r>
            <a:r>
              <a:rPr lang="pt-BR" b="1" dirty="0" err="1">
                <a:effectLst/>
              </a:rPr>
              <a:t>Program</a:t>
            </a:r>
            <a:r>
              <a:rPr lang="pt-BR" dirty="0">
                <a:effectLst/>
              </a:rPr>
              <a:t>, pois o modificador de acesso </a:t>
            </a:r>
            <a:r>
              <a:rPr lang="pt-BR" b="1" dirty="0">
                <a:effectLst/>
              </a:rPr>
              <a:t>private</a:t>
            </a:r>
            <a:r>
              <a:rPr lang="pt-BR" dirty="0">
                <a:effectLst/>
              </a:rPr>
              <a:t> permite apenas o acesso local aos campos.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endParaRPr lang="en-US" sz="2400" dirty="0">
              <a:effectLst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D785478-0209-4C94-B74A-201E5E766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26" y="4383616"/>
            <a:ext cx="4892883" cy="148074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4E81CF6-879F-4C4D-9814-1636D93DF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16" y="5445126"/>
            <a:ext cx="4107407" cy="95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10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Nomeando uma 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sz="2200" dirty="0"/>
              <a:t>Utilizar um </a:t>
            </a:r>
            <a:r>
              <a:rPr lang="pt-BR" sz="2200" b="1" dirty="0"/>
              <a:t>substantivo </a:t>
            </a:r>
            <a:r>
              <a:rPr lang="pt-BR" sz="2200" dirty="0"/>
              <a:t>que represente claramente a abstração: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Professor, Cliente, </a:t>
            </a:r>
            <a:r>
              <a:rPr lang="pt-BR" dirty="0" err="1"/>
              <a:t>Automovel</a:t>
            </a:r>
            <a:r>
              <a:rPr lang="pt-BR" dirty="0"/>
              <a:t>, Produto, ...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 err="1"/>
              <a:t>NotaFiscal</a:t>
            </a:r>
            <a:r>
              <a:rPr lang="pt-BR" dirty="0"/>
              <a:t>, Contracheque,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Pilha, Lista, Fila...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sz="2200" dirty="0"/>
              <a:t>Tipicamente, o nome da classe é expresso no singular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Utilize a relação “é um” / “é uma” dos objetos para a classe.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996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4974A-4EAF-4E2B-98B8-63876E58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Get</a:t>
            </a:r>
            <a:r>
              <a:rPr lang="pt-BR" dirty="0"/>
              <a:t> e 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989AC3-8038-42FF-BA08-71CC871AB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12777"/>
            <a:ext cx="8229600" cy="4608513"/>
          </a:xfrm>
        </p:spPr>
        <p:txBody>
          <a:bodyPr/>
          <a:lstStyle/>
          <a:p>
            <a:pPr algn="just"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pt-BR" sz="2000" dirty="0"/>
              <a:t>Os métodos </a:t>
            </a:r>
            <a:r>
              <a:rPr lang="pt-BR" sz="2000" b="1" dirty="0" err="1"/>
              <a:t>Get</a:t>
            </a:r>
            <a:r>
              <a:rPr lang="pt-BR" sz="2000" dirty="0"/>
              <a:t> obtêm os valores dos atributos de uma classe </a:t>
            </a:r>
          </a:p>
          <a:p>
            <a:pPr algn="just"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pt-BR" sz="2000" dirty="0"/>
              <a:t>Os métodos </a:t>
            </a:r>
            <a:r>
              <a:rPr lang="pt-BR" sz="2000" b="1" dirty="0"/>
              <a:t>Set</a:t>
            </a:r>
            <a:r>
              <a:rPr lang="pt-BR" sz="2000" dirty="0"/>
              <a:t> configuram (fornecem) os valores dos atributos de uma classe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C4CF91-A639-4381-85C0-B2D2A521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97AFAB3-1D36-44E3-A9C9-BBD7F7B142B5}"/>
              </a:ext>
            </a:extLst>
          </p:cNvPr>
          <p:cNvSpPr/>
          <p:nvPr/>
        </p:nvSpPr>
        <p:spPr>
          <a:xfrm>
            <a:off x="1703512" y="2594284"/>
            <a:ext cx="518457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latin typeface="Consolas" panose="020B0609020204030204" pitchFamily="49" charset="0"/>
              </a:rPr>
              <a:t>Retangulo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_comprimento;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_largura;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_comprimento * _largura;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C942E9E-14F1-4110-9205-709CFEA1C7B1}"/>
              </a:ext>
            </a:extLst>
          </p:cNvPr>
          <p:cNvSpPr/>
          <p:nvPr/>
        </p:nvSpPr>
        <p:spPr>
          <a:xfrm>
            <a:off x="2207568" y="5252646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SetComprimento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Comprimento)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_comprimento = Comprimento;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F7B2CCA-7373-4D77-9BE3-3E02B38F12C2}"/>
              </a:ext>
            </a:extLst>
          </p:cNvPr>
          <p:cNvSpPr/>
          <p:nvPr/>
        </p:nvSpPr>
        <p:spPr>
          <a:xfrm>
            <a:off x="1487488" y="889844"/>
            <a:ext cx="9665907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SetComprimento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Comprimento)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_comprimento = Comprimento;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InformarValores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"Informe o comprimento: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_comprimento =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"Informe a largura 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_largura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Convert.ToDouble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InformarValores2()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pt-BR" dirty="0" err="1">
                <a:solidFill>
                  <a:srgbClr val="008000"/>
                </a:solidFill>
                <a:latin typeface="Consolas" panose="020B0609020204030204" pitchFamily="49" charset="0"/>
              </a:rPr>
              <a:t>WriteLine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("Informe o comprimento: ");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 _comprimento = </a:t>
            </a:r>
            <a:r>
              <a:rPr lang="pt-BR" dirty="0" err="1">
                <a:solidFill>
                  <a:srgbClr val="008000"/>
                </a:solidFill>
                <a:latin typeface="Consolas" panose="020B0609020204030204" pitchFamily="49" charset="0"/>
              </a:rPr>
              <a:t>double.Parse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8000"/>
                </a:solidFill>
                <a:latin typeface="Consolas" panose="020B0609020204030204" pitchFamily="49" charset="0"/>
              </a:rPr>
              <a:t>Console.ReadLine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());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"Informe a largura 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_largura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Convert.ToDouble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9085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4974A-4EAF-4E2B-98B8-63876E58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Get</a:t>
            </a:r>
            <a:r>
              <a:rPr lang="pt-BR" dirty="0"/>
              <a:t> e Set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C4CF91-A639-4381-85C0-B2D2A521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51</a:t>
            </a:fld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58C727A-2418-41F7-9D50-06BF92A7FC63}"/>
              </a:ext>
            </a:extLst>
          </p:cNvPr>
          <p:cNvSpPr/>
          <p:nvPr/>
        </p:nvSpPr>
        <p:spPr>
          <a:xfrm>
            <a:off x="1670903" y="858085"/>
            <a:ext cx="9144000" cy="424731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//###### Sem utilizar o Set ######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pt-BR" dirty="0" err="1">
                <a:solidFill>
                  <a:srgbClr val="008000"/>
                </a:solidFill>
                <a:latin typeface="Consolas" panose="020B0609020204030204" pitchFamily="49" charset="0"/>
              </a:rPr>
              <a:t>Retangulo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 r = new </a:t>
            </a:r>
            <a:r>
              <a:rPr lang="pt-BR" dirty="0" err="1">
                <a:solidFill>
                  <a:srgbClr val="008000"/>
                </a:solidFill>
                <a:latin typeface="Consolas" panose="020B0609020204030204" pitchFamily="49" charset="0"/>
              </a:rPr>
              <a:t>Retangulo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8000"/>
                </a:solidFill>
                <a:latin typeface="Consolas" panose="020B0609020204030204" pitchFamily="49" charset="0"/>
              </a:rPr>
              <a:t>r.InformarValores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8000"/>
                </a:solidFill>
                <a:latin typeface="Consolas" panose="020B0609020204030204" pitchFamily="49" charset="0"/>
              </a:rPr>
              <a:t>r.Exibir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8000"/>
                </a:solidFill>
                <a:latin typeface="Consolas" panose="020B0609020204030204" pitchFamily="49" charset="0"/>
              </a:rPr>
              <a:t>ReadLine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();*/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//###### Utilizando o Set ######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Retangulo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r2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Retangulo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"Informe o comprimento: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r2.SetComprimento(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r2.InformarValores2();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r2.Exibir(); // </a:t>
            </a:r>
            <a:r>
              <a:rPr lang="pt-B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GetArea</a:t>
            </a:r>
            <a:r>
              <a:rPr lang="pt-BR" b="1" dirty="0">
                <a:solidFill>
                  <a:srgbClr val="008000"/>
                </a:solidFill>
                <a:latin typeface="Consolas" panose="020B0609020204030204" pitchFamily="49" charset="0"/>
              </a:rPr>
              <a:t> na classe </a:t>
            </a:r>
            <a:r>
              <a:rPr lang="pt-BR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retangulo</a:t>
            </a:r>
            <a:endParaRPr lang="pt-BR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ReadLine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A8CBE3F-6F4F-4092-8417-38CE2FA4FEDF}"/>
              </a:ext>
            </a:extLst>
          </p:cNvPr>
          <p:cNvSpPr/>
          <p:nvPr/>
        </p:nvSpPr>
        <p:spPr>
          <a:xfrm>
            <a:off x="1775520" y="4717456"/>
            <a:ext cx="7524328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Exibir()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"Área do Retângulo\n"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$"Comprimento: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{_comprimento}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$"Largura: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{_largura}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2942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 - modificadores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b="1" dirty="0"/>
              <a:t>Private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endParaRPr lang="en-US" sz="2400" dirty="0">
              <a:effectLst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94844E2-F04B-4454-91D0-A2E97F2136C8}"/>
              </a:ext>
            </a:extLst>
          </p:cNvPr>
          <p:cNvSpPr/>
          <p:nvPr/>
        </p:nvSpPr>
        <p:spPr>
          <a:xfrm>
            <a:off x="1598438" y="1214022"/>
            <a:ext cx="7291536" cy="526297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EncapsulamentoPublic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Retangulo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_comprimento;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_largura;</a:t>
            </a:r>
          </a:p>
          <a:p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_comprimento * _largura;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Exibir()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"Área do Retângulo\n"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$"Comprimento: 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{_comprimento}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$"Largura: 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{_largura}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16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EACF5A5-F815-4738-9ECF-913BD11D4C63}"/>
              </a:ext>
            </a:extLst>
          </p:cNvPr>
          <p:cNvSpPr/>
          <p:nvPr/>
        </p:nvSpPr>
        <p:spPr>
          <a:xfrm>
            <a:off x="2087605" y="1935976"/>
            <a:ext cx="8016788" cy="452431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Exibir()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"Área do Retângulo\n"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$"Comprimento: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{_comprimento}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$"Largura: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{_largura}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InformarValores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"Informe o comprimento: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_comprimento =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WriteLine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"Informe a largura 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_largura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Convert.ToDouble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19AC69A-2E05-4376-92E2-9BDB0EEB0EDC}"/>
              </a:ext>
            </a:extLst>
          </p:cNvPr>
          <p:cNvSpPr/>
          <p:nvPr/>
        </p:nvSpPr>
        <p:spPr>
          <a:xfrm>
            <a:off x="1540614" y="5846786"/>
            <a:ext cx="9110773" cy="923330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r>
              <a:rPr lang="pt-BR" dirty="0">
                <a:latin typeface="Segoe UI" panose="020B0502040204020203" pitchFamily="34" charset="0"/>
              </a:rPr>
              <a:t>Essa implementação é mais robusta pois oculta (encapsula) o valor dos campos</a:t>
            </a:r>
            <a:r>
              <a:rPr lang="pt-BR" b="1" dirty="0">
                <a:latin typeface="Segoe UI" panose="020B0502040204020203" pitchFamily="34" charset="0"/>
              </a:rPr>
              <a:t> largura e comprimento</a:t>
            </a:r>
            <a:r>
              <a:rPr lang="pt-BR" dirty="0">
                <a:latin typeface="Segoe UI" panose="020B0502040204020203" pitchFamily="34" charset="0"/>
              </a:rPr>
              <a:t> permitindo que eles sejam acessados somente pelo método </a:t>
            </a:r>
            <a:r>
              <a:rPr lang="pt-BR" b="1" dirty="0" err="1">
                <a:latin typeface="Segoe UI" panose="020B0502040204020203" pitchFamily="34" charset="0"/>
              </a:rPr>
              <a:t>InformaValores</a:t>
            </a:r>
            <a:r>
              <a:rPr lang="pt-BR" dirty="0">
                <a:latin typeface="Segoe UI" panose="020B0502040204020203" pitchFamily="34" charset="0"/>
              </a:rPr>
              <a:t>().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8ED3327-962E-4E96-86E7-E349708AE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920" y="1243286"/>
            <a:ext cx="3333273" cy="326001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AB94420-1AAA-4B91-83E1-C41C04DB27E6}"/>
              </a:ext>
            </a:extLst>
          </p:cNvPr>
          <p:cNvSpPr/>
          <p:nvPr/>
        </p:nvSpPr>
        <p:spPr>
          <a:xfrm>
            <a:off x="4907708" y="1208508"/>
            <a:ext cx="5742384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Retangulo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Retangulo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r.InformarValores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r.Exibir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ReadLine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48804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0F09C-35CF-F529-6D07-A5AB157F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823864"/>
          </a:xfrm>
        </p:spPr>
        <p:txBody>
          <a:bodyPr/>
          <a:lstStyle/>
          <a:p>
            <a:r>
              <a:rPr lang="pt-BR" dirty="0"/>
              <a:t>Prática em laboratório:  Escreva um projeto em C# para o diagrama de classe abaixo.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3ED098-5F5D-66C8-ED58-A26577170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pt-BR" dirty="0"/>
            </a:b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2F1A645-A00F-7D7E-79B0-A2CA075CB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898" y="2884117"/>
            <a:ext cx="1994512" cy="2273075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893DB2-0ED4-8BF1-FB3B-62FE640A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AC69097-CD56-F4E9-8F92-BE8E126E9FEE}"/>
              </a:ext>
            </a:extLst>
          </p:cNvPr>
          <p:cNvGrpSpPr/>
          <p:nvPr/>
        </p:nvGrpSpPr>
        <p:grpSpPr>
          <a:xfrm>
            <a:off x="9247651" y="3797176"/>
            <a:ext cx="1941058" cy="1343347"/>
            <a:chOff x="10125583" y="2906539"/>
            <a:chExt cx="1941058" cy="1343347"/>
          </a:xfrm>
        </p:grpSpPr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38573FAF-1625-633F-0A33-132A11373FC1}"/>
                </a:ext>
              </a:extLst>
            </p:cNvPr>
            <p:cNvCxnSpPr/>
            <p:nvPr/>
          </p:nvCxnSpPr>
          <p:spPr bwMode="auto">
            <a:xfrm flipH="1">
              <a:off x="10632504" y="3578212"/>
              <a:ext cx="749224" cy="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Chave Direita 8">
              <a:extLst>
                <a:ext uri="{FF2B5EF4-FFF2-40B4-BE49-F238E27FC236}">
                  <a16:creationId xmlns:a16="http://schemas.microsoft.com/office/drawing/2014/main" id="{4D62D412-E5C5-FD4A-58C3-6AF9E7476FCF}"/>
                </a:ext>
              </a:extLst>
            </p:cNvPr>
            <p:cNvSpPr/>
            <p:nvPr/>
          </p:nvSpPr>
          <p:spPr bwMode="auto">
            <a:xfrm>
              <a:off x="10125583" y="2906539"/>
              <a:ext cx="506921" cy="1343347"/>
            </a:xfrm>
            <a:prstGeom prst="rightBrac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02B34F3-A955-E337-0E3D-A02F48AF6BFF}"/>
                </a:ext>
              </a:extLst>
            </p:cNvPr>
            <p:cNvSpPr txBox="1"/>
            <p:nvPr/>
          </p:nvSpPr>
          <p:spPr>
            <a:xfrm>
              <a:off x="11285401" y="3393546"/>
              <a:ext cx="781240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public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509BF79-6690-7379-1F71-F5D060394831}"/>
              </a:ext>
            </a:extLst>
          </p:cNvPr>
          <p:cNvSpPr txBox="1"/>
          <p:nvPr/>
        </p:nvSpPr>
        <p:spPr>
          <a:xfrm>
            <a:off x="4439816" y="5768481"/>
            <a:ext cx="76660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i="0" dirty="0">
                <a:solidFill>
                  <a:srgbClr val="000000"/>
                </a:solidFill>
                <a:effectLst/>
                <a:latin typeface="Google Sans"/>
              </a:rPr>
              <a:t>Herança múltipla </a:t>
            </a:r>
            <a:r>
              <a:rPr lang="pt-BR" dirty="0">
                <a:solidFill>
                  <a:srgbClr val="000000"/>
                </a:solidFill>
              </a:rPr>
              <a:t>é um recurso de algumas linguagens de programação que permite que </a:t>
            </a:r>
            <a:r>
              <a:rPr lang="pt-BR" b="1" dirty="0">
                <a:solidFill>
                  <a:srgbClr val="000000"/>
                </a:solidFill>
              </a:rPr>
              <a:t>uma classe </a:t>
            </a:r>
            <a:r>
              <a:rPr lang="pt-BR" dirty="0">
                <a:solidFill>
                  <a:srgbClr val="000000"/>
                </a:solidFill>
              </a:rPr>
              <a:t>herde atributos e métodos </a:t>
            </a:r>
            <a:r>
              <a:rPr lang="pt-BR" b="1" dirty="0">
                <a:solidFill>
                  <a:srgbClr val="000000"/>
                </a:solidFill>
              </a:rPr>
              <a:t>de mais de uma </a:t>
            </a:r>
            <a:r>
              <a:rPr lang="pt-BR" dirty="0">
                <a:solidFill>
                  <a:srgbClr val="000000"/>
                </a:solidFill>
              </a:rPr>
              <a:t>classe base (classe mãe).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3E1F89E-30DB-9F0C-F73D-A78DA6E4C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95" y="1566648"/>
            <a:ext cx="5119488" cy="489267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18E8382-4795-160C-A31C-33E84CF24253}"/>
              </a:ext>
            </a:extLst>
          </p:cNvPr>
          <p:cNvSpPr txBox="1"/>
          <p:nvPr/>
        </p:nvSpPr>
        <p:spPr>
          <a:xfrm>
            <a:off x="4078103" y="1566867"/>
            <a:ext cx="81138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p = (xA + xB + xC) / 2.0;</a:t>
            </a:r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areaX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(p * (p -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xA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 * (p -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xB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 * (p -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xC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3871501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0F09C-35CF-F529-6D07-A5AB157F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823864"/>
          </a:xfrm>
        </p:spPr>
        <p:txBody>
          <a:bodyPr/>
          <a:lstStyle/>
          <a:p>
            <a:r>
              <a:rPr lang="pt-BR" dirty="0"/>
              <a:t>Prática em laboratório:  Escreva um projeto em C# para o diagrama de classe abaixo.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3ED098-5F5D-66C8-ED58-A26577170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pt-BR" dirty="0"/>
            </a:b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42E4D5A-9590-F22E-DF8B-05F24EB7E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00" y="1630511"/>
            <a:ext cx="2705100" cy="2619375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893DB2-0ED4-8BF1-FB3B-62FE640A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0A20F0-8AF0-C92B-9C51-530EE4A8F667}"/>
              </a:ext>
            </a:extLst>
          </p:cNvPr>
          <p:cNvGrpSpPr/>
          <p:nvPr/>
        </p:nvGrpSpPr>
        <p:grpSpPr>
          <a:xfrm>
            <a:off x="10125583" y="2906539"/>
            <a:ext cx="2040572" cy="1343347"/>
            <a:chOff x="10125583" y="2906539"/>
            <a:chExt cx="2040572" cy="1343347"/>
          </a:xfrm>
        </p:grpSpPr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0A65AEA5-F360-6771-11BC-EBE1ADB5EAEE}"/>
                </a:ext>
              </a:extLst>
            </p:cNvPr>
            <p:cNvCxnSpPr/>
            <p:nvPr/>
          </p:nvCxnSpPr>
          <p:spPr bwMode="auto">
            <a:xfrm flipH="1">
              <a:off x="10632504" y="3578212"/>
              <a:ext cx="749224" cy="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Chave Direita 12">
              <a:extLst>
                <a:ext uri="{FF2B5EF4-FFF2-40B4-BE49-F238E27FC236}">
                  <a16:creationId xmlns:a16="http://schemas.microsoft.com/office/drawing/2014/main" id="{CEDFE560-16B9-6F24-6FE0-846B94BE7843}"/>
                </a:ext>
              </a:extLst>
            </p:cNvPr>
            <p:cNvSpPr/>
            <p:nvPr/>
          </p:nvSpPr>
          <p:spPr bwMode="auto">
            <a:xfrm>
              <a:off x="10125583" y="2906539"/>
              <a:ext cx="506921" cy="1343347"/>
            </a:xfrm>
            <a:prstGeom prst="rightBrac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E630733-C4B2-619D-2D10-5FB53425E4D1}"/>
                </a:ext>
              </a:extLst>
            </p:cNvPr>
            <p:cNvSpPr txBox="1"/>
            <p:nvPr/>
          </p:nvSpPr>
          <p:spPr>
            <a:xfrm>
              <a:off x="11285401" y="3393546"/>
              <a:ext cx="880754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private</a:t>
              </a:r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7AB121C6-B261-21C2-3899-86B1D4046F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344" y="841678"/>
            <a:ext cx="4618292" cy="586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38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2FD6EBE9-2CCC-0143-F40B-D827D34C4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880" y="1913517"/>
            <a:ext cx="2266834" cy="233636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300F09C-35CF-F529-6D07-A5AB157F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823864"/>
          </a:xfrm>
        </p:spPr>
        <p:txBody>
          <a:bodyPr/>
          <a:lstStyle/>
          <a:p>
            <a:r>
              <a:rPr lang="pt-BR" dirty="0"/>
              <a:t>Prática em laboratório:  Escreva um projeto em C# para o diagrama de classe abaixo.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3ED098-5F5D-66C8-ED58-A26577170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893DB2-0ED4-8BF1-FB3B-62FE640A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55</a:t>
            </a:fld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0A20F0-8AF0-C92B-9C51-530EE4A8F667}"/>
              </a:ext>
            </a:extLst>
          </p:cNvPr>
          <p:cNvGrpSpPr/>
          <p:nvPr/>
        </p:nvGrpSpPr>
        <p:grpSpPr>
          <a:xfrm>
            <a:off x="9249439" y="2906539"/>
            <a:ext cx="2311544" cy="1343347"/>
            <a:chOff x="10125583" y="2906539"/>
            <a:chExt cx="2311544" cy="1343347"/>
          </a:xfrm>
        </p:grpSpPr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0A65AEA5-F360-6771-11BC-EBE1ADB5EAEE}"/>
                </a:ext>
              </a:extLst>
            </p:cNvPr>
            <p:cNvCxnSpPr/>
            <p:nvPr/>
          </p:nvCxnSpPr>
          <p:spPr bwMode="auto">
            <a:xfrm flipH="1">
              <a:off x="10632504" y="3578212"/>
              <a:ext cx="749224" cy="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Chave Direita 12">
              <a:extLst>
                <a:ext uri="{FF2B5EF4-FFF2-40B4-BE49-F238E27FC236}">
                  <a16:creationId xmlns:a16="http://schemas.microsoft.com/office/drawing/2014/main" id="{CEDFE560-16B9-6F24-6FE0-846B94BE7843}"/>
                </a:ext>
              </a:extLst>
            </p:cNvPr>
            <p:cNvSpPr/>
            <p:nvPr/>
          </p:nvSpPr>
          <p:spPr bwMode="auto">
            <a:xfrm>
              <a:off x="10125583" y="2906539"/>
              <a:ext cx="506921" cy="1343347"/>
            </a:xfrm>
            <a:prstGeom prst="rightBrac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E630733-C4B2-619D-2D10-5FB53425E4D1}"/>
                </a:ext>
              </a:extLst>
            </p:cNvPr>
            <p:cNvSpPr txBox="1"/>
            <p:nvPr/>
          </p:nvSpPr>
          <p:spPr>
            <a:xfrm>
              <a:off x="11285401" y="3393546"/>
              <a:ext cx="1151726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protected</a:t>
              </a: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FAABCDE8-7677-8AD9-07D6-9D8FD7C87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732" y="1367546"/>
            <a:ext cx="6002777" cy="527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31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71DF4-869F-8A85-745D-C2CE8C2B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ATENÇÃO PARA OS SÍMBOLOS DE VISIBILIDADE EM C#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5D856D9-24B0-479B-9198-F4DCBD67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126DC-6E26-4A42-9806-1DBDEF2ABBB3}" type="slidenum">
              <a:rPr lang="pt-BR" smtClean="0"/>
              <a:pPr>
                <a:defRPr/>
              </a:pPr>
              <a:t>56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15BF41-0937-3E76-405B-DB5654411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49" y="1976811"/>
            <a:ext cx="1994512" cy="2273075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B94D5A3C-E3EC-BF22-CCEC-DA10B181388B}"/>
              </a:ext>
            </a:extLst>
          </p:cNvPr>
          <p:cNvGrpSpPr/>
          <p:nvPr/>
        </p:nvGrpSpPr>
        <p:grpSpPr>
          <a:xfrm>
            <a:off x="2050002" y="2889870"/>
            <a:ext cx="1941058" cy="1343347"/>
            <a:chOff x="10125583" y="2906539"/>
            <a:chExt cx="1941058" cy="1343347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A94962C6-43A2-3398-2822-8B60699C3C6C}"/>
                </a:ext>
              </a:extLst>
            </p:cNvPr>
            <p:cNvCxnSpPr/>
            <p:nvPr/>
          </p:nvCxnSpPr>
          <p:spPr bwMode="auto">
            <a:xfrm flipH="1">
              <a:off x="10632504" y="3578212"/>
              <a:ext cx="749224" cy="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Chave Direita 6">
              <a:extLst>
                <a:ext uri="{FF2B5EF4-FFF2-40B4-BE49-F238E27FC236}">
                  <a16:creationId xmlns:a16="http://schemas.microsoft.com/office/drawing/2014/main" id="{D7B0856A-7BBE-F762-F7E8-3FAD376F94DE}"/>
                </a:ext>
              </a:extLst>
            </p:cNvPr>
            <p:cNvSpPr/>
            <p:nvPr/>
          </p:nvSpPr>
          <p:spPr bwMode="auto">
            <a:xfrm>
              <a:off x="10125583" y="2906539"/>
              <a:ext cx="506921" cy="1343347"/>
            </a:xfrm>
            <a:prstGeom prst="rightBrac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D939C48-E7AF-707C-DC41-A56F4AE17289}"/>
                </a:ext>
              </a:extLst>
            </p:cNvPr>
            <p:cNvSpPr txBox="1"/>
            <p:nvPr/>
          </p:nvSpPr>
          <p:spPr>
            <a:xfrm>
              <a:off x="11285401" y="3393546"/>
              <a:ext cx="781240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public</a:t>
              </a:r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E983180F-33C0-103E-CCD4-09164D3AF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328" y="1910060"/>
            <a:ext cx="2266834" cy="2239020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AD6FC1AD-B3BD-E53C-C877-0DEFE916C591}"/>
              </a:ext>
            </a:extLst>
          </p:cNvPr>
          <p:cNvGrpSpPr/>
          <p:nvPr/>
        </p:nvGrpSpPr>
        <p:grpSpPr>
          <a:xfrm>
            <a:off x="10125583" y="2906539"/>
            <a:ext cx="2040572" cy="1343347"/>
            <a:chOff x="10125583" y="2906539"/>
            <a:chExt cx="2040572" cy="1343347"/>
          </a:xfrm>
        </p:grpSpPr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D68D23A3-C96C-509A-A17F-5B3F32C46E85}"/>
                </a:ext>
              </a:extLst>
            </p:cNvPr>
            <p:cNvCxnSpPr/>
            <p:nvPr/>
          </p:nvCxnSpPr>
          <p:spPr bwMode="auto">
            <a:xfrm flipH="1">
              <a:off x="10632504" y="3578212"/>
              <a:ext cx="749224" cy="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Chave Direita 11">
              <a:extLst>
                <a:ext uri="{FF2B5EF4-FFF2-40B4-BE49-F238E27FC236}">
                  <a16:creationId xmlns:a16="http://schemas.microsoft.com/office/drawing/2014/main" id="{54EAFE2E-BD05-7604-677D-49C61FA0DB86}"/>
                </a:ext>
              </a:extLst>
            </p:cNvPr>
            <p:cNvSpPr/>
            <p:nvPr/>
          </p:nvSpPr>
          <p:spPr bwMode="auto">
            <a:xfrm>
              <a:off x="10125583" y="2906539"/>
              <a:ext cx="506921" cy="1343347"/>
            </a:xfrm>
            <a:prstGeom prst="rightBrac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41099D3F-0EAD-4130-2916-3EBD9F43578A}"/>
                </a:ext>
              </a:extLst>
            </p:cNvPr>
            <p:cNvSpPr txBox="1"/>
            <p:nvPr/>
          </p:nvSpPr>
          <p:spPr>
            <a:xfrm>
              <a:off x="11285401" y="3393546"/>
              <a:ext cx="880754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private</a:t>
              </a:r>
            </a:p>
          </p:txBody>
        </p:sp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15858173-DBD9-3F42-1A16-EE8031377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454" y="1892731"/>
            <a:ext cx="2266834" cy="2336369"/>
          </a:xfrm>
          <a:prstGeom prst="rect">
            <a:avLst/>
          </a:prstGeom>
        </p:spPr>
      </p:pic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6EFB515-CA36-1D3C-70B7-CD7175FAC5A3}"/>
              </a:ext>
            </a:extLst>
          </p:cNvPr>
          <p:cNvGrpSpPr/>
          <p:nvPr/>
        </p:nvGrpSpPr>
        <p:grpSpPr>
          <a:xfrm>
            <a:off x="6190103" y="2857603"/>
            <a:ext cx="2311544" cy="1343347"/>
            <a:chOff x="10125583" y="2906539"/>
            <a:chExt cx="2311544" cy="1343347"/>
          </a:xfrm>
        </p:grpSpPr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0E81EDDF-8E52-456D-C87A-4212D261F743}"/>
                </a:ext>
              </a:extLst>
            </p:cNvPr>
            <p:cNvCxnSpPr/>
            <p:nvPr/>
          </p:nvCxnSpPr>
          <p:spPr bwMode="auto">
            <a:xfrm flipH="1">
              <a:off x="10632504" y="3578212"/>
              <a:ext cx="749224" cy="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Chave Direita 19">
              <a:extLst>
                <a:ext uri="{FF2B5EF4-FFF2-40B4-BE49-F238E27FC236}">
                  <a16:creationId xmlns:a16="http://schemas.microsoft.com/office/drawing/2014/main" id="{2B9B09C3-C819-8F3E-2B73-977A06DA0BD7}"/>
                </a:ext>
              </a:extLst>
            </p:cNvPr>
            <p:cNvSpPr/>
            <p:nvPr/>
          </p:nvSpPr>
          <p:spPr bwMode="auto">
            <a:xfrm>
              <a:off x="10125583" y="2906539"/>
              <a:ext cx="506921" cy="1343347"/>
            </a:xfrm>
            <a:prstGeom prst="rightBrac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ADC3EFE5-196D-6643-B478-35A2BAA262E5}"/>
                </a:ext>
              </a:extLst>
            </p:cNvPr>
            <p:cNvSpPr txBox="1"/>
            <p:nvPr/>
          </p:nvSpPr>
          <p:spPr>
            <a:xfrm>
              <a:off x="11285401" y="3393546"/>
              <a:ext cx="1151726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pt-BR" dirty="0"/>
                <a:t>protected</a:t>
              </a:r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18019CB-E713-9E11-9C6A-1B7AA296C488}"/>
              </a:ext>
            </a:extLst>
          </p:cNvPr>
          <p:cNvSpPr txBox="1"/>
          <p:nvPr/>
        </p:nvSpPr>
        <p:spPr>
          <a:xfrm>
            <a:off x="1665982" y="5272894"/>
            <a:ext cx="167930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Q/R terça feira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5F13912-797D-FF99-52B0-6C3BE8C11FEC}"/>
              </a:ext>
            </a:extLst>
          </p:cNvPr>
          <p:cNvSpPr txBox="1"/>
          <p:nvPr/>
        </p:nvSpPr>
        <p:spPr>
          <a:xfrm>
            <a:off x="4404626" y="5449046"/>
            <a:ext cx="1662828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Q/Quarta-feira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ED0A8DC-1D9D-D68C-B837-15F8E1CFA356}"/>
              </a:ext>
            </a:extLst>
          </p:cNvPr>
          <p:cNvSpPr txBox="1"/>
          <p:nvPr/>
        </p:nvSpPr>
        <p:spPr>
          <a:xfrm>
            <a:off x="7824192" y="5387218"/>
            <a:ext cx="189045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Q/R quinta-feira</a:t>
            </a:r>
          </a:p>
        </p:txBody>
      </p:sp>
    </p:spTree>
    <p:extLst>
      <p:ext uri="{BB962C8B-B14F-4D97-AF65-F5344CB8AC3E}">
        <p14:creationId xmlns:p14="http://schemas.microsoft.com/office/powerpoint/2010/main" val="4238594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 - modificadores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b="1" dirty="0"/>
              <a:t>Internal Protected</a:t>
            </a:r>
          </a:p>
          <a:p>
            <a:pPr lvl="1" algn="just"/>
            <a:r>
              <a:rPr lang="en-US" dirty="0">
                <a:effectLst/>
              </a:rPr>
              <a:t>O </a:t>
            </a:r>
            <a:r>
              <a:rPr lang="pt-BR" dirty="0">
                <a:effectLst/>
              </a:rPr>
              <a:t>acesso é restrito, porém as classe filha tem acesso aos métodos e atributos da classe mãe.</a:t>
            </a:r>
          </a:p>
          <a:p>
            <a:pPr lvl="1" algn="just"/>
            <a:r>
              <a:rPr lang="pt-BR" dirty="0">
                <a:effectLst/>
              </a:rPr>
              <a:t>No exemplo anterior, modifique a visibilidade do atributo comprimento de private para </a:t>
            </a:r>
            <a:r>
              <a:rPr lang="en-US" dirty="0">
                <a:effectLst/>
              </a:rPr>
              <a:t>protected.</a:t>
            </a:r>
          </a:p>
          <a:p>
            <a:pPr lvl="1" algn="just"/>
            <a:r>
              <a:rPr lang="en-US" dirty="0" err="1">
                <a:effectLst/>
              </a:rPr>
              <a:t>Crie</a:t>
            </a:r>
            <a:r>
              <a:rPr lang="en-US" dirty="0">
                <a:effectLst/>
              </a:rPr>
              <a:t> a </a:t>
            </a:r>
            <a:r>
              <a:rPr lang="en-US" dirty="0" err="1">
                <a:effectLst/>
              </a:rPr>
              <a:t>classe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filha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Quadrado</a:t>
            </a:r>
            <a:r>
              <a:rPr lang="en-US" dirty="0">
                <a:effectLst/>
              </a:rPr>
              <a:t> (um </a:t>
            </a:r>
            <a:r>
              <a:rPr lang="en-US" dirty="0" err="1">
                <a:effectLst/>
              </a:rPr>
              <a:t>tipo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retângulo</a:t>
            </a:r>
            <a:r>
              <a:rPr lang="en-US" dirty="0">
                <a:effectLst/>
              </a:rPr>
              <a:t>);</a:t>
            </a:r>
          </a:p>
          <a:p>
            <a:pPr lvl="1" algn="just"/>
            <a:r>
              <a:rPr lang="en-US" dirty="0" err="1">
                <a:effectLst/>
              </a:rPr>
              <a:t>Modifique</a:t>
            </a:r>
            <a:r>
              <a:rPr lang="en-US" dirty="0">
                <a:effectLst/>
              </a:rPr>
              <a:t> a </a:t>
            </a:r>
            <a:r>
              <a:rPr lang="en-US" b="1" dirty="0">
                <a:effectLst/>
              </a:rPr>
              <a:t>main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conforme</a:t>
            </a:r>
            <a:r>
              <a:rPr lang="en-US" dirty="0">
                <a:effectLst/>
              </a:rPr>
              <a:t> a </a:t>
            </a:r>
            <a:r>
              <a:rPr lang="en-US" dirty="0" err="1">
                <a:effectLst/>
              </a:rPr>
              <a:t>figura</a:t>
            </a:r>
            <a:r>
              <a:rPr lang="en-US" dirty="0">
                <a:effectLst/>
              </a:rPr>
              <a:t>.</a:t>
            </a:r>
          </a:p>
          <a:p>
            <a:pPr marL="457200" lvl="1" indent="0" algn="just">
              <a:buNone/>
            </a:pPr>
            <a:r>
              <a:rPr lang="en-US" dirty="0">
                <a:effectLst/>
              </a:rPr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57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6E8248C-49A9-4E18-9E67-2256FCBDA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720" y="1189039"/>
            <a:ext cx="5297281" cy="379541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9F317F0-97F9-4774-B125-2DB05CAFD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1" y="4940300"/>
            <a:ext cx="4333875" cy="14573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63080DC-EECA-40C9-BBAA-8B83646C8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049" y="1470025"/>
            <a:ext cx="34480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22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 - modificadores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b="1" dirty="0"/>
              <a:t>Protected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58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63080DC-EECA-40C9-BBAA-8B83646C8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164" y="381001"/>
            <a:ext cx="5698976" cy="620275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3D32FCB-E96A-4838-ADAD-587228726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061" y="439131"/>
            <a:ext cx="6222260" cy="628174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3DEAC7A-7B59-448C-ADA5-44B8F050B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165" y="4509120"/>
            <a:ext cx="3407775" cy="43204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2F53D67-A7F2-489A-A1E7-0DD7F9967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419" y="1716252"/>
            <a:ext cx="6222260" cy="514174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5F16501-DDD3-47F7-9722-01F6014A1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5069" y="4556525"/>
            <a:ext cx="3852563" cy="68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91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93E84-A7DC-4D4F-BBB1-7E9C51E8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Set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2F93D46-D66E-4F19-A6CD-7951D3AF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126DC-6E26-4A42-9806-1DBDEF2ABBB3}" type="slidenum">
              <a:rPr lang="pt-BR" smtClean="0"/>
              <a:pPr>
                <a:defRPr/>
              </a:pPr>
              <a:t>59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082FC4-7E59-410C-B1E4-2AF4844F0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986757"/>
            <a:ext cx="7451641" cy="52565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4BCA1EC-0A6B-40E2-B73E-6A823BD2B0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89"/>
          <a:stretch/>
        </p:blipFill>
        <p:spPr>
          <a:xfrm>
            <a:off x="2279576" y="158008"/>
            <a:ext cx="6300192" cy="691408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A84BC22-4AA1-4201-A7BE-4A930366A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3740" y="1506800"/>
            <a:ext cx="6284261" cy="498234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34061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Nomeando uma 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sz="2200" dirty="0"/>
              <a:t>Adote um estilo de escrita:</a:t>
            </a:r>
          </a:p>
          <a:p>
            <a:pPr lvl="1" algn="just">
              <a:buClrTx/>
              <a:buFont typeface="Wingdings" panose="05000000000000000000" pitchFamily="2" charset="2"/>
              <a:buChar char="ü"/>
            </a:pPr>
            <a:r>
              <a:rPr lang="pt-BR" dirty="0"/>
              <a:t>UpperCamelCase1 - </a:t>
            </a:r>
            <a:r>
              <a:rPr lang="pt-BR" dirty="0" err="1"/>
              <a:t>PascalCase</a:t>
            </a:r>
            <a:endParaRPr lang="pt-BR" dirty="0"/>
          </a:p>
          <a:p>
            <a:pPr lvl="1" algn="just">
              <a:buClrTx/>
              <a:buFont typeface="Wingdings" panose="05000000000000000000" pitchFamily="2" charset="2"/>
              <a:buChar char="ü"/>
            </a:pPr>
            <a:r>
              <a:rPr lang="pt-BR" sz="2200" dirty="0"/>
              <a:t>Quando o nome da classe for composto por mais de uma palavra, elas são concatenadas diretamente. Não use </a:t>
            </a:r>
            <a:r>
              <a:rPr lang="pt-BR" sz="2200" dirty="0" err="1"/>
              <a:t>underline</a:t>
            </a:r>
            <a:r>
              <a:rPr lang="pt-BR" sz="2200" dirty="0"/>
              <a:t>/</a:t>
            </a:r>
            <a:r>
              <a:rPr lang="pt-BR" sz="2200" dirty="0" err="1"/>
              <a:t>underscore</a:t>
            </a:r>
            <a:r>
              <a:rPr lang="pt-BR" sz="2200" dirty="0"/>
              <a:t> para separar as palavras.</a:t>
            </a:r>
          </a:p>
          <a:p>
            <a:pPr lvl="1" algn="just">
              <a:buClrTx/>
              <a:buFont typeface="Wingdings" panose="05000000000000000000" pitchFamily="2" charset="2"/>
              <a:buChar char="ü"/>
            </a:pPr>
            <a:r>
              <a:rPr lang="pt-BR" sz="2200" dirty="0"/>
              <a:t>Cada palavra é iniciada com uma letra maiúscula.</a:t>
            </a:r>
          </a:p>
          <a:p>
            <a:pPr lvl="1" algn="just">
              <a:buClrTx/>
              <a:buFont typeface="Wingdings" panose="05000000000000000000" pitchFamily="2" charset="2"/>
              <a:buChar char="ü"/>
            </a:pPr>
            <a:r>
              <a:rPr lang="pt-BR" sz="2200" dirty="0" err="1"/>
              <a:t>Ex</a:t>
            </a:r>
            <a:r>
              <a:rPr lang="pt-BR" sz="2200" dirty="0"/>
              <a:t>: </a:t>
            </a:r>
            <a:r>
              <a:rPr lang="pt-BR" sz="2200" dirty="0" err="1"/>
              <a:t>ContaBancaria</a:t>
            </a:r>
            <a:r>
              <a:rPr lang="pt-BR" sz="2200" dirty="0"/>
              <a:t>, Disciplina, Curso, </a:t>
            </a:r>
            <a:r>
              <a:rPr lang="pt-BR" sz="2200" dirty="0" err="1"/>
              <a:t>FiguraGeometrica</a:t>
            </a:r>
            <a:r>
              <a:rPr lang="pt-BR" sz="2200" dirty="0"/>
              <a:t>, 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7082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F41955D-E0F9-46A9-A26C-ADFD53B8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6E88D-D973-45A4-9C53-72378F48A897}" type="slidenum">
              <a:rPr lang="pt-BR" smtClean="0"/>
              <a:pPr>
                <a:defRPr/>
              </a:pPr>
              <a:t>60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08D086-3D90-4B17-AADA-E0008B56B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14" y="895958"/>
            <a:ext cx="3448050" cy="37528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BA6592B-2472-4E7B-976C-48B84527B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665" y="1700809"/>
            <a:ext cx="5761567" cy="406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262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28EE77F-9944-48D3-A57E-8C433F4D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6E88D-D973-45A4-9C53-72378F48A897}" type="slidenum">
              <a:rPr lang="pt-BR" smtClean="0"/>
              <a:pPr>
                <a:defRPr/>
              </a:pPr>
              <a:t>61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BB98BBB-E458-47DD-B968-350C676B5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658" y="816382"/>
            <a:ext cx="5628223" cy="568203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5DECEA6-D37E-4179-AC40-42EA4B7A5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89"/>
          <a:stretch/>
        </p:blipFill>
        <p:spPr>
          <a:xfrm>
            <a:off x="5524896" y="1196752"/>
            <a:ext cx="5177531" cy="568203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6EC6A97-84E7-4D3F-B8BB-2A4F88426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912" y="701917"/>
            <a:ext cx="5398514" cy="380825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156CB05-3D47-4307-A283-C9F222CE9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292" y="908721"/>
            <a:ext cx="4139952" cy="450591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603845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 - modificadores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b="1" dirty="0"/>
              <a:t>Protected</a:t>
            </a:r>
          </a:p>
          <a:p>
            <a:pPr lvl="1" algn="just"/>
            <a:r>
              <a:rPr lang="pt-BR" dirty="0">
                <a:effectLst/>
              </a:rPr>
              <a:t>Execute o programa.</a:t>
            </a:r>
          </a:p>
          <a:p>
            <a:pPr lvl="1" algn="just"/>
            <a:r>
              <a:rPr lang="pt-BR" dirty="0">
                <a:effectLst/>
              </a:rPr>
              <a:t>Modifique o atributo comprimento (classe </a:t>
            </a:r>
            <a:r>
              <a:rPr lang="pt-BR" dirty="0" err="1">
                <a:effectLst/>
              </a:rPr>
              <a:t>Retangulo</a:t>
            </a:r>
            <a:r>
              <a:rPr lang="pt-BR" dirty="0">
                <a:effectLst/>
              </a:rPr>
              <a:t>) para private e verifique o que acontece.</a:t>
            </a:r>
            <a:endParaRPr lang="en-US" dirty="0">
              <a:effectLst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62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C86314-00AA-4F49-BE3F-5A3BAAB06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50" y="4073525"/>
            <a:ext cx="641629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23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9FE25-BB82-483E-98A6-D1BF3A47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Resumindo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66CDC8-1888-4C7F-ADFC-17248144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pt-BR" sz="2000" dirty="0">
                <a:effectLst/>
              </a:rPr>
              <a:t>Os  níveis de acesso que você pode dar para uma classe, método ou propriedade são:</a:t>
            </a:r>
          </a:p>
          <a:p>
            <a:pPr algn="just"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pt-BR" sz="2000" b="1" dirty="0">
                <a:effectLst/>
              </a:rPr>
              <a:t>public:  o acesso não é restrito.</a:t>
            </a:r>
          </a:p>
          <a:p>
            <a:pPr algn="just"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pt-BR" sz="2000" b="1" dirty="0">
                <a:effectLst/>
              </a:rPr>
              <a:t>private: o acesso é limitado ao tipo recipiente (à classe, por exemplo).</a:t>
            </a:r>
          </a:p>
          <a:p>
            <a:pPr algn="just"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pt-BR" sz="2000" b="1" dirty="0">
                <a:effectLst/>
              </a:rPr>
              <a:t>protected: o acesso é limitado à classe que os contém ou aos tipos derivados da classe (subclasse) que os contém.</a:t>
            </a:r>
          </a:p>
          <a:p>
            <a:pPr algn="just"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pt-BR" sz="2000" b="1" dirty="0" err="1">
                <a:effectLst/>
              </a:rPr>
              <a:t>Internal</a:t>
            </a:r>
            <a:r>
              <a:rPr lang="pt-BR" sz="2000" b="1" dirty="0">
                <a:effectLst/>
              </a:rPr>
              <a:t>: o acesso é limitado ao </a:t>
            </a:r>
            <a:r>
              <a:rPr lang="pt-BR" sz="2000" b="1" dirty="0" err="1">
                <a:effectLst/>
              </a:rPr>
              <a:t>assembly</a:t>
            </a:r>
            <a:r>
              <a:rPr lang="pt-BR" sz="2000" b="1" dirty="0">
                <a:effectLst/>
              </a:rPr>
              <a:t> atual.</a:t>
            </a:r>
          </a:p>
          <a:p>
            <a:pPr algn="just"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pt-BR" sz="2000" dirty="0">
                <a:effectLst/>
              </a:rPr>
              <a:t>protected interno: o acesso é limitado ao </a:t>
            </a:r>
            <a:r>
              <a:rPr lang="pt-BR" sz="2000" dirty="0" err="1">
                <a:effectLst/>
              </a:rPr>
              <a:t>assembly</a:t>
            </a:r>
            <a:r>
              <a:rPr lang="pt-BR" sz="2000" dirty="0">
                <a:effectLst/>
              </a:rPr>
              <a:t> atual ou aos tipos derivados da classe que os contém.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9BE376-4389-4BFE-8BA2-DD1D4FE0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451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6F6E8-4984-47E0-998D-6161C3FD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Gerando um construtor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BA4288-70DF-4A70-9D08-EC0D62EE0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Fazendo a obrigatoriedade de se instanciar um objeto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BD1DD7-69AA-48E6-8C51-8075BA8B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64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F84670-F7FE-4B79-97C4-768693980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1723400"/>
            <a:ext cx="7870081" cy="150493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7FADB87-C1C1-4C20-8DE7-E078E767F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614" y="3501008"/>
            <a:ext cx="5184576" cy="16569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2C42DB7-2FF2-41F8-8F3D-5B7170005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9857" y="5182440"/>
            <a:ext cx="5540559" cy="83894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ECB33B9-A786-A32C-ECA1-8DC73659695D}"/>
              </a:ext>
            </a:extLst>
          </p:cNvPr>
          <p:cNvSpPr txBox="1"/>
          <p:nvPr/>
        </p:nvSpPr>
        <p:spPr>
          <a:xfrm>
            <a:off x="14671" y="6464523"/>
            <a:ext cx="2051011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pt-BR" dirty="0" err="1"/>
              <a:t>ConsoleProdutoNP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381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CC365-1292-440C-B384-DFDDCEAB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Gerando o Construtor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406CA4-A35A-4573-B920-5F1DE58FE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 construtor é obrigatório a instanciação do objeto.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2F24A2-6F65-4929-912E-ACFDD32B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65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562E01-B921-495F-9517-7788B5505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6" y="1877285"/>
            <a:ext cx="6353175" cy="28098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3E30630-050B-4747-B5C7-3F6D50C4C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5" y="4492986"/>
            <a:ext cx="5991961" cy="20122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7EF5BC4-D18D-4959-8C05-DA683B0D6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575" y="2129203"/>
            <a:ext cx="3152775" cy="58102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FC1A444-A634-D2FE-9EA0-A0DF52C45081}"/>
              </a:ext>
            </a:extLst>
          </p:cNvPr>
          <p:cNvSpPr txBox="1"/>
          <p:nvPr/>
        </p:nvSpPr>
        <p:spPr>
          <a:xfrm>
            <a:off x="14671" y="6464523"/>
            <a:ext cx="2051011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pt-BR" dirty="0" err="1"/>
              <a:t>ConsoleProdutoNP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1542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9AAC8-CFC4-4DE2-BA19-EB8AF6BFD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Métodos </a:t>
            </a:r>
            <a:r>
              <a:rPr lang="pt-BR" dirty="0" err="1"/>
              <a:t>Get</a:t>
            </a:r>
            <a:r>
              <a:rPr lang="pt-BR" dirty="0"/>
              <a:t> e Set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024C32-A1D8-441B-B353-0ADEBE49F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6AC6A1-8CF0-4940-AF4C-5AE9663D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17409F-C255-4942-8167-3519089F74A4}" type="slidenum">
              <a:rPr lang="pt-BR" smtClean="0"/>
              <a:pPr>
                <a:defRPr/>
              </a:pPr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247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116147F-B390-4399-A654-8524DA17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6E88D-D973-45A4-9C53-72378F48A897}" type="slidenum">
              <a:rPr lang="pt-BR" smtClean="0"/>
              <a:pPr>
                <a:defRPr/>
              </a:pPr>
              <a:t>67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1B0B146-E88A-4191-B2EA-7B47F033D2D8}"/>
              </a:ext>
            </a:extLst>
          </p:cNvPr>
          <p:cNvSpPr txBox="1"/>
          <p:nvPr/>
        </p:nvSpPr>
        <p:spPr>
          <a:xfrm>
            <a:off x="1524002" y="980728"/>
            <a:ext cx="7380311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ConsoleProduto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latin typeface="Consolas" panose="020B0609020204030204" pitchFamily="49" charset="0"/>
              </a:rPr>
              <a:t>Produto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_nome;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_quantidade;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Produto()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Produto(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nome,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quantidade,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_nome = nome;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_quantidade = quantidade;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DD0DE5-A51B-44E6-BDD4-12982738659E}"/>
              </a:ext>
            </a:extLst>
          </p:cNvPr>
          <p:cNvSpPr txBox="1"/>
          <p:nvPr/>
        </p:nvSpPr>
        <p:spPr>
          <a:xfrm>
            <a:off x="5520916" y="1140411"/>
            <a:ext cx="5112568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_nome;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nome)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_nome = nome;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GetPreco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SetPreco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GetQuantidade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_quantidade;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SetQuantidade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quantidade)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_quantidade = quantidade;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00824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9AAC8-CFC4-4DE2-BA19-EB8AF6BFD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Métodos </a:t>
            </a:r>
            <a:r>
              <a:rPr lang="pt-BR" dirty="0" err="1"/>
              <a:t>Properties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024C32-A1D8-441B-B353-0ADEBE49F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6AC6A1-8CF0-4940-AF4C-5AE9663D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17409F-C255-4942-8167-3519089F74A4}" type="slidenum">
              <a:rPr lang="pt-BR" smtClean="0"/>
              <a:pPr>
                <a:defRPr/>
              </a:pPr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400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dirty="0" err="1"/>
              <a:t>Properties</a:t>
            </a:r>
            <a:r>
              <a:rPr lang="pt-BR" dirty="0"/>
              <a:t>- Propriedades</a:t>
            </a:r>
            <a:endParaRPr lang="pt-BR" altLang="pt-BR" dirty="0">
              <a:effectLst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57F8CD-5D67-4ACE-86E9-7130E96A06D7}" type="slidenum">
              <a:rPr lang="pt-BR" smtClean="0"/>
              <a:pPr>
                <a:defRPr/>
              </a:pPr>
              <a:t>69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564E15E-6D84-43FC-98DC-C57822A34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/>
              <a:t>Propriedades – são definições de métodos encapsulados, porém expondo uma sintaxe similar à de atributos e não de métodos.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/>
              <a:t> Uma propriedade é um membro que oferece um mecanismo flexível para ler, gravar ou calcular o valor de um campo particular.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/>
              <a:t>As propriedades podem ser usadas como </a:t>
            </a:r>
            <a:r>
              <a:rPr lang="pt-BR" b="1" dirty="0"/>
              <a:t>se fossem atributos públicos</a:t>
            </a:r>
            <a:r>
              <a:rPr lang="pt-BR" dirty="0"/>
              <a:t>, mas na verdade elas são </a:t>
            </a:r>
            <a:r>
              <a:rPr lang="pt-BR" b="1" dirty="0"/>
              <a:t>métodos especiais chamados "</a:t>
            </a:r>
            <a:r>
              <a:rPr lang="pt-BR" b="1" dirty="0" err="1"/>
              <a:t>acessadores</a:t>
            </a:r>
            <a:r>
              <a:rPr lang="pt-BR" dirty="0"/>
              <a:t>".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/>
              <a:t>Isso permite que </a:t>
            </a:r>
            <a:r>
              <a:rPr lang="pt-BR" b="1" dirty="0"/>
              <a:t>os dados sejam acessados facilmente e ainda ajuda a promover a segurança e a flexibilidade dos métodos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5022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200" dirty="0"/>
              <a:t>Pode-se definir uma </a:t>
            </a:r>
            <a:r>
              <a:rPr lang="pt-BR" sz="2200" b="1" dirty="0"/>
              <a:t>classe </a:t>
            </a:r>
            <a:r>
              <a:rPr lang="pt-BR" sz="2200" dirty="0"/>
              <a:t>como um </a:t>
            </a:r>
            <a:r>
              <a:rPr lang="pt-BR" sz="2200" b="1" dirty="0"/>
              <a:t>modelo ou como uma especificação para um conjunto de objetos</a:t>
            </a:r>
            <a:r>
              <a:rPr lang="pt-BR" sz="2200" dirty="0"/>
              <a:t>, ou seja, a descrição genérica dos objetos individuais pertencentes a um dado conjunto.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200" dirty="0"/>
              <a:t>A partir de uma classe é possível criar quantos objetos forem desejados.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000" dirty="0"/>
              <a:t>Uma </a:t>
            </a:r>
            <a:r>
              <a:rPr lang="pt-BR" sz="2000" b="1" dirty="0"/>
              <a:t>classe </a:t>
            </a:r>
            <a:r>
              <a:rPr lang="pt-BR" sz="2000" dirty="0"/>
              <a:t>define as características e o comportamento de um conjunto de objetos.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000" dirty="0"/>
              <a:t>Assim, a </a:t>
            </a:r>
            <a:r>
              <a:rPr lang="pt-BR" sz="2000" b="1" dirty="0"/>
              <a:t>criação de uma classe </a:t>
            </a:r>
            <a:r>
              <a:rPr lang="pt-BR" sz="2000" dirty="0"/>
              <a:t>implica </a:t>
            </a:r>
            <a:r>
              <a:rPr lang="pt-BR" sz="2000" b="1" dirty="0"/>
              <a:t>definir</a:t>
            </a:r>
            <a:r>
              <a:rPr lang="pt-BR" sz="2000" dirty="0"/>
              <a:t> </a:t>
            </a:r>
            <a:r>
              <a:rPr lang="pt-BR" sz="2000" b="1" dirty="0"/>
              <a:t>um tipo de objeto</a:t>
            </a:r>
            <a:r>
              <a:rPr lang="pt-BR" sz="2000" dirty="0"/>
              <a:t> em termos de seus </a:t>
            </a:r>
            <a:r>
              <a:rPr lang="pt-BR" sz="2000" b="1" dirty="0"/>
              <a:t>atributos (variáveis que conterão os dados) e seus métodos (funções que manipulam tais dados).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041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0F81C-9782-2AFD-9B67-C5BD455A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Figura Geométrica com </a:t>
            </a:r>
            <a:r>
              <a:rPr lang="pt-BR" dirty="0" err="1"/>
              <a:t>Get</a:t>
            </a:r>
            <a:r>
              <a:rPr lang="pt-BR" dirty="0"/>
              <a:t> e Set / Properties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EA8BC06-9D3A-1789-2BE4-D95693CB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126DC-6E26-4A42-9806-1DBDEF2ABBB3}" type="slidenum">
              <a:rPr lang="pt-BR" smtClean="0"/>
              <a:pPr>
                <a:defRPr/>
              </a:pPr>
              <a:t>70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5BAB37-D335-03E4-8788-70F81C2CB767}"/>
              </a:ext>
            </a:extLst>
          </p:cNvPr>
          <p:cNvSpPr txBox="1"/>
          <p:nvPr/>
        </p:nvSpPr>
        <p:spPr>
          <a:xfrm>
            <a:off x="6477844" y="1321257"/>
            <a:ext cx="614498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FiguraGeometrica3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FiguraGeometrica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_a;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_b;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_c;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_raio;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pt-BR" sz="1800" dirty="0">
                <a:solidFill>
                  <a:srgbClr val="00B050"/>
                </a:solidFill>
                <a:latin typeface="Cascadia Mono" panose="020B0609020000020004" pitchFamily="49" charset="0"/>
              </a:rPr>
              <a:t>//Properties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_a; }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_a =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_b; }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_b =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599819E-869A-914C-9EB9-1A0056FC3074}"/>
              </a:ext>
            </a:extLst>
          </p:cNvPr>
          <p:cNvSpPr txBox="1"/>
          <p:nvPr/>
        </p:nvSpPr>
        <p:spPr>
          <a:xfrm>
            <a:off x="191344" y="1463738"/>
            <a:ext cx="62865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FiguraGeometrica1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FiguraGeometrica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_a;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_b;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_c;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_raio;</a:t>
            </a:r>
          </a:p>
          <a:p>
            <a:r>
              <a:rPr lang="pt-BR" dirty="0">
                <a:solidFill>
                  <a:srgbClr val="00B050"/>
                </a:solidFill>
                <a:latin typeface="Cascadia Mono" panose="020B0609020000020004" pitchFamily="49" charset="0"/>
              </a:rPr>
              <a:t>	//Métodos </a:t>
            </a:r>
            <a:r>
              <a:rPr lang="pt-BR" dirty="0" err="1">
                <a:solidFill>
                  <a:srgbClr val="00B050"/>
                </a:solidFill>
                <a:latin typeface="Cascadia Mono" panose="020B0609020000020004" pitchFamily="49" charset="0"/>
              </a:rPr>
              <a:t>Get</a:t>
            </a:r>
            <a:r>
              <a:rPr lang="pt-BR" dirty="0">
                <a:solidFill>
                  <a:srgbClr val="00B050"/>
                </a:solidFill>
                <a:latin typeface="Cascadia Mono" panose="020B0609020000020004" pitchFamily="49" charset="0"/>
              </a:rPr>
              <a:t> e Set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GetA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_a;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SetA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a)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_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a = a;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408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EB419C-3467-4FBC-BAD6-1F0A26B6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71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9E36DCB-23D9-4FDE-9560-9E5A2E861485}"/>
              </a:ext>
            </a:extLst>
          </p:cNvPr>
          <p:cNvSpPr txBox="1"/>
          <p:nvPr/>
        </p:nvSpPr>
        <p:spPr>
          <a:xfrm>
            <a:off x="1546696" y="1011977"/>
            <a:ext cx="6984776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latin typeface="Consolas" panose="020B0609020204030204" pitchFamily="49" charset="0"/>
              </a:rPr>
              <a:t>Produto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_nome;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_quantidade;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Produto()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Produto(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nome,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quantidade,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_nome = nome;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_quantidade = quantidade;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_nome;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nome)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&gt; 1)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_nome = nome;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           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030AA55-2B5B-4164-A318-A5B6738E6050}"/>
              </a:ext>
            </a:extLst>
          </p:cNvPr>
          <p:cNvSpPr/>
          <p:nvPr/>
        </p:nvSpPr>
        <p:spPr bwMode="auto">
          <a:xfrm>
            <a:off x="1703512" y="4163664"/>
            <a:ext cx="5688632" cy="369332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E2A38B8-13C6-468E-A622-74B15F265D7D}"/>
              </a:ext>
            </a:extLst>
          </p:cNvPr>
          <p:cNvSpPr txBox="1"/>
          <p:nvPr/>
        </p:nvSpPr>
        <p:spPr>
          <a:xfrm>
            <a:off x="1546696" y="476672"/>
            <a:ext cx="821925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Nome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_nome;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(value !=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1)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_nome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7F45E87-439C-21B6-0021-8DF81211ACB0}"/>
              </a:ext>
            </a:extLst>
          </p:cNvPr>
          <p:cNvSpPr/>
          <p:nvPr/>
        </p:nvSpPr>
        <p:spPr bwMode="auto">
          <a:xfrm>
            <a:off x="1798982" y="5048832"/>
            <a:ext cx="5688632" cy="369332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0118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08AC123-75AA-4202-8A5B-7278A1C4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6E88D-D973-45A4-9C53-72378F48A897}" type="slidenum">
              <a:rPr lang="pt-BR" smtClean="0"/>
              <a:pPr>
                <a:defRPr/>
              </a:pPr>
              <a:t>72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39B0424-015A-456A-A7C6-122017F1A2E5}"/>
              </a:ext>
            </a:extLst>
          </p:cNvPr>
          <p:cNvSpPr txBox="1"/>
          <p:nvPr/>
        </p:nvSpPr>
        <p:spPr>
          <a:xfrm>
            <a:off x="1546176" y="776931"/>
            <a:ext cx="5364088" cy="35394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GetPreco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SetPreco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GetQuantidade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_quantidade;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SetQuantidade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quantidade)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_quantidade = quantidade;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22B3A5F-2362-4C6C-AB8E-E050E8911249}"/>
              </a:ext>
            </a:extLst>
          </p:cNvPr>
          <p:cNvSpPr txBox="1"/>
          <p:nvPr/>
        </p:nvSpPr>
        <p:spPr>
          <a:xfrm>
            <a:off x="5376430" y="3372383"/>
            <a:ext cx="4824536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 _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Quantidade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_quantidade;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 _quantidade =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37795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F56D6C8-6208-4906-A0E6-0FB5B2D4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6E88D-D973-45A4-9C53-72378F48A897}" type="slidenum">
              <a:rPr lang="pt-BR" smtClean="0"/>
              <a:pPr>
                <a:defRPr/>
              </a:pPr>
              <a:t>73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8EDD697-6CDB-4B4F-8763-258F61C532F3}"/>
              </a:ext>
            </a:extLst>
          </p:cNvPr>
          <p:cNvSpPr txBox="1"/>
          <p:nvPr/>
        </p:nvSpPr>
        <p:spPr>
          <a:xfrm>
            <a:off x="609600" y="503963"/>
            <a:ext cx="914399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ConsoleProduto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          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Produto p =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Produto();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p2 =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p.SetNome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"Fogão"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p.SetQuantidade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p.SetPreco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(120.00);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p.Exibir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p.GetNome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p.GetPreco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p.GetQuantidade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p2.Nome =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"Geladeira"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p2.Preco = 1500.00;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p2.Quantidade = 10;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p2.Exibir();</a:t>
            </a:r>
          </a:p>
        </p:txBody>
      </p:sp>
    </p:spTree>
    <p:extLst>
      <p:ext uri="{BB962C8B-B14F-4D97-AF65-F5344CB8AC3E}">
        <p14:creationId xmlns:p14="http://schemas.microsoft.com/office/powerpoint/2010/main" val="728625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0BF6C-6227-4258-B0F4-56CCE590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C9936D-4B3F-42EC-984E-28A2F9DAE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Pct val="100000"/>
              <a:buFont typeface="+mj-lt"/>
              <a:buAutoNum type="arabicPeriod"/>
            </a:pPr>
            <a:r>
              <a:rPr lang="pt-BR" dirty="0"/>
              <a:t>Construa um código em C# seguindo o diagrama de classes abaixo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C27C15-E915-49B3-B803-5F715A98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74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53853C-C220-187C-AC69-670C6AEEF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1755175"/>
            <a:ext cx="7461523" cy="49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1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0BF6C-6227-4258-B0F4-56CCE590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C9936D-4B3F-42EC-984E-28A2F9DAE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Pct val="100000"/>
              <a:buFont typeface="+mj-lt"/>
              <a:buAutoNum type="arabicPeriod"/>
            </a:pPr>
            <a:endParaRPr lang="pt-BR" dirty="0"/>
          </a:p>
          <a:p>
            <a:pPr algn="just">
              <a:buClrTx/>
              <a:buSzPct val="100000"/>
              <a:buFont typeface="+mj-lt"/>
              <a:buAutoNum type="arabicPeriod"/>
            </a:pPr>
            <a:r>
              <a:rPr lang="pt-BR" dirty="0"/>
              <a:t>Utilize o próximo programa para imprimir todos os atributos privados da classe Socio utilizando os métodos </a:t>
            </a:r>
            <a:r>
              <a:rPr lang="pt-BR" dirty="0" err="1"/>
              <a:t>Get</a:t>
            </a:r>
            <a:r>
              <a:rPr lang="pt-BR" dirty="0"/>
              <a:t> e Set.</a:t>
            </a:r>
          </a:p>
          <a:p>
            <a:pPr algn="just">
              <a:buClrTx/>
              <a:buSzPct val="100000"/>
              <a:buFont typeface="+mj-lt"/>
              <a:buAutoNum type="arabicPeriod"/>
            </a:pPr>
            <a:r>
              <a:rPr lang="pt-BR" dirty="0"/>
              <a:t>Modifique o programa trocando os métodos </a:t>
            </a:r>
            <a:r>
              <a:rPr lang="pt-BR" dirty="0" err="1"/>
              <a:t>Get</a:t>
            </a:r>
            <a:r>
              <a:rPr lang="pt-BR" dirty="0"/>
              <a:t> e Set pelas </a:t>
            </a:r>
            <a:r>
              <a:rPr lang="pt-BR" i="1" dirty="0" err="1"/>
              <a:t>Properties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C27C15-E915-49B3-B803-5F715A98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75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E41BAC6-944C-49DD-ABB5-F73528EE06C3}"/>
              </a:ext>
            </a:extLst>
          </p:cNvPr>
          <p:cNvSpPr txBox="1"/>
          <p:nvPr/>
        </p:nvSpPr>
        <p:spPr>
          <a:xfrm>
            <a:off x="3459480" y="3458448"/>
            <a:ext cx="46177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latin typeface="Consolas" panose="020B0609020204030204" pitchFamily="49" charset="0"/>
              </a:rPr>
              <a:t>Socio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_nome;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Int64 _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cPF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validaCPF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endereco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_telefone;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0145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1D081BB-8070-4577-8AB7-DE85A6B7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6E88D-D973-45A4-9C53-72378F48A897}" type="slidenum">
              <a:rPr lang="pt-BR" smtClean="0"/>
              <a:pPr>
                <a:defRPr/>
              </a:pPr>
              <a:t>76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9E71CE-7AC6-4BB9-80A9-993CBE29AD14}"/>
              </a:ext>
            </a:extLst>
          </p:cNvPr>
          <p:cNvSpPr txBox="1"/>
          <p:nvPr/>
        </p:nvSpPr>
        <p:spPr>
          <a:xfrm>
            <a:off x="1775520" y="1228468"/>
            <a:ext cx="72008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ConsoleSocio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Socio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alguem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Socio();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alguem.SetNome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"Thiago Almeida"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it-IT" sz="1600" dirty="0">
                <a:solidFill>
                  <a:srgbClr val="A31515"/>
                </a:solidFill>
                <a:latin typeface="Consolas" panose="020B0609020204030204" pitchFamily="49" charset="0"/>
              </a:rPr>
              <a:t>"Nome: "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+ alguem.GetNome());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it-IT" sz="1600" dirty="0">
                <a:solidFill>
                  <a:srgbClr val="008000"/>
                </a:solidFill>
                <a:latin typeface="Consolas" panose="020B0609020204030204" pitchFamily="49" charset="0"/>
              </a:rPr>
              <a:t>/*  Console.WriteLine("Nome: " + alguem.GetNome());</a:t>
            </a:r>
          </a:p>
          <a:p>
            <a:r>
              <a:rPr lang="pt-BR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    +" CPF: " + </a:t>
            </a:r>
            <a:r>
              <a:rPr lang="pt-BR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alguem.CPF</a:t>
            </a:r>
            <a:r>
              <a:rPr lang="pt-BR" sz="1600" dirty="0">
                <a:solidFill>
                  <a:srgbClr val="008000"/>
                </a:solidFill>
                <a:latin typeface="Consolas" panose="020B0609020204030204" pitchFamily="49" charset="0"/>
              </a:rPr>
              <a:t> + "-" + </a:t>
            </a:r>
            <a:r>
              <a:rPr lang="pt-BR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alguem.ValidaCPF</a:t>
            </a:r>
            <a:r>
              <a:rPr lang="pt-BR" sz="1600" dirty="0">
                <a:solidFill>
                  <a:srgbClr val="008000"/>
                </a:solidFill>
                <a:latin typeface="Consolas" panose="020B0609020204030204" pitchFamily="49" charset="0"/>
              </a:rPr>
              <a:t>);*/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9393420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184641F-B22B-4E01-8D5C-6A742CB2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6E88D-D973-45A4-9C53-72378F48A897}" type="slidenum">
              <a:rPr lang="pt-BR" smtClean="0"/>
              <a:pPr>
                <a:defRPr/>
              </a:pPr>
              <a:t>77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F30FEA6-054B-4E64-BD31-0286338BADC5}"/>
              </a:ext>
            </a:extLst>
          </p:cNvPr>
          <p:cNvSpPr txBox="1"/>
          <p:nvPr/>
        </p:nvSpPr>
        <p:spPr>
          <a:xfrm>
            <a:off x="1775520" y="1021944"/>
            <a:ext cx="8496944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amespace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ConsoleSocio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latin typeface="Consolas" panose="020B0609020204030204" pitchFamily="49" charset="0"/>
              </a:rPr>
              <a:t>Socio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_nome;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Int64 _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cPF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validaCPF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endereco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_telefone;</a:t>
            </a:r>
          </a:p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Socio()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Socio(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nome,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cPF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validaCPF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endereco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telefone)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_nome = nome;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cPF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cPF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validaCPF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validaCPF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endereco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endereco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_telefone = telefone;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CF53F64-04BD-47F2-B919-EECF7C3BE551}"/>
              </a:ext>
            </a:extLst>
          </p:cNvPr>
          <p:cNvSpPr txBox="1"/>
          <p:nvPr/>
        </p:nvSpPr>
        <p:spPr>
          <a:xfrm>
            <a:off x="5879976" y="1124745"/>
            <a:ext cx="4617720" cy="246221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_nome;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nome)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_nome = nome;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07085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B8634-028F-4D2D-A0E1-83AA938A8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Diagramas de Classe no C#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40E179-6431-4CC7-964D-C3DFBC9B3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https://docs.microsoft.com/pt-br/visualstudio/ide/class-designer/how-to-add-class-diagrams-to-projects?view=vs-2019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71BFB4-C8A5-4961-B86D-B1DFFBE8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17409F-C255-4942-8167-3519089F74A4}" type="slidenum">
              <a:rPr lang="pt-BR" smtClean="0"/>
              <a:pPr>
                <a:defRPr/>
              </a:pPr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9700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EDF4644-2525-46C3-A3E1-B404E127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6E88D-D973-45A4-9C53-72378F48A897}" type="slidenum">
              <a:rPr lang="pt-BR" smtClean="0"/>
              <a:pPr>
                <a:defRPr/>
              </a:pPr>
              <a:t>79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7D8EBF-1DB7-4C06-B38E-736028A1F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02" y="930751"/>
            <a:ext cx="8707197" cy="499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9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000" dirty="0">
                <a:effectLst/>
              </a:rPr>
              <a:t>Fazendo um paralelo com a linguagem C, pode-se visualizar </a:t>
            </a:r>
            <a:r>
              <a:rPr lang="pt-BR" sz="2000" b="1" dirty="0">
                <a:effectLst/>
              </a:rPr>
              <a:t>os métodos das classes como funções </a:t>
            </a:r>
            <a:r>
              <a:rPr lang="pt-BR" sz="2000" dirty="0">
                <a:effectLst/>
              </a:rPr>
              <a:t>e </a:t>
            </a:r>
            <a:r>
              <a:rPr lang="pt-BR" sz="2000" b="1" dirty="0">
                <a:effectLst/>
              </a:rPr>
              <a:t>os atributos </a:t>
            </a:r>
            <a:r>
              <a:rPr lang="pt-BR" sz="2000" dirty="0">
                <a:effectLst/>
              </a:rPr>
              <a:t>de uma classe </a:t>
            </a:r>
            <a:r>
              <a:rPr lang="pt-BR" sz="2000" b="1" dirty="0">
                <a:effectLst/>
              </a:rPr>
              <a:t>como campos </a:t>
            </a:r>
            <a:r>
              <a:rPr lang="pt-BR" sz="2000" dirty="0">
                <a:effectLst/>
              </a:rPr>
              <a:t>de uma </a:t>
            </a:r>
            <a:r>
              <a:rPr lang="pt-BR" sz="2000" b="1" i="1" dirty="0" err="1">
                <a:effectLst/>
              </a:rPr>
              <a:t>struct</a:t>
            </a:r>
            <a:r>
              <a:rPr lang="pt-BR" sz="2000" b="1" dirty="0">
                <a:effectLst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000" dirty="0"/>
              <a:t>Quando desenvolvemos um sistema orientado a objetos, definimos um conjunto de classes. Para organizar essas classes surge o conceito de </a:t>
            </a:r>
            <a:r>
              <a:rPr lang="pt-BR" sz="2000" b="1" dirty="0"/>
              <a:t>pacote</a:t>
            </a:r>
            <a:r>
              <a:rPr lang="pt-BR" sz="2000" dirty="0"/>
              <a:t>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000" b="1" dirty="0"/>
              <a:t>Pacote </a:t>
            </a:r>
            <a:r>
              <a:rPr lang="pt-BR" sz="2000" dirty="0"/>
              <a:t>é um </a:t>
            </a:r>
            <a:r>
              <a:rPr lang="pt-BR" sz="2000" b="1" dirty="0"/>
              <a:t>envoltório de classes</a:t>
            </a:r>
            <a:r>
              <a:rPr lang="pt-BR" sz="2000" dirty="0"/>
              <a:t>, ou seja, </a:t>
            </a:r>
            <a:r>
              <a:rPr lang="pt-BR" sz="2000" b="1" dirty="0"/>
              <a:t>guarda classes e outros pacotes logicamente semelhantes</a:t>
            </a:r>
            <a:r>
              <a:rPr lang="pt-BR" sz="2000" dirty="0"/>
              <a:t> ao pacote que os contém.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000" dirty="0"/>
              <a:t>Podemos visualizar os pacotes como diretórios ou pastas, nos quais podemos guardar arquivos (classes) e outros diretórios (pacotes) que tenham conteúdo relacionado com o pacote que os contém.</a:t>
            </a:r>
            <a:endParaRPr lang="pt-BR" sz="2000" b="1" dirty="0">
              <a:effectLst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383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5A1FDA8-7E15-4761-9FFE-0B37869A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6E88D-D973-45A4-9C53-72378F48A897}" type="slidenum">
              <a:rPr lang="pt-BR" smtClean="0"/>
              <a:pPr>
                <a:defRPr/>
              </a:pPr>
              <a:t>80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6D0169-4E18-41B0-B681-0FCFDD766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480" y="971958"/>
            <a:ext cx="8424320" cy="55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550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AEBED6A-08C0-4F6E-A37C-AD253EB2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6E88D-D973-45A4-9C53-72378F48A897}" type="slidenum">
              <a:rPr lang="pt-BR" smtClean="0"/>
              <a:pPr>
                <a:defRPr/>
              </a:pPr>
              <a:t>81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3AC1486-1B50-40F8-A443-BB669C83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784" y="1272870"/>
            <a:ext cx="8460432" cy="495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057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3B2CA79-2C29-4082-B0FC-843A081D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6E88D-D973-45A4-9C53-72378F48A897}" type="slidenum">
              <a:rPr lang="pt-BR" smtClean="0"/>
              <a:pPr>
                <a:defRPr/>
              </a:pPr>
              <a:t>82</a:t>
            </a:fld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6278A0-DAF2-43E6-8BEB-8D8FCD5E0743}"/>
              </a:ext>
            </a:extLst>
          </p:cNvPr>
          <p:cNvSpPr txBox="1"/>
          <p:nvPr/>
        </p:nvSpPr>
        <p:spPr>
          <a:xfrm>
            <a:off x="1631504" y="1166913"/>
            <a:ext cx="903649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ConsoleSocio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Socio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alguem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Socio();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   </a:t>
            </a:r>
            <a:r>
              <a:rPr lang="pt-BR" dirty="0" err="1">
                <a:solidFill>
                  <a:srgbClr val="008000"/>
                </a:solidFill>
                <a:latin typeface="Consolas" panose="020B0609020204030204" pitchFamily="49" charset="0"/>
              </a:rPr>
              <a:t>alguem.SetNome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("Thiago Almeida");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alguem.Nome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"Thiago Almeida"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pt-BR" dirty="0" err="1">
                <a:solidFill>
                  <a:srgbClr val="008000"/>
                </a:solidFill>
                <a:latin typeface="Consolas" panose="020B0609020204030204" pitchFamily="49" charset="0"/>
              </a:rPr>
              <a:t>alguem.CPF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= 101555222;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pt-BR" dirty="0" err="1">
                <a:solidFill>
                  <a:srgbClr val="008000"/>
                </a:solidFill>
                <a:latin typeface="Consolas" panose="020B0609020204030204" pitchFamily="49" charset="0"/>
              </a:rPr>
              <a:t>alguem.ValidaCPF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 = 33;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it-IT" dirty="0">
                <a:solidFill>
                  <a:srgbClr val="008000"/>
                </a:solidFill>
                <a:latin typeface="Consolas" panose="020B0609020204030204" pitchFamily="49" charset="0"/>
              </a:rPr>
              <a:t>//  Console.WriteLine("Nome: " + alguem.GetNome());</a:t>
            </a:r>
            <a:endParaRPr lang="it-IT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Console.WriteLine(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"Nome: "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+ alguem.Nome);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8A5AD8F-A7B0-477B-8120-00A400193F4C}"/>
              </a:ext>
            </a:extLst>
          </p:cNvPr>
          <p:cNvSpPr txBox="1"/>
          <p:nvPr/>
        </p:nvSpPr>
        <p:spPr>
          <a:xfrm>
            <a:off x="5879976" y="1052736"/>
            <a:ext cx="4617720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Nome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_nome;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 _nome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 }           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5608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4A94FB1-EBF2-4E4D-8E55-836801AB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6E88D-D973-45A4-9C53-72378F48A897}" type="slidenum">
              <a:rPr lang="pt-BR" smtClean="0"/>
              <a:pPr>
                <a:defRPr/>
              </a:pPr>
              <a:t>83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5920757-11A9-4065-8553-7CF87AEA6779}"/>
              </a:ext>
            </a:extLst>
          </p:cNvPr>
          <p:cNvSpPr txBox="1"/>
          <p:nvPr/>
        </p:nvSpPr>
        <p:spPr>
          <a:xfrm>
            <a:off x="1530896" y="152401"/>
            <a:ext cx="9144000" cy="66787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ConsoleSocio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latin typeface="Consolas" panose="020B0609020204030204" pitchFamily="49" charset="0"/>
              </a:rPr>
              <a:t>Socio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_nome;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Int64 _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cPF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validaCPF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endereco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_telefone;</a:t>
            </a:r>
          </a:p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Socio()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Socio(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nome,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cPF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validaCPF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endereco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telefone)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_nome = nome;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cPF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cPF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validaCPF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validaCPF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endereco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endereco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_telefone = telefone;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Nome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_nome;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{ _nome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 }        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808484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153CE-5335-46CB-BF6B-A5EF24C06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PALAVRA THIS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4DE6FE-8404-4A02-9D3F-8C2308312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96B9D1-A14E-433B-879C-5CD3C121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17409F-C255-4942-8167-3519089F74A4}" type="slidenum">
              <a:rPr lang="pt-BR" smtClean="0"/>
              <a:pPr>
                <a:defRPr/>
              </a:pPr>
              <a:t>84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634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 </a:t>
            </a:r>
            <a:r>
              <a:rPr lang="pt-BR" dirty="0" err="1"/>
              <a:t>This</a:t>
            </a:r>
            <a:endParaRPr lang="pt-BR" altLang="pt-BR" dirty="0">
              <a:effectLst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57F8CD-5D67-4ACE-86E9-7130E96A06D7}" type="slidenum">
              <a:rPr lang="pt-BR" smtClean="0"/>
              <a:pPr>
                <a:defRPr/>
              </a:pPr>
              <a:t>85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564E15E-6D84-43FC-98DC-C57822A34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É uma referência para o próprio objeto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Usos comuns: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Diferenciar atributos de variáveis locais (Java)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Referenciar outro construtor em um construtor</a:t>
            </a:r>
          </a:p>
        </p:txBody>
      </p:sp>
    </p:spTree>
    <p:extLst>
      <p:ext uri="{BB962C8B-B14F-4D97-AF65-F5344CB8AC3E}">
        <p14:creationId xmlns:p14="http://schemas.microsoft.com/office/powerpoint/2010/main" val="3542865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 </a:t>
            </a:r>
            <a:r>
              <a:rPr lang="pt-BR" dirty="0" err="1"/>
              <a:t>This</a:t>
            </a:r>
            <a:endParaRPr lang="pt-BR" altLang="pt-BR" dirty="0">
              <a:effectLst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57F8CD-5D67-4ACE-86E9-7130E96A06D7}" type="slidenum">
              <a:rPr lang="pt-BR" smtClean="0"/>
              <a:pPr>
                <a:defRPr/>
              </a:pPr>
              <a:t>86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564E15E-6D84-43FC-98DC-C57822A34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É uma referência para o próprio objeto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Diferenciar atributos de variáveis locais (Java)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54A71D-006F-488E-843F-320014669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115" y="2673351"/>
            <a:ext cx="8610600" cy="27717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016D53F-C217-4001-9A00-E6B946EDB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011" y="2109152"/>
            <a:ext cx="85248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72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 </a:t>
            </a:r>
            <a:r>
              <a:rPr lang="pt-BR" dirty="0" err="1"/>
              <a:t>This</a:t>
            </a:r>
            <a:endParaRPr lang="pt-BR" altLang="pt-BR" dirty="0">
              <a:effectLst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57F8CD-5D67-4ACE-86E9-7130E96A06D7}" type="slidenum">
              <a:rPr lang="pt-BR" smtClean="0"/>
              <a:pPr>
                <a:defRPr/>
              </a:pPr>
              <a:t>87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564E15E-6D84-43FC-98DC-C57822A34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algn="just">
              <a:buFont typeface="Wingdings" panose="05000000000000000000" pitchFamily="2" charset="2"/>
              <a:buChar char="ü"/>
            </a:pPr>
            <a:r>
              <a:rPr lang="pt-BR" dirty="0"/>
              <a:t>Referenciar outro construtor em um construtor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66D35BB-71FA-4E76-8045-284F76B23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882776"/>
            <a:ext cx="8248650" cy="4600575"/>
          </a:xfrm>
          <a:prstGeom prst="rect">
            <a:avLst/>
          </a:prstGeom>
        </p:spPr>
      </p:pic>
      <p:cxnSp>
        <p:nvCxnSpPr>
          <p:cNvPr id="7" name="Conector: Curvo 6">
            <a:extLst>
              <a:ext uri="{FF2B5EF4-FFF2-40B4-BE49-F238E27FC236}">
                <a16:creationId xmlns:a16="http://schemas.microsoft.com/office/drawing/2014/main" id="{2E0EE71D-91CF-4D1B-BA03-1603E770BFD9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4727848" y="4005064"/>
            <a:ext cx="2232248" cy="648072"/>
          </a:xfrm>
          <a:prstGeom prst="curvedConnector3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Curvo 9">
            <a:extLst>
              <a:ext uri="{FF2B5EF4-FFF2-40B4-BE49-F238E27FC236}">
                <a16:creationId xmlns:a16="http://schemas.microsoft.com/office/drawing/2014/main" id="{C43852B7-273A-4DA4-8DB6-6128CCCC71DE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6240016" y="4876975"/>
            <a:ext cx="2088232" cy="842267"/>
          </a:xfrm>
          <a:prstGeom prst="curvedConnector3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2193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 </a:t>
            </a:r>
            <a:r>
              <a:rPr lang="pt-BR" dirty="0" err="1"/>
              <a:t>This</a:t>
            </a:r>
            <a:endParaRPr lang="pt-BR" altLang="pt-BR" dirty="0">
              <a:effectLst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57F8CD-5D67-4ACE-86E9-7130E96A06D7}" type="slidenum">
              <a:rPr lang="pt-BR" smtClean="0"/>
              <a:pPr>
                <a:defRPr/>
              </a:pPr>
              <a:t>88</a:t>
            </a:fld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564E15E-6D84-43FC-98DC-C57822A34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É uma referência para o próprio objeto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200A93-A9EA-4BE9-9C26-41B7F4D1188E}"/>
              </a:ext>
            </a:extLst>
          </p:cNvPr>
          <p:cNvSpPr txBox="1"/>
          <p:nvPr/>
        </p:nvSpPr>
        <p:spPr>
          <a:xfrm>
            <a:off x="1613994" y="1967131"/>
            <a:ext cx="896401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System.Globalization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2B92B0"/>
                </a:solidFill>
                <a:latin typeface="Consolas" panose="020B0609020204030204" pitchFamily="49" charset="0"/>
              </a:rPr>
              <a:t>Produto 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Nome;</a:t>
            </a:r>
          </a:p>
          <a:p>
            <a:pPr algn="l"/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Quantidade;</a:t>
            </a:r>
          </a:p>
          <a:p>
            <a:pPr algn="l"/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Produto() 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Quantidade = 10;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Nome = nome;</a:t>
            </a:r>
          </a:p>
          <a:p>
            <a:pPr algn="l"/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Produto(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nome,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quantidade) :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(nome,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Quantidade = quantidade;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(...)</a:t>
            </a:r>
            <a:endParaRPr lang="pt-BR" sz="1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1B00B76-ACE1-418E-9869-EA6E05AA1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995" y="1708164"/>
            <a:ext cx="6452407" cy="34416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1287606-A8DB-483C-8F0E-C2C841753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7" y="3736808"/>
            <a:ext cx="6356323" cy="34875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7D86EBD1-17CF-4458-91A4-610AFBC69E3A}"/>
              </a:ext>
            </a:extLst>
          </p:cNvPr>
          <p:cNvSpPr/>
          <p:nvPr/>
        </p:nvSpPr>
        <p:spPr bwMode="auto">
          <a:xfrm>
            <a:off x="2114925" y="4023103"/>
            <a:ext cx="6141315" cy="36933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46898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endParaRPr lang="pt-BR" sz="2000" b="1" dirty="0">
              <a:effectLst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1F03359-5845-4E16-AF29-378795A4F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879" y="1364457"/>
            <a:ext cx="5105400" cy="23526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50FE9FC-8910-4901-9273-5FB12CD59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368" y="3693536"/>
            <a:ext cx="39433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494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Texturizado">
  <a:themeElements>
    <a:clrScheme name="Texturizado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izad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Texturizado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izado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A2F11D967FB464B8FC76BBDCEEA6B7A" ma:contentTypeVersion="4" ma:contentTypeDescription="Crie um novo documento." ma:contentTypeScope="" ma:versionID="167578015668a26a221df283bb63374e">
  <xsd:schema xmlns:xsd="http://www.w3.org/2001/XMLSchema" xmlns:xs="http://www.w3.org/2001/XMLSchema" xmlns:p="http://schemas.microsoft.com/office/2006/metadata/properties" xmlns:ns2="9ae92d49-fb35-4ce2-9850-3b5616b21f4e" targetNamespace="http://schemas.microsoft.com/office/2006/metadata/properties" ma:root="true" ma:fieldsID="586c5d0b6c1cbd7ba07fc50a9244715c" ns2:_="">
    <xsd:import namespace="9ae92d49-fb35-4ce2-9850-3b5616b21f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e92d49-fb35-4ce2-9850-3b5616b21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6BBF94-F05C-4C98-B15D-10465FD92B40}"/>
</file>

<file path=customXml/itemProps2.xml><?xml version="1.0" encoding="utf-8"?>
<ds:datastoreItem xmlns:ds="http://schemas.openxmlformats.org/officeDocument/2006/customXml" ds:itemID="{5537CFE1-BF93-44D5-B1F4-4D6F61A4D08A}"/>
</file>

<file path=customXml/itemProps3.xml><?xml version="1.0" encoding="utf-8"?>
<ds:datastoreItem xmlns:ds="http://schemas.openxmlformats.org/officeDocument/2006/customXml" ds:itemID="{D8188907-A2EF-4259-B8CD-680CC2602B6C}"/>
</file>

<file path=docProps/app.xml><?xml version="1.0" encoding="utf-8"?>
<Properties xmlns="http://schemas.openxmlformats.org/officeDocument/2006/extended-properties" xmlns:vt="http://schemas.openxmlformats.org/officeDocument/2006/docPropsVTypes">
  <TotalTime>16676</TotalTime>
  <Words>5922</Words>
  <Application>Microsoft Office PowerPoint</Application>
  <PresentationFormat>Widescreen</PresentationFormat>
  <Paragraphs>988</Paragraphs>
  <Slides>88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88</vt:i4>
      </vt:variant>
    </vt:vector>
  </HeadingPairs>
  <TitlesOfParts>
    <vt:vector size="97" baseType="lpstr">
      <vt:lpstr>Arial</vt:lpstr>
      <vt:lpstr>Cascadia Mono</vt:lpstr>
      <vt:lpstr>Consolas</vt:lpstr>
      <vt:lpstr>Google Sans</vt:lpstr>
      <vt:lpstr>Segoe UI</vt:lpstr>
      <vt:lpstr>Tahoma</vt:lpstr>
      <vt:lpstr>Times New Roman</vt:lpstr>
      <vt:lpstr>Wingdings</vt:lpstr>
      <vt:lpstr>1_Texturizado</vt:lpstr>
      <vt:lpstr>PROGRAMAÇÃO ORIENTADA A OBJETOS I</vt:lpstr>
      <vt:lpstr>Classe</vt:lpstr>
      <vt:lpstr>Nomeando uma Classe</vt:lpstr>
      <vt:lpstr>Nomeando uma Classe</vt:lpstr>
      <vt:lpstr>Nomeando uma Classe</vt:lpstr>
      <vt:lpstr>Nomeando uma Classe</vt:lpstr>
      <vt:lpstr>Classes</vt:lpstr>
      <vt:lpstr>Classes</vt:lpstr>
      <vt:lpstr>Classes</vt:lpstr>
      <vt:lpstr>Representação de uma Classe</vt:lpstr>
      <vt:lpstr>Classes em C#</vt:lpstr>
      <vt:lpstr>Classes em C#</vt:lpstr>
      <vt:lpstr>Convenção de Nomes</vt:lpstr>
      <vt:lpstr>Exemplo1</vt:lpstr>
      <vt:lpstr>Solução</vt:lpstr>
      <vt:lpstr>Program</vt:lpstr>
      <vt:lpstr>Classe1</vt:lpstr>
      <vt:lpstr>Exemplo2</vt:lpstr>
      <vt:lpstr>Solução</vt:lpstr>
      <vt:lpstr>Program</vt:lpstr>
      <vt:lpstr>Classe1</vt:lpstr>
      <vt:lpstr>ENCAPSULAMENTO</vt:lpstr>
      <vt:lpstr>Classes em C#</vt:lpstr>
      <vt:lpstr>Encapsulamento</vt:lpstr>
      <vt:lpstr>Encapsulamento</vt:lpstr>
      <vt:lpstr>Encapsulamento</vt:lpstr>
      <vt:lpstr>Encapsulamento</vt:lpstr>
      <vt:lpstr>Encapsulamento - modificadores</vt:lpstr>
      <vt:lpstr>Encapsulamento - modificadores</vt:lpstr>
      <vt:lpstr>Encapsulamento - modificadores</vt:lpstr>
      <vt:lpstr>Encapsulamento - modificadores</vt:lpstr>
      <vt:lpstr>Herança</vt:lpstr>
      <vt:lpstr>Classes em C#</vt:lpstr>
      <vt:lpstr>Instanciando objetos</vt:lpstr>
      <vt:lpstr>Classes em C#</vt:lpstr>
      <vt:lpstr>Instanciando objetos</vt:lpstr>
      <vt:lpstr>Instanciando objetos</vt:lpstr>
      <vt:lpstr>Instanciando objetos</vt:lpstr>
      <vt:lpstr>Mudança de Paradigma</vt:lpstr>
      <vt:lpstr>Mudança de Paradigma</vt:lpstr>
      <vt:lpstr>Declaração dos atributos</vt:lpstr>
      <vt:lpstr>Declaração dos atributos</vt:lpstr>
      <vt:lpstr>Declaração dos métodos</vt:lpstr>
      <vt:lpstr>Encapsulamento - modificadores</vt:lpstr>
      <vt:lpstr>Encapsulamento - modificadores</vt:lpstr>
      <vt:lpstr>Construtor do C#</vt:lpstr>
      <vt:lpstr>Construtor do C#</vt:lpstr>
      <vt:lpstr>Construtor do C#</vt:lpstr>
      <vt:lpstr>Encapsulamento - modificadores</vt:lpstr>
      <vt:lpstr>Get e Set</vt:lpstr>
      <vt:lpstr>Get e Set</vt:lpstr>
      <vt:lpstr>Encapsulamento - modificadores</vt:lpstr>
      <vt:lpstr>Prática em laboratório:  Escreva um projeto em C# para o diagrama de classe abaixo.</vt:lpstr>
      <vt:lpstr>Prática em laboratório:  Escreva um projeto em C# para o diagrama de classe abaixo.</vt:lpstr>
      <vt:lpstr>Prática em laboratório:  Escreva um projeto em C# para o diagrama de classe abaixo.</vt:lpstr>
      <vt:lpstr>ATENÇÃO PARA OS SÍMBOLOS DE VISIBILIDADE EM C#</vt:lpstr>
      <vt:lpstr>Encapsulamento - modificadores</vt:lpstr>
      <vt:lpstr>Encapsulamento - modificadores</vt:lpstr>
      <vt:lpstr>Usando o Set</vt:lpstr>
      <vt:lpstr>Apresentação do PowerPoint</vt:lpstr>
      <vt:lpstr>Apresentação do PowerPoint</vt:lpstr>
      <vt:lpstr>Encapsulamento - modificadores</vt:lpstr>
      <vt:lpstr>Resumindo</vt:lpstr>
      <vt:lpstr>Gerando um construtor</vt:lpstr>
      <vt:lpstr>Gerando o Construtor</vt:lpstr>
      <vt:lpstr>Métodos Get e Set</vt:lpstr>
      <vt:lpstr>Apresentação do PowerPoint</vt:lpstr>
      <vt:lpstr>Métodos Properties</vt:lpstr>
      <vt:lpstr>Método Properties- Propriedades</vt:lpstr>
      <vt:lpstr>Figura Geométrica com Get e Set / Properties</vt:lpstr>
      <vt:lpstr>Apresentação do PowerPoint</vt:lpstr>
      <vt:lpstr>Apresentação do PowerPoint</vt:lpstr>
      <vt:lpstr>Apresentação do PowerPoint</vt:lpstr>
      <vt:lpstr>Exercício</vt:lpstr>
      <vt:lpstr>Exercício</vt:lpstr>
      <vt:lpstr>Apresentação do PowerPoint</vt:lpstr>
      <vt:lpstr>Apresentação do PowerPoint</vt:lpstr>
      <vt:lpstr>Diagramas de Classe no C#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PALAVRA THIS</vt:lpstr>
      <vt:lpstr>Palavra This</vt:lpstr>
      <vt:lpstr>Palavra This</vt:lpstr>
      <vt:lpstr>Palavra This</vt:lpstr>
      <vt:lpstr>Palavra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 I</dc:title>
  <dc:creator>PEDRO EUPHRASIO</dc:creator>
  <cp:lastModifiedBy>PEDRO EUPHRASIO</cp:lastModifiedBy>
  <cp:revision>102</cp:revision>
  <dcterms:created xsi:type="dcterms:W3CDTF">2020-02-13T12:52:26Z</dcterms:created>
  <dcterms:modified xsi:type="dcterms:W3CDTF">2025-03-19T23:46:12Z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0x010100AA2F11D967FB464B8FC76BBDCEEA6B7A</vt:lpwstr>
  </property>
</Properties>
</file>