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2"/>
  </p:notesMasterIdLst>
  <p:handoutMasterIdLst>
    <p:handoutMasterId r:id="rId63"/>
  </p:handoutMasterIdLst>
  <p:sldIdLst>
    <p:sldId id="941" r:id="rId2"/>
    <p:sldId id="686" r:id="rId3"/>
    <p:sldId id="994" r:id="rId4"/>
    <p:sldId id="992" r:id="rId5"/>
    <p:sldId id="995" r:id="rId6"/>
    <p:sldId id="658" r:id="rId7"/>
    <p:sldId id="906" r:id="rId8"/>
    <p:sldId id="908" r:id="rId9"/>
    <p:sldId id="939" r:id="rId10"/>
    <p:sldId id="926" r:id="rId11"/>
    <p:sldId id="925" r:id="rId12"/>
    <p:sldId id="927" r:id="rId13"/>
    <p:sldId id="928" r:id="rId14"/>
    <p:sldId id="932" r:id="rId15"/>
    <p:sldId id="933" r:id="rId16"/>
    <p:sldId id="934" r:id="rId17"/>
    <p:sldId id="929" r:id="rId18"/>
    <p:sldId id="998" r:id="rId19"/>
    <p:sldId id="956" r:id="rId20"/>
    <p:sldId id="909" r:id="rId21"/>
    <p:sldId id="910" r:id="rId22"/>
    <p:sldId id="911" r:id="rId23"/>
    <p:sldId id="987" r:id="rId24"/>
    <p:sldId id="942" r:id="rId25"/>
    <p:sldId id="944" r:id="rId26"/>
    <p:sldId id="945" r:id="rId27"/>
    <p:sldId id="946" r:id="rId28"/>
    <p:sldId id="985" r:id="rId29"/>
    <p:sldId id="986" r:id="rId30"/>
    <p:sldId id="988" r:id="rId31"/>
    <p:sldId id="958" r:id="rId32"/>
    <p:sldId id="687" r:id="rId33"/>
    <p:sldId id="688" r:id="rId34"/>
    <p:sldId id="962" r:id="rId35"/>
    <p:sldId id="983" r:id="rId36"/>
    <p:sldId id="991" r:id="rId37"/>
    <p:sldId id="963" r:id="rId38"/>
    <p:sldId id="964" r:id="rId39"/>
    <p:sldId id="989" r:id="rId40"/>
    <p:sldId id="990" r:id="rId41"/>
    <p:sldId id="961" r:id="rId42"/>
    <p:sldId id="965" r:id="rId43"/>
    <p:sldId id="966" r:id="rId44"/>
    <p:sldId id="957" r:id="rId45"/>
    <p:sldId id="977" r:id="rId46"/>
    <p:sldId id="978" r:id="rId47"/>
    <p:sldId id="979" r:id="rId48"/>
    <p:sldId id="997" r:id="rId49"/>
    <p:sldId id="980" r:id="rId50"/>
    <p:sldId id="974" r:id="rId51"/>
    <p:sldId id="943" r:id="rId52"/>
    <p:sldId id="950" r:id="rId53"/>
    <p:sldId id="952" r:id="rId54"/>
    <p:sldId id="953" r:id="rId55"/>
    <p:sldId id="954" r:id="rId56"/>
    <p:sldId id="955" r:id="rId57"/>
    <p:sldId id="949" r:id="rId58"/>
    <p:sldId id="931" r:id="rId59"/>
    <p:sldId id="940" r:id="rId60"/>
    <p:sldId id="996" r:id="rId6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B0AC"/>
    <a:srgbClr val="009999"/>
    <a:srgbClr val="009900"/>
    <a:srgbClr val="C00000"/>
    <a:srgbClr val="FF3300"/>
    <a:srgbClr val="FFC000"/>
    <a:srgbClr val="FFFF00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86183" autoAdjust="0"/>
  </p:normalViewPr>
  <p:slideViewPr>
    <p:cSldViewPr>
      <p:cViewPr varScale="1">
        <p:scale>
          <a:sx n="68" d="100"/>
          <a:sy n="68" d="100"/>
        </p:scale>
        <p:origin x="112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9840EC-2B8D-4B3E-8722-7849532B0BF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9416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D86E95-A809-442B-9621-AB02D335BB6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805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7861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0489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25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3505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26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359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31A2-0027-4D73-8348-902D2A1E0A8B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409F-C255-4942-8167-3519089F74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6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F788-4B07-40AE-85D1-F7F8F87890B0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1ABD-586C-4934-B677-C3503A0324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9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226F-11FF-4662-AA7A-7B38FCFC7B1E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D40A-4810-4481-A3E1-83BC2AF778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0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2BA6-753D-425C-9662-CD798C375CAA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126DC-6E26-4A42-9806-1DBDEF2AB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DE02-923D-494B-B2FB-7EA72E59FC88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E88D-D973-45A4-9C53-72378F48A8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B0A05-559D-4A3F-B99B-A28E288695A6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C735-96AC-4DCA-992D-425C24875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5"/>
            <a:ext cx="109728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278717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4C08-8C14-4456-B753-5E35BCDC4959}" type="datetime1">
              <a:rPr lang="pt-BR"/>
              <a:pPr>
                <a:defRPr/>
              </a:pPr>
              <a:t>07/03/2025</a:t>
            </a:fld>
            <a:endParaRPr lang="pt-BR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4EFB30-8DA6-4DE2-B6CE-AB3C798C7C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0" y="197922"/>
            <a:ext cx="121920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>
            <a:off x="1583267" y="107950"/>
            <a:ext cx="94572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 dirty="0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 dirty="0"/>
              <a:t>E DESENVOLVIMENTO DE SISTEMAS</a:t>
            </a:r>
          </a:p>
        </p:txBody>
      </p:sp>
      <p:sp>
        <p:nvSpPr>
          <p:cNvPr id="338960" name="Line 16"/>
          <p:cNvSpPr>
            <a:spLocks noChangeShapeType="1"/>
          </p:cNvSpPr>
          <p:nvPr userDrawn="1"/>
        </p:nvSpPr>
        <p:spPr bwMode="auto">
          <a:xfrm>
            <a:off x="0" y="739775"/>
            <a:ext cx="12192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133351"/>
            <a:ext cx="204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>
                <a:effectLst/>
              </a:rPr>
              <a:t>PROGRAMAÇÃO ORIENTADA A OBJETOS I</a:t>
            </a:r>
            <a:br>
              <a:rPr lang="pt-PT" dirty="0">
                <a:effectLst/>
              </a:rPr>
            </a:br>
            <a:r>
              <a:rPr lang="pt-PT" dirty="0">
                <a:effectLst/>
              </a:rPr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Prof. Pedro Carlos da Silva Euphrásio</a:t>
            </a:r>
          </a:p>
          <a:p>
            <a:pPr>
              <a:defRPr/>
            </a:pPr>
            <a:endParaRPr lang="pt-BR" dirty="0"/>
          </a:p>
          <a:p>
            <a:pPr>
              <a:defRPr/>
            </a:pPr>
            <a:r>
              <a:rPr lang="pt-BR" dirty="0"/>
              <a:t>27 50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F8364-FAFA-4B3E-A3DE-CCDBA6BC4B1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5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</a:t>
            </a:r>
            <a:br>
              <a:rPr lang="pt-BR" dirty="0"/>
            </a:br>
            <a:r>
              <a:rPr lang="pt-BR" dirty="0"/>
              <a:t>Exemplo figura Geométrica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 classe </a:t>
            </a:r>
            <a:r>
              <a:rPr lang="pt-BR" dirty="0" err="1"/>
              <a:t>figuraGeometrica</a:t>
            </a:r>
            <a:r>
              <a:rPr lang="pt-BR" dirty="0"/>
              <a:t> é a classe mãe das classes Triangulo, </a:t>
            </a:r>
            <a:r>
              <a:rPr lang="pt-BR" dirty="0" err="1"/>
              <a:t>Retangulo</a:t>
            </a:r>
            <a:r>
              <a:rPr lang="pt-BR" dirty="0"/>
              <a:t> e Circulo.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Note que a classe Quadrado é filha da classe </a:t>
            </a:r>
            <a:r>
              <a:rPr lang="pt-BR" dirty="0" err="1"/>
              <a:t>Retangulo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FBEA78-D0D6-4221-B87C-AB75B72F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2478" y="2492897"/>
            <a:ext cx="5621523" cy="42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0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</a:t>
            </a:r>
            <a:br>
              <a:rPr lang="pt-BR" dirty="0"/>
            </a:br>
            <a:r>
              <a:rPr lang="pt-BR" dirty="0"/>
              <a:t>Exemplo figura Geométrica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 classe </a:t>
            </a:r>
            <a:r>
              <a:rPr lang="pt-BR" dirty="0" err="1"/>
              <a:t>figuraGeometrica</a:t>
            </a:r>
            <a:r>
              <a:rPr lang="pt-BR" dirty="0"/>
              <a:t> é a classe mãe das classes Triangulo, </a:t>
            </a:r>
            <a:r>
              <a:rPr lang="pt-BR" dirty="0" err="1"/>
              <a:t>Retangulo</a:t>
            </a:r>
            <a:r>
              <a:rPr lang="pt-BR" dirty="0"/>
              <a:t> e Circulo.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Note que a classe Quadrado é filha da classe </a:t>
            </a:r>
            <a:r>
              <a:rPr lang="pt-BR" dirty="0" err="1"/>
              <a:t>Retangulo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FBEA78-D0D6-4221-B87C-AB75B72F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8377" y="2629422"/>
            <a:ext cx="5621523" cy="422857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9D129B-5105-4C72-AC53-6804F534F3A2}"/>
              </a:ext>
            </a:extLst>
          </p:cNvPr>
          <p:cNvSpPr txBox="1"/>
          <p:nvPr/>
        </p:nvSpPr>
        <p:spPr>
          <a:xfrm>
            <a:off x="4813170" y="3235585"/>
            <a:ext cx="5747327" cy="769441"/>
          </a:xfrm>
          <a:prstGeom prst="rect">
            <a:avLst/>
          </a:prstGeom>
          <a:solidFill>
            <a:schemeClr val="bg2">
              <a:lumMod val="75000"/>
            </a:schemeClr>
          </a:solidFill>
          <a:scene3d>
            <a:camera prst="perspectiveContrastingRightFacing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pt-BR" sz="2200" dirty="0"/>
              <a:t>Como ficaria o código em C# desse diagrama de classes?</a:t>
            </a:r>
          </a:p>
        </p:txBody>
      </p:sp>
    </p:spTree>
    <p:extLst>
      <p:ext uri="{BB962C8B-B14F-4D97-AF65-F5344CB8AC3E}">
        <p14:creationId xmlns:p14="http://schemas.microsoft.com/office/powerpoint/2010/main" val="4414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dirty="0"/>
              <a:t> Classe figura Geométrica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776FBA-6003-4CBA-94A0-7E9559CA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6" y="86247"/>
            <a:ext cx="1914525" cy="16287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C59A529-DE39-4D21-8EAF-47BD3033DF43}"/>
              </a:ext>
            </a:extLst>
          </p:cNvPr>
          <p:cNvSpPr/>
          <p:nvPr/>
        </p:nvSpPr>
        <p:spPr>
          <a:xfrm>
            <a:off x="2135560" y="1412875"/>
            <a:ext cx="4355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FiguraGeometrica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LadoC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Raio;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C33D05-9159-A822-762E-F6F61E5CD123}"/>
              </a:ext>
            </a:extLst>
          </p:cNvPr>
          <p:cNvSpPr txBox="1"/>
          <p:nvPr/>
        </p:nvSpPr>
        <p:spPr>
          <a:xfrm>
            <a:off x="7248128" y="5373216"/>
            <a:ext cx="274190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Aula do dia 13/03 Manhã</a:t>
            </a:r>
          </a:p>
        </p:txBody>
      </p:sp>
    </p:spTree>
    <p:extLst>
      <p:ext uri="{BB962C8B-B14F-4D97-AF65-F5344CB8AC3E}">
        <p14:creationId xmlns:p14="http://schemas.microsoft.com/office/powerpoint/2010/main" val="3450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dirty="0"/>
              <a:t> Classe Triangulo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3DAD0F-229A-4398-B1F2-10C941A6C80E}"/>
              </a:ext>
            </a:extLst>
          </p:cNvPr>
          <p:cNvSpPr/>
          <p:nvPr/>
        </p:nvSpPr>
        <p:spPr>
          <a:xfrm>
            <a:off x="1703512" y="836713"/>
            <a:ext cx="7092280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 panose="020B0609020204030204" pitchFamily="49" charset="0"/>
              </a:rPr>
              <a:t>Triangulo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/ 2.0;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(p * (p -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(p -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* (p -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"Não existe triângulo com essas medidas!!!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nInforme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o lado A do triângulo: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"Informe o lado B do triângulo: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"Informe o lado C do triângulo: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"Área do Triângulo de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($"Comprimento: {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}");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"Lado A: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 Lado B: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 e Lado C: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  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AE6CB4-6DED-4F44-A001-1CC2D052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6" y="599446"/>
            <a:ext cx="23526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dirty="0"/>
              <a:t> Classe Circulo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CA9356-F0F7-4A53-A774-BD46602A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6" y="586582"/>
            <a:ext cx="2352675" cy="14287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665E908-F5C4-475B-9ECE-EA1CC0B806DA}"/>
              </a:ext>
            </a:extLst>
          </p:cNvPr>
          <p:cNvSpPr/>
          <p:nvPr/>
        </p:nvSpPr>
        <p:spPr>
          <a:xfrm>
            <a:off x="1703512" y="1720911"/>
            <a:ext cx="511256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 panose="020B0609020204030204" pitchFamily="49" charset="0"/>
              </a:rPr>
              <a:t>Circulo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Math.PI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Raio * Raio;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nInforme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o raio do círculo: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Raio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"Área do círculo de"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 raio: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Raio);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5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+ Polimorfismo (sobrescrita)</a:t>
            </a:r>
            <a:br>
              <a:rPr lang="pt-BR" dirty="0"/>
            </a:br>
            <a:r>
              <a:rPr lang="pt-BR" dirty="0"/>
              <a:t> Classe </a:t>
            </a:r>
            <a:r>
              <a:rPr lang="pt-BR" dirty="0" err="1"/>
              <a:t>Retangulo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5D02653-10F5-4FAD-944A-CFC6A376E8C2}"/>
              </a:ext>
            </a:extLst>
          </p:cNvPr>
          <p:cNvSpPr/>
          <p:nvPr/>
        </p:nvSpPr>
        <p:spPr>
          <a:xfrm>
            <a:off x="1526664" y="1412777"/>
            <a:ext cx="9144000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nInforme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o comprimento do retângulo: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do retângulo: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 de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($"Comprimento: {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}");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"comprimento 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 e largura 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LadoB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F974D5-5C33-4A86-9564-FE159D9C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766" y="548680"/>
            <a:ext cx="2352675" cy="14287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0B355D3-9154-44EA-8655-264189169F31}"/>
              </a:ext>
            </a:extLst>
          </p:cNvPr>
          <p:cNvSpPr/>
          <p:nvPr/>
        </p:nvSpPr>
        <p:spPr bwMode="auto">
          <a:xfrm>
            <a:off x="2783632" y="2492896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127E95-7A60-46C7-8D0A-A25F442D0753}"/>
              </a:ext>
            </a:extLst>
          </p:cNvPr>
          <p:cNvSpPr/>
          <p:nvPr/>
        </p:nvSpPr>
        <p:spPr bwMode="auto">
          <a:xfrm>
            <a:off x="2783632" y="3283260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BBD88F5-95A1-42E9-8568-A4A6F720370E}"/>
              </a:ext>
            </a:extLst>
          </p:cNvPr>
          <p:cNvSpPr/>
          <p:nvPr/>
        </p:nvSpPr>
        <p:spPr bwMode="auto">
          <a:xfrm>
            <a:off x="2773796" y="4505672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8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+ Polimorfismo</a:t>
            </a:r>
            <a:br>
              <a:rPr lang="pt-BR" dirty="0"/>
            </a:br>
            <a:r>
              <a:rPr lang="pt-BR" dirty="0"/>
              <a:t> Classe Quadrado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51E28F-8578-4939-8E61-3FC1BC717960}"/>
              </a:ext>
            </a:extLst>
          </p:cNvPr>
          <p:cNvSpPr/>
          <p:nvPr/>
        </p:nvSpPr>
        <p:spPr>
          <a:xfrm>
            <a:off x="1524000" y="1459707"/>
            <a:ext cx="889248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 panose="020B0609020204030204" pitchFamily="49" charset="0"/>
              </a:rPr>
              <a:t>Quadrado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nInforme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o comprimento do quadrado: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Write(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"Área do Quadrado de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($"Comprimento: {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}");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"comprimento: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LadoA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E2DA7-EC08-415C-BE1A-0ABC9A97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326" y="586582"/>
            <a:ext cx="2352675" cy="1428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C406BC1-1823-4D27-9021-576796A1E956}"/>
              </a:ext>
            </a:extLst>
          </p:cNvPr>
          <p:cNvSpPr/>
          <p:nvPr/>
        </p:nvSpPr>
        <p:spPr bwMode="auto">
          <a:xfrm>
            <a:off x="2783632" y="2561456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72D46DC-5638-4F6E-8BC9-BF0156E293B6}"/>
              </a:ext>
            </a:extLst>
          </p:cNvPr>
          <p:cNvSpPr/>
          <p:nvPr/>
        </p:nvSpPr>
        <p:spPr bwMode="auto">
          <a:xfrm>
            <a:off x="2783632" y="3327052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AAB804-CDF3-417F-849E-F5014C16B420}"/>
              </a:ext>
            </a:extLst>
          </p:cNvPr>
          <p:cNvSpPr/>
          <p:nvPr/>
        </p:nvSpPr>
        <p:spPr bwMode="auto">
          <a:xfrm>
            <a:off x="2783632" y="4221088"/>
            <a:ext cx="792088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003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</a:t>
            </a:r>
            <a:br>
              <a:rPr lang="pt-BR" dirty="0"/>
            </a:br>
            <a:r>
              <a:rPr lang="pt-BR" dirty="0"/>
              <a:t>Classe </a:t>
            </a:r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dirty="0"/>
              <a:t>Essa classe possui a função </a:t>
            </a:r>
            <a:r>
              <a:rPr lang="pt-BR" dirty="0" err="1"/>
              <a:t>Main</a:t>
            </a:r>
            <a:r>
              <a:rPr lang="pt-BR" dirty="0"/>
              <a:t> do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51AC45C-9DFD-48BF-9949-F0CDDF2BBC68}"/>
              </a:ext>
            </a:extLst>
          </p:cNvPr>
          <p:cNvSpPr/>
          <p:nvPr/>
        </p:nvSpPr>
        <p:spPr>
          <a:xfrm>
            <a:off x="3287688" y="2032635"/>
            <a:ext cx="64447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EncapsulamentoPrivado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Quadrado q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Quadrado();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Circulo c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Circulo();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Triangulo t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Triangulo();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//####### Entrada de Dados#########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t.InformarValores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//####### Saída de Dados#########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q.Exibir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t.Exibir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c.Exibir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2640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para consolidar o conhecimento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pt-BR" dirty="0"/>
              <a:t>Desenvolva um código em C# que corresponda ao diagrama de classes da figura abaixo.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BBD6B8-40CE-4B3F-B327-0BC85524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8" y="2094707"/>
            <a:ext cx="77819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A5CF6-5174-4861-A32A-21699745E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1"/>
                </a:solidFill>
              </a:rPr>
              <a:t>Herança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>
                <a:solidFill>
                  <a:schemeClr val="tx1"/>
                </a:solidFill>
              </a:rPr>
              <a:t>Exemplo Contas Bancárias</a:t>
            </a:r>
            <a:br>
              <a:rPr lang="pt-BR" sz="4000" dirty="0">
                <a:solidFill>
                  <a:schemeClr val="tx1"/>
                </a:solidFill>
              </a:rPr>
            </a:br>
            <a:endParaRPr lang="pt-BR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55236-24A1-4B0B-A167-9B7C4FF89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sz="25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9AE2CB-3C60-4FC5-8AE6-FC33DD68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2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Herança 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>
                <a:effectLst/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Uma das características mais poderosas e importantes da Orientação a Objetos;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Permite o reaproveitamento de atributos e de métodos otimizando, assim, o tempo de construção do código;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Trabalha com os conceitos de superclasse e subclasse: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Superclasse – também chamada de “classe Mãe” ou classe Base, possui classes derivadas dela que são chamadas de subclasses;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Subclasse – também chamada de “classe Filha” ou classe Derivada, herda os métodos e os atributos da sua “classe Mãe”.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119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400E5-B90D-47F2-BB47-F171909A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dirty="0"/>
              <a:t>Exemplo: suponha um negócio de banco que possui </a:t>
            </a:r>
            <a:r>
              <a:rPr lang="pt-BR" b="1" dirty="0"/>
              <a:t>uma conta comum</a:t>
            </a:r>
            <a:r>
              <a:rPr lang="pt-BR" dirty="0"/>
              <a:t> e </a:t>
            </a:r>
            <a:r>
              <a:rPr lang="pt-BR" b="1" dirty="0"/>
              <a:t>uma conta para empresas</a:t>
            </a:r>
            <a:r>
              <a:rPr lang="pt-BR" dirty="0"/>
              <a:t>, sendo que a </a:t>
            </a:r>
            <a:r>
              <a:rPr lang="pt-BR" b="1" dirty="0"/>
              <a:t>conta para empresa possui todos membros da conta comum</a:t>
            </a:r>
            <a:r>
              <a:rPr lang="pt-BR" dirty="0"/>
              <a:t>, </a:t>
            </a:r>
            <a:r>
              <a:rPr lang="pt-BR" b="1" dirty="0"/>
              <a:t>mais</a:t>
            </a:r>
            <a:r>
              <a:rPr lang="pt-BR" dirty="0"/>
              <a:t> um </a:t>
            </a:r>
            <a:r>
              <a:rPr lang="pt-BR" b="1" dirty="0"/>
              <a:t>limite de empréstimo </a:t>
            </a:r>
            <a:r>
              <a:rPr lang="pt-BR" dirty="0"/>
              <a:t>e uma </a:t>
            </a:r>
            <a:r>
              <a:rPr lang="pt-BR" b="1" dirty="0"/>
              <a:t>operação de realizar empréstimo</a:t>
            </a:r>
            <a:r>
              <a:rPr lang="pt-BR" dirty="0"/>
              <a:t>.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A herança permite o reuso de atributos e métodos (dados e comportamento). A herança permite que as classes compartilhem atributos e operações baseados em um relacionamento, geralmente generalização.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0D8899-00DE-476E-8F8A-691B37A3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348880"/>
            <a:ext cx="3171825" cy="1828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1F8BB3-D226-4202-A293-D9C2766F0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348880"/>
            <a:ext cx="3171825" cy="20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400E5-B90D-47F2-BB47-F171909A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dirty="0"/>
              <a:t>A herança permite o reuso de atributos e métodos (dados e comportamento)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6A48D30-A0BF-4106-9626-FDE2CC6F95A1}"/>
              </a:ext>
            </a:extLst>
          </p:cNvPr>
          <p:cNvSpPr/>
          <p:nvPr/>
        </p:nvSpPr>
        <p:spPr bwMode="auto">
          <a:xfrm>
            <a:off x="5213872" y="3625404"/>
            <a:ext cx="1584176" cy="733663"/>
          </a:xfrm>
          <a:prstGeom prst="rightArrow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12FB5A9-0B6C-457F-9B7D-ABFA332B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98" y="2070722"/>
            <a:ext cx="3409950" cy="36290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EC821A6-8EDF-425A-9D84-718AD6C42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93" y="4100334"/>
            <a:ext cx="3409950" cy="2228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19BF3B2-E8B6-40BD-B866-3DA977D41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44" y="2163502"/>
            <a:ext cx="3171825" cy="18288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7D7E82-27AF-4C71-8403-EF50B609CA60}"/>
              </a:ext>
            </a:extLst>
          </p:cNvPr>
          <p:cNvSpPr txBox="1"/>
          <p:nvPr/>
        </p:nvSpPr>
        <p:spPr>
          <a:xfrm>
            <a:off x="6096001" y="5812038"/>
            <a:ext cx="4571999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classe </a:t>
            </a:r>
            <a:r>
              <a:rPr lang="pt-BR" sz="1400" dirty="0" err="1"/>
              <a:t>ContaJuridica</a:t>
            </a:r>
            <a:r>
              <a:rPr lang="pt-BR" sz="1400" dirty="0"/>
              <a:t> herda os atributos e métodos da Classe Conta.</a:t>
            </a:r>
          </a:p>
          <a:p>
            <a:pPr algn="ctr"/>
            <a:r>
              <a:rPr lang="pt-BR" sz="1400" dirty="0"/>
              <a:t>A classe </a:t>
            </a:r>
            <a:r>
              <a:rPr lang="pt-BR" sz="1400" dirty="0" err="1"/>
              <a:t>ContaJuridica</a:t>
            </a:r>
            <a:r>
              <a:rPr lang="pt-BR" sz="1400" dirty="0"/>
              <a:t> estende a classe Conta.</a:t>
            </a:r>
          </a:p>
          <a:p>
            <a:pPr algn="ctr"/>
            <a:r>
              <a:rPr lang="pt-BR" sz="1400" dirty="0"/>
              <a:t>A classe Conta é uma generalização da </a:t>
            </a:r>
            <a:r>
              <a:rPr lang="pt-BR" sz="1400" dirty="0" err="1"/>
              <a:t>ContaJuridica</a:t>
            </a:r>
            <a:endParaRPr lang="pt-BR" sz="1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A6149E-329E-400C-AAC6-C697E12AD926}"/>
              </a:ext>
            </a:extLst>
          </p:cNvPr>
          <p:cNvSpPr txBox="1"/>
          <p:nvPr/>
        </p:nvSpPr>
        <p:spPr>
          <a:xfrm>
            <a:off x="5309783" y="2522865"/>
            <a:ext cx="152661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Superclasse ou classe base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8C88B9-BA1C-4334-BEE1-4C07D26E5462}"/>
              </a:ext>
            </a:extLst>
          </p:cNvPr>
          <p:cNvSpPr txBox="1"/>
          <p:nvPr/>
        </p:nvSpPr>
        <p:spPr>
          <a:xfrm>
            <a:off x="5298264" y="4869281"/>
            <a:ext cx="152661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Subclasse ou classe derivada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02379A9-883C-4AA8-9183-856122DF1B32}"/>
              </a:ext>
            </a:extLst>
          </p:cNvPr>
          <p:cNvCxnSpPr>
            <a:stCxn id="6" idx="3"/>
          </p:cNvCxnSpPr>
          <p:nvPr/>
        </p:nvCxnSpPr>
        <p:spPr bwMode="auto">
          <a:xfrm flipV="1">
            <a:off x="6836396" y="2427391"/>
            <a:ext cx="1347837" cy="35708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58334F9-123A-4A7D-9A22-7C85E85EF28E}"/>
              </a:ext>
            </a:extLst>
          </p:cNvPr>
          <p:cNvCxnSpPr>
            <a:cxnSpLocks/>
          </p:cNvCxnSpPr>
          <p:nvPr/>
        </p:nvCxnSpPr>
        <p:spPr bwMode="auto">
          <a:xfrm flipV="1">
            <a:off x="6729364" y="4836928"/>
            <a:ext cx="1347837" cy="2383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400E5-B90D-47F2-BB47-F171909A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dirty="0"/>
              <a:t>A herança permite o reuso de atributos e métodos (dados e comportamento)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64829B-7124-4AE6-8E70-EADCBC1F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3" y="2234407"/>
            <a:ext cx="4829175" cy="3305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A84235B-37D9-412F-BDB9-8086B723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853" y="2234407"/>
            <a:ext cx="3409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-0.52813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0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C1623-81CF-4868-BE87-5829AEDB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 </a:t>
            </a:r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247918-629A-4B02-A20B-D5255DDB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5600" algn="l"/>
            <a:r>
              <a:rPr lang="pt-BR" dirty="0">
                <a:latin typeface="Calibri" panose="020F0502020204030204" pitchFamily="34" charset="0"/>
              </a:rPr>
              <a:t>É uma forma simplificada de se declarar propriedades que </a:t>
            </a:r>
            <a:r>
              <a:rPr lang="pt-BR" b="1" dirty="0">
                <a:latin typeface="Calibri" panose="020F0502020204030204" pitchFamily="34" charset="0"/>
              </a:rPr>
              <a:t>não necessitam lógicas particulares </a:t>
            </a:r>
            <a:r>
              <a:rPr lang="pt-BR" dirty="0">
                <a:latin typeface="Calibri" panose="020F0502020204030204" pitchFamily="34" charset="0"/>
              </a:rPr>
              <a:t>para as operações </a:t>
            </a:r>
            <a:r>
              <a:rPr lang="pt-BR" dirty="0" err="1">
                <a:latin typeface="Calibri" panose="020F0502020204030204" pitchFamily="34" charset="0"/>
              </a:rPr>
              <a:t>get</a:t>
            </a:r>
            <a:r>
              <a:rPr lang="pt-BR" dirty="0">
                <a:latin typeface="Calibri" panose="020F0502020204030204" pitchFamily="34" charset="0"/>
              </a:rPr>
              <a:t> e set.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 double </a:t>
            </a:r>
            <a:r>
              <a:rPr lang="en-US" dirty="0" err="1">
                <a:latin typeface="Consolas" panose="020B0609020204030204" pitchFamily="49" charset="0"/>
              </a:rPr>
              <a:t>Preco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 set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marL="0" indent="630238" algn="l"/>
            <a:r>
              <a:rPr lang="en-US" dirty="0" err="1">
                <a:latin typeface="Consolas" panose="020B0609020204030204" pitchFamily="49" charset="0"/>
              </a:rPr>
              <a:t>Apesar</a:t>
            </a:r>
            <a:r>
              <a:rPr lang="en-US" dirty="0">
                <a:latin typeface="Consolas" panose="020B0609020204030204" pitchFamily="49" charset="0"/>
              </a:rPr>
              <a:t> do </a:t>
            </a:r>
            <a:r>
              <a:rPr lang="en-US" dirty="0" err="1">
                <a:latin typeface="Consolas" panose="020B0609020204030204" pitchFamily="49" charset="0"/>
              </a:rPr>
              <a:t>atributo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Preco</a:t>
            </a:r>
            <a:r>
              <a:rPr lang="en-US" dirty="0">
                <a:latin typeface="Consolas" panose="020B0609020204030204" pitchFamily="49" charset="0"/>
              </a:rPr>
              <a:t> ser public, </a:t>
            </a:r>
            <a:r>
              <a:rPr lang="en-US" dirty="0" err="1">
                <a:latin typeface="Consolas" panose="020B0609020204030204" pitchFamily="49" charset="0"/>
              </a:rPr>
              <a:t>não</a:t>
            </a:r>
            <a:r>
              <a:rPr lang="en-US" dirty="0">
                <a:latin typeface="Consolas" panose="020B0609020204030204" pitchFamily="49" charset="0"/>
              </a:rPr>
              <a:t> é </a:t>
            </a:r>
            <a:r>
              <a:rPr lang="en-US" dirty="0" err="1">
                <a:latin typeface="Consolas" panose="020B0609020204030204" pitchFamily="49" charset="0"/>
              </a:rPr>
              <a:t>possível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modificar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seu</a:t>
            </a:r>
            <a:r>
              <a:rPr lang="en-US" dirty="0">
                <a:latin typeface="Consolas" panose="020B0609020204030204" pitchFamily="49" charset="0"/>
              </a:rPr>
              <a:t> valor </a:t>
            </a:r>
            <a:r>
              <a:rPr lang="en-US" dirty="0" err="1">
                <a:latin typeface="Consolas" panose="020B0609020204030204" pitchFamily="49" charset="0"/>
              </a:rPr>
              <a:t>devido</a:t>
            </a:r>
            <a:r>
              <a:rPr lang="en-US" dirty="0">
                <a:latin typeface="Consolas" panose="020B0609020204030204" pitchFamily="49" charset="0"/>
              </a:rPr>
              <a:t> a auto properties private set, mas é </a:t>
            </a:r>
            <a:r>
              <a:rPr lang="en-US" dirty="0" err="1">
                <a:latin typeface="Consolas" panose="020B0609020204030204" pitchFamily="49" charset="0"/>
              </a:rPr>
              <a:t>possível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obtê</a:t>
            </a:r>
            <a:r>
              <a:rPr lang="en-US" dirty="0">
                <a:latin typeface="Consolas" panose="020B0609020204030204" pitchFamily="49" charset="0"/>
              </a:rPr>
              <a:t>-lo </a:t>
            </a:r>
            <a:r>
              <a:rPr lang="en-US" dirty="0" err="1">
                <a:latin typeface="Consolas" panose="020B0609020204030204" pitchFamily="49" charset="0"/>
              </a:rPr>
              <a:t>devido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ao</a:t>
            </a:r>
            <a:r>
              <a:rPr lang="en-US" dirty="0">
                <a:latin typeface="Consolas" panose="020B0609020204030204" pitchFamily="49" charset="0"/>
              </a:rPr>
              <a:t> get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490CEE-BDEA-4982-966F-856C495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98D9C01-8D06-42FA-B945-1E4D9B4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96" y="2683978"/>
            <a:ext cx="4495800" cy="43243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D75BE4E-5F77-4792-86A2-6A7A1486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621" y="2683978"/>
            <a:ext cx="5219700" cy="40767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A515127-1BAA-44B7-9DDB-B8D0C4400E17}"/>
              </a:ext>
            </a:extLst>
          </p:cNvPr>
          <p:cNvSpPr/>
          <p:nvPr/>
        </p:nvSpPr>
        <p:spPr bwMode="auto">
          <a:xfrm>
            <a:off x="2107600" y="3266899"/>
            <a:ext cx="1728192" cy="369332"/>
          </a:xfrm>
          <a:prstGeom prst="rect">
            <a:avLst/>
          </a:prstGeom>
          <a:solidFill>
            <a:srgbClr val="FFFF99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AB8B349-03E0-49FC-A79B-66DBAFACA2AA}"/>
              </a:ext>
            </a:extLst>
          </p:cNvPr>
          <p:cNvSpPr/>
          <p:nvPr/>
        </p:nvSpPr>
        <p:spPr bwMode="auto">
          <a:xfrm>
            <a:off x="2107600" y="6245225"/>
            <a:ext cx="1728192" cy="369332"/>
          </a:xfrm>
          <a:prstGeom prst="rect">
            <a:avLst/>
          </a:prstGeom>
          <a:solidFill>
            <a:srgbClr val="FFFF99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0475D25-3BC3-4A7B-ACD2-FE4F05DB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6" y="5588001"/>
            <a:ext cx="8010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base: Conta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2B038B-8F16-41A4-9956-6CD06B3DAB37}"/>
              </a:ext>
            </a:extLst>
          </p:cNvPr>
          <p:cNvSpPr/>
          <p:nvPr/>
        </p:nvSpPr>
        <p:spPr>
          <a:xfrm>
            <a:off x="1752600" y="1164134"/>
            <a:ext cx="8686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Conta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Conta()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 = numero;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Titular = titular;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= saldo;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Saque(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montante)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-= montante;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Deposito(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montante)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+= montante;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DB3769-7A75-405C-92A2-CCD856B122D1}"/>
              </a:ext>
            </a:extLst>
          </p:cNvPr>
          <p:cNvSpPr/>
          <p:nvPr/>
        </p:nvSpPr>
        <p:spPr>
          <a:xfrm>
            <a:off x="6049145" y="17051"/>
            <a:ext cx="4628051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SetNumero(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numero)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 = numero;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Numero;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433D158-6F56-4F63-9A7C-D2C464AA1A67}"/>
              </a:ext>
            </a:extLst>
          </p:cNvPr>
          <p:cNvSpPr/>
          <p:nvPr/>
        </p:nvSpPr>
        <p:spPr>
          <a:xfrm>
            <a:off x="5375921" y="2800830"/>
            <a:ext cx="530127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Por que o método do saldo é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?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CAADA90-FE19-4A6C-BB49-0021DF4D7081}"/>
              </a:ext>
            </a:extLst>
          </p:cNvPr>
          <p:cNvSpPr/>
          <p:nvPr/>
        </p:nvSpPr>
        <p:spPr bwMode="auto">
          <a:xfrm>
            <a:off x="5110021" y="2443021"/>
            <a:ext cx="1728192" cy="369332"/>
          </a:xfrm>
          <a:prstGeom prst="rect">
            <a:avLst/>
          </a:prstGeom>
          <a:solidFill>
            <a:srgbClr val="009999">
              <a:alpha val="5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8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derivada: </a:t>
            </a:r>
            <a:r>
              <a:rPr lang="pt-BR" dirty="0" err="1"/>
              <a:t>ContaJuridica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30E307-8D57-4BD5-8BD9-BD699D9BCC00}"/>
              </a:ext>
            </a:extLst>
          </p:cNvPr>
          <p:cNvSpPr/>
          <p:nvPr/>
        </p:nvSpPr>
        <p:spPr>
          <a:xfrm>
            <a:off x="1500265" y="1255963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ContaJuridica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Conta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':' significa que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herda atributos e métodos da classe conta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numero,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titular,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saldo,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(numero, titular, saldo)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/*Não precisa dos atributos da classe conta por que o ": base chama o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contrutor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da superclasse </a:t>
            </a:r>
          </a:p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Numero = numero;</a:t>
            </a:r>
          </a:p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Titular = titular;</a:t>
            </a:r>
          </a:p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Saldo = saldo;</a:t>
            </a:r>
          </a:p>
          <a:p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*/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Emprestimo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montante)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(montante &lt;=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Saldo += montante;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O atributo Saldo consegue ser alterado pois o seu método é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protected</a:t>
            </a:r>
            <a:endParaRPr lang="pt-BR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4218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Program</a:t>
            </a:r>
            <a:r>
              <a:rPr lang="pt-BR" dirty="0"/>
              <a:t> (</a:t>
            </a:r>
            <a:r>
              <a:rPr lang="pt-BR" dirty="0" err="1"/>
              <a:t>Main</a:t>
            </a:r>
            <a:r>
              <a:rPr lang="pt-BR" dirty="0"/>
              <a:t>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C69CDE-73E4-4F69-9C82-16A23E3922A6}"/>
              </a:ext>
            </a:extLst>
          </p:cNvPr>
          <p:cNvSpPr/>
          <p:nvPr/>
        </p:nvSpPr>
        <p:spPr>
          <a:xfrm>
            <a:off x="1497324" y="1383554"/>
            <a:ext cx="896448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conta1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(8010,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“João Ricardo"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200.0, 600.0);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(conta1.Saldo);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conta1.Deposito(200.00);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(conta1.Saldo);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conta1.Emprestimo(100.00);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(conta1.Saldo);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conta1.Saque(150.00);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(conta1.Saldo);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//conta1.Saldo = 200.0; // </a:t>
            </a:r>
            <a:r>
              <a:rPr lang="pt-B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error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--&gt; consigo alterar o Saldo (</a:t>
            </a:r>
            <a:r>
              <a:rPr lang="pt-B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protected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set) 	    na subclasse </a:t>
            </a:r>
            <a:r>
              <a:rPr lang="pt-B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 e na própria classe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1881CB-E7CE-4A63-8E68-6D0724F7BD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24000" y="3429001"/>
            <a:ext cx="9144000" cy="4837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21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9649C-DC7B-4A20-87CE-515B2D12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C0C6A-1425-4014-BDC9-E300D0545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9ED653-1406-4541-AFC9-0B716FC4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EFAD3C-24D5-47B4-806E-C61F9499A6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73896" y="1543883"/>
            <a:ext cx="6444208" cy="462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6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F9D25-D15E-4266-B8CF-AB147782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Escreva um código no </a:t>
            </a:r>
            <a:r>
              <a:rPr lang="pt-BR" dirty="0" err="1"/>
              <a:t>VisualStudio</a:t>
            </a:r>
            <a:r>
              <a:rPr lang="pt-BR" dirty="0"/>
              <a:t> para o diagrama de classes abaixo, respeitando o programa da </a:t>
            </a:r>
            <a:r>
              <a:rPr lang="pt-BR" dirty="0" err="1"/>
              <a:t>main</a:t>
            </a:r>
            <a:r>
              <a:rPr lang="pt-BR" dirty="0"/>
              <a:t> no próximo slide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1C846-92C8-4D06-A5A7-BEF12F98A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A177AC-944D-4D9C-B807-B59F1E3A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BF650B-A5BC-4931-B619-B0806C9B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3" y="1690688"/>
            <a:ext cx="6657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3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66736-1F60-43A7-B45F-AFA65308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55CCE-24A4-4B38-85DC-404688645B3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latin typeface="Consolas" panose="020B0609020204030204" pitchFamily="49" charset="0"/>
              </a:rPr>
              <a:t> System;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Course</a:t>
            </a:r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sz="1400" dirty="0">
                <a:latin typeface="Consolas" panose="020B0609020204030204" pitchFamily="49" charset="0"/>
              </a:rPr>
              <a:t>    {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latin typeface="Consolas" panose="020B0609020204030204" pitchFamily="49" charset="0"/>
              </a:rPr>
              <a:t>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ContaComum</a:t>
            </a:r>
            <a:r>
              <a:rPr lang="pt-BR" sz="1400" dirty="0">
                <a:latin typeface="Consolas" panose="020B0609020204030204" pitchFamily="49" charset="0"/>
              </a:rPr>
              <a:t> acc1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ContaComum</a:t>
            </a:r>
            <a:r>
              <a:rPr lang="pt-BR" sz="1400" dirty="0">
                <a:latin typeface="Consolas" panose="020B0609020204030204" pitchFamily="49" charset="0"/>
              </a:rPr>
              <a:t>(1001,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"Pedro Carlos"</a:t>
            </a:r>
            <a:r>
              <a:rPr lang="pt-BR" sz="1400" dirty="0">
                <a:latin typeface="Consolas" panose="020B0609020204030204" pitchFamily="49" charset="0"/>
              </a:rPr>
              <a:t>, 500.0);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ContaComum</a:t>
            </a:r>
            <a:r>
              <a:rPr lang="pt-BR" sz="1400" dirty="0">
                <a:latin typeface="Consolas" panose="020B0609020204030204" pitchFamily="49" charset="0"/>
              </a:rPr>
              <a:t> acc2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ContaPoupanca</a:t>
            </a:r>
            <a:r>
              <a:rPr lang="pt-BR" sz="1400" dirty="0">
                <a:latin typeface="Consolas" panose="020B0609020204030204" pitchFamily="49" charset="0"/>
              </a:rPr>
              <a:t>(1002,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sz="1400" dirty="0">
                <a:latin typeface="Consolas" panose="020B0609020204030204" pitchFamily="49" charset="0"/>
              </a:rPr>
              <a:t>, 500.0, 0.01);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endParaRPr lang="pt-BR" sz="1400" dirty="0">
              <a:latin typeface="Consolas" panose="020B0609020204030204" pitchFamily="49" charset="0"/>
            </a:endParaRP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acc1.Saque(10.0);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acc2.Saque(10.0);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endParaRPr lang="pt-BR" sz="1400" dirty="0">
              <a:latin typeface="Consolas" panose="020B0609020204030204" pitchFamily="49" charset="0"/>
            </a:endParaRP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latin typeface="Consolas" panose="020B0609020204030204" pitchFamily="49" charset="0"/>
              </a:rPr>
              <a:t>(acc1.Saldo);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latin typeface="Consolas" panose="020B0609020204030204" pitchFamily="49" charset="0"/>
              </a:rPr>
              <a:t>(acc2.Saldo);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latin typeface="Consolas" panose="020B0609020204030204" pitchFamily="49" charset="0"/>
              </a:rPr>
              <a:t>Console.ReadKey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pPr marL="36000" algn="l"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A498A7-5019-4765-BCDA-D260686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0680F0-93B3-4DC4-BEAC-BB1FF50173A4}"/>
              </a:ext>
            </a:extLst>
          </p:cNvPr>
          <p:cNvSpPr txBox="1"/>
          <p:nvPr/>
        </p:nvSpPr>
        <p:spPr>
          <a:xfrm>
            <a:off x="1842356" y="6028274"/>
            <a:ext cx="771002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ContaPoupanca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numero, </a:t>
            </a:r>
            <a:r>
              <a:rPr lang="pt-BR" sz="1200" dirty="0" err="1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titular, </a:t>
            </a:r>
            <a:r>
              <a:rPr lang="pt-BR" sz="1200" dirty="0" err="1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saldo, </a:t>
            </a:r>
            <a:r>
              <a:rPr lang="pt-BR" sz="1200" dirty="0" err="1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taxaDeJuros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           : </a:t>
            </a:r>
            <a:r>
              <a:rPr lang="pt-BR" sz="1200" dirty="0">
                <a:solidFill>
                  <a:srgbClr val="0000FF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base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(numero, titular, saldo)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TaxaDeJuros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taxaDeJuros</a:t>
            </a:r>
            <a:r>
              <a:rPr lang="pt-BR" sz="1200" dirty="0">
                <a:solidFill>
                  <a:srgbClr val="000000"/>
                </a:solidFill>
                <a:highlight>
                  <a:srgbClr val="00B0AC"/>
                </a:highlight>
                <a:latin typeface="Consolas" panose="020B0609020204030204" pitchFamily="49" charset="0"/>
              </a:rPr>
              <a:t>;</a:t>
            </a:r>
            <a:endParaRPr lang="pt-BR" sz="1200" dirty="0">
              <a:highlight>
                <a:srgbClr val="00B0AC"/>
              </a:highlight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5C149F0-8388-463D-80B6-62C47D678978}"/>
              </a:ext>
            </a:extLst>
          </p:cNvPr>
          <p:cNvSpPr/>
          <p:nvPr/>
        </p:nvSpPr>
        <p:spPr bwMode="auto">
          <a:xfrm>
            <a:off x="7563334" y="2004246"/>
            <a:ext cx="3005774" cy="369332"/>
          </a:xfrm>
          <a:custGeom>
            <a:avLst/>
            <a:gdLst>
              <a:gd name="connsiteX0" fmla="*/ 1377466 w 3005774"/>
              <a:gd name="connsiteY0" fmla="*/ 3278954 h 3481098"/>
              <a:gd name="connsiteX1" fmla="*/ 2667786 w 3005774"/>
              <a:gd name="connsiteY1" fmla="*/ 3167194 h 3481098"/>
              <a:gd name="connsiteX2" fmla="*/ 2810026 w 3005774"/>
              <a:gd name="connsiteY2" fmla="*/ 312234 h 3481098"/>
              <a:gd name="connsiteX3" fmla="*/ 249706 w 3005774"/>
              <a:gd name="connsiteY3" fmla="*/ 109034 h 3481098"/>
              <a:gd name="connsiteX4" fmla="*/ 239546 w 3005774"/>
              <a:gd name="connsiteY4" fmla="*/ 617034 h 3481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774" h="3481098">
                <a:moveTo>
                  <a:pt x="1377466" y="3278954"/>
                </a:moveTo>
                <a:cubicBezTo>
                  <a:pt x="1903246" y="3470300"/>
                  <a:pt x="2429026" y="3661647"/>
                  <a:pt x="2667786" y="3167194"/>
                </a:cubicBezTo>
                <a:cubicBezTo>
                  <a:pt x="2906546" y="2672741"/>
                  <a:pt x="3213039" y="821927"/>
                  <a:pt x="2810026" y="312234"/>
                </a:cubicBezTo>
                <a:cubicBezTo>
                  <a:pt x="2407013" y="-197459"/>
                  <a:pt x="678119" y="58234"/>
                  <a:pt x="249706" y="109034"/>
                </a:cubicBezTo>
                <a:cubicBezTo>
                  <a:pt x="-178707" y="159834"/>
                  <a:pt x="30419" y="388434"/>
                  <a:pt x="239546" y="617034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43424AB5-9C11-4E5B-8443-7640B295102E}"/>
              </a:ext>
            </a:extLst>
          </p:cNvPr>
          <p:cNvSpPr/>
          <p:nvPr/>
        </p:nvSpPr>
        <p:spPr bwMode="auto">
          <a:xfrm>
            <a:off x="8869680" y="2856787"/>
            <a:ext cx="1551370" cy="369332"/>
          </a:xfrm>
          <a:custGeom>
            <a:avLst/>
            <a:gdLst>
              <a:gd name="connsiteX0" fmla="*/ 0 w 1551370"/>
              <a:gd name="connsiteY0" fmla="*/ 3371293 h 3620353"/>
              <a:gd name="connsiteX1" fmla="*/ 1391920 w 1551370"/>
              <a:gd name="connsiteY1" fmla="*/ 3310333 h 3620353"/>
              <a:gd name="connsiteX2" fmla="*/ 1463040 w 1551370"/>
              <a:gd name="connsiteY2" fmla="*/ 302973 h 3620353"/>
              <a:gd name="connsiteX3" fmla="*/ 873760 w 1551370"/>
              <a:gd name="connsiteY3" fmla="*/ 262333 h 3620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370" h="3620353">
                <a:moveTo>
                  <a:pt x="0" y="3371293"/>
                </a:moveTo>
                <a:cubicBezTo>
                  <a:pt x="574040" y="3596506"/>
                  <a:pt x="1148080" y="3821720"/>
                  <a:pt x="1391920" y="3310333"/>
                </a:cubicBezTo>
                <a:cubicBezTo>
                  <a:pt x="1635760" y="2798946"/>
                  <a:pt x="1549400" y="810973"/>
                  <a:pt x="1463040" y="302973"/>
                </a:cubicBezTo>
                <a:cubicBezTo>
                  <a:pt x="1376680" y="-205027"/>
                  <a:pt x="1125220" y="28653"/>
                  <a:pt x="873760" y="26233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3125AF2-29E6-413F-99EB-756CEB7182B4}"/>
              </a:ext>
            </a:extLst>
          </p:cNvPr>
          <p:cNvSpPr txBox="1"/>
          <p:nvPr/>
        </p:nvSpPr>
        <p:spPr>
          <a:xfrm>
            <a:off x="4020696" y="4716794"/>
            <a:ext cx="6190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ContaComum</a:t>
            </a:r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numero, </a:t>
            </a:r>
            <a:r>
              <a:rPr lang="pt-BR" sz="1200" dirty="0" err="1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titular, </a:t>
            </a:r>
            <a:r>
              <a:rPr lang="pt-BR" sz="1200" dirty="0" err="1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saldo)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    Numero = numero;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    Titular = titular;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    Saldo = saldo;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}</a:t>
            </a:r>
            <a:endParaRPr lang="pt-BR" sz="1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868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/>
              </a:rPr>
              <a:t>Herança </a:t>
            </a:r>
            <a:endParaRPr 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pic>
        <p:nvPicPr>
          <p:cNvPr id="2" name="Picture 2" descr="Resultado de imagem para exemplo de herança de objetos">
            <a:extLst>
              <a:ext uri="{FF2B5EF4-FFF2-40B4-BE49-F238E27FC236}">
                <a16:creationId xmlns:a16="http://schemas.microsoft.com/office/drawing/2014/main" id="{509AE969-4DFF-69D2-041C-302E076B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315697"/>
            <a:ext cx="6096000" cy="51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2.bp.blogspot.com/-JXrioX_f3KI/VbB58G8IHII/AAAAAAAABcA/jObCyxTPbno/s320/ex%2Bde%2Bheran%25C3%25A7a.gif">
            <a:extLst>
              <a:ext uri="{FF2B5EF4-FFF2-40B4-BE49-F238E27FC236}">
                <a16:creationId xmlns:a16="http://schemas.microsoft.com/office/drawing/2014/main" id="{DDFDE378-232A-B286-EF5F-DF3DF658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340768"/>
            <a:ext cx="3461730" cy="31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504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10B4D-C430-4AFF-AA4F-C80CB322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680D77-54E8-4C43-8DC2-2CA5E5756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12597D-841D-485E-9120-FAAE4AC3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2402DE-739C-48F2-8969-B80D4F11974C}"/>
              </a:ext>
            </a:extLst>
          </p:cNvPr>
          <p:cNvSpPr txBox="1"/>
          <p:nvPr/>
        </p:nvSpPr>
        <p:spPr>
          <a:xfrm>
            <a:off x="1974411" y="2059465"/>
            <a:ext cx="8229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acc1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"Pedro Carlos"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500.0);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acc2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(1002,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500.0, 0.01);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acc3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(1003,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500.0,10000.00);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acc1.Saque(10.0);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acc2.Saque(10.0);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acc3.Saque(10.0);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(acc1.Saldo);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(acc2.Saldo);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(acc3.Saldo);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61D2778-AF1F-4507-811D-5CBD38BE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4573588"/>
            <a:ext cx="70485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F2B63-D2D8-4B11-8C52-C0DB2D7F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1"/>
                </a:solidFill>
              </a:rPr>
              <a:t>Polimorfismo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5DA28D-8CA4-4ABE-9680-A41C8E13B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134336-00CE-402B-9AA0-C1EF6586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460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ffectLst/>
              </a:rPr>
              <a:t>Vantagens e objetivos da OO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b="1" dirty="0">
                <a:effectLst/>
              </a:rPr>
              <a:t>Polimorfismo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Seu conceito está associado ao de Herança;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Trabalha com a </a:t>
            </a:r>
            <a:r>
              <a:rPr lang="pt-BR" sz="2000" dirty="0" err="1">
                <a:effectLst/>
              </a:rPr>
              <a:t>redeclaração</a:t>
            </a:r>
            <a:r>
              <a:rPr lang="pt-BR" sz="2000" dirty="0">
                <a:effectLst/>
              </a:rPr>
              <a:t> de métodos previamente herdados por uma classe;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Os métodos, apesar de semelhantes, diferem de alguma forma da implementação utilizada na superclasse. Assim, é necessário a implementação na subclasse: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40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ffectLst/>
              </a:rPr>
              <a:t>Vantagens e objetivos da OO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3074" name="Picture 2" descr="http://4.bp.blogspot.com/-SANKyDgE0R4/VbB8C-y_L6I/AAAAAAAABcY/i4srI5AyKh8/s1600/polimorfismo-em-java-6-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189039"/>
            <a:ext cx="4426775" cy="33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1.bp.blogspot.com/-szAsbFhk3JM/VbB63WagvkI/AAAAAAAABcQ/Myxede5Vcl8/s1600/ex%2Bpolimorfismo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164" y="1916833"/>
            <a:ext cx="7366191" cy="483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71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</a:t>
            </a:r>
            <a:endParaRPr lang="pt-BR" alt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BFFCD-B88E-46E6-BDBE-B7BE09E2B95B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5845175" y="1998664"/>
            <a:ext cx="4572000" cy="36933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/>
              <a:t>O Polimorfismo permite, em uma de suas metodologias de aplicação, que diferentes classes tenham métodos com a mesma assinatura (mesmo contrato), porém estes métodos (em suas respectivas classes) podem possuir comportamentos diferentes, de acordo à necessidade de cada classe que o implementa.</a:t>
            </a:r>
          </a:p>
          <a:p>
            <a:pPr algn="just">
              <a:defRPr/>
            </a:pPr>
            <a:r>
              <a:rPr lang="pt-BR" dirty="0"/>
              <a:t>Nota-se que as classes Física e Jurídica, que estendem da classe Pessoa, possuem métodos para a validação do documento pertencente a cada uma delas.</a:t>
            </a:r>
          </a:p>
          <a:p>
            <a:pPr algn="just">
              <a:defRPr/>
            </a:pP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390" name="Picture 2" descr="http://www.linhadecodigo.com.br/artigos/img_artigos/EvertonCoimbraAraujo/Sobrecarga_Heranca_Polimorfismo_Excecao/image0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742" y="2224088"/>
            <a:ext cx="40576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13C4A7-CC59-47D5-B5A0-86D1AD7AA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67" y="670285"/>
            <a:ext cx="2267744" cy="609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</a:t>
            </a:r>
            <a:endParaRPr lang="pt-BR" alt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 Em C# tem-se polimorfismo de </a:t>
            </a:r>
            <a:r>
              <a:rPr lang="pt-BR" sz="2000" b="1" dirty="0"/>
              <a:t>sobrecarga</a:t>
            </a:r>
            <a:r>
              <a:rPr lang="pt-BR" sz="2000" dirty="0"/>
              <a:t> de métodos (mesma classe) e polimorfismo de </a:t>
            </a:r>
            <a:r>
              <a:rPr lang="pt-BR" sz="2000" b="1" dirty="0"/>
              <a:t>sobrescrita</a:t>
            </a:r>
            <a:r>
              <a:rPr lang="pt-BR" sz="2000" dirty="0"/>
              <a:t> ou </a:t>
            </a:r>
            <a:r>
              <a:rPr lang="pt-BR" sz="2000" b="1" dirty="0"/>
              <a:t>sobreposição</a:t>
            </a:r>
            <a:r>
              <a:rPr lang="pt-BR" sz="2000" dirty="0"/>
              <a:t> (classes derivadas)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No Polimorfismo de </a:t>
            </a:r>
            <a:r>
              <a:rPr lang="pt-BR" sz="2000" b="1" dirty="0"/>
              <a:t>Sobrecarga</a:t>
            </a:r>
            <a:r>
              <a:rPr lang="pt-BR" sz="2000" dirty="0"/>
              <a:t>, a escolha de qual operação será chamada depende da assinatura dos métodos sobrecarregados. Ele ocorre na mesma classe. Veja o exemplo do próximo slide </a:t>
            </a:r>
            <a:r>
              <a:rPr lang="pt-BR" sz="2000"/>
              <a:t>no método soma.</a:t>
            </a:r>
            <a:endParaRPr lang="pt-BR" sz="2000" dirty="0"/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O Polimorfismo de </a:t>
            </a:r>
            <a:r>
              <a:rPr lang="pt-BR" sz="2000" b="1" dirty="0"/>
              <a:t>Sobrescrita </a:t>
            </a:r>
            <a:r>
              <a:rPr lang="pt-BR" sz="2000" dirty="0"/>
              <a:t>ocorre em classes diferentes. O método da classe mãe (virtual) tem implementação diferente da classe filha (</a:t>
            </a:r>
            <a:r>
              <a:rPr lang="pt-BR" sz="2000" dirty="0" err="1"/>
              <a:t>override</a:t>
            </a:r>
            <a:r>
              <a:rPr lang="pt-BR" sz="2000" dirty="0"/>
              <a:t>). Veja o exemplo do próximo slide.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BFFCD-B88E-46E6-BDBE-B7BE09E2B95B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14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</a:t>
            </a:r>
            <a:endParaRPr lang="pt-BR" alt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CBFFCD-B88E-46E6-BDBE-B7BE09E2B95B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1B4E78-D1C9-46EB-80BF-6B4A34539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63" y="2353469"/>
            <a:ext cx="3886200" cy="30670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06AD6C-DC09-4905-8418-BD8E1C63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29" y="1910557"/>
            <a:ext cx="4072259" cy="3781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E5660F3-3441-4E82-8EC7-0C5567CFA1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61"/>
          <a:stretch/>
        </p:blipFill>
        <p:spPr>
          <a:xfrm>
            <a:off x="5867401" y="2327275"/>
            <a:ext cx="4999327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6858 0.0016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3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98914-12C9-41DD-8E0F-C3336D24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B9C7F-37EA-4BBF-B44A-D0A42E03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1813" algn="just"/>
            <a:r>
              <a:rPr lang="pt-BR" dirty="0">
                <a:effectLst/>
              </a:rPr>
              <a:t>Por exemplo, um dispositivo USB, podemos considerar que o USB seria uma classe abstrata enquanto os dispositivos (Pen Driver, </a:t>
            </a:r>
            <a:r>
              <a:rPr lang="pt-BR" dirty="0" err="1">
                <a:effectLst/>
              </a:rPr>
              <a:t>Ipad</a:t>
            </a:r>
            <a:r>
              <a:rPr lang="pt-BR" dirty="0">
                <a:effectLst/>
              </a:rPr>
              <a:t>, Câmeras, </a:t>
            </a:r>
            <a:r>
              <a:rPr lang="pt-BR" dirty="0" err="1">
                <a:effectLst/>
              </a:rPr>
              <a:t>etc</a:t>
            </a:r>
            <a:r>
              <a:rPr lang="pt-BR" dirty="0">
                <a:effectLst/>
              </a:rPr>
              <a:t>) seriam as classes concretas. </a:t>
            </a:r>
          </a:p>
          <a:p>
            <a:pPr marL="0" indent="531813" algn="just"/>
            <a:r>
              <a:rPr lang="pt-BR" dirty="0">
                <a:effectLst/>
              </a:rPr>
              <a:t>Nesse caso, o USB é uma especificação que pode ter várias implementações com características diferentes.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D3253B-A043-4F86-B519-97880EC0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pic>
        <p:nvPicPr>
          <p:cNvPr id="1026" name="Picture 2" descr="hub orico h4u3 usb 3.0 a 4 portas usb 3.0 otg com porta de ...">
            <a:extLst>
              <a:ext uri="{FF2B5EF4-FFF2-40B4-BE49-F238E27FC236}">
                <a16:creationId xmlns:a16="http://schemas.microsoft.com/office/drawing/2014/main" id="{247BE02D-5142-4429-855C-D0E1F8E34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3332074"/>
            <a:ext cx="2708920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 Drive Multilaser Twist 2 32GB nas Lojas Americanas.com">
            <a:extLst>
              <a:ext uri="{FF2B5EF4-FFF2-40B4-BE49-F238E27FC236}">
                <a16:creationId xmlns:a16="http://schemas.microsoft.com/office/drawing/2014/main" id="{93E57EAA-7A29-47DD-B479-B3FB0E927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91126" flipH="1">
            <a:off x="3444576" y="3179658"/>
            <a:ext cx="1803061" cy="18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mera Usb Para Raspberry Pi 2 Modelo B/b +/a 5.0 Mega Pixel - R ...">
            <a:extLst>
              <a:ext uri="{FF2B5EF4-FFF2-40B4-BE49-F238E27FC236}">
                <a16:creationId xmlns:a16="http://schemas.microsoft.com/office/drawing/2014/main" id="{533C7A5D-F15F-4B93-8E0F-9F3E9470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322" y="4507643"/>
            <a:ext cx="2111896" cy="21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mos produtos de Informática em oferta. Confira Notebooks ...">
            <a:extLst>
              <a:ext uri="{FF2B5EF4-FFF2-40B4-BE49-F238E27FC236}">
                <a16:creationId xmlns:a16="http://schemas.microsoft.com/office/drawing/2014/main" id="{B1D42A25-A253-4D17-A713-53B9C42D0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692" y="4609579"/>
            <a:ext cx="1619272" cy="21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>
                <a:effectLst/>
              </a:rPr>
              <a:t>Polimorfismo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b="1" dirty="0"/>
              <a:t>O polimorfismo</a:t>
            </a:r>
            <a:r>
              <a:rPr lang="pt-BR" sz="2000" dirty="0"/>
              <a:t> permite selecionar funcionalidades que um programa irá utilizar de forma dinâmica, durante sua execução. 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Permite que um mesmo nome represente vários comportamentos diferentes.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Seu conceito está associado ao de Herança;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Trabalha com a </a:t>
            </a:r>
            <a:r>
              <a:rPr lang="pt-BR" sz="2000" dirty="0" err="1"/>
              <a:t>redeclaração</a:t>
            </a:r>
            <a:r>
              <a:rPr lang="pt-BR" sz="2000" dirty="0"/>
              <a:t> de métodos previamente herdados por uma classe;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Os métodos, apesar de semelhantes, diferem de alguma forma da implementação utilizada na superclasse. Assim, é necessário a implementação na subclasse.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948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Assinatura dos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Todo método tem assinatura e consiste na quantidade e nos tipos de parâmetros.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200" dirty="0"/>
              <a:t>Todo método tem a capacidade de receber parâmetros.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200" dirty="0"/>
              <a:t>Alguns recebem, outros não. Veja os exemplos: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1800" dirty="0"/>
              <a:t>O  método </a:t>
            </a:r>
            <a:r>
              <a:rPr lang="pt-BR" sz="1800" b="1" dirty="0" err="1"/>
              <a:t>getModelo</a:t>
            </a:r>
            <a:r>
              <a:rPr lang="pt-BR" sz="1800" dirty="0"/>
              <a:t> </a:t>
            </a:r>
            <a:r>
              <a:rPr lang="pt-BR" sz="1800" b="1" dirty="0"/>
              <a:t>não</a:t>
            </a:r>
            <a:r>
              <a:rPr lang="pt-BR" sz="1800" dirty="0"/>
              <a:t> recebe parâmetro;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pt-BR" sz="1800" dirty="0"/>
              <a:t>O  método </a:t>
            </a:r>
            <a:r>
              <a:rPr lang="pt-BR" sz="1800" b="1" dirty="0" err="1"/>
              <a:t>SetModelo</a:t>
            </a:r>
            <a:r>
              <a:rPr lang="pt-BR" sz="1800" dirty="0"/>
              <a:t> recebe o parâmetro </a:t>
            </a:r>
            <a:r>
              <a:rPr lang="pt-BR" sz="1800" b="1" dirty="0"/>
              <a:t>modelo</a:t>
            </a:r>
            <a:r>
              <a:rPr lang="pt-BR" sz="1800" dirty="0"/>
              <a:t> do tipo </a:t>
            </a:r>
            <a:r>
              <a:rPr lang="pt-BR" sz="1800" b="1" dirty="0" err="1"/>
              <a:t>String</a:t>
            </a:r>
            <a:endParaRPr lang="pt-BR" sz="1800" b="1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2200" dirty="0"/>
              <a:t>Portanto, a </a:t>
            </a:r>
            <a:r>
              <a:rPr lang="pt-BR" sz="2200" b="1" dirty="0"/>
              <a:t>quantidade</a:t>
            </a:r>
            <a:r>
              <a:rPr lang="pt-BR" sz="2200" dirty="0"/>
              <a:t> e os </a:t>
            </a:r>
            <a:r>
              <a:rPr lang="pt-BR" sz="2200" b="1" dirty="0"/>
              <a:t>tipos</a:t>
            </a:r>
            <a:r>
              <a:rPr lang="pt-BR" sz="2200" dirty="0"/>
              <a:t> de parâmetros definem a assinatura do método.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pt-BR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2873896" y="4743123"/>
            <a:ext cx="6444208" cy="203132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getModelo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modelo;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b="1" dirty="0" err="1"/>
              <a:t>setModelo</a:t>
            </a:r>
            <a:r>
              <a:rPr lang="pt-BR" b="1" dirty="0"/>
              <a:t>(</a:t>
            </a:r>
            <a:r>
              <a:rPr lang="pt-BR" b="1" dirty="0" err="1"/>
              <a:t>String</a:t>
            </a:r>
            <a:r>
              <a:rPr lang="pt-BR" dirty="0"/>
              <a:t> modelo) {</a:t>
            </a:r>
          </a:p>
          <a:p>
            <a:r>
              <a:rPr lang="pt-BR" dirty="0"/>
              <a:t>        </a:t>
            </a:r>
            <a:r>
              <a:rPr lang="pt-BR" dirty="0" err="1"/>
              <a:t>this.modelo</a:t>
            </a:r>
            <a:r>
              <a:rPr lang="pt-BR" dirty="0"/>
              <a:t> = modelo;</a:t>
            </a:r>
          </a:p>
          <a:p>
            <a:r>
              <a:rPr lang="pt-BR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8251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/>
              </a:rPr>
              <a:t>Herança </a:t>
            </a:r>
            <a:endParaRPr 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effectLst/>
              </a:rPr>
              <a:t>Desenvolva um código em C# para adequar melhor o diagrama de classe abaixo, fazendo as heranças de forma correta.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2" name="Picture 2" descr="Resultado de imagem para exemplo de herança de objetos">
            <a:extLst>
              <a:ext uri="{FF2B5EF4-FFF2-40B4-BE49-F238E27FC236}">
                <a16:creationId xmlns:a16="http://schemas.microsoft.com/office/drawing/2014/main" id="{509AE969-4DFF-69D2-041C-302E076B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271432"/>
            <a:ext cx="4577840" cy="38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848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Assinatura dos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 A </a:t>
            </a:r>
            <a:r>
              <a:rPr lang="pt-BR" sz="2000" b="1" dirty="0"/>
              <a:t>quantidade</a:t>
            </a:r>
            <a:r>
              <a:rPr lang="pt-BR" sz="2000" dirty="0"/>
              <a:t> e os </a:t>
            </a:r>
            <a:r>
              <a:rPr lang="pt-BR" sz="2000" b="1" dirty="0"/>
              <a:t>tipos</a:t>
            </a:r>
            <a:r>
              <a:rPr lang="pt-BR" sz="2000" dirty="0"/>
              <a:t> de parâmetros definem a assinatura do método.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Os métodos abaixo possuem a mesma assinatura?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000" dirty="0"/>
          </a:p>
          <a:p>
            <a:pPr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524000" y="4426124"/>
            <a:ext cx="9144000" cy="92333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b="1" dirty="0"/>
              <a:t>No primeiro caso ambos possuem a mesma quantidade de parâmetros (dois parâmetros) e possuem o mesmo tipo de parâmetro (Real), apesar do retorno ser diferente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45" y="2750843"/>
            <a:ext cx="4133999" cy="161456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687" y="2723761"/>
            <a:ext cx="3841460" cy="16416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1524000" y="5460432"/>
            <a:ext cx="914400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pt-BR" b="1" dirty="0"/>
              <a:t>No segundo caso ambos NÃO possuem a mesma quantidade de parâmetros (dois parâmetros e três parâmetros ) e também não possuem o mesmo tipo de parâmetro (Reais no primeiro e reais e inteiro no segundo). O retorno não influencia  na assinatura do método.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FAFF0-8182-4003-B396-8A4DA7C3C9B9}"/>
              </a:ext>
            </a:extLst>
          </p:cNvPr>
          <p:cNvSpPr txBox="1"/>
          <p:nvPr/>
        </p:nvSpPr>
        <p:spPr>
          <a:xfrm>
            <a:off x="9408368" y="2060848"/>
            <a:ext cx="126393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Algoritmos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B417FC5-BE13-48B6-B2C6-1ABED6C81D06}"/>
              </a:ext>
            </a:extLst>
          </p:cNvPr>
          <p:cNvCxnSpPr>
            <a:endCxn id="8" idx="0"/>
          </p:cNvCxnSpPr>
          <p:nvPr/>
        </p:nvCxnSpPr>
        <p:spPr bwMode="auto">
          <a:xfrm flipH="1">
            <a:off x="8280418" y="2431876"/>
            <a:ext cx="1415983" cy="2918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705F732-A88F-4525-AED9-8B6633BE05CE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3872" y="2430181"/>
            <a:ext cx="5040560" cy="3206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58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606A9-14F1-450B-A828-E15ADB01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B6286-888C-4544-A4EA-6755F20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Em Programação Orientada a Objetos, polimorfismo é recurso que permite que variáveis de um mesmo tipo mais genérico possam apontar para objetos de tipos específicos diferentes, tendo assim comportamentos diferentes conforme cada tipo específico.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82B074-9F7C-4A85-BAF2-E2671CC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D29216-6CFE-4331-A596-7FE06524594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5904" y="3306511"/>
            <a:ext cx="5178608" cy="35143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20B95D4-14C1-4C2D-8B9A-3912146598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15139" y="5528642"/>
            <a:ext cx="3267075" cy="142875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A468DD4-0A2E-4477-A501-2A2725836221}"/>
              </a:ext>
            </a:extLst>
          </p:cNvPr>
          <p:cNvSpPr/>
          <p:nvPr/>
        </p:nvSpPr>
        <p:spPr bwMode="auto">
          <a:xfrm>
            <a:off x="7047416" y="4239068"/>
            <a:ext cx="2664296" cy="408623"/>
          </a:xfrm>
          <a:prstGeom prst="roundRect">
            <a:avLst/>
          </a:prstGeom>
          <a:solidFill>
            <a:srgbClr val="C00000">
              <a:alpha val="2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0B3A703-5FF6-4787-BEA9-4B72730AA162}"/>
              </a:ext>
            </a:extLst>
          </p:cNvPr>
          <p:cNvSpPr/>
          <p:nvPr/>
        </p:nvSpPr>
        <p:spPr bwMode="auto">
          <a:xfrm>
            <a:off x="5450912" y="6502126"/>
            <a:ext cx="3231301" cy="408623"/>
          </a:xfrm>
          <a:prstGeom prst="roundRect">
            <a:avLst/>
          </a:prstGeom>
          <a:solidFill>
            <a:srgbClr val="C00000">
              <a:alpha val="2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13A641-96B4-4D7E-94B4-520B96F8CEEB}"/>
              </a:ext>
            </a:extLst>
          </p:cNvPr>
          <p:cNvSpPr/>
          <p:nvPr/>
        </p:nvSpPr>
        <p:spPr>
          <a:xfrm>
            <a:off x="1487488" y="1260319"/>
            <a:ext cx="9180512" cy="203132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acc1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"Pedro 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acc2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(1002,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500.0, 0.01);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acc1.Saque(10.0);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acc2.Saque(10.0);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73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606A9-14F1-450B-A828-E15ADB01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B6286-888C-4544-A4EA-6755F20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Em Programação Orientada a Objetos, polimorfismo é recurso que permite que variáveis de um mesmo tipo mais genérico possam apontar para objetos de tipos específicos diferentes, tendo assim comportamentos diferentes conforme cada tipo específico.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82B074-9F7C-4A85-BAF2-E2671CC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13A641-96B4-4D7E-94B4-520B96F8CEEB}"/>
              </a:ext>
            </a:extLst>
          </p:cNvPr>
          <p:cNvSpPr/>
          <p:nvPr/>
        </p:nvSpPr>
        <p:spPr>
          <a:xfrm>
            <a:off x="1487488" y="1260319"/>
            <a:ext cx="9180512" cy="203132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acc1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"Pedro 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acc2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(1002,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500.0, 0.01);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acc1.Saque(10.0);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acc2.Saque(10.0);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6C677CC-BA2D-417C-B65D-3B34EF869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474497"/>
            <a:ext cx="5210175" cy="29527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CCE5F42-246B-45D4-8D02-AAA904682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6" y="4610100"/>
            <a:ext cx="4810125" cy="224790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1D32172-51E2-41F7-98F9-8330985D3F43}"/>
              </a:ext>
            </a:extLst>
          </p:cNvPr>
          <p:cNvSpPr/>
          <p:nvPr/>
        </p:nvSpPr>
        <p:spPr bwMode="auto">
          <a:xfrm>
            <a:off x="2495600" y="3464769"/>
            <a:ext cx="2952328" cy="408623"/>
          </a:xfrm>
          <a:prstGeom prst="roundRect">
            <a:avLst/>
          </a:prstGeom>
          <a:solidFill>
            <a:srgbClr val="C00000">
              <a:alpha val="2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A56062E-BDFF-476C-B7D9-FE0062B97160}"/>
              </a:ext>
            </a:extLst>
          </p:cNvPr>
          <p:cNvSpPr/>
          <p:nvPr/>
        </p:nvSpPr>
        <p:spPr bwMode="auto">
          <a:xfrm>
            <a:off x="6077744" y="5748660"/>
            <a:ext cx="2898576" cy="408623"/>
          </a:xfrm>
          <a:prstGeom prst="roundRect">
            <a:avLst/>
          </a:prstGeom>
          <a:solidFill>
            <a:srgbClr val="C00000">
              <a:alpha val="2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3E5AFCB8-513F-4DE5-A922-45EEDB5A0B54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4843035" y="3291872"/>
            <a:ext cx="2477333" cy="2476876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8D5F893-A461-4D6C-9111-7458C5908963}"/>
              </a:ext>
            </a:extLst>
          </p:cNvPr>
          <p:cNvSpPr/>
          <p:nvPr/>
        </p:nvSpPr>
        <p:spPr bwMode="auto">
          <a:xfrm>
            <a:off x="6625211" y="5155942"/>
            <a:ext cx="2063077" cy="408623"/>
          </a:xfrm>
          <a:prstGeom prst="roundRect">
            <a:avLst/>
          </a:prstGeom>
          <a:solidFill>
            <a:srgbClr val="009900">
              <a:alpha val="25882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0A94006-B282-4E9F-B4AD-16F2087FABB3}"/>
              </a:ext>
            </a:extLst>
          </p:cNvPr>
          <p:cNvSpPr txBox="1"/>
          <p:nvPr/>
        </p:nvSpPr>
        <p:spPr>
          <a:xfrm>
            <a:off x="7880200" y="4152514"/>
            <a:ext cx="24449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2"/>
                </a:solidFill>
              </a:rPr>
              <a:t>Sobrepõe o método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89D886-7506-4369-8982-179A3DE5C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150" y="4852344"/>
            <a:ext cx="7486650" cy="2009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19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606A9-14F1-450B-A828-E15ADB01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B6286-888C-4544-A4EA-6755F204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Em Programação Orientada a Objetos, polimorfismo é recurso que permite que variáveis de um mesmo tipo mais genérico possam apontar para objetos de tipos específicos diferentes, tendo assim comportamentos diferentes conforme cada tipo específico.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82B074-9F7C-4A85-BAF2-E2671CC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913A641-96B4-4D7E-94B4-520B96F8CEEB}"/>
              </a:ext>
            </a:extLst>
          </p:cNvPr>
          <p:cNvSpPr/>
          <p:nvPr/>
        </p:nvSpPr>
        <p:spPr>
          <a:xfrm>
            <a:off x="1487488" y="1260319"/>
            <a:ext cx="9180512" cy="203132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acc1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"Pedro Carlos"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acc2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(1002,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"Felipe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500.0, 0.01);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acc1.Saque(10.0);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acc2.Saque(10.0);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167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7088-1C57-4009-BF5F-CD9334B39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1"/>
                </a:solidFill>
              </a:rPr>
              <a:t>Construtor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62D69-6197-491F-9B9A-198C886C3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200" dirty="0">
                <a:solidFill>
                  <a:schemeClr val="tx1"/>
                </a:solidFill>
              </a:rPr>
              <a:t>Sobrecarga</a:t>
            </a:r>
            <a:endParaRPr lang="pt-BR" sz="3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ADD63-0228-4058-AE9E-D416319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418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15709-341D-4C93-A668-BE17AE89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algn="just"/>
            <a:r>
              <a:rPr lang="pt-BR" dirty="0"/>
              <a:t>É um recurso que uma classe possui de oferecer mais de uma operação com o mesmo nome, porém com diferentes listas de parâmetros. </a:t>
            </a:r>
          </a:p>
          <a:p>
            <a:pPr marL="685800" lvl="1" algn="just"/>
            <a:r>
              <a:rPr lang="pt-BR" dirty="0"/>
              <a:t>É uma operação especial da classe, que executa no momento da instanciação do objeto.</a:t>
            </a:r>
          </a:p>
          <a:p>
            <a:pPr marL="685800" lvl="1" algn="just"/>
            <a:r>
              <a:rPr lang="pt-BR" dirty="0"/>
              <a:t>Usos comuns: </a:t>
            </a:r>
          </a:p>
          <a:p>
            <a:pPr lvl="1" indent="-342900" algn="just">
              <a:buFont typeface="Wingdings" panose="05000000000000000000" pitchFamily="2" charset="2"/>
              <a:buChar char="v"/>
            </a:pPr>
            <a:r>
              <a:rPr lang="pt-BR" dirty="0"/>
              <a:t> Iniciar valores dos atributos</a:t>
            </a:r>
          </a:p>
          <a:p>
            <a:pPr lvl="1" indent="-342900" algn="just">
              <a:buFont typeface="Wingdings" panose="05000000000000000000" pitchFamily="2" charset="2"/>
              <a:buChar char="v"/>
            </a:pPr>
            <a:r>
              <a:rPr lang="pt-BR" dirty="0"/>
              <a:t>Permitir ou obrigar que o objeto receba dados / dependências no momento de sua instanciação (injeção de dependência)</a:t>
            </a:r>
          </a:p>
          <a:p>
            <a:pPr marL="400050" lvl="1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795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15709-341D-4C93-A668-BE17AE89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algn="just"/>
            <a:r>
              <a:rPr lang="pt-BR" dirty="0"/>
              <a:t>Se um construtor customizado não for especificado, a classe disponibiliza o construtor padrão:</a:t>
            </a:r>
          </a:p>
          <a:p>
            <a:pPr lvl="1" indent="-342900" algn="just">
              <a:buFont typeface="Wingdings" panose="05000000000000000000" pitchFamily="2" charset="2"/>
              <a:buChar char="v"/>
            </a:pPr>
            <a:r>
              <a:rPr lang="pt-BR" dirty="0"/>
              <a:t>Produto p = new Produto();</a:t>
            </a:r>
          </a:p>
          <a:p>
            <a:pPr marL="685800" lvl="1" algn="just"/>
            <a:r>
              <a:rPr lang="pt-BR" dirty="0"/>
              <a:t>É possível especificar mais de um construtor na mesma classe (sobrecarga)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Exemplo: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EF6D859-959C-455E-95A4-7321C0C1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918" y="3573017"/>
            <a:ext cx="2630713" cy="142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63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Sobrecarga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9D7367-8452-4D36-92F9-5CDAD01EAC98}"/>
              </a:ext>
            </a:extLst>
          </p:cNvPr>
          <p:cNvSpPr txBox="1"/>
          <p:nvPr/>
        </p:nvSpPr>
        <p:spPr>
          <a:xfrm>
            <a:off x="1524000" y="885521"/>
            <a:ext cx="90364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ConsoleProduto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pt-BR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Produto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_nome;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_quantidade;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Produto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Produto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nome,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quantidade)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_nome = nome;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_quantidade = quantidade;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Produto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nome,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quantidade,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_nome = nome;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_quantidade = quantidade;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562674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Sobrecarga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F9D7367-8452-4D36-92F9-5CDAD01EAC98}"/>
              </a:ext>
            </a:extLst>
          </p:cNvPr>
          <p:cNvSpPr txBox="1"/>
          <p:nvPr/>
        </p:nvSpPr>
        <p:spPr>
          <a:xfrm>
            <a:off x="1530626" y="721093"/>
            <a:ext cx="90364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//...continuação da classe produto 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SetNome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nome)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_nome = nome;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SetPreco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ValorTotalEmEstoque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* _quantidade;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AdicionarProdutos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_quantidade = _quantidade +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RemoverProdutos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_quantidade = _quantidade -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quantity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_nome 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", R$"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_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preco.ToString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Quantidade em estoque:"</a:t>
            </a:r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_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quantidade.ToString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"\n Valor total em estoque: "</a:t>
            </a:r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+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ValorTotalEmEstoque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"F2"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61000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/>
              <a:t>Sobrecarga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12138D-93B6-CCC0-677E-86205D43984E}"/>
              </a:ext>
            </a:extLst>
          </p:cNvPr>
          <p:cNvSpPr txBox="1"/>
          <p:nvPr/>
        </p:nvSpPr>
        <p:spPr>
          <a:xfrm>
            <a:off x="1703512" y="1720910"/>
            <a:ext cx="8784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Produto p = </a:t>
            </a:r>
            <a:r>
              <a:rPr lang="pt-B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Produto();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Produto p2 = </a:t>
            </a:r>
            <a:r>
              <a:rPr lang="pt-B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Produto(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"Geladeira"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50);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Produto p3 = </a:t>
            </a:r>
            <a:r>
              <a:rPr lang="pt-BR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Produto(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"Fogão"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, 50, 120.00);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ascadia Mono" panose="020B0609020000020004" pitchFamily="49" charset="0"/>
              </a:rPr>
              <a:t>"Entre com o valor do produto2"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p2.SetPreco(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()));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(p);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(p2);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(p3);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5BB68C-744F-F9CB-B5D7-4D90CAF4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6" y="2366790"/>
            <a:ext cx="46577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4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effectLst/>
              </a:rPr>
              <a:t>Herança </a:t>
            </a:r>
            <a:endParaRPr 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1169DA-1132-4002-BD25-69ACD753305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BF64F2-2D3C-C3ED-DFA7-A82ACF5A5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19" y="1266674"/>
            <a:ext cx="8528925" cy="52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2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C7088-1C57-4009-BF5F-CD9334B39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tx1"/>
                </a:solidFill>
              </a:rPr>
              <a:t>Sobreposição ou Sobrescrita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162D69-6197-491F-9B9A-198C886C3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BADD63-0228-4058-AE9E-D4163193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965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Sobreposição ou Sobrescrita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15709-341D-4C93-A668-BE17AE89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É a implementação de um método de uma superclasse na subclasse.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Para que um método comum possa ser sobreposto, deve ser incluído nele o prefixo "</a:t>
            </a:r>
            <a:r>
              <a:rPr lang="pt-BR" b="1" dirty="0"/>
              <a:t>virtual</a:t>
            </a:r>
            <a:r>
              <a:rPr lang="pt-BR" dirty="0"/>
              <a:t>“.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Ao sobrescrever um método, devemos incluir nele o prefixo "</a:t>
            </a:r>
            <a:r>
              <a:rPr lang="pt-BR" b="1" dirty="0" err="1"/>
              <a:t>override</a:t>
            </a:r>
            <a:r>
              <a:rPr lang="pt-BR" dirty="0"/>
              <a:t>“.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A73D4-BE1F-4520-882D-5203FA31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553" y="3207118"/>
            <a:ext cx="5178608" cy="351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66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Sobreposição ou Sobrescrita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15709-341D-4C93-A668-BE17AE89D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Suponha as seguintes regras para saque: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Conta comum: é cobrada uma taxa no valor de 5.00.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Conta poupança: não é cobrada taxa. </a:t>
            </a:r>
          </a:p>
          <a:p>
            <a:pPr marL="0" indent="449263" algn="just"/>
            <a:r>
              <a:rPr lang="pt-BR" dirty="0"/>
              <a:t>Resolve-se isso sobrescrevendo o método Saque na subclasse </a:t>
            </a:r>
            <a:r>
              <a:rPr lang="pt-BR" dirty="0" err="1"/>
              <a:t>ContaPoupanca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A73D4-BE1F-4520-882D-5203FA31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9896" y="3233300"/>
            <a:ext cx="5178608" cy="35143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4BE090-BE1E-443B-B686-2BB100BCE4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174" y="5520071"/>
            <a:ext cx="3267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ContaComum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A73D4-BE1F-4520-882D-5203FA31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7288" y="6719"/>
            <a:ext cx="3297833" cy="223800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31B3393-53AF-4870-A2F0-CB23912C32DF}"/>
              </a:ext>
            </a:extLst>
          </p:cNvPr>
          <p:cNvSpPr/>
          <p:nvPr/>
        </p:nvSpPr>
        <p:spPr>
          <a:xfrm>
            <a:off x="1726392" y="1424669"/>
            <a:ext cx="89416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ContaComum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Saldo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numero,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saldo)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Numero = numero;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Titular = titular;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= saldo;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Saque(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quantia)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-= quantia + 5.0;// Saldo = Saldo – (quantia -5,00);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Deposito(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quantia)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+= quantia;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   }	}</a:t>
            </a:r>
          </a:p>
        </p:txBody>
      </p:sp>
    </p:spTree>
    <p:extLst>
      <p:ext uri="{BB962C8B-B14F-4D97-AF65-F5344CB8AC3E}">
        <p14:creationId xmlns:p14="http://schemas.microsoft.com/office/powerpoint/2010/main" val="149247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ContaJuridica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A73D4-BE1F-4520-882D-5203FA31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7288" y="6719"/>
            <a:ext cx="3297833" cy="22380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423B2BB-872B-41BC-A68A-8A180218DC62}"/>
              </a:ext>
            </a:extLst>
          </p:cNvPr>
          <p:cNvSpPr/>
          <p:nvPr/>
        </p:nvSpPr>
        <p:spPr>
          <a:xfrm>
            <a:off x="1584510" y="1844021"/>
            <a:ext cx="890397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ContaJuridica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numero,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saldo,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				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(numero, titular, saldo)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Emprestimo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quantia)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(quantia &lt;=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LimitEmprestimo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Saldo += quantia;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19715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ContaPoupanca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D04871-EA30-4BE7-98B9-57152848F083}"/>
              </a:ext>
            </a:extLst>
          </p:cNvPr>
          <p:cNvSpPr/>
          <p:nvPr/>
        </p:nvSpPr>
        <p:spPr>
          <a:xfrm>
            <a:off x="1524000" y="1644909"/>
            <a:ext cx="9121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ContaPoupanca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TaxaDeJuros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numero,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titular,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saldo,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taxaDeJuros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: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(numero, titular, saldo)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TaxaDeJuros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taxaDeJuros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AtualizaSaldo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Saldo += Saldo *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TaxaDeJuros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Saque(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quantia)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base.Saque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(quantia);</a:t>
            </a:r>
          </a:p>
          <a:p>
            <a:r>
              <a:rPr lang="pt-BR" dirty="0">
                <a:solidFill>
                  <a:srgbClr val="009900"/>
                </a:solidFill>
              </a:rPr>
              <a:t>          	 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Saldo += 5.0</a:t>
            </a:r>
            <a:r>
              <a:rPr lang="pt-BR" sz="1400" dirty="0">
                <a:solidFill>
                  <a:srgbClr val="00990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9900"/>
              </a:solidFill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923255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56C6-6710-4B36-8DC4-CC6B895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639FBB-BBE7-46DC-AAF5-D0DFC3A9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46A73D4-BE1F-4520-882D-5203FA31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7288" y="6719"/>
            <a:ext cx="3297833" cy="223800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DE44C95-0320-4625-98E8-8B8175A1B62D}"/>
              </a:ext>
            </a:extLst>
          </p:cNvPr>
          <p:cNvSpPr/>
          <p:nvPr/>
        </p:nvSpPr>
        <p:spPr>
          <a:xfrm>
            <a:off x="1703512" y="1065344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acc1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(1001,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"Alex"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500.0);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ContaComum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acc2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ContaPoupanca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(1002,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"Anna"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500.0, 0.01);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acc1.Saque(10.0);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acc2.Saque(10.0);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(acc1.Saldo);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(acc2.Saldo);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841779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18BCE-F46B-4FE2-A3F7-9958A46D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3A3F52-6B5A-4015-8BEF-07C3A32D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22F5A8-3D72-45BA-85E9-9BED6AB6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3764B7-AFC0-4236-AD03-601273CBEB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27648" y="1290178"/>
            <a:ext cx="6755788" cy="44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12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para consolidar o conhecimento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pt-BR" dirty="0"/>
              <a:t>Desenvolva um código em C# que corresponda</a:t>
            </a:r>
          </a:p>
          <a:p>
            <a:pPr marL="0" indent="0" algn="just"/>
            <a:r>
              <a:rPr lang="pt-BR" dirty="0"/>
              <a:t> ao diagrama de classes da figura abaixo.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8224E0-67FC-28A5-4458-AB7C9516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3752" y="710407"/>
            <a:ext cx="81057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67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>
                <a:effectLst/>
              </a:rPr>
              <a:t>PROGRAMAÇÃO ORIENTADA A OBJETOS I</a:t>
            </a:r>
            <a:br>
              <a:rPr lang="pt-PT" dirty="0">
                <a:effectLst/>
              </a:rPr>
            </a:br>
            <a:r>
              <a:rPr lang="pt-PT" dirty="0">
                <a:effectLst/>
              </a:rPr>
              <a:t>HERANÇA 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Prof. Pedro Carlos da Silva </a:t>
            </a:r>
            <a:r>
              <a:rPr lang="pt-BR" dirty="0" err="1"/>
              <a:t>Euphrásio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F8364-FAFA-4B3E-A3DE-CCDBA6BC4B17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14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>
                <a:effectLst/>
              </a:rPr>
              <a:t>Vantagens e objetivos da OO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pt-BR" sz="2000" dirty="0"/>
              <a:t>herança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15365" name="Picture 4" descr="http://www.linhadecodigo.com.br/artigos/img_artigos/EvertonCoimbraAraujo/Sobrecarga_Heranca_Polimorfismo_Excecao/ima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349501"/>
            <a:ext cx="371316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073775" y="2049464"/>
            <a:ext cx="4572000" cy="369252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A herança diz respeito à extensibilidade de classes no modelo orientado a objetos. Quando se diz estender determinada classe, entende-se que uma nova classe será criada, contendo suas próprias propriedades e características e, agregando a esta nova classe as propriedades e características de outra já existente a qual é conhecida também como um classe Genérica (ou superclasse). Já a nova classe é conhecida como classe especializada (ou subclasse).</a:t>
            </a:r>
            <a:endParaRPr lang="pt-B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72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39853-010C-3490-9FCD-1A49B794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 – 10 horas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855BCA-A1C2-D673-B2AF-F1CC7100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Fazer um resumo em 3 páginas do capítulo 7 (página 120 a 144) e codificar todos os exemplos e todos os 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7286FB-6652-036F-6BDF-498B7E75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F7F2D3F-8954-3CAD-9BE9-5AC2F83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4967"/>
            <a:ext cx="9144000" cy="416946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7F507E-3D2A-0CBA-FFE7-D8AB0A9F4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94" y="3915382"/>
            <a:ext cx="3635006" cy="24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altLang="pt-BR" dirty="0">
              <a:effectLst/>
            </a:endParaRP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1882503" y="1124744"/>
            <a:ext cx="8229600" cy="460851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Superclasse e subclasse; Classe Mãe e classe Filha; Classe Base e Classe Derivada.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Raiz e folha; Ancestral (não conto a filha) e Descendente (não conto a mãe);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pt-BR" sz="2000" dirty="0"/>
              <a:t>Generalização (de baixo para cima) e Especialização (de cima para baixo).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8" y="3594986"/>
            <a:ext cx="3194336" cy="31599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536" y="3594986"/>
            <a:ext cx="2437456" cy="315998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732" y="3058744"/>
            <a:ext cx="2374536" cy="37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6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3DCE9-16DF-4C6E-82D0-BD0EF2D1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F400E5-B90D-47F2-BB47-F171909A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pt-BR" dirty="0"/>
              <a:t>É um tipo de associação que permite que uma classe herde dados e comportamentos de outra.</a:t>
            </a:r>
          </a:p>
          <a:p>
            <a:pPr lvl="1" algn="just"/>
            <a:r>
              <a:rPr lang="pt-BR" dirty="0"/>
              <a:t>Vantagens:</a:t>
            </a:r>
          </a:p>
          <a:p>
            <a:pPr lvl="2" algn="just"/>
            <a:r>
              <a:rPr lang="pt-BR" sz="2000" dirty="0"/>
              <a:t> Reuso: </a:t>
            </a:r>
          </a:p>
          <a:p>
            <a:pPr lvl="2" algn="just"/>
            <a:r>
              <a:rPr lang="pt-BR" sz="2000" dirty="0"/>
              <a:t> Polimorfismo  </a:t>
            </a:r>
          </a:p>
          <a:p>
            <a:pPr lvl="1" algn="just"/>
            <a:r>
              <a:rPr lang="pt-BR" dirty="0"/>
              <a:t>Sintaxe </a:t>
            </a:r>
          </a:p>
          <a:p>
            <a:pPr lvl="2" algn="just"/>
            <a:r>
              <a:rPr lang="pt-BR" sz="2000" dirty="0"/>
              <a:t> : (o “:” se lê estende)</a:t>
            </a:r>
          </a:p>
          <a:p>
            <a:pPr lvl="2" algn="just"/>
            <a:r>
              <a:rPr lang="pt-BR" sz="2000" dirty="0"/>
              <a:t> base (a palavra base faz referência para a superclasse)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CD5E14-1757-4119-8D23-4153E176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A191F0-E386-5453-D093-BB37EDB20FCB}"/>
              </a:ext>
            </a:extLst>
          </p:cNvPr>
          <p:cNvSpPr txBox="1"/>
          <p:nvPr/>
        </p:nvSpPr>
        <p:spPr>
          <a:xfrm>
            <a:off x="6096000" y="5301208"/>
            <a:ext cx="407848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Parei com turma 3P quinta feira 14/03</a:t>
            </a:r>
          </a:p>
        </p:txBody>
      </p:sp>
    </p:spTree>
    <p:extLst>
      <p:ext uri="{BB962C8B-B14F-4D97-AF65-F5344CB8AC3E}">
        <p14:creationId xmlns:p14="http://schemas.microsoft.com/office/powerpoint/2010/main" val="284447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</a:t>
            </a:r>
            <a:br>
              <a:rPr lang="pt-BR" dirty="0"/>
            </a:br>
            <a:r>
              <a:rPr lang="pt-BR" dirty="0"/>
              <a:t>Exemplo figura Geométrica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 classe Figura </a:t>
            </a:r>
            <a:r>
              <a:rPr lang="pt-BR" dirty="0" err="1"/>
              <a:t>Geometrica</a:t>
            </a:r>
            <a:r>
              <a:rPr lang="pt-BR" dirty="0"/>
              <a:t> é a classe mãe das classes Triangulo, </a:t>
            </a:r>
            <a:r>
              <a:rPr lang="pt-BR" dirty="0" err="1"/>
              <a:t>Retangulo</a:t>
            </a:r>
            <a:r>
              <a:rPr lang="pt-BR" dirty="0"/>
              <a:t> e Circulo.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006680" y="6196472"/>
            <a:ext cx="2133600" cy="476250"/>
          </a:xfrm>
        </p:spPr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6" name="Nuvem 5">
            <a:extLst>
              <a:ext uri="{FF2B5EF4-FFF2-40B4-BE49-F238E27FC236}">
                <a16:creationId xmlns:a16="http://schemas.microsoft.com/office/drawing/2014/main" id="{A7CFEFCF-3FE0-4A01-A184-CE1C2963F619}"/>
              </a:ext>
            </a:extLst>
          </p:cNvPr>
          <p:cNvSpPr/>
          <p:nvPr/>
        </p:nvSpPr>
        <p:spPr bwMode="auto">
          <a:xfrm>
            <a:off x="5015880" y="1952017"/>
            <a:ext cx="2354560" cy="983873"/>
          </a:xfrm>
          <a:prstGeom prst="cloud">
            <a:avLst/>
          </a:prstGeom>
          <a:solidFill>
            <a:schemeClr val="tx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pt-BR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Figura Geométrica</a:t>
            </a:r>
          </a:p>
        </p:txBody>
      </p:sp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742E8091-907F-40DA-86A7-A7FAA096ABA5}"/>
              </a:ext>
            </a:extLst>
          </p:cNvPr>
          <p:cNvSpPr/>
          <p:nvPr/>
        </p:nvSpPr>
        <p:spPr bwMode="auto">
          <a:xfrm>
            <a:off x="2855640" y="3861049"/>
            <a:ext cx="1060704" cy="73366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4F3DB2D-5713-40FC-926E-112A282499A0}"/>
              </a:ext>
            </a:extLst>
          </p:cNvPr>
          <p:cNvSpPr/>
          <p:nvPr/>
        </p:nvSpPr>
        <p:spPr bwMode="auto">
          <a:xfrm>
            <a:off x="5221940" y="3906977"/>
            <a:ext cx="194244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8F734B-AAD0-4E30-8B8E-491F687571F7}"/>
              </a:ext>
            </a:extLst>
          </p:cNvPr>
          <p:cNvSpPr/>
          <p:nvPr/>
        </p:nvSpPr>
        <p:spPr bwMode="auto">
          <a:xfrm>
            <a:off x="5735960" y="5520197"/>
            <a:ext cx="9144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6990F9-F74A-4DE3-B101-F85B1094A1BA}"/>
              </a:ext>
            </a:extLst>
          </p:cNvPr>
          <p:cNvSpPr/>
          <p:nvPr/>
        </p:nvSpPr>
        <p:spPr bwMode="auto">
          <a:xfrm>
            <a:off x="8616280" y="3861049"/>
            <a:ext cx="914400" cy="519351"/>
          </a:xfrm>
          <a:prstGeom prst="ellipse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28BC41A-3401-42E4-A7A2-8E6EFDE7D96A}"/>
              </a:ext>
            </a:extLst>
          </p:cNvPr>
          <p:cNvCxnSpPr>
            <a:stCxn id="7" idx="5"/>
            <a:endCxn id="6" idx="1"/>
          </p:cNvCxnSpPr>
          <p:nvPr/>
        </p:nvCxnSpPr>
        <p:spPr bwMode="auto">
          <a:xfrm flipV="1">
            <a:off x="3651168" y="2934842"/>
            <a:ext cx="2541992" cy="12930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5DE33A1-C83E-450C-984C-04A631387D00}"/>
              </a:ext>
            </a:extLst>
          </p:cNvPr>
          <p:cNvCxnSpPr>
            <a:stCxn id="8" idx="0"/>
            <a:endCxn id="6" idx="1"/>
          </p:cNvCxnSpPr>
          <p:nvPr/>
        </p:nvCxnSpPr>
        <p:spPr bwMode="auto">
          <a:xfrm flipV="1">
            <a:off x="6193160" y="2934841"/>
            <a:ext cx="0" cy="972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AFDE3BC8-060D-4694-BC10-6C4F4192AE09}"/>
              </a:ext>
            </a:extLst>
          </p:cNvPr>
          <p:cNvCxnSpPr>
            <a:stCxn id="10" idx="2"/>
            <a:endCxn id="6" idx="1"/>
          </p:cNvCxnSpPr>
          <p:nvPr/>
        </p:nvCxnSpPr>
        <p:spPr bwMode="auto">
          <a:xfrm flipH="1" flipV="1">
            <a:off x="6193160" y="2934842"/>
            <a:ext cx="2423120" cy="118588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48DB000-E71F-48B5-A86A-F3E810D08C93}"/>
              </a:ext>
            </a:extLst>
          </p:cNvPr>
          <p:cNvCxnSpPr>
            <a:stCxn id="9" idx="0"/>
            <a:endCxn id="8" idx="2"/>
          </p:cNvCxnSpPr>
          <p:nvPr/>
        </p:nvCxnSpPr>
        <p:spPr bwMode="auto">
          <a:xfrm flipV="1">
            <a:off x="6193160" y="4276309"/>
            <a:ext cx="0" cy="12438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48EDFB3-BA05-4728-9039-4F17336BC118}"/>
              </a:ext>
            </a:extLst>
          </p:cNvPr>
          <p:cNvSpPr txBox="1"/>
          <p:nvPr/>
        </p:nvSpPr>
        <p:spPr>
          <a:xfrm>
            <a:off x="1274848" y="3054485"/>
            <a:ext cx="4894289" cy="430887"/>
          </a:xfrm>
          <a:prstGeom prst="rect">
            <a:avLst/>
          </a:prstGeom>
          <a:solidFill>
            <a:schemeClr val="bg1">
              <a:lumMod val="50000"/>
            </a:schemeClr>
          </a:solidFill>
          <a:scene3d>
            <a:camera prst="perspectiveContrastingRightFacing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sz="2200" dirty="0"/>
              <a:t>Como ficaria no diagrama de Classes?</a:t>
            </a:r>
          </a:p>
        </p:txBody>
      </p:sp>
    </p:spTree>
    <p:extLst>
      <p:ext uri="{BB962C8B-B14F-4D97-AF65-F5344CB8AC3E}">
        <p14:creationId xmlns:p14="http://schemas.microsoft.com/office/powerpoint/2010/main" val="37362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31" grpId="0" animBg="1"/>
    </p:bldLst>
  </p:timing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2F11D967FB464B8FC76BBDCEEA6B7A" ma:contentTypeVersion="4" ma:contentTypeDescription="Crie um novo documento." ma:contentTypeScope="" ma:versionID="167578015668a26a221df283bb63374e">
  <xsd:schema xmlns:xsd="http://www.w3.org/2001/XMLSchema" xmlns:xs="http://www.w3.org/2001/XMLSchema" xmlns:p="http://schemas.microsoft.com/office/2006/metadata/properties" xmlns:ns2="9ae92d49-fb35-4ce2-9850-3b5616b21f4e" targetNamespace="http://schemas.microsoft.com/office/2006/metadata/properties" ma:root="true" ma:fieldsID="586c5d0b6c1cbd7ba07fc50a9244715c" ns2:_="">
    <xsd:import namespace="9ae92d49-fb35-4ce2-9850-3b5616b21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92d49-fb35-4ce2-9850-3b5616b21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EA6253-3605-4042-B646-C0344731AC38}"/>
</file>

<file path=customXml/itemProps2.xml><?xml version="1.0" encoding="utf-8"?>
<ds:datastoreItem xmlns:ds="http://schemas.openxmlformats.org/officeDocument/2006/customXml" ds:itemID="{EEC047E1-CD44-4893-846F-63210AC6408F}"/>
</file>

<file path=customXml/itemProps3.xml><?xml version="1.0" encoding="utf-8"?>
<ds:datastoreItem xmlns:ds="http://schemas.openxmlformats.org/officeDocument/2006/customXml" ds:itemID="{E368D996-7C5D-4073-80B5-54DD322D96D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12081</TotalTime>
  <Words>4210</Words>
  <Application>Microsoft Office PowerPoint</Application>
  <PresentationFormat>Widescreen</PresentationFormat>
  <Paragraphs>676</Paragraphs>
  <Slides>60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60</vt:i4>
      </vt:variant>
    </vt:vector>
  </HeadingPairs>
  <TitlesOfParts>
    <vt:vector size="68" baseType="lpstr">
      <vt:lpstr>Arial</vt:lpstr>
      <vt:lpstr>Calibri</vt:lpstr>
      <vt:lpstr>Cascadia Mono</vt:lpstr>
      <vt:lpstr>Consolas</vt:lpstr>
      <vt:lpstr>Tahoma</vt:lpstr>
      <vt:lpstr>Times New Roman</vt:lpstr>
      <vt:lpstr>Wingdings</vt:lpstr>
      <vt:lpstr>1_Texturizado</vt:lpstr>
      <vt:lpstr>PROGRAMAÇÃO ORIENTADA A OBJETOS I HERANÇA E POLIMORFISMO</vt:lpstr>
      <vt:lpstr>Herança </vt:lpstr>
      <vt:lpstr>Herança </vt:lpstr>
      <vt:lpstr>Herança </vt:lpstr>
      <vt:lpstr>Herança </vt:lpstr>
      <vt:lpstr>Vantagens e objetivos da OO</vt:lpstr>
      <vt:lpstr>herança</vt:lpstr>
      <vt:lpstr>Herança</vt:lpstr>
      <vt:lpstr>Herança  Exemplo figura Geométrica</vt:lpstr>
      <vt:lpstr>Herança  Exemplo figura Geométrica</vt:lpstr>
      <vt:lpstr>Herança  Exemplo figura Geométrica</vt:lpstr>
      <vt:lpstr>Herança  Classe figura Geométrica</vt:lpstr>
      <vt:lpstr>Herança  Classe Triangulo</vt:lpstr>
      <vt:lpstr>Herança  Classe Circulo</vt:lpstr>
      <vt:lpstr>Herança + Polimorfismo (sobrescrita)  Classe Retangulo</vt:lpstr>
      <vt:lpstr>Herança + Polimorfismo  Classe Quadrado</vt:lpstr>
      <vt:lpstr>Herança  Classe Program</vt:lpstr>
      <vt:lpstr>Exercício para consolidar o conhecimento </vt:lpstr>
      <vt:lpstr>Herança Exemplo Contas Bancárias </vt:lpstr>
      <vt:lpstr>Herança</vt:lpstr>
      <vt:lpstr>Herança</vt:lpstr>
      <vt:lpstr>Herança</vt:lpstr>
      <vt:lpstr>Auto properties</vt:lpstr>
      <vt:lpstr>Classe base: Conta</vt:lpstr>
      <vt:lpstr>Classe derivada: ContaJuridica</vt:lpstr>
      <vt:lpstr>Classe Program (Main)</vt:lpstr>
      <vt:lpstr>Apresentação do PowerPoint</vt:lpstr>
      <vt:lpstr>Escreva um código no VisualStudio para o diagrama de classes abaixo, respeitando o programa da main no próximo slide</vt:lpstr>
      <vt:lpstr>Apresentação do PowerPoint</vt:lpstr>
      <vt:lpstr>Apresentação do PowerPoint</vt:lpstr>
      <vt:lpstr>Polimorfismo</vt:lpstr>
      <vt:lpstr>Vantagens e objetivos da OO</vt:lpstr>
      <vt:lpstr>Vantagens e objetivos da OO</vt:lpstr>
      <vt:lpstr>Polimorfismo </vt:lpstr>
      <vt:lpstr>Polimorfismo </vt:lpstr>
      <vt:lpstr>Polimorfismo </vt:lpstr>
      <vt:lpstr>Apresentação do PowerPoint</vt:lpstr>
      <vt:lpstr>Polimorfismo</vt:lpstr>
      <vt:lpstr>Assinatura dos métodos</vt:lpstr>
      <vt:lpstr>Assinatura dos métodos</vt:lpstr>
      <vt:lpstr>Polimorfismo</vt:lpstr>
      <vt:lpstr>Polimorfismo</vt:lpstr>
      <vt:lpstr>Polimorfismo</vt:lpstr>
      <vt:lpstr>Construtor</vt:lpstr>
      <vt:lpstr>Sobrecarga</vt:lpstr>
      <vt:lpstr>Sobrecarga</vt:lpstr>
      <vt:lpstr>Sobrecarga</vt:lpstr>
      <vt:lpstr>Sobrecarga</vt:lpstr>
      <vt:lpstr>Sobrecarga</vt:lpstr>
      <vt:lpstr>Sobreposição ou Sobrescrita</vt:lpstr>
      <vt:lpstr>Sobreposição ou Sobrescrita</vt:lpstr>
      <vt:lpstr>Sobreposição ou Sobrescrita</vt:lpstr>
      <vt:lpstr>ContaComum</vt:lpstr>
      <vt:lpstr>ContaJuridica</vt:lpstr>
      <vt:lpstr>ContaPoupanca</vt:lpstr>
      <vt:lpstr>Program</vt:lpstr>
      <vt:lpstr>Apresentação do PowerPoint</vt:lpstr>
      <vt:lpstr>Exercício para consolidar o conhecimento </vt:lpstr>
      <vt:lpstr>PROGRAMAÇÃO ORIENTADA A OBJETOS I HERANÇA E POLIMORFISMO</vt:lpstr>
      <vt:lpstr>AC – 10 horas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PEDRO EUPHRASIO</dc:creator>
  <cp:lastModifiedBy>PEDRO EUPHRASIO</cp:lastModifiedBy>
  <cp:revision>95</cp:revision>
  <dcterms:created xsi:type="dcterms:W3CDTF">2020-03-10T01:34:52Z</dcterms:created>
  <dcterms:modified xsi:type="dcterms:W3CDTF">2025-03-07T16:12:02Z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0x010100AA2F11D967FB464B8FC76BBDCEEA6B7A</vt:lpwstr>
  </property>
</Properties>
</file>