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95"/>
  </p:notesMasterIdLst>
  <p:handoutMasterIdLst>
    <p:handoutMasterId r:id="rId96"/>
  </p:handoutMasterIdLst>
  <p:sldIdLst>
    <p:sldId id="628" r:id="rId2"/>
    <p:sldId id="629" r:id="rId3"/>
    <p:sldId id="933" r:id="rId4"/>
    <p:sldId id="936" r:id="rId5"/>
    <p:sldId id="934" r:id="rId6"/>
    <p:sldId id="935" r:id="rId7"/>
    <p:sldId id="630" r:id="rId8"/>
    <p:sldId id="990" r:id="rId9"/>
    <p:sldId id="1003" r:id="rId10"/>
    <p:sldId id="991" r:id="rId11"/>
    <p:sldId id="998" r:id="rId12"/>
    <p:sldId id="999" r:id="rId13"/>
    <p:sldId id="992" r:id="rId14"/>
    <p:sldId id="632" r:id="rId15"/>
    <p:sldId id="635" r:id="rId16"/>
    <p:sldId id="636" r:id="rId17"/>
    <p:sldId id="637" r:id="rId18"/>
    <p:sldId id="638" r:id="rId19"/>
    <p:sldId id="639" r:id="rId20"/>
    <p:sldId id="640" r:id="rId21"/>
    <p:sldId id="922" r:id="rId22"/>
    <p:sldId id="641" r:id="rId23"/>
    <p:sldId id="923" r:id="rId24"/>
    <p:sldId id="931" r:id="rId25"/>
    <p:sldId id="633" r:id="rId26"/>
    <p:sldId id="932" r:id="rId27"/>
    <p:sldId id="925" r:id="rId28"/>
    <p:sldId id="929" r:id="rId29"/>
    <p:sldId id="926" r:id="rId30"/>
    <p:sldId id="927" r:id="rId31"/>
    <p:sldId id="924" r:id="rId32"/>
    <p:sldId id="938" r:id="rId33"/>
    <p:sldId id="939" r:id="rId34"/>
    <p:sldId id="1000" r:id="rId35"/>
    <p:sldId id="1001" r:id="rId36"/>
    <p:sldId id="940" r:id="rId37"/>
    <p:sldId id="987" r:id="rId38"/>
    <p:sldId id="950" r:id="rId39"/>
    <p:sldId id="951" r:id="rId40"/>
    <p:sldId id="952" r:id="rId41"/>
    <p:sldId id="953" r:id="rId42"/>
    <p:sldId id="974" r:id="rId43"/>
    <p:sldId id="975" r:id="rId44"/>
    <p:sldId id="977" r:id="rId45"/>
    <p:sldId id="978" r:id="rId46"/>
    <p:sldId id="981" r:id="rId47"/>
    <p:sldId id="980" r:id="rId48"/>
    <p:sldId id="984" r:id="rId49"/>
    <p:sldId id="985" r:id="rId50"/>
    <p:sldId id="986" r:id="rId51"/>
    <p:sldId id="941" r:id="rId52"/>
    <p:sldId id="944" r:id="rId53"/>
    <p:sldId id="942" r:id="rId54"/>
    <p:sldId id="945" r:id="rId55"/>
    <p:sldId id="943" r:id="rId56"/>
    <p:sldId id="946" r:id="rId57"/>
    <p:sldId id="947" r:id="rId58"/>
    <p:sldId id="948" r:id="rId59"/>
    <p:sldId id="949" r:id="rId60"/>
    <p:sldId id="1004" r:id="rId61"/>
    <p:sldId id="907" r:id="rId62"/>
    <p:sldId id="1005" r:id="rId63"/>
    <p:sldId id="1006" r:id="rId64"/>
    <p:sldId id="1007" r:id="rId65"/>
    <p:sldId id="970" r:id="rId66"/>
    <p:sldId id="956" r:id="rId67"/>
    <p:sldId id="954" r:id="rId68"/>
    <p:sldId id="955" r:id="rId69"/>
    <p:sldId id="957" r:id="rId70"/>
    <p:sldId id="958" r:id="rId71"/>
    <p:sldId id="966" r:id="rId72"/>
    <p:sldId id="959" r:id="rId73"/>
    <p:sldId id="960" r:id="rId74"/>
    <p:sldId id="961" r:id="rId75"/>
    <p:sldId id="962" r:id="rId76"/>
    <p:sldId id="963" r:id="rId77"/>
    <p:sldId id="964" r:id="rId78"/>
    <p:sldId id="965" r:id="rId79"/>
    <p:sldId id="967" r:id="rId80"/>
    <p:sldId id="968" r:id="rId81"/>
    <p:sldId id="989" r:id="rId82"/>
    <p:sldId id="969" r:id="rId83"/>
    <p:sldId id="972" r:id="rId84"/>
    <p:sldId id="971" r:id="rId85"/>
    <p:sldId id="973" r:id="rId86"/>
    <p:sldId id="988" r:id="rId87"/>
    <p:sldId id="996" r:id="rId88"/>
    <p:sldId id="993" r:id="rId89"/>
    <p:sldId id="997" r:id="rId90"/>
    <p:sldId id="994" r:id="rId91"/>
    <p:sldId id="995" r:id="rId92"/>
    <p:sldId id="979" r:id="rId93"/>
    <p:sldId id="1002" r:id="rId9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0000"/>
    <a:srgbClr val="C00000"/>
    <a:srgbClr val="009999"/>
    <a:srgbClr val="009900"/>
    <a:srgbClr val="00E7E2"/>
    <a:srgbClr val="00B0AC"/>
    <a:srgbClr val="BDD2E9"/>
    <a:srgbClr val="FF66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4" autoAdjust="0"/>
    <p:restoredTop sz="86183" autoAdjust="0"/>
  </p:normalViewPr>
  <p:slideViewPr>
    <p:cSldViewPr>
      <p:cViewPr varScale="1">
        <p:scale>
          <a:sx n="72" d="100"/>
          <a:sy n="72" d="100"/>
        </p:scale>
        <p:origin x="1037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462"/>
    </p:cViewPr>
  </p:sorterViewPr>
  <p:notesViewPr>
    <p:cSldViewPr>
      <p:cViewPr varScale="1">
        <p:scale>
          <a:sx n="53" d="100"/>
          <a:sy n="53" d="100"/>
        </p:scale>
        <p:origin x="-184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customXml" Target="../customXml/item2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10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59840EC-2B8D-4B3E-8722-7849532B0BF4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694167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 noProof="0"/>
              <a:t>Click to edit Master text styles</a:t>
            </a:r>
          </a:p>
          <a:p>
            <a:pPr lvl="1"/>
            <a:r>
              <a:rPr lang="en-US" altLang="pt-BR" noProof="0"/>
              <a:t>Second level</a:t>
            </a:r>
          </a:p>
          <a:p>
            <a:pPr lvl="2"/>
            <a:r>
              <a:rPr lang="en-US" altLang="pt-BR" noProof="0"/>
              <a:t>Third level</a:t>
            </a:r>
          </a:p>
          <a:p>
            <a:pPr lvl="3"/>
            <a:r>
              <a:rPr lang="en-US" altLang="pt-BR" noProof="0"/>
              <a:t>Fourth level</a:t>
            </a:r>
          </a:p>
          <a:p>
            <a:pPr lvl="4"/>
            <a:r>
              <a:rPr lang="en-US" altLang="pt-BR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DD86E95-A809-442B-9621-AB02D335BB64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6680563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D86E95-A809-442B-9621-AB02D335BB64}" type="slidenum">
              <a:rPr lang="en-US" altLang="pt-BR" smtClean="0"/>
              <a:pPr>
                <a:defRPr/>
              </a:pPr>
              <a:t>1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65582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D86E95-A809-442B-9621-AB02D335BB64}" type="slidenum">
              <a:rPr lang="en-US" altLang="pt-BR" smtClean="0"/>
              <a:pPr>
                <a:defRPr/>
              </a:pPr>
              <a:t>88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51239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DD86E95-A809-442B-9621-AB02D335BB64}" type="slidenum">
              <a:rPr lang="en-US" altLang="pt-BR" smtClean="0"/>
              <a:pPr>
                <a:defRPr/>
              </a:pPr>
              <a:t>89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575232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631A2-0027-4D73-8348-902D2A1E0A8B}" type="datetime1">
              <a:rPr lang="pt-BR"/>
              <a:pPr>
                <a:defRPr/>
              </a:pPr>
              <a:t>01/05/2024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7409F-C255-4942-8167-3519089F74A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4687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2F788-4B07-40AE-85D1-F7F8F87890B0}" type="datetime1">
              <a:rPr lang="pt-BR"/>
              <a:pPr>
                <a:defRPr/>
              </a:pPr>
              <a:t>01/05/2024</a:t>
            </a:fld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F41ABD-586C-4934-B677-C3503A0324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195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412875"/>
            <a:ext cx="5384800" cy="460851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q"/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12875"/>
            <a:ext cx="5384800" cy="460851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q"/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A226F-11FF-4662-AA7A-7B38FCFC7B1E}" type="datetime1">
              <a:rPr lang="pt-BR"/>
              <a:pPr>
                <a:defRPr/>
              </a:pPr>
              <a:t>01/05/2024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0D40A-4810-4481-A3E1-83BC2AF7786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0010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02BA6-753D-425C-9662-CD798C375CAA}" type="datetime1">
              <a:rPr lang="pt-BR"/>
              <a:pPr>
                <a:defRPr/>
              </a:pPr>
              <a:t>01/05/2024</a:t>
            </a:fld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F126DC-6E26-4A42-9806-1DBDEF2ABBB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3820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5ADE02-923D-494B-B2FB-7EA72E59FC88}" type="datetime1">
              <a:rPr lang="pt-BR"/>
              <a:pPr>
                <a:defRPr/>
              </a:pPr>
              <a:t>01/05/2024</a:t>
            </a:fld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6E88D-D973-45A4-9C53-72378F48A89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7331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3716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609600" y="1412875"/>
            <a:ext cx="5384800" cy="460851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12875"/>
            <a:ext cx="5384800" cy="460851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B0A05-559D-4A3F-B99B-A28E288695A6}" type="datetime1">
              <a:rPr lang="pt-BR"/>
              <a:pPr>
                <a:defRPr/>
              </a:pPr>
              <a:t>01/05/2024</a:t>
            </a:fld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1C735-96AC-4DCA-992D-425C24875A0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2850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10972800" cy="1371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 estilo do título mestre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12875"/>
            <a:ext cx="10972800" cy="46085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338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3278717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DAB4C08-8C14-4456-B753-5E35BCDC4959}" type="datetime1">
              <a:rPr lang="pt-BR"/>
              <a:pPr>
                <a:defRPr/>
              </a:pPr>
              <a:t>01/05/2024</a:t>
            </a:fld>
            <a:endParaRPr lang="pt-BR"/>
          </a:p>
        </p:txBody>
      </p:sp>
      <p:sp>
        <p:nvSpPr>
          <p:cNvPr id="338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38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7B4EFB30-8DA6-4DE2-B6CE-AB3C798C7C4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38951" name="Rectangle 7"/>
          <p:cNvSpPr>
            <a:spLocks noChangeArrowheads="1"/>
          </p:cNvSpPr>
          <p:nvPr/>
        </p:nvSpPr>
        <p:spPr bwMode="auto">
          <a:xfrm>
            <a:off x="0" y="197922"/>
            <a:ext cx="12192000" cy="369332"/>
          </a:xfrm>
          <a:prstGeom prst="rect">
            <a:avLst/>
          </a:prstGeom>
          <a:solidFill>
            <a:srgbClr val="C00000"/>
          </a:solidFill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eaLnBrk="1" hangingPunct="1">
              <a:defRPr/>
            </a:pPr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2" name="Rectangle 13"/>
          <p:cNvSpPr>
            <a:spLocks noChangeArrowheads="1"/>
          </p:cNvSpPr>
          <p:nvPr userDrawn="1"/>
        </p:nvSpPr>
        <p:spPr bwMode="auto">
          <a:xfrm>
            <a:off x="1583267" y="107950"/>
            <a:ext cx="945726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pt-BR" altLang="pt-BR" sz="1600" b="1" dirty="0"/>
              <a:t>CURSO SUPERIOR DE TECNOLOGIA EM ANÁLISE </a:t>
            </a:r>
          </a:p>
          <a:p>
            <a:pPr algn="ctr" eaLnBrk="1" hangingPunct="1">
              <a:defRPr/>
            </a:pPr>
            <a:r>
              <a:rPr lang="pt-BR" altLang="pt-BR" sz="1600" b="1" dirty="0"/>
              <a:t>E DESENVOLVIMENTO DE SISTEMAS</a:t>
            </a:r>
          </a:p>
        </p:txBody>
      </p:sp>
      <p:sp>
        <p:nvSpPr>
          <p:cNvPr id="338960" name="Line 16"/>
          <p:cNvSpPr>
            <a:spLocks noChangeShapeType="1"/>
          </p:cNvSpPr>
          <p:nvPr userDrawn="1"/>
        </p:nvSpPr>
        <p:spPr bwMode="auto">
          <a:xfrm>
            <a:off x="0" y="739775"/>
            <a:ext cx="121920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4" name="Imagem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7" y="133351"/>
            <a:ext cx="2044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 b="1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50000"/>
        </a:spcAft>
        <a:buClr>
          <a:schemeClr val="hlink"/>
        </a:buClr>
        <a:buSzPct val="65000"/>
        <a:buFont typeface="Wingdings" panose="05000000000000000000" pitchFamily="2" charset="2"/>
        <a:defRPr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50000"/>
        </a:spcAft>
        <a:buSzPct val="100000"/>
        <a:buFont typeface="Wingdings" panose="05000000000000000000" pitchFamily="2" charset="2"/>
        <a:buChar char="q"/>
        <a:defRPr sz="20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Ø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anose="05000000000000000000" pitchFamily="2" charset="2"/>
        <a:buChar char="n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1600">
          <a:solidFill>
            <a:srgbClr val="000000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6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1.svg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4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pt-PT" dirty="0">
                <a:effectLst/>
              </a:rPr>
              <a:t>PROGRAMAÇÃO ORIENTADA A OBJETOS I</a:t>
            </a:r>
            <a:br>
              <a:rPr lang="pt-PT" dirty="0">
                <a:effectLst/>
              </a:rPr>
            </a:br>
            <a:r>
              <a:rPr lang="pt-PT" dirty="0">
                <a:effectLst/>
              </a:rPr>
              <a:t>Diagrama de Classes - Relacionamentos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Prof. Pedro Carlos da Silva </a:t>
            </a:r>
            <a:r>
              <a:rPr lang="pt-BR" dirty="0" err="1"/>
              <a:t>Euphrásio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CF8364-FAFA-4B3E-A3DE-CCDBA6BC4B17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F57A43-3E54-CA36-36F9-2EE40D217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836713"/>
            <a:ext cx="8229600" cy="4608513"/>
          </a:xfrm>
        </p:spPr>
        <p:txBody>
          <a:bodyPr/>
          <a:lstStyle/>
          <a:p>
            <a:pPr algn="l"/>
            <a:r>
              <a:rPr lang="pt-BR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pt-BR" dirty="0">
                <a:latin typeface="Cascadia Mono" panose="020B0609020000020004" pitchFamily="49" charset="0"/>
              </a:rPr>
              <a:t> </a:t>
            </a:r>
            <a:r>
              <a:rPr lang="pt-BR" dirty="0">
                <a:solidFill>
                  <a:srgbClr val="2B91AF"/>
                </a:solidFill>
                <a:latin typeface="Cascadia Mono" panose="020B0609020000020004" pitchFamily="49" charset="0"/>
              </a:rPr>
              <a:t>Reserva</a:t>
            </a:r>
            <a:endParaRPr lang="pt-BR" dirty="0">
              <a:latin typeface="Cascadia Mono" panose="020B0609020000020004" pitchFamily="49" charset="0"/>
            </a:endParaRPr>
          </a:p>
          <a:p>
            <a:pPr algn="l"/>
            <a:r>
              <a:rPr lang="pt-BR" dirty="0">
                <a:latin typeface="Cascadia Mono" panose="020B0609020000020004" pitchFamily="49" charset="0"/>
              </a:rPr>
              <a:t>    {</a:t>
            </a:r>
            <a:r>
              <a:rPr lang="pt-BR" sz="1600" dirty="0">
                <a:latin typeface="Cascadia Mono" panose="020B0609020000020004" pitchFamily="49" charset="0"/>
              </a:rPr>
              <a:t> ...</a:t>
            </a:r>
          </a:p>
          <a:p>
            <a:pPr algn="l"/>
            <a:r>
              <a:rPr lang="pt-BR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pt-BR" sz="1600" dirty="0">
                <a:latin typeface="Cascadia Mono" panose="020B0609020000020004" pitchFamily="49" charset="0"/>
              </a:rPr>
              <a:t> </a:t>
            </a:r>
            <a:r>
              <a:rPr lang="pt-BR" sz="1600" dirty="0">
                <a:solidFill>
                  <a:schemeClr val="tx2">
                    <a:lumMod val="25000"/>
                  </a:schemeClr>
                </a:solidFill>
                <a:latin typeface="Cascadia Mono" panose="020B0609020000020004" pitchFamily="49" charset="0"/>
              </a:rPr>
              <a:t>Veiculo</a:t>
            </a:r>
            <a:r>
              <a:rPr lang="pt-BR" sz="1600" dirty="0">
                <a:latin typeface="Cascadia Mono" panose="020B0609020000020004" pitchFamily="49" charset="0"/>
              </a:rPr>
              <a:t> _veiculo;</a:t>
            </a:r>
          </a:p>
          <a:p>
            <a:pPr algn="l"/>
            <a:r>
              <a:rPr lang="pt-BR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pt-BR" sz="1600" dirty="0">
                <a:latin typeface="Cascadia Mono" panose="020B0609020000020004" pitchFamily="49" charset="0"/>
              </a:rPr>
              <a:t> </a:t>
            </a:r>
            <a:r>
              <a:rPr lang="pt-BR" sz="1600" dirty="0">
                <a:solidFill>
                  <a:schemeClr val="tx2">
                    <a:lumMod val="25000"/>
                  </a:schemeClr>
                </a:solidFill>
                <a:latin typeface="Cascadia Mono" panose="020B0609020000020004" pitchFamily="49" charset="0"/>
              </a:rPr>
              <a:t>Cliente</a:t>
            </a:r>
            <a:r>
              <a:rPr lang="pt-BR" sz="1600" dirty="0">
                <a:latin typeface="Cascadia Mono" panose="020B0609020000020004" pitchFamily="49" charset="0"/>
              </a:rPr>
              <a:t> _cliente;</a:t>
            </a:r>
          </a:p>
          <a:p>
            <a:pPr algn="l"/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 public</a:t>
            </a:r>
            <a:r>
              <a:rPr lang="en-US" sz="1600" dirty="0"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latin typeface="Cascadia Mono" panose="020B0609020000020004" pitchFamily="49" charset="0"/>
              </a:rPr>
              <a:t>Codigo</a:t>
            </a:r>
            <a:r>
              <a:rPr lang="en-US" sz="1600" dirty="0">
                <a:latin typeface="Cascadia Mono" panose="020B06090200000200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600" dirty="0">
                <a:latin typeface="Cascadia Mono" panose="020B0609020000020004" pitchFamily="49" charset="0"/>
              </a:rPr>
              <a:t> =&gt; _</a:t>
            </a:r>
            <a:r>
              <a:rPr lang="en-US" sz="1600" dirty="0" err="1">
                <a:latin typeface="Cascadia Mono" panose="020B0609020000020004" pitchFamily="49" charset="0"/>
              </a:rPr>
              <a:t>codigo</a:t>
            </a:r>
            <a:r>
              <a:rPr lang="en-US" sz="1600" dirty="0">
                <a:latin typeface="Cascadia Mono" panose="020B06090200000200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600" dirty="0">
                <a:latin typeface="Cascadia Mono" panose="020B0609020000020004" pitchFamily="49" charset="0"/>
              </a:rPr>
              <a:t> =&gt; _</a:t>
            </a:r>
            <a:r>
              <a:rPr lang="en-US" sz="1600" dirty="0" err="1">
                <a:latin typeface="Cascadia Mono" panose="020B0609020000020004" pitchFamily="49" charset="0"/>
              </a:rPr>
              <a:t>codigo</a:t>
            </a:r>
            <a:r>
              <a:rPr lang="en-US" sz="1600" dirty="0">
                <a:latin typeface="Cascadia Mono" panose="020B0609020000020004" pitchFamily="49" charset="0"/>
              </a:rPr>
              <a:t> = value; }</a:t>
            </a:r>
            <a:r>
              <a:rPr lang="pt-BR" sz="1600" dirty="0">
                <a:latin typeface="Cascadia Mono" panose="020B0609020000020004" pitchFamily="49" charset="0"/>
              </a:rPr>
              <a:t>     </a:t>
            </a:r>
          </a:p>
          <a:p>
            <a:pPr algn="l"/>
            <a:r>
              <a:rPr lang="pt-BR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pt-BR" sz="1600" dirty="0">
                <a:latin typeface="Cascadia Mono" panose="020B0609020000020004" pitchFamily="49" charset="0"/>
              </a:rPr>
              <a:t> </a:t>
            </a:r>
            <a:r>
              <a:rPr lang="pt-BR" sz="1600" dirty="0">
                <a:solidFill>
                  <a:schemeClr val="tx2">
                    <a:lumMod val="25000"/>
                  </a:schemeClr>
                </a:solidFill>
                <a:latin typeface="Cascadia Mono" panose="020B0609020000020004" pitchFamily="49" charset="0"/>
              </a:rPr>
              <a:t>Veiculo</a:t>
            </a:r>
            <a:r>
              <a:rPr lang="pt-BR" sz="1600" dirty="0">
                <a:latin typeface="Cascadia Mono" panose="020B0609020000020004" pitchFamily="49" charset="0"/>
              </a:rPr>
              <a:t> </a:t>
            </a:r>
            <a:r>
              <a:rPr lang="pt-BR" sz="1600" dirty="0" err="1">
                <a:latin typeface="Cascadia Mono" panose="020B0609020000020004" pitchFamily="49" charset="0"/>
              </a:rPr>
              <a:t>Veiculo</a:t>
            </a:r>
            <a:r>
              <a:rPr lang="pt-BR" sz="1600" dirty="0">
                <a:latin typeface="Cascadia Mono" panose="020B0609020000020004" pitchFamily="49" charset="0"/>
              </a:rPr>
              <a:t> { </a:t>
            </a:r>
            <a:r>
              <a:rPr lang="pt-BR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pt-BR" sz="1600" dirty="0">
                <a:latin typeface="Cascadia Mono" panose="020B0609020000020004" pitchFamily="49" charset="0"/>
              </a:rPr>
              <a:t> =&gt; _veiculo; </a:t>
            </a:r>
            <a:r>
              <a:rPr lang="pt-BR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pt-BR" sz="1600" dirty="0">
                <a:latin typeface="Cascadia Mono" panose="020B0609020000020004" pitchFamily="49" charset="0"/>
              </a:rPr>
              <a:t> =&gt; _veiculo = </a:t>
            </a:r>
            <a:r>
              <a:rPr lang="pt-BR" sz="1600" dirty="0" err="1">
                <a:latin typeface="Cascadia Mono" panose="020B0609020000020004" pitchFamily="49" charset="0"/>
              </a:rPr>
              <a:t>value</a:t>
            </a:r>
            <a:r>
              <a:rPr lang="pt-BR" sz="1600" dirty="0">
                <a:latin typeface="Cascadia Mono" panose="020B0609020000020004" pitchFamily="49" charset="0"/>
              </a:rPr>
              <a:t>; }</a:t>
            </a:r>
          </a:p>
          <a:p>
            <a:pPr algn="l"/>
            <a:r>
              <a:rPr lang="pt-BR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pt-BR" sz="1600" dirty="0">
                <a:latin typeface="Cascadia Mono" panose="020B0609020000020004" pitchFamily="49" charset="0"/>
              </a:rPr>
              <a:t> </a:t>
            </a:r>
            <a:r>
              <a:rPr lang="pt-BR" sz="1600" dirty="0">
                <a:solidFill>
                  <a:schemeClr val="tx2">
                    <a:lumMod val="25000"/>
                  </a:schemeClr>
                </a:solidFill>
                <a:latin typeface="Cascadia Mono" panose="020B0609020000020004" pitchFamily="49" charset="0"/>
              </a:rPr>
              <a:t>Cliente</a:t>
            </a:r>
            <a:r>
              <a:rPr lang="pt-BR" sz="1600" dirty="0">
                <a:latin typeface="Cascadia Mono" panose="020B0609020000020004" pitchFamily="49" charset="0"/>
              </a:rPr>
              <a:t> </a:t>
            </a:r>
            <a:r>
              <a:rPr lang="pt-BR" sz="1600" dirty="0" err="1">
                <a:latin typeface="Cascadia Mono" panose="020B0609020000020004" pitchFamily="49" charset="0"/>
              </a:rPr>
              <a:t>Cliente</a:t>
            </a:r>
            <a:r>
              <a:rPr lang="pt-BR" sz="1600" dirty="0">
                <a:latin typeface="Cascadia Mono" panose="020B0609020000020004" pitchFamily="49" charset="0"/>
              </a:rPr>
              <a:t> { </a:t>
            </a:r>
            <a:r>
              <a:rPr lang="pt-BR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pt-BR" sz="1600" dirty="0">
                <a:latin typeface="Cascadia Mono" panose="020B0609020000020004" pitchFamily="49" charset="0"/>
              </a:rPr>
              <a:t> =&gt; _cliente; </a:t>
            </a:r>
            <a:r>
              <a:rPr lang="pt-BR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pt-BR" sz="1600" dirty="0">
                <a:latin typeface="Cascadia Mono" panose="020B0609020000020004" pitchFamily="49" charset="0"/>
              </a:rPr>
              <a:t> =&gt; _cliente = </a:t>
            </a:r>
            <a:r>
              <a:rPr lang="pt-BR" sz="1600" dirty="0" err="1">
                <a:latin typeface="Cascadia Mono" panose="020B0609020000020004" pitchFamily="49" charset="0"/>
              </a:rPr>
              <a:t>value</a:t>
            </a:r>
            <a:r>
              <a:rPr lang="pt-BR" sz="1600" dirty="0">
                <a:latin typeface="Cascadia Mono" panose="020B0609020000020004" pitchFamily="49" charset="0"/>
              </a:rPr>
              <a:t>; }</a:t>
            </a:r>
          </a:p>
          <a:p>
            <a:pPr algn="l"/>
            <a:endParaRPr lang="pt-BR" sz="1600" dirty="0">
              <a:latin typeface="Cascadia Mono" panose="020B0609020000020004" pitchFamily="49" charset="0"/>
            </a:endParaRPr>
          </a:p>
          <a:p>
            <a:pPr algn="l"/>
            <a:r>
              <a:rPr lang="pt-BR" sz="1600" dirty="0">
                <a:latin typeface="Cascadia Mono" panose="020B0609020000020004" pitchFamily="49" charset="0"/>
              </a:rPr>
              <a:t>...}</a:t>
            </a:r>
            <a:endParaRPr lang="pt-BR" sz="16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929704-FA61-22E6-6DB7-2C763E13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642F6A7-CF2E-46A7-4136-B9A150A526C2}"/>
              </a:ext>
            </a:extLst>
          </p:cNvPr>
          <p:cNvSpPr txBox="1"/>
          <p:nvPr/>
        </p:nvSpPr>
        <p:spPr>
          <a:xfrm>
            <a:off x="5015880" y="4152564"/>
            <a:ext cx="4620986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dirty="0">
                <a:solidFill>
                  <a:srgbClr val="2B91AF"/>
                </a:solidFill>
                <a:latin typeface="Cascadia Mono" panose="020B0609020000020004" pitchFamily="49" charset="0"/>
              </a:rPr>
              <a:t>Veiculo</a:t>
            </a:r>
            <a:endParaRPr lang="pt-BR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Modelo;</a:t>
            </a:r>
          </a:p>
          <a:p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Placa;</a:t>
            </a:r>
          </a:p>
          <a:p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Marca;</a:t>
            </a:r>
          </a:p>
          <a:p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Cor;</a:t>
            </a:r>
          </a:p>
          <a:p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Ano;</a:t>
            </a:r>
          </a:p>
          <a:p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Diaria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QtdPorta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577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89B2D-EED1-65D5-C76D-4AC5A78F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CompraProduto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29B8CF-EC9C-C4A7-D218-5CA9B0C7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73A658-5B23-5E28-7969-401A7981F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35968"/>
            <a:ext cx="9144000" cy="522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270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929704-FA61-22E6-6DB7-2C763E13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B4A8D7B-A3DE-8C01-3C32-D1925983C067}"/>
              </a:ext>
            </a:extLst>
          </p:cNvPr>
          <p:cNvSpPr txBox="1"/>
          <p:nvPr/>
        </p:nvSpPr>
        <p:spPr>
          <a:xfrm>
            <a:off x="1703512" y="1133186"/>
            <a:ext cx="8856984" cy="17235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5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pt-BR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500" dirty="0">
                <a:solidFill>
                  <a:srgbClr val="2B91AF"/>
                </a:solidFill>
                <a:latin typeface="Cascadia Mono" panose="020B0609020000020004" pitchFamily="49" charset="0"/>
              </a:rPr>
              <a:t>Compra</a:t>
            </a:r>
            <a:endParaRPr lang="pt-BR" sz="15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500" dirty="0" err="1">
                <a:solidFill>
                  <a:schemeClr val="tx2">
                    <a:lumMod val="25000"/>
                  </a:schemeClr>
                </a:solidFill>
                <a:latin typeface="Cascadia Mono" panose="020B0609020000020004" pitchFamily="49" charset="0"/>
              </a:rPr>
              <a:t>DateTime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Moment { 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500" dirty="0" err="1">
                <a:solidFill>
                  <a:schemeClr val="tx2">
                    <a:lumMod val="25000"/>
                  </a:schemeClr>
                </a:solidFill>
                <a:latin typeface="Cascadia Mono" panose="020B0609020000020004" pitchFamily="49" charset="0"/>
              </a:rPr>
              <a:t>EstadoCompra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Status { 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500" dirty="0" err="1">
                <a:solidFill>
                  <a:schemeClr val="tx2">
                    <a:lumMod val="25000"/>
                  </a:schemeClr>
                </a:solidFill>
                <a:latin typeface="Cascadia Mono" panose="020B0609020000020004" pitchFamily="49" charset="0"/>
              </a:rPr>
              <a:t>Cliente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Cliente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500" dirty="0">
                <a:solidFill>
                  <a:schemeClr val="tx2">
                    <a:lumMod val="25000"/>
                  </a:schemeClr>
                </a:solidFill>
                <a:latin typeface="Cascadia Mono" panose="020B0609020000020004" pitchFamily="49" charset="0"/>
              </a:rPr>
              <a:t>List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500" dirty="0" err="1">
                <a:solidFill>
                  <a:schemeClr val="tx2">
                    <a:lumMod val="25000"/>
                  </a:schemeClr>
                </a:solidFill>
                <a:latin typeface="Cascadia Mono" panose="020B0609020000020004" pitchFamily="49" charset="0"/>
              </a:rPr>
              <a:t>ItemCompra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&gt; Items { 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500" dirty="0">
                <a:solidFill>
                  <a:schemeClr val="tx2">
                    <a:lumMod val="25000"/>
                  </a:schemeClr>
                </a:solidFill>
                <a:latin typeface="Cascadia Mono" panose="020B0609020000020004" pitchFamily="49" charset="0"/>
              </a:rPr>
              <a:t>List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500" dirty="0" err="1">
                <a:solidFill>
                  <a:schemeClr val="tx2">
                    <a:lumMod val="25000"/>
                  </a:schemeClr>
                </a:solidFill>
                <a:latin typeface="Cascadia Mono" panose="020B0609020000020004" pitchFamily="49" charset="0"/>
              </a:rPr>
              <a:t>ItemCompra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pt-BR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...}</a:t>
            </a:r>
            <a:endParaRPr lang="pt-BR" sz="16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EEC814D-F3C0-7025-E602-90CE5BBEEB6B}"/>
              </a:ext>
            </a:extLst>
          </p:cNvPr>
          <p:cNvSpPr txBox="1"/>
          <p:nvPr/>
        </p:nvSpPr>
        <p:spPr>
          <a:xfrm>
            <a:off x="1687353" y="2885594"/>
            <a:ext cx="887314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dirty="0">
                <a:solidFill>
                  <a:srgbClr val="2B91AF"/>
                </a:solidFill>
                <a:latin typeface="Cascadia Mono" panose="020B0609020000020004" pitchFamily="49" charset="0"/>
              </a:rPr>
              <a:t>Cliente</a:t>
            </a:r>
            <a:endParaRPr lang="pt-BR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Nome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Email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dirty="0" err="1">
                <a:solidFill>
                  <a:schemeClr val="tx2">
                    <a:lumMod val="25000"/>
                  </a:schemeClr>
                </a:solidFill>
                <a:latin typeface="Cascadia Mono" panose="020B0609020000020004" pitchFamily="49" charset="0"/>
              </a:rPr>
              <a:t>DateTime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DataNascimento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pt-BR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pt-BR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...}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D74C30E-646E-AFFA-D0E7-FBF7374DD906}"/>
              </a:ext>
            </a:extLst>
          </p:cNvPr>
          <p:cNvSpPr txBox="1"/>
          <p:nvPr/>
        </p:nvSpPr>
        <p:spPr>
          <a:xfrm>
            <a:off x="1687352" y="4681432"/>
            <a:ext cx="887314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ItemCompra</a:t>
            </a:r>
            <a:endParaRPr lang="pt-BR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Quantidade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PrecoQde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chemeClr val="tx2">
                    <a:lumMod val="25000"/>
                  </a:schemeClr>
                </a:solidFill>
                <a:latin typeface="Cascadia Mono" panose="020B0609020000020004" pitchFamily="49" charset="0"/>
              </a:rPr>
              <a:t>Produto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Produto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...}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D2A6719-D228-5347-4906-794A3E0E5BB1}"/>
              </a:ext>
            </a:extLst>
          </p:cNvPr>
          <p:cNvSpPr txBox="1"/>
          <p:nvPr/>
        </p:nvSpPr>
        <p:spPr>
          <a:xfrm>
            <a:off x="3215680" y="755412"/>
            <a:ext cx="4626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 err="1">
                <a:solidFill>
                  <a:srgbClr val="000000"/>
                </a:solidFill>
              </a:rPr>
              <a:t>CompraProduto</a:t>
            </a:r>
            <a:endParaRPr lang="pt-BR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262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 - modificadores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Tx/>
              <a:buSzPct val="100000"/>
              <a:buFont typeface="Wingdings" panose="05000000000000000000" pitchFamily="2" charset="2"/>
              <a:buChar char="q"/>
            </a:pPr>
            <a:r>
              <a:rPr lang="pt-BR" dirty="0">
                <a:effectLst/>
              </a:rPr>
              <a:t>A linguagem C# suporta os seguintes modificadores de acesso: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70A996E-6D68-4408-9F8F-F78144582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622" y="2510898"/>
            <a:ext cx="6858000" cy="294013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5F959E0-0FCE-458B-9B1E-F474178E8575}"/>
              </a:ext>
            </a:extLst>
          </p:cNvPr>
          <p:cNvSpPr txBox="1"/>
          <p:nvPr/>
        </p:nvSpPr>
        <p:spPr>
          <a:xfrm>
            <a:off x="2855640" y="5402669"/>
            <a:ext cx="2337948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pt-BR" dirty="0" err="1"/>
              <a:t>Asssembly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projeto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C7F5151-12E5-42FF-A5E7-B86C06681FE2}"/>
              </a:ext>
            </a:extLst>
          </p:cNvPr>
          <p:cNvSpPr txBox="1"/>
          <p:nvPr/>
        </p:nvSpPr>
        <p:spPr>
          <a:xfrm>
            <a:off x="6900516" y="5402669"/>
            <a:ext cx="3042115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Solução com vários projetos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E3EF30F-89A3-4A31-97AB-A727AA07F7D7}"/>
              </a:ext>
            </a:extLst>
          </p:cNvPr>
          <p:cNvCxnSpPr>
            <a:stCxn id="8" idx="0"/>
          </p:cNvCxnSpPr>
          <p:nvPr/>
        </p:nvCxnSpPr>
        <p:spPr bwMode="auto">
          <a:xfrm flipV="1">
            <a:off x="8421573" y="2945607"/>
            <a:ext cx="266716" cy="245706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FA8C586-08AD-4192-B573-9FAE2CFA9022}"/>
              </a:ext>
            </a:extLst>
          </p:cNvPr>
          <p:cNvSpPr txBox="1"/>
          <p:nvPr/>
        </p:nvSpPr>
        <p:spPr>
          <a:xfrm>
            <a:off x="4163420" y="3025587"/>
            <a:ext cx="4766561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Todas as classes e subclasses </a:t>
            </a:r>
            <a:r>
              <a:rPr lang="pt-BR" sz="900" dirty="0"/>
              <a:t>(</a:t>
            </a:r>
            <a:r>
              <a:rPr lang="pt-BR" sz="900" u="sng" dirty="0"/>
              <a:t>mesmo</a:t>
            </a:r>
            <a:r>
              <a:rPr lang="pt-BR" sz="900" dirty="0"/>
              <a:t> projeto ou </a:t>
            </a:r>
            <a:r>
              <a:rPr lang="pt-BR" sz="900" u="sng" dirty="0"/>
              <a:t>fora</a:t>
            </a:r>
            <a:r>
              <a:rPr lang="pt-BR" sz="900" dirty="0"/>
              <a:t> dele)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A81D6F-FAAF-42E9-93E9-6027F894188B}"/>
              </a:ext>
            </a:extLst>
          </p:cNvPr>
          <p:cNvSpPr txBox="1"/>
          <p:nvPr/>
        </p:nvSpPr>
        <p:spPr>
          <a:xfrm>
            <a:off x="4193038" y="3446348"/>
            <a:ext cx="4997715" cy="276999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pt-BR" sz="1200" dirty="0"/>
              <a:t>As Classes do </a:t>
            </a:r>
            <a:r>
              <a:rPr lang="pt-BR" sz="1200" u="sng" dirty="0"/>
              <a:t>mesmo</a:t>
            </a:r>
            <a:r>
              <a:rPr lang="pt-BR" sz="1200" dirty="0"/>
              <a:t> projeto e todas subclasses</a:t>
            </a:r>
            <a:r>
              <a:rPr lang="pt-BR" sz="900" dirty="0"/>
              <a:t>(</a:t>
            </a:r>
            <a:r>
              <a:rPr lang="pt-BR" sz="900" u="sng" dirty="0"/>
              <a:t>mesmo</a:t>
            </a:r>
            <a:r>
              <a:rPr lang="pt-BR" sz="900" dirty="0"/>
              <a:t> projeto ou </a:t>
            </a:r>
            <a:r>
              <a:rPr lang="pt-BR" sz="900" u="sng" dirty="0"/>
              <a:t>fora</a:t>
            </a:r>
            <a:r>
              <a:rPr lang="pt-BR" sz="900" dirty="0"/>
              <a:t> dele)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DB9F43B-F248-472D-AFE9-A2A66F1B077F}"/>
              </a:ext>
            </a:extLst>
          </p:cNvPr>
          <p:cNvSpPr txBox="1"/>
          <p:nvPr/>
        </p:nvSpPr>
        <p:spPr>
          <a:xfrm>
            <a:off x="4200364" y="3807194"/>
            <a:ext cx="6094297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Todas as Classes e subclasses somente do mesmo projeto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90173BF-690E-42E4-BD87-A1F0C992B6A1}"/>
              </a:ext>
            </a:extLst>
          </p:cNvPr>
          <p:cNvSpPr txBox="1"/>
          <p:nvPr/>
        </p:nvSpPr>
        <p:spPr>
          <a:xfrm>
            <a:off x="4193038" y="4259391"/>
            <a:ext cx="6587509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Somente a </a:t>
            </a:r>
            <a:r>
              <a:rPr lang="pt-BR" u="sng" dirty="0"/>
              <a:t>própria</a:t>
            </a:r>
            <a:r>
              <a:rPr lang="pt-BR" dirty="0"/>
              <a:t> classe e todas as subclasses </a:t>
            </a:r>
            <a:r>
              <a:rPr lang="pt-BR" sz="900" dirty="0"/>
              <a:t>(mesmo projeto ou fora dele)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D622217-312D-4A35-AE99-25FFE1F487F9}"/>
              </a:ext>
            </a:extLst>
          </p:cNvPr>
          <p:cNvSpPr txBox="1"/>
          <p:nvPr/>
        </p:nvSpPr>
        <p:spPr>
          <a:xfrm>
            <a:off x="4212846" y="4679732"/>
            <a:ext cx="6313844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Somente a </a:t>
            </a:r>
            <a:r>
              <a:rPr lang="pt-BR" u="sng" dirty="0"/>
              <a:t>própria</a:t>
            </a:r>
            <a:r>
              <a:rPr lang="pt-BR" dirty="0"/>
              <a:t> classe e as subclasses do mesmo projeto</a:t>
            </a:r>
            <a:endParaRPr lang="pt-BR" sz="900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8E10504-E91F-46B5-B919-188A6EC02A44}"/>
              </a:ext>
            </a:extLst>
          </p:cNvPr>
          <p:cNvSpPr txBox="1"/>
          <p:nvPr/>
        </p:nvSpPr>
        <p:spPr>
          <a:xfrm>
            <a:off x="4212846" y="5061668"/>
            <a:ext cx="2749920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Somente a </a:t>
            </a:r>
            <a:r>
              <a:rPr lang="pt-BR" u="sng" dirty="0"/>
              <a:t>própria</a:t>
            </a:r>
            <a:r>
              <a:rPr lang="pt-BR" dirty="0"/>
              <a:t> classe</a:t>
            </a:r>
            <a:endParaRPr lang="pt-BR" sz="900" dirty="0"/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DE5CD3D-463D-451D-9268-09ECDACDAD8B}"/>
              </a:ext>
            </a:extLst>
          </p:cNvPr>
          <p:cNvCxnSpPr>
            <a:cxnSpLocks/>
            <a:stCxn id="8" idx="0"/>
          </p:cNvCxnSpPr>
          <p:nvPr/>
        </p:nvCxnSpPr>
        <p:spPr bwMode="auto">
          <a:xfrm flipH="1" flipV="1">
            <a:off x="7581901" y="2945607"/>
            <a:ext cx="839672" cy="245706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Imagem 17">
            <a:extLst>
              <a:ext uri="{FF2B5EF4-FFF2-40B4-BE49-F238E27FC236}">
                <a16:creationId xmlns:a16="http://schemas.microsoft.com/office/drawing/2014/main" id="{F546BA42-74A2-4C18-A26F-D21C96EB7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286" y="2328826"/>
            <a:ext cx="3156050" cy="323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801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E2A94-DE40-45EC-8BC1-ECD06510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 </a:t>
            </a:r>
            <a:r>
              <a:rPr lang="pt-BR" dirty="0" err="1"/>
              <a:t>Lab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0F693-F084-4C9C-8D71-42B902B65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dirty="0"/>
              <a:t>Ler os dados de um trabalhador com N contratos (N fornecido pelo usuário). Depois, solicitar do usuário um mês e mostrar qual foi o salário do funcionário nesse mês, conforme exemplo.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E698B3-B411-48D1-ACE0-72D51ABE5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386A27A-BF76-4890-ACCD-FE3684A5E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2476330"/>
            <a:ext cx="7791450" cy="40386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E7A4196-2081-41ED-B121-94207F955DAD}"/>
              </a:ext>
            </a:extLst>
          </p:cNvPr>
          <p:cNvSpPr txBox="1"/>
          <p:nvPr/>
        </p:nvSpPr>
        <p:spPr>
          <a:xfrm>
            <a:off x="839416" y="4293096"/>
            <a:ext cx="9726907" cy="646331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Como implementar a associação </a:t>
            </a:r>
            <a:r>
              <a:rPr lang="pt-BR" dirty="0" err="1"/>
              <a:t>Worker</a:t>
            </a:r>
            <a:r>
              <a:rPr lang="pt-BR" dirty="0"/>
              <a:t> com </a:t>
            </a:r>
            <a:r>
              <a:rPr lang="pt-BR" dirty="0" err="1"/>
              <a:t>Contracts</a:t>
            </a:r>
            <a:r>
              <a:rPr lang="pt-BR" dirty="0"/>
              <a:t>?</a:t>
            </a:r>
          </a:p>
          <a:p>
            <a:pPr algn="ctr"/>
            <a:r>
              <a:rPr lang="pt-BR" dirty="0"/>
              <a:t>Na classe </a:t>
            </a:r>
            <a:r>
              <a:rPr lang="pt-BR" dirty="0" err="1"/>
              <a:t>Worker</a:t>
            </a:r>
            <a:r>
              <a:rPr lang="pt-BR" dirty="0"/>
              <a:t> crio uma propriedade </a:t>
            </a:r>
            <a:r>
              <a:rPr lang="pt-BR" dirty="0" err="1"/>
              <a:t>Contracts</a:t>
            </a:r>
            <a:r>
              <a:rPr lang="pt-BR" dirty="0"/>
              <a:t> do tipo lista (são vários contratos)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06E3D3E-12BC-45F2-AD51-6353F31978A5}"/>
              </a:ext>
            </a:extLst>
          </p:cNvPr>
          <p:cNvSpPr/>
          <p:nvPr/>
        </p:nvSpPr>
        <p:spPr bwMode="auto">
          <a:xfrm>
            <a:off x="6705487" y="2925044"/>
            <a:ext cx="1080120" cy="519351"/>
          </a:xfrm>
          <a:prstGeom prst="ellipse">
            <a:avLst/>
          </a:prstGeom>
          <a:noFill/>
          <a:ln w="9525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75684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1DF78-F656-4B4F-B7A2-300B1F76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D00CDB-C68B-4140-AA25-23D868B52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88915D-8BE7-4A84-BFEB-C6A187D1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A2E1D09-E1A7-434E-A34D-673EA1CEB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776" y="717550"/>
            <a:ext cx="9135224" cy="628318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BD11305-F79F-482F-8B54-451FC6A23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950" y="2748523"/>
            <a:ext cx="7791450" cy="4038600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7F7B0F16-8337-40BF-98E0-112FE5A1B8F5}"/>
              </a:ext>
            </a:extLst>
          </p:cNvPr>
          <p:cNvSpPr/>
          <p:nvPr/>
        </p:nvSpPr>
        <p:spPr bwMode="auto">
          <a:xfrm>
            <a:off x="6864886" y="3205164"/>
            <a:ext cx="1080120" cy="519351"/>
          </a:xfrm>
          <a:prstGeom prst="ellipse">
            <a:avLst/>
          </a:prstGeom>
          <a:noFill/>
          <a:ln w="9525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Conector: Curvo 10">
            <a:extLst>
              <a:ext uri="{FF2B5EF4-FFF2-40B4-BE49-F238E27FC236}">
                <a16:creationId xmlns:a16="http://schemas.microsoft.com/office/drawing/2014/main" id="{17E563F1-342F-4951-AFD1-48A2F65BE1F3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4079778" y="2439430"/>
            <a:ext cx="3143249" cy="960523"/>
          </a:xfrm>
          <a:prstGeom prst="curvedConnector3">
            <a:avLst>
              <a:gd name="adj1" fmla="val 50000"/>
            </a:avLst>
          </a:prstGeom>
          <a:ln w="38100">
            <a:solidFill>
              <a:srgbClr val="CC000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2262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1DF78-F656-4B4F-B7A2-300B1F76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88915D-8BE7-4A84-BFEB-C6A187D1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A2E1D09-E1A7-434E-A34D-673EA1CEB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777" y="717550"/>
            <a:ext cx="6010275" cy="413385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9B922AB-23CC-4DC3-BB5E-0F95883261D1}"/>
              </a:ext>
            </a:extLst>
          </p:cNvPr>
          <p:cNvSpPr/>
          <p:nvPr/>
        </p:nvSpPr>
        <p:spPr>
          <a:xfrm>
            <a:off x="1524000" y="2482740"/>
            <a:ext cx="9144000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Worker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pt-B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construtor vazio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Worker(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WorkerLevel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level,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baseSalary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Department department)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construtor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argumentos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não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passo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a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lista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Level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level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BaseSalary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baseSalary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Contracts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HourContract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pt-BR" sz="14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B5F81AB-E966-414F-95FC-D1C0CA0645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88088" y="809333"/>
            <a:ext cx="3662050" cy="183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33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1DF78-F656-4B4F-B7A2-300B1F76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D00CDB-C68B-4140-AA25-23D868B52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88915D-8BE7-4A84-BFEB-C6A187D1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A2E1D09-E1A7-434E-A34D-673EA1CEB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777" y="717550"/>
            <a:ext cx="6010275" cy="413385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F266EE2C-3F18-4BE1-BC80-A5C2858B7EA2}"/>
              </a:ext>
            </a:extLst>
          </p:cNvPr>
          <p:cNvSpPr/>
          <p:nvPr/>
        </p:nvSpPr>
        <p:spPr>
          <a:xfrm>
            <a:off x="1821648" y="3429001"/>
            <a:ext cx="665061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AddContract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HourContract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contract)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Contracts.Add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contract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RemoveContract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HourContract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contract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Contracts.Remove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contract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pt-BR" sz="14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AE1F6C2-5B4C-4E4B-8373-AEA5B3A7928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88088" y="809333"/>
            <a:ext cx="3662050" cy="183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993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1DF78-F656-4B4F-B7A2-300B1F76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D00CDB-C68B-4140-AA25-23D868B52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88915D-8BE7-4A84-BFEB-C6A187D1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A2E1D09-E1A7-434E-A34D-673EA1CEB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777" y="717550"/>
            <a:ext cx="6010275" cy="413385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9DBBBE1-6830-42F0-9002-1CBD69EBF7DE}"/>
              </a:ext>
            </a:extLst>
          </p:cNvPr>
          <p:cNvSpPr/>
          <p:nvPr/>
        </p:nvSpPr>
        <p:spPr>
          <a:xfrm>
            <a:off x="1806392" y="3823613"/>
            <a:ext cx="8404408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Income(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year,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month)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ganho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do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trabalhador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sum =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BaseSalary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HourContract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contract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Contracts)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contract.Date.Year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year &amp;&amp;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contract.Date.Month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month)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sum +=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contract.TotalValue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sum;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F4BF2B8-9F59-4B5C-A6B0-4CF8091AF28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88088" y="809333"/>
            <a:ext cx="3662050" cy="183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0649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BDC08C0-FF39-4EA6-B23D-3F8FBB02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06E88D-D973-45A4-9C53-72378F48A897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C103F0F-AD8B-4849-8BE6-FDF952233D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59504" y="836713"/>
            <a:ext cx="2401208" cy="1688589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0B4E2A2-5945-4FCF-8E1D-69A149E73C6D}"/>
              </a:ext>
            </a:extLst>
          </p:cNvPr>
          <p:cNvSpPr/>
          <p:nvPr/>
        </p:nvSpPr>
        <p:spPr>
          <a:xfrm>
            <a:off x="1631504" y="836712"/>
            <a:ext cx="777686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Course.Entities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HourContract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ValuePerHour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Hours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HourContract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HourContract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date,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valuePerHour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hours)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Date = date;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ValuePerHour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valuePerHour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Hours = hours;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TotalValue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Hours *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ValuePerHour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50048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A0283-198B-45E1-BF78-90CB6646B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Composição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E929C9-25A1-47CE-AEFB-597790DDE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pt-BR" dirty="0"/>
              <a:t>É um tipo de associação que permite que um objeto contenha outro objeto. </a:t>
            </a:r>
          </a:p>
          <a:p>
            <a:pPr algn="just"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pt-BR" dirty="0"/>
              <a:t>Relação "</a:t>
            </a:r>
            <a:r>
              <a:rPr lang="pt-BR" dirty="0" err="1"/>
              <a:t>tem-um</a:t>
            </a:r>
            <a:r>
              <a:rPr lang="pt-BR" dirty="0"/>
              <a:t>" ou "tem-vários“.</a:t>
            </a:r>
          </a:p>
          <a:p>
            <a:pPr algn="just">
              <a:buClr>
                <a:srgbClr val="000000"/>
              </a:buClr>
              <a:buFont typeface="Wingdings" panose="05000000000000000000" pitchFamily="2" charset="2"/>
              <a:buChar char="q"/>
            </a:pPr>
            <a:r>
              <a:rPr lang="pt-BR" dirty="0"/>
              <a:t>Vantagens:</a:t>
            </a:r>
          </a:p>
          <a:p>
            <a:pPr indent="22225" algn="just"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pt-BR" dirty="0"/>
              <a:t>	Organização: divisão de responsabilidades</a:t>
            </a:r>
          </a:p>
          <a:p>
            <a:pPr indent="22225" algn="just"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pt-BR" dirty="0"/>
              <a:t>	Coesão:</a:t>
            </a:r>
          </a:p>
          <a:p>
            <a:pPr indent="22225" algn="just"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pt-BR" dirty="0"/>
              <a:t>	Flexibilidade: </a:t>
            </a:r>
          </a:p>
          <a:p>
            <a:pPr indent="22225" algn="just">
              <a:buClr>
                <a:srgbClr val="000000"/>
              </a:buClr>
              <a:buFont typeface="Wingdings" panose="05000000000000000000" pitchFamily="2" charset="2"/>
              <a:buChar char="ü"/>
            </a:pPr>
            <a:r>
              <a:rPr lang="pt-BR" dirty="0"/>
              <a:t>	Reuso:</a:t>
            </a:r>
          </a:p>
          <a:p>
            <a:pPr indent="22225" algn="just">
              <a:buClr>
                <a:srgbClr val="000000"/>
              </a:buClr>
              <a:buFont typeface="Wingdings" panose="05000000000000000000" pitchFamily="2" charset="2"/>
              <a:buChar char="ü"/>
            </a:pPr>
            <a:endParaRPr lang="pt-BR" dirty="0"/>
          </a:p>
          <a:p>
            <a:pPr algn="just">
              <a:buClr>
                <a:srgbClr val="000000"/>
              </a:buClr>
              <a:buFont typeface="Wingdings" panose="05000000000000000000" pitchFamily="2" charset="2"/>
              <a:buChar char="v"/>
            </a:pPr>
            <a:r>
              <a:rPr lang="pt-BR" dirty="0"/>
              <a:t>Nota: embora o símbolo UML para composição (todo-parte) seja o diamante</a:t>
            </a:r>
          </a:p>
          <a:p>
            <a:pPr algn="just"/>
            <a:r>
              <a:rPr lang="pt-BR" dirty="0"/>
              <a:t>preto, neste contexto estamos chamando de composição qualquer associação</a:t>
            </a:r>
          </a:p>
          <a:p>
            <a:pPr algn="just"/>
            <a:r>
              <a:rPr lang="pt-BR" dirty="0"/>
              <a:t>tipo "</a:t>
            </a:r>
            <a:r>
              <a:rPr lang="pt-BR" dirty="0" err="1"/>
              <a:t>tem-um</a:t>
            </a:r>
            <a:r>
              <a:rPr lang="pt-BR" dirty="0"/>
              <a:t>" e "tem-muitos".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FC1389-6C60-4FF6-A0B0-5E82ECFF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89CCDC4-B1A4-4A4B-B30C-BF989889D3E3}"/>
              </a:ext>
            </a:extLst>
          </p:cNvPr>
          <p:cNvSpPr txBox="1"/>
          <p:nvPr/>
        </p:nvSpPr>
        <p:spPr>
          <a:xfrm>
            <a:off x="4367809" y="2804795"/>
            <a:ext cx="4138633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Cada classe tem sua responsabilidade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ED32CBE-7423-4AE1-A0FA-48F063052831}"/>
              </a:ext>
            </a:extLst>
          </p:cNvPr>
          <p:cNvSpPr txBox="1"/>
          <p:nvPr/>
        </p:nvSpPr>
        <p:spPr>
          <a:xfrm>
            <a:off x="3935760" y="3314542"/>
            <a:ext cx="6718762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Cada objeto é responsável por apenas uma coisa (bem definida)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B6E6F9-5284-47AF-9FC8-E45EC4F8654A}"/>
              </a:ext>
            </a:extLst>
          </p:cNvPr>
          <p:cNvSpPr txBox="1"/>
          <p:nvPr/>
        </p:nvSpPr>
        <p:spPr>
          <a:xfrm>
            <a:off x="4367809" y="3788886"/>
            <a:ext cx="5568191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É mais flexível trabalhar com algo dividido em partes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6E7DB10-48E9-48A3-8D7B-A4D2CE4AF657}"/>
              </a:ext>
            </a:extLst>
          </p:cNvPr>
          <p:cNvSpPr txBox="1"/>
          <p:nvPr/>
        </p:nvSpPr>
        <p:spPr>
          <a:xfrm>
            <a:off x="3863752" y="4211796"/>
            <a:ext cx="6497100" cy="3693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O mesmo objeto pode ser reaproveitado em mais de um lugar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9AE5258-ADF0-4509-A01B-079AE3934576}"/>
              </a:ext>
            </a:extLst>
          </p:cNvPr>
          <p:cNvCxnSpPr/>
          <p:nvPr/>
        </p:nvCxnSpPr>
        <p:spPr bwMode="auto">
          <a:xfrm>
            <a:off x="8506441" y="5085184"/>
            <a:ext cx="1640076" cy="0"/>
          </a:xfrm>
          <a:prstGeom prst="straightConnector1">
            <a:avLst/>
          </a:prstGeom>
          <a:ln w="38100">
            <a:headEnd type="diamond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4457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AA345F1-8FD7-41AD-8C2C-D590801A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06E88D-D973-45A4-9C53-72378F48A897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6B056B-96BD-4ACE-96EB-D68A6E28B7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78872" y="836712"/>
            <a:ext cx="2448272" cy="144807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2E6AF2E-1CB7-489E-AF36-DDE0DB5839DD}"/>
              </a:ext>
            </a:extLst>
          </p:cNvPr>
          <p:cNvSpPr/>
          <p:nvPr/>
        </p:nvSpPr>
        <p:spPr>
          <a:xfrm>
            <a:off x="1695832" y="1219974"/>
            <a:ext cx="660648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Course.Entities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Department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48E88B5-7116-0703-71ED-33483CC9F953}"/>
              </a:ext>
            </a:extLst>
          </p:cNvPr>
          <p:cNvSpPr txBox="1"/>
          <p:nvPr/>
        </p:nvSpPr>
        <p:spPr>
          <a:xfrm>
            <a:off x="3575721" y="5661248"/>
            <a:ext cx="256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  <a:hlinkClick r:id="rId3" action="ppaction://hlinksldjump"/>
              </a:rPr>
              <a:t>Pulei para o slide no 52</a:t>
            </a:r>
            <a:endParaRPr lang="pt-B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9900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C8FEB-DBC5-4BB7-BCD9-CAEABC1DFEA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981200" y="381000"/>
            <a:ext cx="8229600" cy="1371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>
            <a:normAutofit/>
          </a:bodyPr>
          <a:lstStyle/>
          <a:p>
            <a:r>
              <a:rPr lang="pt-BR" dirty="0"/>
              <a:t>Enumerações em C#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08ADF2-59DC-4D51-810C-FCCFF5B0F325}"/>
              </a:ext>
            </a:extLst>
          </p:cNvPr>
          <p:cNvSpPr>
            <a:spLocks noGrp="1"/>
          </p:cNvSpPr>
          <p:nvPr>
            <p:ph type="body" sz="half" idx="1"/>
          </p:nvPr>
        </p:nvSpPr>
        <p:spPr bwMode="auto">
          <a:xfrm>
            <a:off x="1981200" y="1412876"/>
            <a:ext cx="4038600" cy="46085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t">
            <a:normAutofit/>
          </a:bodyPr>
          <a:lstStyle/>
          <a:p>
            <a:r>
              <a:rPr lang="pt-BR" dirty="0"/>
              <a:t>Enumerações</a:t>
            </a:r>
          </a:p>
          <a:p>
            <a:pPr marL="0" indent="0" algn="just"/>
            <a:r>
              <a:rPr lang="pt-BR" dirty="0"/>
              <a:t>• É um tipo especial que serve para especificar de forma literal um conjunto de constantes relacionadas</a:t>
            </a:r>
          </a:p>
          <a:p>
            <a:pPr marL="0" indent="0" algn="just"/>
            <a:r>
              <a:rPr lang="pt-BR" dirty="0"/>
              <a:t>• Palavra chave em C#: </a:t>
            </a:r>
            <a:r>
              <a:rPr lang="pt-BR" dirty="0" err="1"/>
              <a:t>enum</a:t>
            </a:r>
            <a:endParaRPr lang="pt-BR" dirty="0"/>
          </a:p>
          <a:p>
            <a:pPr marL="685800" lvl="1" algn="just">
              <a:buFont typeface="Wingdings" panose="05000000000000000000" pitchFamily="2" charset="2"/>
              <a:buChar char="ü"/>
            </a:pPr>
            <a:r>
              <a:rPr lang="pt-BR" dirty="0"/>
              <a:t>Nota: </a:t>
            </a:r>
            <a:r>
              <a:rPr lang="pt-BR" dirty="0" err="1"/>
              <a:t>enum</a:t>
            </a:r>
            <a:r>
              <a:rPr lang="pt-BR" dirty="0"/>
              <a:t> é um tipo valor</a:t>
            </a:r>
          </a:p>
          <a:p>
            <a:pPr marL="0" indent="0" algn="just"/>
            <a:r>
              <a:rPr lang="pt-BR" dirty="0"/>
              <a:t>• Vantagem: melhor semântica, código mais legível e auxiliado pelo compilador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5FA820-1AE2-4678-9D80-9F74CC7B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  <a:defRPr/>
            </a:pPr>
            <a:fld id="{5AF41ABD-586C-4934-B677-C3503A0324B5}" type="slidenum">
              <a:rPr lang="pt-BR" smtClean="0"/>
              <a:pPr>
                <a:spcAft>
                  <a:spcPts val="600"/>
                </a:spcAft>
                <a:defRPr/>
              </a:pPr>
              <a:t>21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0B3F8E7-6D38-4F21-B5F6-B2CC2834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4744" y="764705"/>
            <a:ext cx="2833256" cy="1989971"/>
          </a:xfrm>
          <a:prstGeom prst="rect">
            <a:avLst/>
          </a:prstGeom>
        </p:spPr>
      </p:pic>
      <p:sp>
        <p:nvSpPr>
          <p:cNvPr id="5" name="Estrela: 5 Pontas 4">
            <a:extLst>
              <a:ext uri="{FF2B5EF4-FFF2-40B4-BE49-F238E27FC236}">
                <a16:creationId xmlns:a16="http://schemas.microsoft.com/office/drawing/2014/main" id="{8A45D187-C8CA-5BFD-0152-C58C3141B432}"/>
              </a:ext>
            </a:extLst>
          </p:cNvPr>
          <p:cNvSpPr/>
          <p:nvPr/>
        </p:nvSpPr>
        <p:spPr bwMode="auto">
          <a:xfrm>
            <a:off x="9229601" y="4127465"/>
            <a:ext cx="914400" cy="958691"/>
          </a:xfrm>
          <a:prstGeom prst="star5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16604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AA345F1-8FD7-41AD-8C2C-D590801A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06E88D-D973-45A4-9C53-72378F48A897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C56B06E-7C93-41AC-A96B-D98D122E1924}"/>
              </a:ext>
            </a:extLst>
          </p:cNvPr>
          <p:cNvSpPr/>
          <p:nvPr/>
        </p:nvSpPr>
        <p:spPr>
          <a:xfrm>
            <a:off x="2063552" y="1196753"/>
            <a:ext cx="4572000" cy="224676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Course.Entities.Enums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WorkerLevel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Junior = 0,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MidLevel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1,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Senior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2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A2C3BFB-AB23-457D-B16C-A271447099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4744" y="764705"/>
            <a:ext cx="2833256" cy="1989971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7C9453B6-AFD4-40F4-91B7-825AB8665404}"/>
              </a:ext>
            </a:extLst>
          </p:cNvPr>
          <p:cNvSpPr/>
          <p:nvPr/>
        </p:nvSpPr>
        <p:spPr>
          <a:xfrm>
            <a:off x="2063552" y="3621028"/>
            <a:ext cx="8663816" cy="2862322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Course.Entities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2B91AF"/>
                </a:solidFill>
                <a:latin typeface="Consolas" panose="020B0609020204030204" pitchFamily="49" charset="0"/>
              </a:rPr>
              <a:t>Worker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WorkerLevel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Level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BaseSalary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Department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HourContract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Contracts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HourContract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6ABFF5E-CCE3-4039-86B9-5F6F7F586158}"/>
              </a:ext>
            </a:extLst>
          </p:cNvPr>
          <p:cNvSpPr/>
          <p:nvPr/>
        </p:nvSpPr>
        <p:spPr>
          <a:xfrm>
            <a:off x="3071664" y="4989220"/>
            <a:ext cx="5526360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WorkerLevel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Level {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D0A085B-40CA-4168-8E3B-681B565B67A6}"/>
              </a:ext>
            </a:extLst>
          </p:cNvPr>
          <p:cNvSpPr txBox="1"/>
          <p:nvPr/>
        </p:nvSpPr>
        <p:spPr>
          <a:xfrm>
            <a:off x="5834844" y="2782739"/>
            <a:ext cx="5040560" cy="1200329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Tipo </a:t>
            </a:r>
            <a:r>
              <a:rPr lang="pt-BR" b="1" dirty="0" err="1"/>
              <a:t>enum</a:t>
            </a:r>
            <a:r>
              <a:rPr lang="pt-BR" dirty="0"/>
              <a:t> é uma enumeração, onde cada valor é um número inteiro. Nesse caso possui três valores. </a:t>
            </a:r>
            <a:r>
              <a:rPr lang="pt-BR" dirty="0" err="1"/>
              <a:t>WorkLevel</a:t>
            </a:r>
            <a:r>
              <a:rPr lang="pt-BR" dirty="0"/>
              <a:t> é um derivado do tipo </a:t>
            </a:r>
            <a:r>
              <a:rPr lang="pt-BR" dirty="0" err="1"/>
              <a:t>int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13C8F1E-B5D5-407A-816A-50026F8BA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853136"/>
            <a:ext cx="2484294" cy="159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074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CB6329B-CE69-40EC-A79C-FD5E155A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06E88D-D973-45A4-9C53-72378F48A897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67D6460-C7B3-4DA0-BA39-0354689CDC0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34744" y="764705"/>
            <a:ext cx="2833256" cy="1989971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4D1FDA88-98E4-47CB-B79B-474CC57C333E}"/>
              </a:ext>
            </a:extLst>
          </p:cNvPr>
          <p:cNvSpPr/>
          <p:nvPr/>
        </p:nvSpPr>
        <p:spPr>
          <a:xfrm>
            <a:off x="3262744" y="835665"/>
            <a:ext cx="4572000" cy="224676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Course.Entities.Enums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WorkerLevel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Junior = 0,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MidLevel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1,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Senior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2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81B8EDF-E234-4AAD-A90F-8C5367C6103D}"/>
              </a:ext>
            </a:extLst>
          </p:cNvPr>
          <p:cNvSpPr/>
          <p:nvPr/>
        </p:nvSpPr>
        <p:spPr>
          <a:xfrm>
            <a:off x="1551322" y="3190587"/>
            <a:ext cx="9143999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"Entre com o nome do Departamento: 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deptName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"Entre com os dados do  trabalhador:"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"Nome: 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"Nível: (Junior/</a:t>
            </a:r>
            <a:r>
              <a:rPr lang="pt-B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MidLevel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pt-B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Senior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): 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WorkerLevel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level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Enum.Parse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WorkerLevel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A31515"/>
                </a:solidFill>
                <a:latin typeface="Consolas" panose="020B0609020204030204" pitchFamily="49" charset="0"/>
              </a:rPr>
              <a:t>"Base salarial: "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baseSalary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CultureInfo.InvariantCulture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Department dept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Department(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deptName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Worker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worker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Worker(name, level,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baseSalary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dept);</a:t>
            </a:r>
            <a:endParaRPr lang="pt-BR" sz="14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2766DB6-D763-4C93-B895-0D975F485D35}"/>
              </a:ext>
            </a:extLst>
          </p:cNvPr>
          <p:cNvSpPr/>
          <p:nvPr/>
        </p:nvSpPr>
        <p:spPr>
          <a:xfrm>
            <a:off x="2238937" y="4899641"/>
            <a:ext cx="8401743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WorkerLevel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level =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Enum.Parse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WorkerLevel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pt-BR" sz="1400" b="1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EAA2980-14D0-494D-BE4A-03E075D4E988}"/>
              </a:ext>
            </a:extLst>
          </p:cNvPr>
          <p:cNvSpPr/>
          <p:nvPr/>
        </p:nvSpPr>
        <p:spPr>
          <a:xfrm>
            <a:off x="2351584" y="5811009"/>
            <a:ext cx="7776864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Worker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worker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Worker(name, level,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baseSalary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dept);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18695626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94F99-1B33-4636-B69D-7965B644DA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Associação</a:t>
            </a:r>
            <a:r>
              <a:rPr lang="pt-BR" dirty="0">
                <a:sym typeface="Wingdings" panose="05000000000000000000" pitchFamily="2" charset="2"/>
              </a:rPr>
              <a:t> Trabalhador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/>
              <a:t>Departamento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F8D06A-E33B-4F55-8F4E-D13F754A3E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03BA82-7379-4303-9A67-93894622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17409F-C255-4942-8167-3519089F74A4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822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EDEEC-0672-4C6B-B9F3-25B6FA72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E57AA1-263B-411D-85D9-C152BDA1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D59D39-F9ED-4E7E-BB99-9ABF2EED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0618CF9-45D6-48EB-98C3-825C545FFC5A}"/>
              </a:ext>
            </a:extLst>
          </p:cNvPr>
          <p:cNvSpPr/>
          <p:nvPr/>
        </p:nvSpPr>
        <p:spPr>
          <a:xfrm>
            <a:off x="1981200" y="900976"/>
            <a:ext cx="7560840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Enter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department's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b="1" dirty="0">
                <a:solidFill>
                  <a:srgbClr val="FF0000"/>
                </a:solidFill>
                <a:latin typeface="Consolas,Bold"/>
              </a:rPr>
              <a:t>Design</a:t>
            </a:r>
          </a:p>
          <a:p>
            <a:r>
              <a:rPr lang="pt-BR" b="1" dirty="0" err="1">
                <a:solidFill>
                  <a:srgbClr val="3B3838"/>
                </a:solidFill>
                <a:latin typeface="Consolas,Bold"/>
              </a:rPr>
              <a:t>Enter</a:t>
            </a:r>
            <a:r>
              <a:rPr lang="pt-BR" b="1" dirty="0">
                <a:solidFill>
                  <a:srgbClr val="3B3838"/>
                </a:solidFill>
                <a:latin typeface="Consolas,Bold"/>
              </a:rPr>
              <a:t> </a:t>
            </a:r>
            <a:r>
              <a:rPr lang="pt-BR" b="1" dirty="0" err="1">
                <a:solidFill>
                  <a:srgbClr val="3B3838"/>
                </a:solidFill>
                <a:latin typeface="Consolas,Bold"/>
              </a:rPr>
              <a:t>worker</a:t>
            </a:r>
            <a:r>
              <a:rPr lang="pt-BR" b="1" dirty="0">
                <a:solidFill>
                  <a:srgbClr val="3B3838"/>
                </a:solidFill>
                <a:latin typeface="Consolas,Bold"/>
              </a:rPr>
              <a:t> data: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b="1" dirty="0">
                <a:solidFill>
                  <a:srgbClr val="FF0000"/>
                </a:solidFill>
                <a:latin typeface="Consolas,Bold"/>
              </a:rPr>
              <a:t>Alex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Level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(Junior/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MidLevel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Senior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pt-BR" b="1" dirty="0" err="1">
                <a:solidFill>
                  <a:srgbClr val="FF0000"/>
                </a:solidFill>
                <a:latin typeface="Consolas,Bold"/>
              </a:rPr>
              <a:t>MidLevel</a:t>
            </a:r>
            <a:endParaRPr lang="pt-BR" b="1" dirty="0">
              <a:solidFill>
                <a:srgbClr val="FF0000"/>
              </a:solidFill>
              <a:latin typeface="Consolas,Bold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Base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salary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b="1" dirty="0">
                <a:solidFill>
                  <a:srgbClr val="FF0000"/>
                </a:solidFill>
                <a:latin typeface="Consolas,Bold"/>
              </a:rPr>
              <a:t>1200.00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How many contracts to this worker? </a:t>
            </a:r>
            <a:r>
              <a:rPr lang="en-US" b="1" dirty="0">
                <a:solidFill>
                  <a:srgbClr val="FF0000"/>
                </a:solidFill>
                <a:latin typeface="Consolas,Bold"/>
              </a:rPr>
              <a:t>3</a:t>
            </a:r>
          </a:p>
          <a:p>
            <a:r>
              <a:rPr lang="pt-BR" b="1" dirty="0" err="1">
                <a:solidFill>
                  <a:srgbClr val="3B3838"/>
                </a:solidFill>
                <a:latin typeface="Consolas,Bold"/>
              </a:rPr>
              <a:t>Enter</a:t>
            </a:r>
            <a:r>
              <a:rPr lang="pt-BR" b="1" dirty="0">
                <a:solidFill>
                  <a:srgbClr val="3B3838"/>
                </a:solidFill>
                <a:latin typeface="Consolas,Bold"/>
              </a:rPr>
              <a:t> #1 </a:t>
            </a:r>
            <a:r>
              <a:rPr lang="pt-BR" b="1" dirty="0" err="1">
                <a:solidFill>
                  <a:srgbClr val="3B3838"/>
                </a:solidFill>
                <a:latin typeface="Consolas,Bold"/>
              </a:rPr>
              <a:t>contract</a:t>
            </a:r>
            <a:r>
              <a:rPr lang="pt-BR" b="1" dirty="0">
                <a:solidFill>
                  <a:srgbClr val="3B3838"/>
                </a:solidFill>
                <a:latin typeface="Consolas,Bold"/>
              </a:rPr>
              <a:t> data: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Date (DD/MM/YYYY): </a:t>
            </a:r>
            <a:r>
              <a:rPr lang="pt-BR" b="1" dirty="0">
                <a:solidFill>
                  <a:srgbClr val="FF0000"/>
                </a:solidFill>
                <a:latin typeface="Consolas,Bold"/>
              </a:rPr>
              <a:t>20/08/2018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per hour: </a:t>
            </a:r>
            <a:r>
              <a:rPr lang="pt-BR" b="1" dirty="0">
                <a:solidFill>
                  <a:srgbClr val="FF0000"/>
                </a:solidFill>
                <a:latin typeface="Consolas,Bold"/>
              </a:rPr>
              <a:t>50.00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Duration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(hours): </a:t>
            </a:r>
            <a:r>
              <a:rPr lang="pt-BR" b="1" dirty="0">
                <a:solidFill>
                  <a:srgbClr val="FF0000"/>
                </a:solidFill>
                <a:latin typeface="Consolas,Bold"/>
              </a:rPr>
              <a:t>20</a:t>
            </a:r>
          </a:p>
          <a:p>
            <a:r>
              <a:rPr lang="pt-BR" b="1" dirty="0" err="1">
                <a:solidFill>
                  <a:srgbClr val="3B3838"/>
                </a:solidFill>
                <a:latin typeface="Consolas,Bold"/>
              </a:rPr>
              <a:t>Enter</a:t>
            </a:r>
            <a:r>
              <a:rPr lang="pt-BR" b="1" dirty="0">
                <a:solidFill>
                  <a:srgbClr val="3B3838"/>
                </a:solidFill>
                <a:latin typeface="Consolas,Bold"/>
              </a:rPr>
              <a:t> #2 </a:t>
            </a:r>
            <a:r>
              <a:rPr lang="pt-BR" b="1" dirty="0" err="1">
                <a:solidFill>
                  <a:srgbClr val="3B3838"/>
                </a:solidFill>
                <a:latin typeface="Consolas,Bold"/>
              </a:rPr>
              <a:t>contract</a:t>
            </a:r>
            <a:r>
              <a:rPr lang="pt-BR" b="1" dirty="0">
                <a:solidFill>
                  <a:srgbClr val="3B3838"/>
                </a:solidFill>
                <a:latin typeface="Consolas,Bold"/>
              </a:rPr>
              <a:t> data: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Date (DD/MM/YYYY): </a:t>
            </a:r>
            <a:r>
              <a:rPr lang="pt-BR" b="1" dirty="0">
                <a:solidFill>
                  <a:srgbClr val="FF0000"/>
                </a:solidFill>
                <a:latin typeface="Consolas,Bold"/>
              </a:rPr>
              <a:t>13/06/2018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per hour: </a:t>
            </a:r>
            <a:r>
              <a:rPr lang="pt-BR" b="1" dirty="0">
                <a:solidFill>
                  <a:srgbClr val="FF0000"/>
                </a:solidFill>
                <a:latin typeface="Consolas,Bold"/>
              </a:rPr>
              <a:t>30.00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Duration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(hours): </a:t>
            </a:r>
            <a:r>
              <a:rPr lang="pt-BR" b="1" dirty="0">
                <a:solidFill>
                  <a:srgbClr val="FF0000"/>
                </a:solidFill>
                <a:latin typeface="Consolas,Bold"/>
              </a:rPr>
              <a:t>18</a:t>
            </a:r>
          </a:p>
          <a:p>
            <a:r>
              <a:rPr lang="pt-BR" b="1" dirty="0" err="1">
                <a:solidFill>
                  <a:srgbClr val="3B3838"/>
                </a:solidFill>
                <a:latin typeface="Consolas,Bold"/>
              </a:rPr>
              <a:t>Enter</a:t>
            </a:r>
            <a:r>
              <a:rPr lang="pt-BR" b="1" dirty="0">
                <a:solidFill>
                  <a:srgbClr val="3B3838"/>
                </a:solidFill>
                <a:latin typeface="Consolas,Bold"/>
              </a:rPr>
              <a:t> #3 </a:t>
            </a:r>
            <a:r>
              <a:rPr lang="pt-BR" b="1" dirty="0" err="1">
                <a:solidFill>
                  <a:srgbClr val="3B3838"/>
                </a:solidFill>
                <a:latin typeface="Consolas,Bold"/>
              </a:rPr>
              <a:t>contract</a:t>
            </a:r>
            <a:r>
              <a:rPr lang="pt-BR" b="1" dirty="0">
                <a:solidFill>
                  <a:srgbClr val="3B3838"/>
                </a:solidFill>
                <a:latin typeface="Consolas,Bold"/>
              </a:rPr>
              <a:t> data: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Date (DD/MM/YYYY): </a:t>
            </a:r>
            <a:r>
              <a:rPr lang="pt-BR" b="1" dirty="0">
                <a:solidFill>
                  <a:srgbClr val="FF0000"/>
                </a:solidFill>
                <a:latin typeface="Consolas,Bold"/>
              </a:rPr>
              <a:t>25/08/2018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per hour: </a:t>
            </a:r>
            <a:r>
              <a:rPr lang="pt-BR" b="1" dirty="0">
                <a:solidFill>
                  <a:srgbClr val="FF0000"/>
                </a:solidFill>
                <a:latin typeface="Consolas,Bold"/>
              </a:rPr>
              <a:t>80.00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Duration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(hours): </a:t>
            </a:r>
            <a:r>
              <a:rPr lang="pt-BR" b="1" dirty="0">
                <a:solidFill>
                  <a:srgbClr val="FF0000"/>
                </a:solidFill>
                <a:latin typeface="Consolas,Bold"/>
              </a:rPr>
              <a:t>10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Enter month and year to calculate income (MM/YYYY): </a:t>
            </a:r>
            <a:r>
              <a:rPr lang="en-US" b="1" dirty="0">
                <a:solidFill>
                  <a:srgbClr val="FF0000"/>
                </a:solidFill>
                <a:latin typeface="Consolas,Bold"/>
              </a:rPr>
              <a:t>08/2018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006E0B-CE08-401D-AB44-A03F6B62317A}"/>
              </a:ext>
            </a:extLst>
          </p:cNvPr>
          <p:cNvSpPr/>
          <p:nvPr/>
        </p:nvSpPr>
        <p:spPr bwMode="auto">
          <a:xfrm>
            <a:off x="1981200" y="900975"/>
            <a:ext cx="5915000" cy="369332"/>
          </a:xfrm>
          <a:prstGeom prst="rect">
            <a:avLst/>
          </a:prstGeom>
          <a:noFill/>
          <a:ln w="28575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8D60286-EBB3-4EFA-B0AD-5DD36CC0B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257" y="419963"/>
            <a:ext cx="1704975" cy="23336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AF3334B-4433-4226-80CF-43F1AABD0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263" y="2871062"/>
            <a:ext cx="7991475" cy="182880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CC8FBA29-2AE3-4AAC-B00B-5AE3C58A4302}"/>
              </a:ext>
            </a:extLst>
          </p:cNvPr>
          <p:cNvSpPr/>
          <p:nvPr/>
        </p:nvSpPr>
        <p:spPr bwMode="auto">
          <a:xfrm>
            <a:off x="7896200" y="2780928"/>
            <a:ext cx="2038962" cy="369332"/>
          </a:xfrm>
          <a:prstGeom prst="rect">
            <a:avLst/>
          </a:prstGeom>
          <a:noFill/>
          <a:ln w="28575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EC8FF981-8C6D-4AF8-99D4-D8999F62B79A}"/>
              </a:ext>
            </a:extLst>
          </p:cNvPr>
          <p:cNvCxnSpPr/>
          <p:nvPr/>
        </p:nvCxnSpPr>
        <p:spPr bwMode="auto">
          <a:xfrm flipV="1">
            <a:off x="8294688" y="1870075"/>
            <a:ext cx="849313" cy="278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1AC26BC6-C5C9-4BB0-BDF2-5D76656B5110}"/>
              </a:ext>
            </a:extLst>
          </p:cNvPr>
          <p:cNvSpPr/>
          <p:nvPr/>
        </p:nvSpPr>
        <p:spPr>
          <a:xfrm>
            <a:off x="6759781" y="1744067"/>
            <a:ext cx="1534906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Associação</a:t>
            </a:r>
            <a:endParaRPr lang="pt-BR" sz="1400" b="1" dirty="0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E9A493F5-11C8-4976-BEBD-96E148F70F4F}"/>
              </a:ext>
            </a:extLst>
          </p:cNvPr>
          <p:cNvCxnSpPr/>
          <p:nvPr/>
        </p:nvCxnSpPr>
        <p:spPr bwMode="auto">
          <a:xfrm flipV="1">
            <a:off x="8294688" y="1870076"/>
            <a:ext cx="849313" cy="27879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3B3DFBB5-1BAA-4872-8078-80E4A3987B80}"/>
              </a:ext>
            </a:extLst>
          </p:cNvPr>
          <p:cNvCxnSpPr>
            <a:cxnSpLocks/>
          </p:cNvCxnSpPr>
          <p:nvPr/>
        </p:nvCxnSpPr>
        <p:spPr bwMode="auto">
          <a:xfrm>
            <a:off x="8294688" y="1897686"/>
            <a:ext cx="105569" cy="104945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4" name="Imagem 23">
            <a:extLst>
              <a:ext uri="{FF2B5EF4-FFF2-40B4-BE49-F238E27FC236}">
                <a16:creationId xmlns:a16="http://schemas.microsoft.com/office/drawing/2014/main" id="{B273DF0C-E0A8-400E-ABA9-6ED097BCC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3089" y="4289355"/>
            <a:ext cx="6372225" cy="2543175"/>
          </a:xfrm>
          <a:prstGeom prst="rect">
            <a:avLst/>
          </a:prstGeom>
        </p:spPr>
      </p:pic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A40CC50D-2677-4B50-9B5E-1CD6523F981D}"/>
              </a:ext>
            </a:extLst>
          </p:cNvPr>
          <p:cNvCxnSpPr>
            <a:cxnSpLocks/>
            <a:stCxn id="14" idx="2"/>
          </p:cNvCxnSpPr>
          <p:nvPr/>
        </p:nvCxnSpPr>
        <p:spPr bwMode="auto">
          <a:xfrm flipH="1">
            <a:off x="4871864" y="2051844"/>
            <a:ext cx="2655370" cy="431265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21DFC712-A796-4BBC-9B9A-6A16C12AEC52}"/>
              </a:ext>
            </a:extLst>
          </p:cNvPr>
          <p:cNvCxnSpPr>
            <a:cxnSpLocks/>
            <a:stCxn id="14" idx="2"/>
          </p:cNvCxnSpPr>
          <p:nvPr/>
        </p:nvCxnSpPr>
        <p:spPr bwMode="auto">
          <a:xfrm flipH="1">
            <a:off x="6081714" y="2051843"/>
            <a:ext cx="1445520" cy="445055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5F331E0C-2048-4C80-8E04-27AC840AE059}"/>
              </a:ext>
            </a:extLst>
          </p:cNvPr>
          <p:cNvSpPr/>
          <p:nvPr/>
        </p:nvSpPr>
        <p:spPr bwMode="auto">
          <a:xfrm>
            <a:off x="2100262" y="4699862"/>
            <a:ext cx="3967468" cy="369332"/>
          </a:xfrm>
          <a:prstGeom prst="rect">
            <a:avLst/>
          </a:prstGeom>
          <a:noFill/>
          <a:ln w="28575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AB9B0018-C604-4747-9511-1700AE515D96}"/>
              </a:ext>
            </a:extLst>
          </p:cNvPr>
          <p:cNvSpPr/>
          <p:nvPr/>
        </p:nvSpPr>
        <p:spPr bwMode="auto">
          <a:xfrm>
            <a:off x="2040541" y="6274456"/>
            <a:ext cx="4343491" cy="369332"/>
          </a:xfrm>
          <a:prstGeom prst="rect">
            <a:avLst/>
          </a:prstGeom>
          <a:noFill/>
          <a:ln w="28575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49836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4" grpId="0" animBg="1"/>
      <p:bldP spid="33" grpId="0" animBg="1"/>
      <p:bldP spid="3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94F99-1B33-4636-B69D-7965B644DA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Associação</a:t>
            </a:r>
            <a:r>
              <a:rPr lang="pt-BR" dirty="0">
                <a:sym typeface="Wingdings" panose="05000000000000000000" pitchFamily="2" charset="2"/>
              </a:rPr>
              <a:t> Contrato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/>
              <a:t>Trabalhador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F8D06A-E33B-4F55-8F4E-D13F754A3E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03BA82-7379-4303-9A67-93894622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17409F-C255-4942-8167-3519089F74A4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883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EDEEC-0672-4C6B-B9F3-25B6FA72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E57AA1-263B-411D-85D9-C152BDA1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D59D39-F9ED-4E7E-BB99-9ABF2EED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0618CF9-45D6-48EB-98C3-825C545FFC5A}"/>
              </a:ext>
            </a:extLst>
          </p:cNvPr>
          <p:cNvSpPr/>
          <p:nvPr/>
        </p:nvSpPr>
        <p:spPr>
          <a:xfrm>
            <a:off x="1981200" y="900976"/>
            <a:ext cx="7560840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Enter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department's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b="1" dirty="0">
                <a:solidFill>
                  <a:srgbClr val="FF0000"/>
                </a:solidFill>
                <a:latin typeface="Consolas,Bold"/>
              </a:rPr>
              <a:t>Design</a:t>
            </a:r>
          </a:p>
          <a:p>
            <a:r>
              <a:rPr lang="pt-BR" b="1" dirty="0" err="1">
                <a:solidFill>
                  <a:srgbClr val="3B3838"/>
                </a:solidFill>
                <a:latin typeface="Consolas,Bold"/>
              </a:rPr>
              <a:t>Enter</a:t>
            </a:r>
            <a:r>
              <a:rPr lang="pt-BR" b="1" dirty="0">
                <a:solidFill>
                  <a:srgbClr val="3B3838"/>
                </a:solidFill>
                <a:latin typeface="Consolas,Bold"/>
              </a:rPr>
              <a:t> </a:t>
            </a:r>
            <a:r>
              <a:rPr lang="pt-BR" b="1" dirty="0" err="1">
                <a:solidFill>
                  <a:srgbClr val="3B3838"/>
                </a:solidFill>
                <a:latin typeface="Consolas,Bold"/>
              </a:rPr>
              <a:t>worker</a:t>
            </a:r>
            <a:r>
              <a:rPr lang="pt-BR" b="1" dirty="0">
                <a:solidFill>
                  <a:srgbClr val="3B3838"/>
                </a:solidFill>
                <a:latin typeface="Consolas,Bold"/>
              </a:rPr>
              <a:t> data: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b="1" dirty="0">
                <a:solidFill>
                  <a:srgbClr val="FF0000"/>
                </a:solidFill>
                <a:latin typeface="Consolas,Bold"/>
              </a:rPr>
              <a:t>Alex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Level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(Junior/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MidLevel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Senior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pt-BR" b="1" dirty="0" err="1">
                <a:solidFill>
                  <a:srgbClr val="FF0000"/>
                </a:solidFill>
                <a:latin typeface="Consolas,Bold"/>
              </a:rPr>
              <a:t>MidLevel</a:t>
            </a:r>
            <a:endParaRPr lang="pt-BR" b="1" dirty="0">
              <a:solidFill>
                <a:srgbClr val="FF0000"/>
              </a:solidFill>
              <a:latin typeface="Consolas,Bold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Base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salary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b="1" dirty="0">
                <a:solidFill>
                  <a:srgbClr val="FF0000"/>
                </a:solidFill>
                <a:latin typeface="Consolas,Bold"/>
              </a:rPr>
              <a:t>1200.00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How many contracts to this worker? </a:t>
            </a:r>
            <a:r>
              <a:rPr lang="en-US" b="1" dirty="0">
                <a:solidFill>
                  <a:srgbClr val="FF0000"/>
                </a:solidFill>
                <a:latin typeface="Consolas,Bold"/>
              </a:rPr>
              <a:t>3</a:t>
            </a:r>
          </a:p>
          <a:p>
            <a:r>
              <a:rPr lang="pt-BR" b="1" dirty="0" err="1">
                <a:solidFill>
                  <a:srgbClr val="3B3838"/>
                </a:solidFill>
                <a:latin typeface="Consolas,Bold"/>
              </a:rPr>
              <a:t>Enter</a:t>
            </a:r>
            <a:r>
              <a:rPr lang="pt-BR" b="1" dirty="0">
                <a:solidFill>
                  <a:srgbClr val="3B3838"/>
                </a:solidFill>
                <a:latin typeface="Consolas,Bold"/>
              </a:rPr>
              <a:t> #1 </a:t>
            </a:r>
            <a:r>
              <a:rPr lang="pt-BR" b="1" dirty="0" err="1">
                <a:solidFill>
                  <a:srgbClr val="3B3838"/>
                </a:solidFill>
                <a:latin typeface="Consolas,Bold"/>
              </a:rPr>
              <a:t>contract</a:t>
            </a:r>
            <a:r>
              <a:rPr lang="pt-BR" b="1" dirty="0">
                <a:solidFill>
                  <a:srgbClr val="3B3838"/>
                </a:solidFill>
                <a:latin typeface="Consolas,Bold"/>
              </a:rPr>
              <a:t> data: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Date (DD/MM/YYYY): </a:t>
            </a:r>
            <a:r>
              <a:rPr lang="pt-BR" b="1" dirty="0">
                <a:solidFill>
                  <a:srgbClr val="FF0000"/>
                </a:solidFill>
                <a:latin typeface="Consolas,Bold"/>
              </a:rPr>
              <a:t>20/08/2018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per hour: </a:t>
            </a:r>
            <a:r>
              <a:rPr lang="pt-BR" b="1" dirty="0">
                <a:solidFill>
                  <a:srgbClr val="FF0000"/>
                </a:solidFill>
                <a:latin typeface="Consolas,Bold"/>
              </a:rPr>
              <a:t>50.00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Duration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(hours): </a:t>
            </a:r>
            <a:r>
              <a:rPr lang="pt-BR" b="1" dirty="0">
                <a:solidFill>
                  <a:srgbClr val="FF0000"/>
                </a:solidFill>
                <a:latin typeface="Consolas,Bold"/>
              </a:rPr>
              <a:t>20</a:t>
            </a:r>
          </a:p>
          <a:p>
            <a:r>
              <a:rPr lang="pt-BR" b="1" dirty="0" err="1">
                <a:solidFill>
                  <a:srgbClr val="3B3838"/>
                </a:solidFill>
                <a:latin typeface="Consolas,Bold"/>
              </a:rPr>
              <a:t>Enter</a:t>
            </a:r>
            <a:r>
              <a:rPr lang="pt-BR" b="1" dirty="0">
                <a:solidFill>
                  <a:srgbClr val="3B3838"/>
                </a:solidFill>
                <a:latin typeface="Consolas,Bold"/>
              </a:rPr>
              <a:t> #2 </a:t>
            </a:r>
            <a:r>
              <a:rPr lang="pt-BR" b="1" dirty="0" err="1">
                <a:solidFill>
                  <a:srgbClr val="3B3838"/>
                </a:solidFill>
                <a:latin typeface="Consolas,Bold"/>
              </a:rPr>
              <a:t>contract</a:t>
            </a:r>
            <a:r>
              <a:rPr lang="pt-BR" b="1" dirty="0">
                <a:solidFill>
                  <a:srgbClr val="3B3838"/>
                </a:solidFill>
                <a:latin typeface="Consolas,Bold"/>
              </a:rPr>
              <a:t> data: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Date (DD/MM/YYYY): </a:t>
            </a:r>
            <a:r>
              <a:rPr lang="pt-BR" b="1" dirty="0">
                <a:solidFill>
                  <a:srgbClr val="FF0000"/>
                </a:solidFill>
                <a:latin typeface="Consolas,Bold"/>
              </a:rPr>
              <a:t>13/06/2018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per hour: </a:t>
            </a:r>
            <a:r>
              <a:rPr lang="pt-BR" b="1" dirty="0">
                <a:solidFill>
                  <a:srgbClr val="FF0000"/>
                </a:solidFill>
                <a:latin typeface="Consolas,Bold"/>
              </a:rPr>
              <a:t>30.00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Duration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(hours): </a:t>
            </a:r>
            <a:r>
              <a:rPr lang="pt-BR" b="1" dirty="0">
                <a:solidFill>
                  <a:srgbClr val="FF0000"/>
                </a:solidFill>
                <a:latin typeface="Consolas,Bold"/>
              </a:rPr>
              <a:t>18</a:t>
            </a:r>
          </a:p>
          <a:p>
            <a:r>
              <a:rPr lang="pt-BR" b="1" dirty="0" err="1">
                <a:solidFill>
                  <a:srgbClr val="3B3838"/>
                </a:solidFill>
                <a:latin typeface="Consolas,Bold"/>
              </a:rPr>
              <a:t>Enter</a:t>
            </a:r>
            <a:r>
              <a:rPr lang="pt-BR" b="1" dirty="0">
                <a:solidFill>
                  <a:srgbClr val="3B3838"/>
                </a:solidFill>
                <a:latin typeface="Consolas,Bold"/>
              </a:rPr>
              <a:t> #3 </a:t>
            </a:r>
            <a:r>
              <a:rPr lang="pt-BR" b="1" dirty="0" err="1">
                <a:solidFill>
                  <a:srgbClr val="3B3838"/>
                </a:solidFill>
                <a:latin typeface="Consolas,Bold"/>
              </a:rPr>
              <a:t>contract</a:t>
            </a:r>
            <a:r>
              <a:rPr lang="pt-BR" b="1" dirty="0">
                <a:solidFill>
                  <a:srgbClr val="3B3838"/>
                </a:solidFill>
                <a:latin typeface="Consolas,Bold"/>
              </a:rPr>
              <a:t> data: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Date (DD/MM/YYYY): </a:t>
            </a:r>
            <a:r>
              <a:rPr lang="pt-BR" b="1" dirty="0">
                <a:solidFill>
                  <a:srgbClr val="FF0000"/>
                </a:solidFill>
                <a:latin typeface="Consolas,Bold"/>
              </a:rPr>
              <a:t>25/08/2018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per hour: </a:t>
            </a:r>
            <a:r>
              <a:rPr lang="pt-BR" b="1" dirty="0">
                <a:solidFill>
                  <a:srgbClr val="FF0000"/>
                </a:solidFill>
                <a:latin typeface="Consolas,Bold"/>
              </a:rPr>
              <a:t>80.00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Duration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(hours): </a:t>
            </a:r>
            <a:r>
              <a:rPr lang="pt-BR" b="1" dirty="0">
                <a:solidFill>
                  <a:srgbClr val="FF0000"/>
                </a:solidFill>
                <a:latin typeface="Consolas,Bold"/>
              </a:rPr>
              <a:t>10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Enter month and year to calculate income (MM/YYYY): </a:t>
            </a:r>
            <a:r>
              <a:rPr lang="en-US" b="1" dirty="0">
                <a:solidFill>
                  <a:srgbClr val="FF0000"/>
                </a:solidFill>
                <a:latin typeface="Consolas,Bold"/>
              </a:rPr>
              <a:t>08/2018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006E0B-CE08-401D-AB44-A03F6B62317A}"/>
              </a:ext>
            </a:extLst>
          </p:cNvPr>
          <p:cNvSpPr/>
          <p:nvPr/>
        </p:nvSpPr>
        <p:spPr bwMode="auto">
          <a:xfrm>
            <a:off x="1816497" y="2272574"/>
            <a:ext cx="5516513" cy="369332"/>
          </a:xfrm>
          <a:prstGeom prst="rect">
            <a:avLst/>
          </a:prstGeom>
          <a:noFill/>
          <a:ln w="28575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B235501-DCD0-49B8-9A31-9DCEFCE0AD6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93339" y="698069"/>
            <a:ext cx="4440083" cy="265892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BB45447-9055-4810-8E47-A67654617FE3}"/>
              </a:ext>
            </a:extLst>
          </p:cNvPr>
          <p:cNvSpPr/>
          <p:nvPr/>
        </p:nvSpPr>
        <p:spPr>
          <a:xfrm>
            <a:off x="7497713" y="3252123"/>
            <a:ext cx="2713087" cy="954107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Associação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3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objetos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contratos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associados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objeto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worker</a:t>
            </a:r>
            <a:endParaRPr lang="pt-BR" sz="1400" b="1" dirty="0"/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3CD892E-F69D-4662-A4C0-186FA3FE7DE0}"/>
              </a:ext>
            </a:extLst>
          </p:cNvPr>
          <p:cNvCxnSpPr>
            <a:cxnSpLocks/>
            <a:stCxn id="14" idx="0"/>
          </p:cNvCxnSpPr>
          <p:nvPr/>
        </p:nvCxnSpPr>
        <p:spPr bwMode="auto">
          <a:xfrm flipH="1" flipV="1">
            <a:off x="8077200" y="1556792"/>
            <a:ext cx="777056" cy="169533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CCCA33C0-F845-4850-93D9-37CC019DB380}"/>
              </a:ext>
            </a:extLst>
          </p:cNvPr>
          <p:cNvCxnSpPr>
            <a:cxnSpLocks/>
            <a:stCxn id="14" idx="0"/>
          </p:cNvCxnSpPr>
          <p:nvPr/>
        </p:nvCxnSpPr>
        <p:spPr bwMode="auto">
          <a:xfrm flipH="1" flipV="1">
            <a:off x="8760296" y="1797580"/>
            <a:ext cx="93960" cy="145454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B308FAE0-7A23-4E32-BA33-E8828E87FA4B}"/>
              </a:ext>
            </a:extLst>
          </p:cNvPr>
          <p:cNvCxnSpPr>
            <a:cxnSpLocks/>
            <a:stCxn id="14" idx="0"/>
          </p:cNvCxnSpPr>
          <p:nvPr/>
        </p:nvCxnSpPr>
        <p:spPr bwMode="auto">
          <a:xfrm flipV="1">
            <a:off x="8854257" y="2467406"/>
            <a:ext cx="109309" cy="78471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4" name="Imagem 23">
            <a:extLst>
              <a:ext uri="{FF2B5EF4-FFF2-40B4-BE49-F238E27FC236}">
                <a16:creationId xmlns:a16="http://schemas.microsoft.com/office/drawing/2014/main" id="{E184C582-2109-4336-852D-D2D66B8AA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441" y="4319982"/>
            <a:ext cx="7762875" cy="1609725"/>
          </a:xfrm>
          <a:prstGeom prst="rect">
            <a:avLst/>
          </a:prstGeom>
        </p:spPr>
      </p:pic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A9C9D300-FAA9-4ED0-BD43-03C295A4EEC9}"/>
              </a:ext>
            </a:extLst>
          </p:cNvPr>
          <p:cNvCxnSpPr>
            <a:cxnSpLocks/>
          </p:cNvCxnSpPr>
          <p:nvPr/>
        </p:nvCxnSpPr>
        <p:spPr bwMode="auto">
          <a:xfrm flipH="1">
            <a:off x="4574752" y="4228299"/>
            <a:ext cx="4232524" cy="1432472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3240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D48F5-AE83-4B37-82A6-ACF87449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E14289-78F7-4551-AF02-ADD9D142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98DE86-40E4-400D-9832-8C920AF8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DA8752A-FE2A-4D59-9C77-91F14033C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836613"/>
            <a:ext cx="7943850" cy="322897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4E5A8D3-4286-45B8-A045-06C54E315C69}"/>
              </a:ext>
            </a:extLst>
          </p:cNvPr>
          <p:cNvSpPr/>
          <p:nvPr/>
        </p:nvSpPr>
        <p:spPr bwMode="auto">
          <a:xfrm>
            <a:off x="1981200" y="3284983"/>
            <a:ext cx="6995120" cy="369332"/>
          </a:xfrm>
          <a:prstGeom prst="rect">
            <a:avLst/>
          </a:prstGeom>
          <a:noFill/>
          <a:ln w="28575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DAA91B0-F69E-436C-985C-999BD62FF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691" y="79437"/>
            <a:ext cx="5267325" cy="3457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447F5E3-FBD2-413B-9685-EC69A6303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583" y="3838575"/>
            <a:ext cx="6600825" cy="28194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C251183-C726-4BB5-9EF0-E4E7AD2A75CD}"/>
              </a:ext>
            </a:extLst>
          </p:cNvPr>
          <p:cNvSpPr/>
          <p:nvPr/>
        </p:nvSpPr>
        <p:spPr bwMode="auto">
          <a:xfrm>
            <a:off x="3959670" y="5733256"/>
            <a:ext cx="6600826" cy="369332"/>
          </a:xfrm>
          <a:prstGeom prst="rect">
            <a:avLst/>
          </a:prstGeom>
          <a:noFill/>
          <a:ln w="28575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8DA73A1-BB64-4D55-8E65-AA1AC40F7C9D}"/>
              </a:ext>
            </a:extLst>
          </p:cNvPr>
          <p:cNvSpPr/>
          <p:nvPr/>
        </p:nvSpPr>
        <p:spPr bwMode="auto">
          <a:xfrm>
            <a:off x="5498088" y="1628800"/>
            <a:ext cx="5062408" cy="369332"/>
          </a:xfrm>
          <a:prstGeom prst="rect">
            <a:avLst/>
          </a:prstGeom>
          <a:noFill/>
          <a:ln w="28575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4A16C4B-4DC3-495E-913B-290E2171D462}"/>
              </a:ext>
            </a:extLst>
          </p:cNvPr>
          <p:cNvSpPr/>
          <p:nvPr/>
        </p:nvSpPr>
        <p:spPr>
          <a:xfrm>
            <a:off x="1981200" y="3872861"/>
            <a:ext cx="7416824" cy="984885"/>
          </a:xfrm>
          <a:prstGeom prst="rect">
            <a:avLst/>
          </a:prstGeom>
          <a:solidFill>
            <a:schemeClr val="tx1"/>
          </a:solidFill>
          <a:ln>
            <a:solidFill>
              <a:srgbClr val="CC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instanciando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o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contrato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–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laco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for 3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contratos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HourContract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contract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HourContract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(date,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valuePerHour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hours);</a:t>
            </a:r>
          </a:p>
          <a:p>
            <a:pPr algn="ctr"/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adicionando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cada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contrato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aos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contratos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do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trabalhador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00"/>
                </a:solidFill>
              </a:rPr>
              <a:t>worker.AddContract</a:t>
            </a:r>
            <a:r>
              <a:rPr lang="pt-BR" sz="1400" dirty="0">
                <a:solidFill>
                  <a:srgbClr val="000000"/>
                </a:solidFill>
              </a:rPr>
              <a:t>(</a:t>
            </a:r>
            <a:r>
              <a:rPr lang="pt-BR" sz="1400" dirty="0" err="1">
                <a:solidFill>
                  <a:srgbClr val="000000"/>
                </a:solidFill>
              </a:rPr>
              <a:t>contract</a:t>
            </a:r>
            <a:r>
              <a:rPr lang="pt-BR" sz="1400" dirty="0">
                <a:solidFill>
                  <a:srgbClr val="000000"/>
                </a:solidFill>
              </a:rPr>
              <a:t>);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pt-BR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201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EDEEC-0672-4C6B-B9F3-25B6FA72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E57AA1-263B-411D-85D9-C152BDA1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D59D39-F9ED-4E7E-BB99-9ABF2EED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0618CF9-45D6-48EB-98C3-825C545FFC5A}"/>
              </a:ext>
            </a:extLst>
          </p:cNvPr>
          <p:cNvSpPr/>
          <p:nvPr/>
        </p:nvSpPr>
        <p:spPr>
          <a:xfrm>
            <a:off x="1981200" y="900976"/>
            <a:ext cx="7560840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Enter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department's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b="1" dirty="0">
                <a:solidFill>
                  <a:srgbClr val="FF0000"/>
                </a:solidFill>
                <a:latin typeface="Consolas,Bold"/>
              </a:rPr>
              <a:t>Design</a:t>
            </a:r>
          </a:p>
          <a:p>
            <a:r>
              <a:rPr lang="pt-BR" b="1" dirty="0" err="1">
                <a:solidFill>
                  <a:srgbClr val="3B3838"/>
                </a:solidFill>
                <a:latin typeface="Consolas,Bold"/>
              </a:rPr>
              <a:t>Enter</a:t>
            </a:r>
            <a:r>
              <a:rPr lang="pt-BR" b="1" dirty="0">
                <a:solidFill>
                  <a:srgbClr val="3B3838"/>
                </a:solidFill>
                <a:latin typeface="Consolas,Bold"/>
              </a:rPr>
              <a:t> </a:t>
            </a:r>
            <a:r>
              <a:rPr lang="pt-BR" b="1" dirty="0" err="1">
                <a:solidFill>
                  <a:srgbClr val="3B3838"/>
                </a:solidFill>
                <a:latin typeface="Consolas,Bold"/>
              </a:rPr>
              <a:t>worker</a:t>
            </a:r>
            <a:r>
              <a:rPr lang="pt-BR" b="1" dirty="0">
                <a:solidFill>
                  <a:srgbClr val="3B3838"/>
                </a:solidFill>
                <a:latin typeface="Consolas,Bold"/>
              </a:rPr>
              <a:t> data: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b="1" dirty="0">
                <a:solidFill>
                  <a:srgbClr val="FF0000"/>
                </a:solidFill>
                <a:latin typeface="Consolas,Bold"/>
              </a:rPr>
              <a:t>Alex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Level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(Junior/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MidLevel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Senior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pt-BR" b="1" dirty="0" err="1">
                <a:solidFill>
                  <a:srgbClr val="FF0000"/>
                </a:solidFill>
                <a:latin typeface="Consolas,Bold"/>
              </a:rPr>
              <a:t>MidLevel</a:t>
            </a:r>
            <a:endParaRPr lang="pt-BR" b="1" dirty="0">
              <a:solidFill>
                <a:srgbClr val="FF0000"/>
              </a:solidFill>
              <a:latin typeface="Consolas,Bold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Base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salary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b="1" dirty="0">
                <a:solidFill>
                  <a:srgbClr val="FF0000"/>
                </a:solidFill>
                <a:latin typeface="Consolas,Bold"/>
              </a:rPr>
              <a:t>1200.00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How many contracts to this worker? </a:t>
            </a:r>
            <a:r>
              <a:rPr lang="en-US" b="1" dirty="0">
                <a:solidFill>
                  <a:srgbClr val="FF0000"/>
                </a:solidFill>
                <a:latin typeface="Consolas,Bold"/>
              </a:rPr>
              <a:t>3</a:t>
            </a:r>
          </a:p>
          <a:p>
            <a:r>
              <a:rPr lang="pt-BR" b="1" dirty="0" err="1">
                <a:solidFill>
                  <a:srgbClr val="3B3838"/>
                </a:solidFill>
                <a:latin typeface="Consolas,Bold"/>
              </a:rPr>
              <a:t>Enter</a:t>
            </a:r>
            <a:r>
              <a:rPr lang="pt-BR" b="1" dirty="0">
                <a:solidFill>
                  <a:srgbClr val="3B3838"/>
                </a:solidFill>
                <a:latin typeface="Consolas,Bold"/>
              </a:rPr>
              <a:t> #1 </a:t>
            </a:r>
            <a:r>
              <a:rPr lang="pt-BR" b="1" dirty="0" err="1">
                <a:solidFill>
                  <a:srgbClr val="3B3838"/>
                </a:solidFill>
                <a:latin typeface="Consolas,Bold"/>
              </a:rPr>
              <a:t>contract</a:t>
            </a:r>
            <a:r>
              <a:rPr lang="pt-BR" b="1" dirty="0">
                <a:solidFill>
                  <a:srgbClr val="3B3838"/>
                </a:solidFill>
                <a:latin typeface="Consolas,Bold"/>
              </a:rPr>
              <a:t> data: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Date (DD/MM/YYYY): </a:t>
            </a:r>
            <a:r>
              <a:rPr lang="pt-BR" b="1" dirty="0">
                <a:solidFill>
                  <a:srgbClr val="FF0000"/>
                </a:solidFill>
                <a:latin typeface="Consolas,Bold"/>
              </a:rPr>
              <a:t>20/08/2018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per hour: </a:t>
            </a:r>
            <a:r>
              <a:rPr lang="pt-BR" b="1" dirty="0">
                <a:solidFill>
                  <a:srgbClr val="FF0000"/>
                </a:solidFill>
                <a:latin typeface="Consolas,Bold"/>
              </a:rPr>
              <a:t>50.00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Duration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(hours): </a:t>
            </a:r>
            <a:r>
              <a:rPr lang="pt-BR" b="1" dirty="0">
                <a:solidFill>
                  <a:srgbClr val="FF0000"/>
                </a:solidFill>
                <a:latin typeface="Consolas,Bold"/>
              </a:rPr>
              <a:t>20</a:t>
            </a:r>
          </a:p>
          <a:p>
            <a:r>
              <a:rPr lang="pt-BR" b="1" dirty="0" err="1">
                <a:solidFill>
                  <a:srgbClr val="3B3838"/>
                </a:solidFill>
                <a:latin typeface="Consolas,Bold"/>
              </a:rPr>
              <a:t>Enter</a:t>
            </a:r>
            <a:r>
              <a:rPr lang="pt-BR" b="1" dirty="0">
                <a:solidFill>
                  <a:srgbClr val="3B3838"/>
                </a:solidFill>
                <a:latin typeface="Consolas,Bold"/>
              </a:rPr>
              <a:t> #2 </a:t>
            </a:r>
            <a:r>
              <a:rPr lang="pt-BR" b="1" dirty="0" err="1">
                <a:solidFill>
                  <a:srgbClr val="3B3838"/>
                </a:solidFill>
                <a:latin typeface="Consolas,Bold"/>
              </a:rPr>
              <a:t>contract</a:t>
            </a:r>
            <a:r>
              <a:rPr lang="pt-BR" b="1" dirty="0">
                <a:solidFill>
                  <a:srgbClr val="3B3838"/>
                </a:solidFill>
                <a:latin typeface="Consolas,Bold"/>
              </a:rPr>
              <a:t> data: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Date (DD/MM/YYYY): </a:t>
            </a:r>
            <a:r>
              <a:rPr lang="pt-BR" b="1" dirty="0">
                <a:solidFill>
                  <a:srgbClr val="FF0000"/>
                </a:solidFill>
                <a:latin typeface="Consolas,Bold"/>
              </a:rPr>
              <a:t>13/06/2018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per hour: </a:t>
            </a:r>
            <a:r>
              <a:rPr lang="pt-BR" b="1" dirty="0">
                <a:solidFill>
                  <a:srgbClr val="FF0000"/>
                </a:solidFill>
                <a:latin typeface="Consolas,Bold"/>
              </a:rPr>
              <a:t>30.00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Duration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(hours): </a:t>
            </a:r>
            <a:r>
              <a:rPr lang="pt-BR" b="1" dirty="0">
                <a:solidFill>
                  <a:srgbClr val="FF0000"/>
                </a:solidFill>
                <a:latin typeface="Consolas,Bold"/>
              </a:rPr>
              <a:t>18</a:t>
            </a:r>
          </a:p>
          <a:p>
            <a:r>
              <a:rPr lang="pt-BR" b="1" dirty="0" err="1">
                <a:solidFill>
                  <a:srgbClr val="3B3838"/>
                </a:solidFill>
                <a:latin typeface="Consolas,Bold"/>
              </a:rPr>
              <a:t>Enter</a:t>
            </a:r>
            <a:r>
              <a:rPr lang="pt-BR" b="1" dirty="0">
                <a:solidFill>
                  <a:srgbClr val="3B3838"/>
                </a:solidFill>
                <a:latin typeface="Consolas,Bold"/>
              </a:rPr>
              <a:t> #3 </a:t>
            </a:r>
            <a:r>
              <a:rPr lang="pt-BR" b="1" dirty="0" err="1">
                <a:solidFill>
                  <a:srgbClr val="3B3838"/>
                </a:solidFill>
                <a:latin typeface="Consolas,Bold"/>
              </a:rPr>
              <a:t>contract</a:t>
            </a:r>
            <a:r>
              <a:rPr lang="pt-BR" b="1" dirty="0">
                <a:solidFill>
                  <a:srgbClr val="3B3838"/>
                </a:solidFill>
                <a:latin typeface="Consolas,Bold"/>
              </a:rPr>
              <a:t> data: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Date (DD/MM/YYYY): </a:t>
            </a:r>
            <a:r>
              <a:rPr lang="pt-BR" b="1" dirty="0">
                <a:solidFill>
                  <a:srgbClr val="FF0000"/>
                </a:solidFill>
                <a:latin typeface="Consolas,Bold"/>
              </a:rPr>
              <a:t>25/08/2018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per hour: </a:t>
            </a:r>
            <a:r>
              <a:rPr lang="pt-BR" b="1" dirty="0">
                <a:solidFill>
                  <a:srgbClr val="FF0000"/>
                </a:solidFill>
                <a:latin typeface="Consolas,Bold"/>
              </a:rPr>
              <a:t>80.00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Duration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(hours): </a:t>
            </a:r>
            <a:r>
              <a:rPr lang="pt-BR" b="1" dirty="0">
                <a:solidFill>
                  <a:srgbClr val="FF0000"/>
                </a:solidFill>
                <a:latin typeface="Consolas,Bold"/>
              </a:rPr>
              <a:t>10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Enter month and year to calculate income (MM/YYYY): </a:t>
            </a:r>
            <a:r>
              <a:rPr lang="en-US" b="1" dirty="0">
                <a:solidFill>
                  <a:srgbClr val="FF0000"/>
                </a:solidFill>
                <a:latin typeface="Consolas,Bold"/>
              </a:rPr>
              <a:t>08/2018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006E0B-CE08-401D-AB44-A03F6B62317A}"/>
              </a:ext>
            </a:extLst>
          </p:cNvPr>
          <p:cNvSpPr/>
          <p:nvPr/>
        </p:nvSpPr>
        <p:spPr bwMode="auto">
          <a:xfrm>
            <a:off x="1816497" y="2272574"/>
            <a:ext cx="5516513" cy="369332"/>
          </a:xfrm>
          <a:prstGeom prst="rect">
            <a:avLst/>
          </a:prstGeom>
          <a:noFill/>
          <a:ln w="28575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B235501-DCD0-49B8-9A31-9DCEFCE0AD6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93339" y="698069"/>
            <a:ext cx="4440083" cy="265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942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44E94-1E5C-4BDF-8CE8-8A858A7F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iniciais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88B87C-A268-4D87-A47E-AEE377BAA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Tx/>
              <a:buSzPct val="100000"/>
              <a:buFont typeface="Wingdings" panose="05000000000000000000" pitchFamily="2" charset="2"/>
              <a:buChar char="q"/>
            </a:pPr>
            <a:r>
              <a:rPr lang="pt-BR" dirty="0">
                <a:effectLst/>
              </a:rPr>
              <a:t>Os conceitos de </a:t>
            </a:r>
            <a:r>
              <a:rPr lang="pt-BR" b="1" dirty="0">
                <a:effectLst/>
              </a:rPr>
              <a:t>associação, composição e agregação de classes </a:t>
            </a:r>
            <a:r>
              <a:rPr lang="pt-BR" dirty="0">
                <a:effectLst/>
              </a:rPr>
              <a:t>são maneiras de estabelecer o relacionamento entre duas classes.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q"/>
            </a:pPr>
            <a:r>
              <a:rPr lang="pt-BR" dirty="0">
                <a:effectLst/>
              </a:rPr>
              <a:t>Quando duas classes estão relacionadas então dizemos que existe uma </a:t>
            </a:r>
            <a:r>
              <a:rPr lang="pt-BR" b="1" dirty="0">
                <a:effectLst/>
              </a:rPr>
              <a:t>associação</a:t>
            </a:r>
            <a:r>
              <a:rPr lang="pt-BR" dirty="0">
                <a:effectLst/>
              </a:rPr>
              <a:t> entre elas.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q"/>
            </a:pPr>
            <a:r>
              <a:rPr lang="pt-BR" dirty="0">
                <a:effectLst/>
              </a:rPr>
              <a:t>Quando a associação representa uma relação "todo-parte" podemos ter duas situações: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sz="1600" dirty="0">
                <a:effectLst/>
              </a:rPr>
              <a:t>Quando a parte não existe sem o todo temos uma </a:t>
            </a:r>
            <a:r>
              <a:rPr lang="pt-BR" sz="1600" b="1" dirty="0">
                <a:effectLst/>
              </a:rPr>
              <a:t>composição</a:t>
            </a:r>
            <a:r>
              <a:rPr lang="pt-BR" sz="1600" dirty="0">
                <a:effectLst/>
              </a:rPr>
              <a:t>. Exemplo: Nota Fiscal e Item da Nota. Se a nota for excluída, seus itens também o serão.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sz="1600" dirty="0">
                <a:effectLst/>
              </a:rPr>
              <a:t>Quando a parte existe mesmo que o todo deixa de existir temos uma </a:t>
            </a:r>
            <a:r>
              <a:rPr lang="pt-BR" sz="1600" b="1" dirty="0">
                <a:effectLst/>
              </a:rPr>
              <a:t>agregação</a:t>
            </a:r>
            <a:r>
              <a:rPr lang="pt-BR" sz="1600" dirty="0">
                <a:effectLst/>
              </a:rPr>
              <a:t>. Exemplo: Turma e Aluno. Mesmo se a turma for cancelada, os alunos continuam existindo e passam para outra turma.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q"/>
            </a:pPr>
            <a:r>
              <a:rPr lang="pt-BR" dirty="0">
                <a:effectLst/>
              </a:rPr>
              <a:t>Outros tipos de relacionamento incluem a generalização e especialização, que são termos para indicar o relacionamento de herança entre duas classes.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38387F4-50DB-441F-A36C-8E271723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7321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EDEEC-0672-4C6B-B9F3-25B6FA72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E57AA1-263B-411D-85D9-C152BDA1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D59D39-F9ED-4E7E-BB99-9ABF2EED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1BBABF0-057F-4F82-8111-038BFAF55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5" y="695960"/>
            <a:ext cx="7115175" cy="23431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AAE57A2-7E73-4A1E-8A21-28165309F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370302"/>
            <a:ext cx="9144000" cy="217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005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EDEEC-0672-4C6B-B9F3-25B6FA72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E57AA1-263B-411D-85D9-C152BDA1F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D59D39-F9ED-4E7E-BB99-9ABF2EED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0618CF9-45D6-48EB-98C3-825C545FFC5A}"/>
              </a:ext>
            </a:extLst>
          </p:cNvPr>
          <p:cNvSpPr/>
          <p:nvPr/>
        </p:nvSpPr>
        <p:spPr>
          <a:xfrm>
            <a:off x="1981200" y="900976"/>
            <a:ext cx="7560840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Enter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department's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b="1" dirty="0">
                <a:solidFill>
                  <a:srgbClr val="FF0000"/>
                </a:solidFill>
                <a:latin typeface="Consolas,Bold"/>
              </a:rPr>
              <a:t>Design</a:t>
            </a:r>
          </a:p>
          <a:p>
            <a:r>
              <a:rPr lang="pt-BR" b="1" dirty="0" err="1">
                <a:solidFill>
                  <a:srgbClr val="3B3838"/>
                </a:solidFill>
                <a:latin typeface="Consolas,Bold"/>
              </a:rPr>
              <a:t>Enter</a:t>
            </a:r>
            <a:r>
              <a:rPr lang="pt-BR" b="1" dirty="0">
                <a:solidFill>
                  <a:srgbClr val="3B3838"/>
                </a:solidFill>
                <a:latin typeface="Consolas,Bold"/>
              </a:rPr>
              <a:t> </a:t>
            </a:r>
            <a:r>
              <a:rPr lang="pt-BR" b="1" dirty="0" err="1">
                <a:solidFill>
                  <a:srgbClr val="3B3838"/>
                </a:solidFill>
                <a:latin typeface="Consolas,Bold"/>
              </a:rPr>
              <a:t>worker</a:t>
            </a:r>
            <a:r>
              <a:rPr lang="pt-BR" b="1" dirty="0">
                <a:solidFill>
                  <a:srgbClr val="3B3838"/>
                </a:solidFill>
                <a:latin typeface="Consolas,Bold"/>
              </a:rPr>
              <a:t> data: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b="1" dirty="0">
                <a:solidFill>
                  <a:srgbClr val="FF0000"/>
                </a:solidFill>
                <a:latin typeface="Consolas,Bold"/>
              </a:rPr>
              <a:t>Alex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Level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(Junior/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MidLevel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Senior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): </a:t>
            </a:r>
            <a:r>
              <a:rPr lang="pt-BR" b="1" dirty="0" err="1">
                <a:solidFill>
                  <a:srgbClr val="FF0000"/>
                </a:solidFill>
                <a:latin typeface="Consolas,Bold"/>
              </a:rPr>
              <a:t>MidLevel</a:t>
            </a:r>
            <a:endParaRPr lang="pt-BR" b="1" dirty="0">
              <a:solidFill>
                <a:srgbClr val="FF0000"/>
              </a:solidFill>
              <a:latin typeface="Consolas,Bold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Base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salary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b="1" dirty="0">
                <a:solidFill>
                  <a:srgbClr val="FF0000"/>
                </a:solidFill>
                <a:latin typeface="Consolas,Bold"/>
              </a:rPr>
              <a:t>1200.00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How many contracts to this worker? </a:t>
            </a:r>
            <a:r>
              <a:rPr lang="en-US" b="1" dirty="0">
                <a:solidFill>
                  <a:srgbClr val="FF0000"/>
                </a:solidFill>
                <a:latin typeface="Consolas,Bold"/>
              </a:rPr>
              <a:t>3</a:t>
            </a:r>
          </a:p>
          <a:p>
            <a:r>
              <a:rPr lang="pt-BR" b="1" dirty="0" err="1">
                <a:solidFill>
                  <a:srgbClr val="3B3838"/>
                </a:solidFill>
                <a:latin typeface="Consolas,Bold"/>
              </a:rPr>
              <a:t>Enter</a:t>
            </a:r>
            <a:r>
              <a:rPr lang="pt-BR" b="1" dirty="0">
                <a:solidFill>
                  <a:srgbClr val="3B3838"/>
                </a:solidFill>
                <a:latin typeface="Consolas,Bold"/>
              </a:rPr>
              <a:t> #1 </a:t>
            </a:r>
            <a:r>
              <a:rPr lang="pt-BR" b="1" dirty="0" err="1">
                <a:solidFill>
                  <a:srgbClr val="3B3838"/>
                </a:solidFill>
                <a:latin typeface="Consolas,Bold"/>
              </a:rPr>
              <a:t>contract</a:t>
            </a:r>
            <a:r>
              <a:rPr lang="pt-BR" b="1" dirty="0">
                <a:solidFill>
                  <a:srgbClr val="3B3838"/>
                </a:solidFill>
                <a:latin typeface="Consolas,Bold"/>
              </a:rPr>
              <a:t> data: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Date (DD/MM/YYYY): </a:t>
            </a:r>
            <a:r>
              <a:rPr lang="pt-BR" b="1" dirty="0">
                <a:solidFill>
                  <a:srgbClr val="FF0000"/>
                </a:solidFill>
                <a:latin typeface="Consolas,Bold"/>
              </a:rPr>
              <a:t>20/08/2018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per hour: </a:t>
            </a:r>
            <a:r>
              <a:rPr lang="pt-BR" b="1" dirty="0">
                <a:solidFill>
                  <a:srgbClr val="FF0000"/>
                </a:solidFill>
                <a:latin typeface="Consolas,Bold"/>
              </a:rPr>
              <a:t>50.00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Duration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(hours): </a:t>
            </a:r>
            <a:r>
              <a:rPr lang="pt-BR" b="1" dirty="0">
                <a:solidFill>
                  <a:srgbClr val="FF0000"/>
                </a:solidFill>
                <a:latin typeface="Consolas,Bold"/>
              </a:rPr>
              <a:t>20</a:t>
            </a:r>
          </a:p>
          <a:p>
            <a:r>
              <a:rPr lang="pt-BR" b="1" dirty="0" err="1">
                <a:solidFill>
                  <a:srgbClr val="3B3838"/>
                </a:solidFill>
                <a:latin typeface="Consolas,Bold"/>
              </a:rPr>
              <a:t>Enter</a:t>
            </a:r>
            <a:r>
              <a:rPr lang="pt-BR" b="1" dirty="0">
                <a:solidFill>
                  <a:srgbClr val="3B3838"/>
                </a:solidFill>
                <a:latin typeface="Consolas,Bold"/>
              </a:rPr>
              <a:t> #2 </a:t>
            </a:r>
            <a:r>
              <a:rPr lang="pt-BR" b="1" dirty="0" err="1">
                <a:solidFill>
                  <a:srgbClr val="3B3838"/>
                </a:solidFill>
                <a:latin typeface="Consolas,Bold"/>
              </a:rPr>
              <a:t>contract</a:t>
            </a:r>
            <a:r>
              <a:rPr lang="pt-BR" b="1" dirty="0">
                <a:solidFill>
                  <a:srgbClr val="3B3838"/>
                </a:solidFill>
                <a:latin typeface="Consolas,Bold"/>
              </a:rPr>
              <a:t> data: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Date (DD/MM/YYYY): </a:t>
            </a:r>
            <a:r>
              <a:rPr lang="pt-BR" b="1" dirty="0">
                <a:solidFill>
                  <a:srgbClr val="FF0000"/>
                </a:solidFill>
                <a:latin typeface="Consolas,Bold"/>
              </a:rPr>
              <a:t>13/06/2018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per hour: </a:t>
            </a:r>
            <a:r>
              <a:rPr lang="pt-BR" b="1" dirty="0">
                <a:solidFill>
                  <a:srgbClr val="FF0000"/>
                </a:solidFill>
                <a:latin typeface="Consolas,Bold"/>
              </a:rPr>
              <a:t>30.00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Duration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(hours): </a:t>
            </a:r>
            <a:r>
              <a:rPr lang="pt-BR" b="1" dirty="0">
                <a:solidFill>
                  <a:srgbClr val="FF0000"/>
                </a:solidFill>
                <a:latin typeface="Consolas,Bold"/>
              </a:rPr>
              <a:t>18</a:t>
            </a:r>
          </a:p>
          <a:p>
            <a:r>
              <a:rPr lang="pt-BR" b="1" dirty="0" err="1">
                <a:solidFill>
                  <a:srgbClr val="3B3838"/>
                </a:solidFill>
                <a:latin typeface="Consolas,Bold"/>
              </a:rPr>
              <a:t>Enter</a:t>
            </a:r>
            <a:r>
              <a:rPr lang="pt-BR" b="1" dirty="0">
                <a:solidFill>
                  <a:srgbClr val="3B3838"/>
                </a:solidFill>
                <a:latin typeface="Consolas,Bold"/>
              </a:rPr>
              <a:t> #3 </a:t>
            </a:r>
            <a:r>
              <a:rPr lang="pt-BR" b="1" dirty="0" err="1">
                <a:solidFill>
                  <a:srgbClr val="3B3838"/>
                </a:solidFill>
                <a:latin typeface="Consolas,Bold"/>
              </a:rPr>
              <a:t>contract</a:t>
            </a:r>
            <a:r>
              <a:rPr lang="pt-BR" b="1" dirty="0">
                <a:solidFill>
                  <a:srgbClr val="3B3838"/>
                </a:solidFill>
                <a:latin typeface="Consolas,Bold"/>
              </a:rPr>
              <a:t> data: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Date (DD/MM/YYYY): </a:t>
            </a:r>
            <a:r>
              <a:rPr lang="pt-BR" b="1" dirty="0">
                <a:solidFill>
                  <a:srgbClr val="FF0000"/>
                </a:solidFill>
                <a:latin typeface="Consolas,Bold"/>
              </a:rPr>
              <a:t>25/08/2018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per hour: </a:t>
            </a:r>
            <a:r>
              <a:rPr lang="pt-BR" b="1" dirty="0">
                <a:solidFill>
                  <a:srgbClr val="FF0000"/>
                </a:solidFill>
                <a:latin typeface="Consolas,Bold"/>
              </a:rPr>
              <a:t>80.00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Duration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(hours): </a:t>
            </a:r>
            <a:r>
              <a:rPr lang="pt-BR" b="1" dirty="0">
                <a:solidFill>
                  <a:srgbClr val="FF0000"/>
                </a:solidFill>
                <a:latin typeface="Consolas,Bold"/>
              </a:rPr>
              <a:t>10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Enter month and year to calculate income (MM/YYYY): </a:t>
            </a:r>
            <a:r>
              <a:rPr lang="en-US" b="1" dirty="0">
                <a:solidFill>
                  <a:srgbClr val="FF0000"/>
                </a:solidFill>
                <a:latin typeface="Consolas,Bold"/>
              </a:rPr>
              <a:t>08/2018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DE8C6FD-3B99-489F-ACE7-D9C3F5A7E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535" y="3654830"/>
            <a:ext cx="849085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8717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DDAB4-2EF2-4209-B7B2-72D940AE2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813DDC-FE15-4B4D-B64C-96B4C5F1B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C26B43-A576-4B91-A5F6-08885A68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C611064-427B-45A4-93BA-F58ECAC87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442" y="1535112"/>
            <a:ext cx="6911559" cy="378777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16D5B84-D39D-440A-B692-F3B926625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530" y="4649788"/>
            <a:ext cx="5620871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638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5DC40-6455-405D-A846-83B6B182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1EA8EE-A170-41AD-A10B-A992175EE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A2F48F-C17E-4BBE-B989-893EACFC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20F57A5-CC4C-4FAB-8B52-509F3E56F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551883"/>
            <a:ext cx="5368108" cy="37782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78172F3-EC37-4672-84E4-36C295AE2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745" y="4873625"/>
            <a:ext cx="603985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9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C298E-FD27-1418-7238-D7171E34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A19475-F2CF-2BF6-52C1-C04BAAA73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Programe o diagrama de classes abaixo utilizando as associações. </a:t>
            </a:r>
          </a:p>
          <a:p>
            <a:r>
              <a:rPr lang="pt-BR" dirty="0"/>
              <a:t>A figura abaixo apresenta as associações.</a:t>
            </a:r>
          </a:p>
          <a:p>
            <a:r>
              <a:rPr lang="pt-BR" dirty="0"/>
              <a:t>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2198E7-C4F8-2B41-D3EF-E6C39947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3BA27B8-1D0E-BFD8-2E5E-066E1E0CC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2292827"/>
            <a:ext cx="7505700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087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C298E-FD27-1418-7238-D7171E34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A19475-F2CF-2BF6-52C1-C04BAAA73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Figura abaixo não apresenta as associações.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2198E7-C4F8-2B41-D3EF-E6C39947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CEDAE5-5449-F0D6-F77B-DDE94A1EC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348880"/>
            <a:ext cx="102298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660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BA33E-5404-49DC-A551-96DBE9FCCD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Interface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7C797-791A-4F0E-91A6-15ADE94098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3F3813-8458-4683-993B-DE239108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17409F-C255-4942-8167-3519089F74A4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5843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BA33E-5404-49DC-A551-96DBE9FCC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3928" y="743448"/>
            <a:ext cx="7772400" cy="1470025"/>
          </a:xfrm>
        </p:spPr>
        <p:txBody>
          <a:bodyPr/>
          <a:lstStyle/>
          <a:p>
            <a:r>
              <a:rPr lang="pt-BR" dirty="0"/>
              <a:t>Interface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D7C797-791A-4F0E-91A6-15ADE94098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13F3813-8458-4683-993B-DE239108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17409F-C255-4942-8167-3519089F74A4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B9F8856-5767-4092-AF40-422B4856A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386" y="4293096"/>
            <a:ext cx="3468814" cy="17526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11457C-E930-418C-B788-77970D4BB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93" y="4293096"/>
            <a:ext cx="2106287" cy="17526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27479D6-2E98-4BC1-B201-53A759BC5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832" y="2213473"/>
            <a:ext cx="3658280" cy="128189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81CEDD-0DB2-45A5-977C-B98C67DE81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096" y="2298126"/>
            <a:ext cx="3323456" cy="67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684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11972-79D0-462F-B4E3-6511ABABB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344F90-69F7-4FF7-B266-C39EDEE88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Interface é um tipo que define um conjunto de operações que uma classe (ou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 deve implementar.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interface estabelece um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contrato 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que a classe (ou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 deve cumprir.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Pra quê interfaces?</a:t>
            </a:r>
          </a:p>
          <a:p>
            <a:pPr lvl="1" algn="just"/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Para criar sistemas com </a:t>
            </a:r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baixo acoplamento 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flexíveis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78EEA3-B03E-445B-9A31-B8769FA3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5856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11972-79D0-462F-B4E3-6511ABAB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510" y="548680"/>
            <a:ext cx="8229600" cy="1371600"/>
          </a:xfrm>
        </p:spPr>
        <p:txBody>
          <a:bodyPr/>
          <a:lstStyle/>
          <a:p>
            <a:r>
              <a:rPr lang="pt-BR" dirty="0"/>
              <a:t>Interface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344F90-69F7-4FF7-B266-C39EDEE88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Veja o exemplo:</a:t>
            </a:r>
          </a:p>
          <a:p>
            <a:pPr marL="0" indent="449263" algn="just"/>
            <a:r>
              <a:rPr lang="pt-BR" dirty="0">
                <a:latin typeface="Calibri" panose="020F0502020204030204" pitchFamily="34" charset="0"/>
              </a:rPr>
              <a:t>Uma locadora brasileira de carros cobra um valor por hora para locações de até 12 horas. Porém, se a duração da locação ultrapassar 12 horas, a locação será cobrada com base em um valor diário. </a:t>
            </a:r>
          </a:p>
          <a:p>
            <a:pPr marL="0" indent="449263" algn="just"/>
            <a:r>
              <a:rPr lang="pt-BR" dirty="0">
                <a:latin typeface="Calibri" panose="020F0502020204030204" pitchFamily="34" charset="0"/>
              </a:rPr>
              <a:t>Além do valor da locação, é acrescido no preço o valor do imposto conforme regras do país que, no caso do Brasil, é 20% para valores até 100.00, ou 15% para valores acima de 100.00. </a:t>
            </a:r>
          </a:p>
          <a:p>
            <a:pPr marL="0" indent="449263" algn="just"/>
            <a:r>
              <a:rPr lang="pt-BR" dirty="0">
                <a:latin typeface="Calibri" panose="020F0502020204030204" pitchFamily="34" charset="0"/>
              </a:rPr>
              <a:t>Fazer um programa que lê os dados da locação (modelo do carro, instante inicial e final da locação), bem como o valor por hora e o valor diário de locação. O programa deve então gerar a nota de pagamento (contendo valor da locação, valor do imposto e valor total do pagamento) e informar os dados na tela. 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78EEA3-B03E-445B-9A31-B8769FA3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128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44E94-1E5C-4BDF-8CE8-8A858A7F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iniciais   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88B87C-A268-4D87-A47E-AEE377BAA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Tx/>
              <a:buSzPct val="100000"/>
            </a:pPr>
            <a:r>
              <a:rPr lang="pt-BR" b="1" dirty="0">
                <a:effectLst/>
              </a:rPr>
              <a:t>Agregação</a:t>
            </a:r>
            <a:r>
              <a:rPr lang="pt-BR" dirty="0">
                <a:effectLst/>
              </a:rPr>
              <a:t>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q"/>
            </a:pPr>
            <a:r>
              <a:rPr lang="pt-BR" sz="1600" dirty="0">
                <a:effectLst/>
              </a:rPr>
              <a:t>Esse relacionamento é um </a:t>
            </a:r>
            <a:r>
              <a:rPr lang="pt-BR" sz="1600" u="sng" dirty="0">
                <a:effectLst/>
              </a:rPr>
              <a:t>tipo especial de associação</a:t>
            </a:r>
            <a:r>
              <a:rPr lang="pt-BR" sz="1600" dirty="0">
                <a:effectLst/>
              </a:rPr>
              <a:t> onde as informações de um objeto </a:t>
            </a:r>
            <a:r>
              <a:rPr lang="pt-BR" sz="1600" i="1" dirty="0">
                <a:effectLst/>
              </a:rPr>
              <a:t>(chamado objeto-todo) </a:t>
            </a:r>
            <a:r>
              <a:rPr lang="pt-BR" sz="1600" dirty="0">
                <a:effectLst/>
              </a:rPr>
              <a:t>precisam ser complementados pelas informações contidas em um ou mais objetos de outra classe </a:t>
            </a:r>
            <a:r>
              <a:rPr lang="pt-BR" sz="1600" i="1" dirty="0">
                <a:effectLst/>
              </a:rPr>
              <a:t>(chamados objetos-parte)</a:t>
            </a:r>
            <a:r>
              <a:rPr lang="pt-BR" sz="1600" dirty="0">
                <a:effectLst/>
              </a:rPr>
              <a:t>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q"/>
            </a:pPr>
            <a:r>
              <a:rPr lang="pt-BR" sz="1600" dirty="0">
                <a:effectLst/>
              </a:rPr>
              <a:t>Temos então o que conhecemos como </a:t>
            </a:r>
            <a:r>
              <a:rPr lang="pt-BR" sz="1600" b="1" dirty="0">
                <a:effectLst/>
              </a:rPr>
              <a:t>todo/parte</a:t>
            </a:r>
            <a:r>
              <a:rPr lang="pt-BR" sz="1600" dirty="0">
                <a:effectLst/>
              </a:rPr>
              <a:t>.  A agregação é um tipo de associação que </a:t>
            </a:r>
            <a:r>
              <a:rPr lang="pt-BR" sz="1600" b="1" dirty="0">
                <a:effectLst/>
              </a:rPr>
              <a:t>representa um vínculo fraco entre duas classes</a:t>
            </a:r>
            <a:r>
              <a:rPr lang="pt-BR" sz="1600" dirty="0">
                <a:effectLst/>
              </a:rPr>
              <a:t>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q"/>
            </a:pPr>
            <a:r>
              <a:rPr lang="pt-BR" sz="1600" dirty="0">
                <a:effectLst/>
              </a:rPr>
              <a:t>A representação UML para o relacionamento </a:t>
            </a:r>
            <a:r>
              <a:rPr lang="pt-BR" sz="1600" b="1" dirty="0">
                <a:effectLst/>
              </a:rPr>
              <a:t>Agregação</a:t>
            </a:r>
            <a:r>
              <a:rPr lang="pt-BR" sz="1600" dirty="0">
                <a:effectLst/>
              </a:rPr>
              <a:t> é representada como uma linha de associação com um diamante (sem estar preenchido) junto da classe agregadora.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q"/>
            </a:pPr>
            <a:r>
              <a:rPr lang="pt-BR" sz="1600" dirty="0">
                <a:effectLst/>
              </a:rPr>
              <a:t>O relacionamento de agregação ás vezes é referido como relacionamento "</a:t>
            </a:r>
            <a:r>
              <a:rPr lang="pt-BR" sz="1600" b="1" dirty="0">
                <a:effectLst/>
              </a:rPr>
              <a:t>tem um" ou '</a:t>
            </a:r>
            <a:r>
              <a:rPr lang="pt-BR" sz="1600" b="1" dirty="0" err="1">
                <a:effectLst/>
              </a:rPr>
              <a:t>has</a:t>
            </a:r>
            <a:r>
              <a:rPr lang="pt-BR" sz="1600" b="1" dirty="0">
                <a:effectLst/>
              </a:rPr>
              <a:t> a'.</a:t>
            </a:r>
            <a:endParaRPr lang="pt-BR" sz="1600" dirty="0">
              <a:effectLst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38387F4-50DB-441F-A36C-8E271723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8A91ECE-5CFC-4AC5-A12E-E99A10335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286" y="4761906"/>
            <a:ext cx="59055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FD420874-1B85-40B8-BC99-F59AE7E554CC}"/>
              </a:ext>
            </a:extLst>
          </p:cNvPr>
          <p:cNvSpPr/>
          <p:nvPr/>
        </p:nvSpPr>
        <p:spPr bwMode="auto">
          <a:xfrm>
            <a:off x="5159896" y="5269211"/>
            <a:ext cx="648072" cy="519351"/>
          </a:xfrm>
          <a:prstGeom prst="ellipse">
            <a:avLst/>
          </a:prstGeom>
          <a:noFill/>
          <a:ln w="28575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41456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611972-79D0-462F-B4E3-6511ABABB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344F90-69F7-4FF7-B266-C39EDEE88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Veja o exemplo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78EEA3-B03E-445B-9A31-B8769FA3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8ED0134-A657-4E2F-AACF-DBBF5E931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6" y="2047875"/>
            <a:ext cx="5781675" cy="27622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52113B-99DA-4D15-8DC4-C87E4DFE8A8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15800" y="5301209"/>
            <a:ext cx="8760401" cy="63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777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737CE-FBE8-4436-89F5-793D75A18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EB4E87-6873-45A0-B3A2-9DD6840E2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58BF18-0B4A-4B07-8B0A-6A6F4FC71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CAD5910-0989-4905-8C93-161C3397A9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99429" y="1673630"/>
            <a:ext cx="5364088" cy="262967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000E3FA-4E2B-4852-AF90-CE66929FEF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4564056"/>
            <a:ext cx="9144000" cy="162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872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87580-CB7B-4C3D-AB52-646C395FE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177785-9BF8-4D6F-89B2-9000273C0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dirty="0"/>
              <a:t>Projeto da camada de domínio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dirty="0"/>
              <a:t>São as entidades do negócio.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dirty="0"/>
              <a:t>Projeto da camada de Serviço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dirty="0"/>
              <a:t>Serviço de aluguel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F3A10E-3B64-4FD2-A59B-3DCB9BB2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9C1A2D8-9B47-4A72-8389-7EF563AF0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57" y="2488407"/>
            <a:ext cx="5648325" cy="12287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9F66DDE-D450-4646-AADC-38783FD0A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768" y="4767014"/>
            <a:ext cx="55245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984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A65A3-DFCA-49F1-8B63-4C98FD16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E97718-3839-4484-BE8F-843FF8116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Projeto da camadas de serviço – sem interface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dirty="0"/>
              <a:t>Serviço de aluguel (</a:t>
            </a:r>
            <a:r>
              <a:rPr lang="pt-BR" dirty="0" err="1"/>
              <a:t>RentalService</a:t>
            </a:r>
            <a:r>
              <a:rPr lang="pt-BR" dirty="0"/>
              <a:t>) possui:</a:t>
            </a:r>
          </a:p>
          <a:p>
            <a:pPr marL="685800" lvl="1" algn="just">
              <a:buFont typeface="Wingdings" panose="05000000000000000000" pitchFamily="2" charset="2"/>
              <a:buChar char="ü"/>
            </a:pPr>
            <a:r>
              <a:rPr lang="pt-BR" sz="1600" dirty="0"/>
              <a:t>Dois atributos e,</a:t>
            </a:r>
          </a:p>
          <a:p>
            <a:pPr marL="685800" lvl="1" algn="just">
              <a:buFont typeface="Wingdings" panose="05000000000000000000" pitchFamily="2" charset="2"/>
              <a:buChar char="ü"/>
            </a:pPr>
            <a:r>
              <a:rPr lang="pt-BR" sz="1600" dirty="0"/>
              <a:t>E um método que processa a nota de pagamento. Esse método recebe como parâmetro </a:t>
            </a:r>
            <a:r>
              <a:rPr lang="pt-BR" sz="1600" dirty="0" err="1"/>
              <a:t>CarRental</a:t>
            </a:r>
            <a:r>
              <a:rPr lang="pt-BR" sz="1600" dirty="0"/>
              <a:t> que é um objeto da classe </a:t>
            </a:r>
            <a:r>
              <a:rPr lang="pt-BR" sz="1600" dirty="0" err="1"/>
              <a:t>CarRental</a:t>
            </a:r>
            <a:r>
              <a:rPr lang="pt-BR" sz="1600" dirty="0"/>
              <a:t>. Ele é responsável por gerar o </a:t>
            </a:r>
            <a:r>
              <a:rPr lang="pt-BR" sz="1600" dirty="0" err="1"/>
              <a:t>Invoice</a:t>
            </a:r>
            <a:r>
              <a:rPr lang="pt-BR" sz="1600" dirty="0"/>
              <a:t> para pagamento contendo as informações do pagamento. </a:t>
            </a:r>
          </a:p>
          <a:p>
            <a:pPr marL="685800" lvl="1" algn="just">
              <a:buFont typeface="Wingdings" panose="05000000000000000000" pitchFamily="2" charset="2"/>
              <a:buChar char="ü"/>
            </a:pPr>
            <a:r>
              <a:rPr lang="pt-BR" sz="1600" dirty="0"/>
              <a:t>A classe </a:t>
            </a:r>
            <a:r>
              <a:rPr lang="pt-BR" sz="1600" dirty="0" err="1"/>
              <a:t>RentalService</a:t>
            </a:r>
            <a:r>
              <a:rPr lang="pt-BR" sz="1600" dirty="0"/>
              <a:t> tem uma dependência (composição) com a classe </a:t>
            </a:r>
            <a:r>
              <a:rPr lang="pt-BR" sz="1600" dirty="0" err="1"/>
              <a:t>BrazilTaxService</a:t>
            </a:r>
            <a:endParaRPr lang="pt-BR" sz="1600" dirty="0"/>
          </a:p>
          <a:p>
            <a:pPr marL="685800" lvl="1" algn="just">
              <a:buFont typeface="Wingdings" panose="05000000000000000000" pitchFamily="2" charset="2"/>
              <a:buChar char="ü"/>
            </a:pPr>
            <a:r>
              <a:rPr lang="pt-BR" sz="1600" dirty="0"/>
              <a:t>Serviço de taxas (tarifação)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7F1630-DF3F-4B74-B2EC-ECCA07AD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242B3B2-F2AD-4DB8-A75C-41D53C615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364" y="4532877"/>
            <a:ext cx="5067672" cy="92616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2A4E813-C109-4CC4-BA73-87ABD0DEC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670" y="5654388"/>
            <a:ext cx="56483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297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8335F-C708-486A-ADAA-ECDC25B0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Vehicle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F40212-E3B8-455C-B148-D57C27C2E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just">
              <a:spcBef>
                <a:spcPts val="0"/>
              </a:spcBef>
              <a:spcAft>
                <a:spcPts val="0"/>
              </a:spcAft>
            </a:pP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Course.Entities</a:t>
            </a:r>
            <a:r>
              <a:rPr lang="pt-BR" dirty="0">
                <a:latin typeface="Consolas" panose="020B0609020204030204" pitchFamily="49" charset="0"/>
              </a:rPr>
              <a:t> {</a:t>
            </a:r>
          </a:p>
          <a:p>
            <a:pPr indent="0" algn="just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2B91AF"/>
                </a:solidFill>
                <a:latin typeface="Consolas" panose="020B0609020204030204" pitchFamily="49" charset="0"/>
              </a:rPr>
              <a:t>Vehicle</a:t>
            </a:r>
            <a:r>
              <a:rPr lang="pt-BR" dirty="0">
                <a:latin typeface="Consolas" panose="020B0609020204030204" pitchFamily="49" charset="0"/>
              </a:rPr>
              <a:t> {</a:t>
            </a:r>
          </a:p>
          <a:p>
            <a:pPr indent="0" algn="just">
              <a:spcBef>
                <a:spcPts val="0"/>
              </a:spcBef>
              <a:spcAft>
                <a:spcPts val="0"/>
              </a:spcAft>
            </a:pPr>
            <a:endParaRPr lang="pt-BR" dirty="0">
              <a:latin typeface="Consolas" panose="020B0609020204030204" pitchFamily="49" charset="0"/>
            </a:endParaRPr>
          </a:p>
          <a:p>
            <a:pPr indent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Model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; }</a:t>
            </a:r>
          </a:p>
          <a:p>
            <a:pPr indent="0" algn="just">
              <a:spcBef>
                <a:spcPts val="0"/>
              </a:spcBef>
              <a:spcAft>
                <a:spcPts val="0"/>
              </a:spcAft>
            </a:pPr>
            <a:endParaRPr lang="pt-BR" dirty="0">
              <a:latin typeface="Consolas" panose="020B0609020204030204" pitchFamily="49" charset="0"/>
            </a:endParaRPr>
          </a:p>
          <a:p>
            <a:pPr indent="0" algn="just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Vehicle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latin typeface="Consolas" panose="020B0609020204030204" pitchFamily="49" charset="0"/>
              </a:rPr>
              <a:t> model) {</a:t>
            </a:r>
          </a:p>
          <a:p>
            <a:pPr indent="0" algn="just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latin typeface="Consolas" panose="020B0609020204030204" pitchFamily="49" charset="0"/>
              </a:rPr>
              <a:t>            Model = model;</a:t>
            </a:r>
          </a:p>
          <a:p>
            <a:pPr indent="0" algn="just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latin typeface="Consolas" panose="020B0609020204030204" pitchFamily="49" charset="0"/>
              </a:rPr>
              <a:t>        }</a:t>
            </a:r>
          </a:p>
          <a:p>
            <a:pPr indent="0" algn="just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latin typeface="Consolas" panose="020B0609020204030204" pitchFamily="49" charset="0"/>
              </a:rPr>
              <a:t>    }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FCEBED-4AB2-491B-A4ED-61273E6D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601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8335F-C708-486A-ADAA-ECDC25B0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CarRental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F40212-E3B8-455C-B148-D57C27C2E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40769"/>
            <a:ext cx="8229600" cy="4608513"/>
          </a:xfrm>
        </p:spPr>
        <p:txBody>
          <a:bodyPr/>
          <a:lstStyle/>
          <a:p>
            <a:pPr algn="l"/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200" dirty="0">
                <a:latin typeface="Consolas" panose="020B0609020204030204" pitchFamily="49" charset="0"/>
              </a:rPr>
              <a:t> System;</a:t>
            </a:r>
          </a:p>
          <a:p>
            <a:pPr algn="l"/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Interface_Seminterface.Entities</a:t>
            </a:r>
            <a:endParaRPr lang="pt-BR" sz="1200" dirty="0">
              <a:latin typeface="Consolas" panose="020B0609020204030204" pitchFamily="49" charset="0"/>
            </a:endParaRPr>
          </a:p>
          <a:p>
            <a:pPr algn="l"/>
            <a:r>
              <a:rPr lang="pt-BR" sz="1200" dirty="0">
                <a:latin typeface="Consolas" panose="020B0609020204030204" pitchFamily="49" charset="0"/>
              </a:rPr>
              <a:t>{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CarRental</a:t>
            </a:r>
            <a:endParaRPr lang="pt-BR" sz="1200" dirty="0">
              <a:latin typeface="Consolas" panose="020B0609020204030204" pitchFamily="49" charset="0"/>
            </a:endParaRPr>
          </a:p>
          <a:p>
            <a:pPr algn="l"/>
            <a:r>
              <a:rPr lang="pt-BR" sz="1200" dirty="0">
                <a:latin typeface="Consolas" panose="020B0609020204030204" pitchFamily="49" charset="0"/>
              </a:rPr>
              <a:t>    {</a:t>
            </a:r>
          </a:p>
          <a:p>
            <a:pPr algn="l"/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DateTime</a:t>
            </a:r>
            <a:r>
              <a:rPr lang="en-US" sz="1200" dirty="0">
                <a:latin typeface="Consolas" panose="020B0609020204030204" pitchFamily="49" charset="0"/>
              </a:rPr>
              <a:t> Start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latin typeface="Consolas" panose="020B0609020204030204" pitchFamily="49" charset="0"/>
              </a:rPr>
              <a:t>; }</a:t>
            </a:r>
          </a:p>
          <a:p>
            <a:pPr algn="l"/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DateTime</a:t>
            </a:r>
            <a:r>
              <a:rPr lang="en-US" sz="1200" dirty="0">
                <a:latin typeface="Consolas" panose="020B0609020204030204" pitchFamily="49" charset="0"/>
              </a:rPr>
              <a:t> Finish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latin typeface="Consolas" panose="020B0609020204030204" pitchFamily="49" charset="0"/>
              </a:rPr>
              <a:t>; }</a:t>
            </a:r>
          </a:p>
          <a:p>
            <a:pPr algn="l"/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latin typeface="Consolas" panose="020B0609020204030204" pitchFamily="49" charset="0"/>
              </a:rPr>
              <a:t> Vehicle </a:t>
            </a:r>
            <a:r>
              <a:rPr lang="en-US" sz="1200" dirty="0" err="1">
                <a:latin typeface="Consolas" panose="020B0609020204030204" pitchFamily="49" charset="0"/>
              </a:rPr>
              <a:t>Vehicle</a:t>
            </a:r>
            <a:r>
              <a:rPr lang="en-US" sz="1200" dirty="0"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latin typeface="Consolas" panose="020B0609020204030204" pitchFamily="49" charset="0"/>
              </a:rPr>
              <a:t>; }</a:t>
            </a:r>
          </a:p>
          <a:p>
            <a:pPr algn="l"/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latin typeface="Consolas" panose="020B0609020204030204" pitchFamily="49" charset="0"/>
              </a:rPr>
              <a:t> Invoice </a:t>
            </a:r>
            <a:r>
              <a:rPr lang="en-US" sz="1200" dirty="0" err="1">
                <a:latin typeface="Consolas" panose="020B0609020204030204" pitchFamily="49" charset="0"/>
              </a:rPr>
              <a:t>Invoice</a:t>
            </a:r>
            <a:r>
              <a:rPr lang="en-US" sz="1200" dirty="0"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latin typeface="Consolas" panose="020B0609020204030204" pitchFamily="49" charset="0"/>
              </a:rPr>
              <a:t>; }</a:t>
            </a:r>
            <a:endParaRPr lang="pt-BR" sz="1200" dirty="0">
              <a:latin typeface="Consolas" panose="020B0609020204030204" pitchFamily="49" charset="0"/>
            </a:endParaRPr>
          </a:p>
          <a:p>
            <a:pPr algn="l"/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CarRental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DateTime</a:t>
            </a:r>
            <a:r>
              <a:rPr lang="en-US" sz="1200" dirty="0">
                <a:latin typeface="Consolas" panose="020B0609020204030204" pitchFamily="49" charset="0"/>
              </a:rPr>
              <a:t> start, </a:t>
            </a:r>
            <a:r>
              <a:rPr lang="en-US" sz="1200" dirty="0" err="1">
                <a:latin typeface="Consolas" panose="020B0609020204030204" pitchFamily="49" charset="0"/>
              </a:rPr>
              <a:t>DateTime</a:t>
            </a:r>
            <a:r>
              <a:rPr lang="en-US" sz="1200" dirty="0">
                <a:latin typeface="Consolas" panose="020B0609020204030204" pitchFamily="49" charset="0"/>
              </a:rPr>
              <a:t> finish, Vehicle vehicle)</a:t>
            </a:r>
          </a:p>
          <a:p>
            <a:pPr algn="l"/>
            <a:r>
              <a:rPr lang="pt-BR" sz="1200" dirty="0">
                <a:latin typeface="Consolas" panose="020B0609020204030204" pitchFamily="49" charset="0"/>
              </a:rPr>
              <a:t>        {</a:t>
            </a:r>
          </a:p>
          <a:p>
            <a:pPr algn="l"/>
            <a:r>
              <a:rPr lang="pt-BR" sz="1200" dirty="0">
                <a:latin typeface="Consolas" panose="020B0609020204030204" pitchFamily="49" charset="0"/>
              </a:rPr>
              <a:t>            Start = start;</a:t>
            </a:r>
          </a:p>
          <a:p>
            <a:pPr algn="l"/>
            <a:r>
              <a:rPr lang="pt-BR" sz="1200" dirty="0"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latin typeface="Consolas" panose="020B0609020204030204" pitchFamily="49" charset="0"/>
              </a:rPr>
              <a:t>Finish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 err="1">
                <a:latin typeface="Consolas" panose="020B0609020204030204" pitchFamily="49" charset="0"/>
              </a:rPr>
              <a:t>finish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200" dirty="0"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latin typeface="Consolas" panose="020B0609020204030204" pitchFamily="49" charset="0"/>
              </a:rPr>
              <a:t>Vehicle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 err="1">
                <a:latin typeface="Consolas" panose="020B0609020204030204" pitchFamily="49" charset="0"/>
              </a:rPr>
              <a:t>vehicle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pt-BR" sz="1200" dirty="0">
                <a:latin typeface="Consolas" panose="020B0609020204030204" pitchFamily="49" charset="0"/>
              </a:rPr>
              <a:t>           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pt-B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Invoice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null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; //só vai ser gerada quando processar o aluguel de carro</a:t>
            </a:r>
            <a:endParaRPr lang="pt-BR" sz="1200" dirty="0">
              <a:latin typeface="Consolas" panose="020B0609020204030204" pitchFamily="49" charset="0"/>
            </a:endParaRPr>
          </a:p>
          <a:p>
            <a:pPr algn="l"/>
            <a:r>
              <a:rPr lang="pt-BR" sz="1200" dirty="0"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pt-BR" sz="1200" dirty="0"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pt-BR" sz="1200" dirty="0"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FCEBED-4AB2-491B-A4ED-61273E6D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658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8335F-C708-486A-ADAA-ECDC25B0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Invoice</a:t>
            </a:r>
            <a:r>
              <a:rPr lang="pt-BR" dirty="0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F40212-E3B8-455C-B148-D57C27C2E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System.Globalization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Interface_Seminterface.Entities</a:t>
            </a:r>
            <a:endParaRPr lang="pt-BR" sz="1200" dirty="0">
              <a:latin typeface="Consolas" panose="020B0609020204030204" pitchFamily="49" charset="0"/>
            </a:endParaRP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{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Invoice</a:t>
            </a:r>
            <a:endParaRPr lang="pt-BR" sz="1200" dirty="0">
              <a:latin typeface="Consolas" panose="020B0609020204030204" pitchFamily="49" charset="0"/>
            </a:endParaRP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{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BasicPayment</a:t>
            </a:r>
            <a:r>
              <a:rPr lang="en-US" sz="1200" dirty="0"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latin typeface="Consolas" panose="020B0609020204030204" pitchFamily="49" charset="0"/>
              </a:rPr>
              <a:t>; }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latin typeface="Consolas" panose="020B0609020204030204" pitchFamily="49" charset="0"/>
              </a:rPr>
              <a:t> Tax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latin typeface="Consolas" panose="020B0609020204030204" pitchFamily="49" charset="0"/>
              </a:rPr>
              <a:t>; }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endParaRPr lang="pt-BR" sz="1200" dirty="0">
              <a:latin typeface="Consolas" panose="020B0609020204030204" pitchFamily="49" charset="0"/>
            </a:endParaRP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Invoice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basicPayment</a:t>
            </a:r>
            <a:r>
              <a:rPr lang="pt-BR" sz="1200" dirty="0">
                <a:latin typeface="Consolas" panose="020B0609020204030204" pitchFamily="49" charset="0"/>
              </a:rPr>
              <a:t>,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tax</a:t>
            </a:r>
            <a:r>
              <a:rPr lang="pt-BR" sz="1200" dirty="0">
                <a:latin typeface="Consolas" panose="020B0609020204030204" pitchFamily="49" charset="0"/>
              </a:rPr>
              <a:t>)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{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latin typeface="Consolas" panose="020B0609020204030204" pitchFamily="49" charset="0"/>
              </a:rPr>
              <a:t>BasicPayment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 err="1">
                <a:latin typeface="Consolas" panose="020B0609020204030204" pitchFamily="49" charset="0"/>
              </a:rPr>
              <a:t>basicPayment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latin typeface="Consolas" panose="020B0609020204030204" pitchFamily="49" charset="0"/>
              </a:rPr>
              <a:t>Tax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 err="1">
                <a:latin typeface="Consolas" panose="020B0609020204030204" pitchFamily="49" charset="0"/>
              </a:rPr>
              <a:t>tax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}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TotalPayment</a:t>
            </a:r>
            <a:endParaRPr lang="pt-BR" sz="1200" dirty="0">
              <a:latin typeface="Consolas" panose="020B0609020204030204" pitchFamily="49" charset="0"/>
            </a:endParaRP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{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t-BR" sz="1200" dirty="0">
                <a:latin typeface="Consolas" panose="020B0609020204030204" pitchFamily="49" charset="0"/>
              </a:rPr>
              <a:t> {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BasicPayment</a:t>
            </a:r>
            <a:r>
              <a:rPr lang="pt-BR" sz="1200" dirty="0">
                <a:latin typeface="Consolas" panose="020B0609020204030204" pitchFamily="49" charset="0"/>
              </a:rPr>
              <a:t> + </a:t>
            </a:r>
            <a:r>
              <a:rPr lang="pt-BR" sz="1200" dirty="0" err="1">
                <a:latin typeface="Consolas" panose="020B0609020204030204" pitchFamily="49" charset="0"/>
              </a:rPr>
              <a:t>Tax</a:t>
            </a:r>
            <a:r>
              <a:rPr lang="pt-BR" sz="1200" dirty="0">
                <a:latin typeface="Consolas" panose="020B0609020204030204" pitchFamily="49" charset="0"/>
              </a:rPr>
              <a:t>; }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}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ToString</a:t>
            </a:r>
            <a:r>
              <a:rPr lang="pt-BR" sz="1200" dirty="0">
                <a:latin typeface="Consolas" panose="020B0609020204030204" pitchFamily="49" charset="0"/>
              </a:rPr>
              <a:t>()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{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"Basic </a:t>
            </a:r>
            <a:r>
              <a:rPr lang="pt-B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Payment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endParaRPr lang="pt-BR" sz="1200" dirty="0">
              <a:latin typeface="Consolas" panose="020B0609020204030204" pitchFamily="49" charset="0"/>
            </a:endParaRP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        + </a:t>
            </a:r>
            <a:r>
              <a:rPr lang="pt-BR" sz="1200" dirty="0" err="1">
                <a:latin typeface="Consolas" panose="020B0609020204030204" pitchFamily="49" charset="0"/>
              </a:rPr>
              <a:t>BasicPayment.ToString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"F2"</a:t>
            </a:r>
            <a:r>
              <a:rPr lang="pt-BR" sz="1200" dirty="0">
                <a:latin typeface="Consolas" panose="020B0609020204030204" pitchFamily="49" charset="0"/>
              </a:rPr>
              <a:t>, </a:t>
            </a:r>
            <a:r>
              <a:rPr lang="pt-BR" sz="1200" dirty="0" err="1">
                <a:latin typeface="Consolas" panose="020B0609020204030204" pitchFamily="49" charset="0"/>
              </a:rPr>
              <a:t>CultureInfo.InvariantCulture</a:t>
            </a:r>
            <a:r>
              <a:rPr lang="pt-BR" sz="1200" dirty="0">
                <a:latin typeface="Consolas" panose="020B0609020204030204" pitchFamily="49" charset="0"/>
              </a:rPr>
              <a:t>)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        + 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pt-B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nTax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endParaRPr lang="pt-BR" sz="1200" dirty="0">
              <a:latin typeface="Consolas" panose="020B0609020204030204" pitchFamily="49" charset="0"/>
            </a:endParaRP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        + </a:t>
            </a:r>
            <a:r>
              <a:rPr lang="pt-BR" sz="1200" dirty="0" err="1">
                <a:latin typeface="Consolas" panose="020B0609020204030204" pitchFamily="49" charset="0"/>
              </a:rPr>
              <a:t>Tax.ToString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"F2"</a:t>
            </a:r>
            <a:r>
              <a:rPr lang="pt-BR" sz="1200" dirty="0">
                <a:latin typeface="Consolas" panose="020B0609020204030204" pitchFamily="49" charset="0"/>
              </a:rPr>
              <a:t>, </a:t>
            </a:r>
            <a:r>
              <a:rPr lang="pt-BR" sz="1200" dirty="0" err="1">
                <a:latin typeface="Consolas" panose="020B0609020204030204" pitchFamily="49" charset="0"/>
              </a:rPr>
              <a:t>CultureInfo.InvariantCulture</a:t>
            </a:r>
            <a:r>
              <a:rPr lang="pt-BR" sz="1200" dirty="0">
                <a:latin typeface="Consolas" panose="020B0609020204030204" pitchFamily="49" charset="0"/>
              </a:rPr>
              <a:t>)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        + 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pt-B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nTotal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payment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endParaRPr lang="pt-BR" sz="1200" dirty="0">
              <a:latin typeface="Consolas" panose="020B0609020204030204" pitchFamily="49" charset="0"/>
            </a:endParaRP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        + </a:t>
            </a:r>
            <a:r>
              <a:rPr lang="pt-BR" sz="1200" dirty="0" err="1">
                <a:latin typeface="Consolas" panose="020B0609020204030204" pitchFamily="49" charset="0"/>
              </a:rPr>
              <a:t>TotalPayment.ToString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"F2"</a:t>
            </a:r>
            <a:r>
              <a:rPr lang="pt-BR" sz="1200" dirty="0">
                <a:latin typeface="Consolas" panose="020B0609020204030204" pitchFamily="49" charset="0"/>
              </a:rPr>
              <a:t>, </a:t>
            </a:r>
            <a:r>
              <a:rPr lang="pt-BR" sz="1200" dirty="0" err="1">
                <a:latin typeface="Consolas" panose="020B0609020204030204" pitchFamily="49" charset="0"/>
              </a:rPr>
              <a:t>CultureInfo.InvariantCulture</a:t>
            </a:r>
            <a:r>
              <a:rPr lang="pt-BR" sz="1200" dirty="0">
                <a:latin typeface="Consolas" panose="020B0609020204030204" pitchFamily="49" charset="0"/>
              </a:rPr>
              <a:t>);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endParaRPr lang="pt-BR" sz="1200" dirty="0">
              <a:latin typeface="Consolas" panose="020B0609020204030204" pitchFamily="49" charset="0"/>
            </a:endParaRP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}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}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FCEBED-4AB2-491B-A4ED-61273E6D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540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8335F-C708-486A-ADAA-ECDC25B0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Rental</a:t>
            </a:r>
            <a:r>
              <a:rPr lang="pt-BR" dirty="0"/>
              <a:t> Service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F40212-E3B8-455C-B148-D57C27C2E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764705"/>
            <a:ext cx="8229600" cy="5956771"/>
          </a:xfrm>
          <a:solidFill>
            <a:schemeClr val="tx1"/>
          </a:solidFill>
        </p:spPr>
        <p:txBody>
          <a:bodyPr/>
          <a:lstStyle/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200" dirty="0">
                <a:latin typeface="Consolas" panose="020B0609020204030204" pitchFamily="49" charset="0"/>
              </a:rPr>
              <a:t> System;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Interface_Seminterface.Entities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Interface_Seminterface.Services</a:t>
            </a:r>
            <a:endParaRPr lang="pt-BR" sz="1200" dirty="0">
              <a:latin typeface="Consolas" panose="020B0609020204030204" pitchFamily="49" charset="0"/>
            </a:endParaRP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{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RentalService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serviço de aluguel que processa a nota de pagamento</a:t>
            </a:r>
            <a:endParaRPr lang="pt-BR" sz="1200" dirty="0">
              <a:latin typeface="Consolas" panose="020B0609020204030204" pitchFamily="49" charset="0"/>
            </a:endParaRP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{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PricePerHour</a:t>
            </a:r>
            <a:r>
              <a:rPr lang="en-US" sz="1200" dirty="0"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latin typeface="Consolas" panose="020B0609020204030204" pitchFamily="49" charset="0"/>
              </a:rPr>
              <a:t>; }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PricePerDay</a:t>
            </a:r>
            <a:r>
              <a:rPr lang="en-US" sz="1200" dirty="0"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latin typeface="Consolas" panose="020B0609020204030204" pitchFamily="49" charset="0"/>
              </a:rPr>
              <a:t>; }</a:t>
            </a:r>
            <a:endParaRPr lang="pt-BR" sz="1200" dirty="0">
              <a:latin typeface="Consolas" panose="020B0609020204030204" pitchFamily="49" charset="0"/>
            </a:endParaRP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BrazilTaxService</a:t>
            </a:r>
            <a:r>
              <a:rPr lang="pt-BR" sz="1200" dirty="0">
                <a:latin typeface="Consolas" panose="020B0609020204030204" pitchFamily="49" charset="0"/>
              </a:rPr>
              <a:t> _</a:t>
            </a:r>
            <a:r>
              <a:rPr lang="pt-BR" sz="1200" dirty="0" err="1">
                <a:latin typeface="Consolas" panose="020B0609020204030204" pitchFamily="49" charset="0"/>
              </a:rPr>
              <a:t>brazilTaxService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BrazilTaxService</a:t>
            </a:r>
            <a:endParaRPr lang="pt-BR" sz="1200" dirty="0">
              <a:latin typeface="Consolas" panose="020B0609020204030204" pitchFamily="49" charset="0"/>
            </a:endParaRP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RentalService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pricePerHour</a:t>
            </a:r>
            <a:r>
              <a:rPr lang="pt-BR" sz="1200" dirty="0">
                <a:latin typeface="Consolas" panose="020B0609020204030204" pitchFamily="49" charset="0"/>
              </a:rPr>
              <a:t>,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pricePerDay</a:t>
            </a:r>
            <a:r>
              <a:rPr lang="pt-BR" sz="1200" dirty="0">
                <a:latin typeface="Consolas" panose="020B0609020204030204" pitchFamily="49" charset="0"/>
              </a:rPr>
              <a:t>)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{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latin typeface="Consolas" panose="020B0609020204030204" pitchFamily="49" charset="0"/>
              </a:rPr>
              <a:t>PricePerHour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 err="1">
                <a:latin typeface="Consolas" panose="020B0609020204030204" pitchFamily="49" charset="0"/>
              </a:rPr>
              <a:t>pricePerHour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latin typeface="Consolas" panose="020B0609020204030204" pitchFamily="49" charset="0"/>
              </a:rPr>
              <a:t>PricePerDay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 err="1">
                <a:latin typeface="Consolas" panose="020B0609020204030204" pitchFamily="49" charset="0"/>
              </a:rPr>
              <a:t>pricePerDay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}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endParaRPr lang="pt-BR" sz="1200" dirty="0">
              <a:latin typeface="Consolas" panose="020B0609020204030204" pitchFamily="49" charset="0"/>
            </a:endParaRP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ProcessInvoice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CarRental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carRental</a:t>
            </a:r>
            <a:r>
              <a:rPr lang="pt-BR" sz="1200" dirty="0">
                <a:latin typeface="Consolas" panose="020B0609020204030204" pitchFamily="49" charset="0"/>
              </a:rPr>
              <a:t>)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{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latin typeface="Consolas" panose="020B0609020204030204" pitchFamily="49" charset="0"/>
              </a:rPr>
              <a:t>TimeSpan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duration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 err="1">
                <a:latin typeface="Consolas" panose="020B0609020204030204" pitchFamily="49" charset="0"/>
              </a:rPr>
              <a:t>carRental.Finish.Subtract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carRental.Start</a:t>
            </a:r>
            <a:r>
              <a:rPr lang="pt-BR" sz="1200" dirty="0">
                <a:latin typeface="Consolas" panose="020B0609020204030204" pitchFamily="49" charset="0"/>
              </a:rPr>
              <a:t>);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endParaRPr lang="pt-BR" sz="1200" dirty="0">
              <a:latin typeface="Consolas" panose="020B0609020204030204" pitchFamily="49" charset="0"/>
            </a:endParaRP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basicPayment</a:t>
            </a:r>
            <a:r>
              <a:rPr lang="pt-BR" sz="1200" dirty="0">
                <a:latin typeface="Consolas" panose="020B0609020204030204" pitchFamily="49" charset="0"/>
              </a:rPr>
              <a:t> = 0.0;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</a:t>
            </a:r>
            <a:r>
              <a:rPr lang="pt-BR" sz="1200" dirty="0" err="1">
                <a:latin typeface="Consolas" panose="020B0609020204030204" pitchFamily="49" charset="0"/>
              </a:rPr>
              <a:t>duration.TotalHours</a:t>
            </a:r>
            <a:r>
              <a:rPr lang="pt-BR" sz="1200" dirty="0">
                <a:latin typeface="Consolas" panose="020B0609020204030204" pitchFamily="49" charset="0"/>
              </a:rPr>
              <a:t> &lt;= 12.0)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    {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latin typeface="Consolas" panose="020B0609020204030204" pitchFamily="49" charset="0"/>
              </a:rPr>
              <a:t>basicPayment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 err="1">
                <a:latin typeface="Consolas" panose="020B0609020204030204" pitchFamily="49" charset="0"/>
              </a:rPr>
              <a:t>PricePerHour</a:t>
            </a:r>
            <a:r>
              <a:rPr lang="pt-BR" sz="1200" dirty="0">
                <a:latin typeface="Consolas" panose="020B0609020204030204" pitchFamily="49" charset="0"/>
              </a:rPr>
              <a:t> * </a:t>
            </a:r>
            <a:r>
              <a:rPr lang="pt-BR" sz="1200" dirty="0" err="1">
                <a:latin typeface="Consolas" panose="020B0609020204030204" pitchFamily="49" charset="0"/>
              </a:rPr>
              <a:t>Math.Ceiling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duration.TotalHours</a:t>
            </a:r>
            <a:r>
              <a:rPr lang="pt-BR" sz="1200" dirty="0">
                <a:latin typeface="Consolas" panose="020B0609020204030204" pitchFamily="49" charset="0"/>
              </a:rPr>
              <a:t>); 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    }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pt-BR" sz="1200" dirty="0">
              <a:latin typeface="Consolas" panose="020B0609020204030204" pitchFamily="49" charset="0"/>
            </a:endParaRP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    {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latin typeface="Consolas" panose="020B0609020204030204" pitchFamily="49" charset="0"/>
              </a:rPr>
              <a:t>basicPayment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PricePerDay</a:t>
            </a:r>
            <a:r>
              <a:rPr lang="en-US" sz="1200" dirty="0">
                <a:latin typeface="Consolas" panose="020B0609020204030204" pitchFamily="49" charset="0"/>
              </a:rPr>
              <a:t> * </a:t>
            </a:r>
            <a:r>
              <a:rPr lang="en-US" sz="1200" dirty="0" err="1">
                <a:latin typeface="Consolas" panose="020B0609020204030204" pitchFamily="49" charset="0"/>
              </a:rPr>
              <a:t>Math.Ceiling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duration.TotalDays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    }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latin typeface="Consolas" panose="020B0609020204030204" pitchFamily="49" charset="0"/>
              </a:rPr>
              <a:t> tax = _</a:t>
            </a:r>
            <a:r>
              <a:rPr lang="en-US" sz="1200" dirty="0" err="1">
                <a:latin typeface="Consolas" panose="020B0609020204030204" pitchFamily="49" charset="0"/>
              </a:rPr>
              <a:t>brazilTaxService.Tax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basicPayment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</a:rPr>
              <a:t>carRental.Invoice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latin typeface="Consolas" panose="020B0609020204030204" pitchFamily="49" charset="0"/>
              </a:rPr>
              <a:t> Invoice(</a:t>
            </a:r>
            <a:r>
              <a:rPr lang="en-US" sz="1200" dirty="0" err="1">
                <a:latin typeface="Consolas" panose="020B0609020204030204" pitchFamily="49" charset="0"/>
              </a:rPr>
              <a:t>basicPayment</a:t>
            </a:r>
            <a:r>
              <a:rPr lang="en-US" sz="1200" dirty="0">
                <a:latin typeface="Consolas" panose="020B0609020204030204" pitchFamily="49" charset="0"/>
              </a:rPr>
              <a:t>, tax);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processadno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o Invoice</a:t>
            </a:r>
            <a:endParaRPr lang="en-US" sz="1200" dirty="0">
              <a:latin typeface="Consolas" panose="020B0609020204030204" pitchFamily="49" charset="0"/>
            </a:endParaRP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}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}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FCEBED-4AB2-491B-A4ED-61273E6D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314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2F21A-4571-4407-8AF5-35C5BDF8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BrazilTaxServices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ED1991-5817-4340-8AFB-B1179DA01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Interface_Seminterface.Services</a:t>
            </a:r>
            <a:endParaRPr lang="pt-BR" sz="1200" dirty="0">
              <a:latin typeface="Consolas" panose="020B0609020204030204" pitchFamily="49" charset="0"/>
            </a:endParaRPr>
          </a:p>
          <a:p>
            <a:pPr algn="l"/>
            <a:r>
              <a:rPr lang="pt-BR" sz="1200" dirty="0">
                <a:latin typeface="Consolas" panose="020B0609020204030204" pitchFamily="49" charset="0"/>
              </a:rPr>
              <a:t>{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BrazilTaxService</a:t>
            </a:r>
            <a:endParaRPr lang="pt-BR" sz="1200" dirty="0">
              <a:latin typeface="Consolas" panose="020B0609020204030204" pitchFamily="49" charset="0"/>
            </a:endParaRPr>
          </a:p>
          <a:p>
            <a:pPr algn="l"/>
            <a:r>
              <a:rPr lang="pt-BR" sz="1200" dirty="0">
                <a:latin typeface="Consolas" panose="020B0609020204030204" pitchFamily="49" charset="0"/>
              </a:rPr>
              <a:t>    {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Tax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amount</a:t>
            </a:r>
            <a:r>
              <a:rPr lang="pt-BR" sz="1200" dirty="0"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1200" dirty="0">
                <a:latin typeface="Consolas" panose="020B0609020204030204" pitchFamily="49" charset="0"/>
              </a:rPr>
              <a:t>        {</a:t>
            </a:r>
          </a:p>
          <a:p>
            <a:pPr algn="l"/>
            <a:r>
              <a:rPr lang="pt-BR" sz="1200" dirty="0"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</a:t>
            </a:r>
            <a:r>
              <a:rPr lang="pt-BR" sz="1200" dirty="0" err="1">
                <a:latin typeface="Consolas" panose="020B0609020204030204" pitchFamily="49" charset="0"/>
              </a:rPr>
              <a:t>amount</a:t>
            </a:r>
            <a:r>
              <a:rPr lang="pt-BR" sz="1200" dirty="0">
                <a:latin typeface="Consolas" panose="020B0609020204030204" pitchFamily="49" charset="0"/>
              </a:rPr>
              <a:t> &lt;= 100)</a:t>
            </a:r>
          </a:p>
          <a:p>
            <a:pPr algn="l"/>
            <a:r>
              <a:rPr lang="pt-BR" sz="1200" dirty="0"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amount</a:t>
            </a:r>
            <a:r>
              <a:rPr lang="pt-BR" sz="1200" dirty="0">
                <a:latin typeface="Consolas" panose="020B0609020204030204" pitchFamily="49" charset="0"/>
              </a:rPr>
              <a:t> * 0.2;</a:t>
            </a:r>
          </a:p>
          <a:p>
            <a:pPr algn="l"/>
            <a:r>
              <a:rPr lang="pt-BR" sz="1200" dirty="0"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pt-BR" sz="1200" dirty="0">
              <a:latin typeface="Consolas" panose="020B0609020204030204" pitchFamily="49" charset="0"/>
            </a:endParaRPr>
          </a:p>
          <a:p>
            <a:pPr algn="l"/>
            <a:r>
              <a:rPr lang="pt-BR" sz="1200" dirty="0">
                <a:latin typeface="Consolas" panose="020B0609020204030204" pitchFamily="49" charset="0"/>
              </a:rPr>
              <a:t>            {</a:t>
            </a:r>
          </a:p>
          <a:p>
            <a:pPr algn="l"/>
            <a:r>
              <a:rPr lang="pt-BR" sz="1200" dirty="0"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amount</a:t>
            </a:r>
            <a:r>
              <a:rPr lang="pt-BR" sz="1200" dirty="0">
                <a:latin typeface="Consolas" panose="020B0609020204030204" pitchFamily="49" charset="0"/>
              </a:rPr>
              <a:t> * 0.15;</a:t>
            </a:r>
          </a:p>
          <a:p>
            <a:pPr algn="l"/>
            <a:r>
              <a:rPr lang="pt-BR" sz="1200" dirty="0">
                <a:latin typeface="Consolas" panose="020B0609020204030204" pitchFamily="49" charset="0"/>
              </a:rPr>
              <a:t>            }</a:t>
            </a:r>
          </a:p>
          <a:p>
            <a:pPr algn="l"/>
            <a:r>
              <a:rPr lang="pt-BR" sz="1200" dirty="0">
                <a:latin typeface="Consolas" panose="020B0609020204030204" pitchFamily="49" charset="0"/>
              </a:rPr>
              <a:t>        }</a:t>
            </a:r>
          </a:p>
          <a:p>
            <a:pPr algn="l"/>
            <a:r>
              <a:rPr lang="pt-BR" sz="1200" dirty="0">
                <a:latin typeface="Consolas" panose="020B0609020204030204" pitchFamily="49" charset="0"/>
              </a:rPr>
              <a:t>    }</a:t>
            </a:r>
          </a:p>
          <a:p>
            <a:pPr algn="l"/>
            <a:r>
              <a:rPr lang="pt-BR" sz="1200" dirty="0">
                <a:latin typeface="Consolas" panose="020B0609020204030204" pitchFamily="49" charset="0"/>
              </a:rPr>
              <a:t>}</a:t>
            </a:r>
          </a:p>
          <a:p>
            <a:pPr algn="l"/>
            <a:endParaRPr lang="pt-BR" sz="1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C3616E-DA69-4102-8599-7E8A6D47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84019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2F21A-4571-4407-8AF5-35C5BDF8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Program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ED1991-5817-4340-8AFB-B1179DA01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200" dirty="0">
                <a:latin typeface="Consolas" panose="020B0609020204030204" pitchFamily="49" charset="0"/>
              </a:rPr>
              <a:t> System;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System.Globalization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Interface_Seminterface.Entities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Interface_Seminterface.Services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endParaRPr lang="pt-BR" sz="1200" dirty="0">
              <a:latin typeface="Consolas" panose="020B0609020204030204" pitchFamily="49" charset="0"/>
            </a:endParaRP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Interface_Seminterface</a:t>
            </a:r>
            <a:endParaRPr lang="pt-BR" sz="1200" dirty="0">
              <a:latin typeface="Consolas" panose="020B0609020204030204" pitchFamily="49" charset="0"/>
            </a:endParaRP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{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pt-BR" sz="1200" dirty="0">
              <a:latin typeface="Consolas" panose="020B0609020204030204" pitchFamily="49" charset="0"/>
            </a:endParaRP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{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latin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latin typeface="Consolas" panose="020B0609020204030204" pitchFamily="49" charset="0"/>
              </a:rPr>
              <a:t>[] </a:t>
            </a:r>
            <a:r>
              <a:rPr lang="en-US" sz="1200" dirty="0" err="1">
                <a:latin typeface="Consolas" panose="020B0609020204030204" pitchFamily="49" charset="0"/>
              </a:rPr>
              <a:t>args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{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Resp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pt-BR" sz="1200" dirty="0">
              <a:latin typeface="Consolas" panose="020B0609020204030204" pitchFamily="49" charset="0"/>
            </a:endParaRP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    {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latin typeface="Consolas" panose="020B0609020204030204" pitchFamily="49" charset="0"/>
              </a:rPr>
              <a:t>Console.WriteLine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"Entre com a data de aluguel"</a:t>
            </a:r>
            <a:r>
              <a:rPr lang="pt-BR" sz="1200" dirty="0">
                <a:latin typeface="Consolas" panose="020B0609020204030204" pitchFamily="49" charset="0"/>
              </a:rPr>
              <a:t>);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latin typeface="Consolas" panose="020B0609020204030204" pitchFamily="49" charset="0"/>
              </a:rPr>
              <a:t>Console.Write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"Modelo Carro: "</a:t>
            </a:r>
            <a:r>
              <a:rPr lang="pt-BR" sz="1200" dirty="0">
                <a:latin typeface="Consolas" panose="020B0609020204030204" pitchFamily="49" charset="0"/>
              </a:rPr>
              <a:t>);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latin typeface="Consolas" panose="020B0609020204030204" pitchFamily="49" charset="0"/>
              </a:rPr>
              <a:t> model = </a:t>
            </a:r>
            <a:r>
              <a:rPr lang="pt-BR" sz="1200" dirty="0" err="1">
                <a:latin typeface="Consolas" panose="020B0609020204030204" pitchFamily="49" charset="0"/>
              </a:rPr>
              <a:t>Console.ReadLine</a:t>
            </a:r>
            <a:r>
              <a:rPr lang="pt-BR" sz="1200" dirty="0">
                <a:latin typeface="Consolas" panose="020B0609020204030204" pitchFamily="49" charset="0"/>
              </a:rPr>
              <a:t>();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latin typeface="Consolas" panose="020B0609020204030204" pitchFamily="49" charset="0"/>
              </a:rPr>
              <a:t>Console.Write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"Retirada (</a:t>
            </a:r>
            <a:r>
              <a:rPr lang="pt-B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dd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/MM/</a:t>
            </a:r>
            <a:r>
              <a:rPr lang="pt-B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yyyy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HH:mm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): "</a:t>
            </a:r>
            <a:r>
              <a:rPr lang="pt-BR" sz="1200" dirty="0">
                <a:latin typeface="Consolas" panose="020B0609020204030204" pitchFamily="49" charset="0"/>
              </a:rPr>
              <a:t>);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latin typeface="Consolas" panose="020B0609020204030204" pitchFamily="49" charset="0"/>
              </a:rPr>
              <a:t>DateTime</a:t>
            </a:r>
            <a:r>
              <a:rPr lang="pt-BR" sz="1200" dirty="0">
                <a:latin typeface="Consolas" panose="020B0609020204030204" pitchFamily="49" charset="0"/>
              </a:rPr>
              <a:t> start = </a:t>
            </a:r>
            <a:r>
              <a:rPr lang="pt-BR" sz="1200" dirty="0" err="1">
                <a:latin typeface="Consolas" panose="020B0609020204030204" pitchFamily="49" charset="0"/>
              </a:rPr>
              <a:t>DateTime.ParseExact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Console.ReadLine</a:t>
            </a:r>
            <a:r>
              <a:rPr lang="pt-BR" sz="1200" dirty="0">
                <a:latin typeface="Consolas" panose="020B0609020204030204" pitchFamily="49" charset="0"/>
              </a:rPr>
              <a:t>(), 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dd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/MM/</a:t>
            </a:r>
            <a:r>
              <a:rPr lang="pt-B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yyyy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HH:mm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latin typeface="Consolas" panose="020B0609020204030204" pitchFamily="49" charset="0"/>
              </a:rPr>
              <a:t>, </a:t>
            </a:r>
            <a:r>
              <a:rPr lang="pt-BR" sz="1200" dirty="0" err="1">
                <a:latin typeface="Consolas" panose="020B0609020204030204" pitchFamily="49" charset="0"/>
              </a:rPr>
              <a:t>CultureInfo.InvariantCulture</a:t>
            </a:r>
            <a:r>
              <a:rPr lang="pt-BR" sz="1200" dirty="0">
                <a:latin typeface="Consolas" panose="020B0609020204030204" pitchFamily="49" charset="0"/>
              </a:rPr>
              <a:t>);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latin typeface="Consolas" panose="020B0609020204030204" pitchFamily="49" charset="0"/>
              </a:rPr>
              <a:t>Console.Write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"Entrega (</a:t>
            </a:r>
            <a:r>
              <a:rPr lang="pt-B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dd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/MM/</a:t>
            </a:r>
            <a:r>
              <a:rPr lang="pt-B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yyyy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HH:mm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): "</a:t>
            </a:r>
            <a:r>
              <a:rPr lang="pt-BR" sz="1200" dirty="0">
                <a:latin typeface="Consolas" panose="020B0609020204030204" pitchFamily="49" charset="0"/>
              </a:rPr>
              <a:t>);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latin typeface="Consolas" panose="020B0609020204030204" pitchFamily="49" charset="0"/>
              </a:rPr>
              <a:t>DateTime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finish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 err="1">
                <a:latin typeface="Consolas" panose="020B0609020204030204" pitchFamily="49" charset="0"/>
              </a:rPr>
              <a:t>DateTime.ParseExact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Console.ReadLine</a:t>
            </a:r>
            <a:r>
              <a:rPr lang="pt-BR" sz="1200" dirty="0">
                <a:latin typeface="Consolas" panose="020B0609020204030204" pitchFamily="49" charset="0"/>
              </a:rPr>
              <a:t>(), 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dd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/MM/</a:t>
            </a:r>
            <a:r>
              <a:rPr lang="pt-B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yyyy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HH:mm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sz="1200" dirty="0">
                <a:latin typeface="Consolas" panose="020B0609020204030204" pitchFamily="49" charset="0"/>
              </a:rPr>
              <a:t>, </a:t>
            </a:r>
            <a:r>
              <a:rPr lang="pt-BR" sz="1200" dirty="0" err="1">
                <a:latin typeface="Consolas" panose="020B0609020204030204" pitchFamily="49" charset="0"/>
              </a:rPr>
              <a:t>CultureInfo.InvariantCulture</a:t>
            </a:r>
            <a:r>
              <a:rPr lang="pt-BR" sz="1200" dirty="0">
                <a:latin typeface="Consolas" panose="020B0609020204030204" pitchFamily="49" charset="0"/>
              </a:rPr>
              <a:t>);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endParaRPr lang="pt-BR" sz="1200" dirty="0">
              <a:latin typeface="Consolas" panose="020B0609020204030204" pitchFamily="49" charset="0"/>
            </a:endParaRP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          </a:t>
            </a:r>
            <a:endParaRPr lang="pt-BR" sz="1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C3616E-DA69-4102-8599-7E8A6D47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995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44E94-1E5C-4BDF-8CE8-8A858A7F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iniciais   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88B87C-A268-4D87-A47E-AEE377BAA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Tx/>
              <a:buSzPct val="100000"/>
            </a:pPr>
            <a:r>
              <a:rPr lang="pt-BR" b="1" dirty="0">
                <a:effectLst/>
              </a:rPr>
              <a:t>Agregação</a:t>
            </a:r>
            <a:r>
              <a:rPr lang="pt-BR" dirty="0">
                <a:effectLst/>
              </a:rPr>
              <a:t>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q"/>
            </a:pPr>
            <a:r>
              <a:rPr lang="pt-BR" sz="1600" dirty="0">
                <a:effectLst/>
              </a:rPr>
              <a:t>Neste tipo de relacionamento, um objeto pode ser composto de um ou mais objetos na forma de suas propriedades. Assim temos que :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sz="1400" dirty="0">
                <a:effectLst/>
              </a:rPr>
              <a:t>- Todo </a:t>
            </a:r>
            <a:r>
              <a:rPr lang="pt-BR" sz="1400" b="1" dirty="0">
                <a:effectLst/>
              </a:rPr>
              <a:t>Cliente</a:t>
            </a:r>
            <a:r>
              <a:rPr lang="pt-BR" sz="1400" dirty="0">
                <a:effectLst/>
              </a:rPr>
              <a:t> tem um endereço para o qual o produto solicitado será enviado.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pt-BR" sz="1400" dirty="0">
                <a:effectLst/>
              </a:rPr>
              <a:t>- Cada </a:t>
            </a:r>
            <a:r>
              <a:rPr lang="pt-BR" sz="1400" b="1" dirty="0">
                <a:effectLst/>
              </a:rPr>
              <a:t>Pedido</a:t>
            </a:r>
            <a:r>
              <a:rPr lang="pt-BR" sz="1400" dirty="0">
                <a:effectLst/>
              </a:rPr>
              <a:t> </a:t>
            </a:r>
            <a:r>
              <a:rPr lang="pt-BR" sz="1400" dirty="0" err="1">
                <a:effectLst/>
              </a:rPr>
              <a:t>tem-um</a:t>
            </a:r>
            <a:r>
              <a:rPr lang="pt-BR" sz="1400" dirty="0">
                <a:effectLst/>
              </a:rPr>
              <a:t> cliente, um endereço de envio e um produto representado como um </a:t>
            </a:r>
            <a:r>
              <a:rPr lang="pt-BR" sz="1400" b="1" dirty="0" err="1">
                <a:effectLst/>
              </a:rPr>
              <a:t>PedidoItem</a:t>
            </a:r>
            <a:endParaRPr lang="pt-BR" sz="1400" b="1" dirty="0">
              <a:effectLst/>
            </a:endParaRPr>
          </a:p>
          <a:p>
            <a:pPr algn="just">
              <a:buClrTx/>
              <a:buSzPct val="100000"/>
              <a:buFont typeface="Wingdings" panose="05000000000000000000" pitchFamily="2" charset="2"/>
              <a:buChar char="q"/>
            </a:pPr>
            <a:r>
              <a:rPr lang="pt-BR" sz="1600" dirty="0">
                <a:effectLst/>
              </a:rPr>
              <a:t>Podemos então concluir que nosso objeto da classe </a:t>
            </a:r>
            <a:r>
              <a:rPr lang="pt-BR" sz="1600" b="1" dirty="0">
                <a:effectLst/>
              </a:rPr>
              <a:t>Pedido</a:t>
            </a:r>
            <a:r>
              <a:rPr lang="pt-BR" sz="1600" dirty="0">
                <a:effectLst/>
              </a:rPr>
              <a:t> é composto pelos objetos </a:t>
            </a:r>
            <a:r>
              <a:rPr lang="pt-BR" sz="1600" b="1" dirty="0">
                <a:effectLst/>
              </a:rPr>
              <a:t>Cliente</a:t>
            </a:r>
            <a:r>
              <a:rPr lang="pt-BR" sz="1600" dirty="0">
                <a:effectLst/>
              </a:rPr>
              <a:t>, </a:t>
            </a:r>
            <a:r>
              <a:rPr lang="pt-BR" sz="1600" b="1" dirty="0" err="1">
                <a:effectLst/>
              </a:rPr>
              <a:t>Endereco</a:t>
            </a:r>
            <a:r>
              <a:rPr lang="pt-BR" sz="1600" dirty="0">
                <a:effectLst/>
              </a:rPr>
              <a:t> e </a:t>
            </a:r>
            <a:r>
              <a:rPr lang="pt-BR" sz="1600" b="1" dirty="0" err="1">
                <a:effectLst/>
              </a:rPr>
              <a:t>PedidoItem</a:t>
            </a:r>
            <a:r>
              <a:rPr lang="pt-BR" sz="1600" dirty="0">
                <a:effectLst/>
              </a:rPr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38387F4-50DB-441F-A36C-8E271723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2FF834D9-5D6B-48F1-B8DF-5CB128585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894" y="4240835"/>
            <a:ext cx="3338878" cy="89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D39212A7-F535-4972-AE96-51A25AB8E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574" y="4195801"/>
            <a:ext cx="3673252" cy="98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5078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2F21A-4571-4407-8AF5-35C5BDF8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Program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ED1991-5817-4340-8AFB-B1179DA01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	     </a:t>
            </a:r>
            <a:r>
              <a:rPr lang="pt-BR" sz="1200" dirty="0" err="1">
                <a:latin typeface="Consolas" panose="020B0609020204030204" pitchFamily="49" charset="0"/>
              </a:rPr>
              <a:t>Console.Write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"Entre com o preço por hora: "</a:t>
            </a:r>
            <a:r>
              <a:rPr lang="pt-BR" sz="1200" dirty="0">
                <a:latin typeface="Consolas" panose="020B0609020204030204" pitchFamily="49" charset="0"/>
              </a:rPr>
              <a:t>);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200" dirty="0">
                <a:latin typeface="Consolas" panose="020B0609020204030204" pitchFamily="49" charset="0"/>
              </a:rPr>
              <a:t> hour =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200" dirty="0" err="1">
                <a:latin typeface="Consolas" panose="020B0609020204030204" pitchFamily="49" charset="0"/>
              </a:rPr>
              <a:t>.Parse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Console.ReadLine</a:t>
            </a:r>
            <a:r>
              <a:rPr lang="pt-BR" sz="1200" dirty="0">
                <a:latin typeface="Consolas" panose="020B0609020204030204" pitchFamily="49" charset="0"/>
              </a:rPr>
              <a:t>(), </a:t>
            </a:r>
            <a:r>
              <a:rPr lang="pt-BR" sz="1200" dirty="0" err="1">
                <a:latin typeface="Consolas" panose="020B0609020204030204" pitchFamily="49" charset="0"/>
              </a:rPr>
              <a:t>CultureInfo.InvariantCulture</a:t>
            </a:r>
            <a:r>
              <a:rPr lang="pt-BR" sz="1200" dirty="0">
                <a:latin typeface="Consolas" panose="020B0609020204030204" pitchFamily="49" charset="0"/>
              </a:rPr>
              <a:t>);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latin typeface="Consolas" panose="020B0609020204030204" pitchFamily="49" charset="0"/>
              </a:rPr>
              <a:t>Console.Write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"Entre com o preço por dia: "</a:t>
            </a:r>
            <a:r>
              <a:rPr lang="pt-BR" sz="1200" dirty="0">
                <a:latin typeface="Consolas" panose="020B0609020204030204" pitchFamily="49" charset="0"/>
              </a:rPr>
              <a:t>);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day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200" dirty="0" err="1">
                <a:latin typeface="Consolas" panose="020B0609020204030204" pitchFamily="49" charset="0"/>
              </a:rPr>
              <a:t>.Parse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Console.ReadLine</a:t>
            </a:r>
            <a:r>
              <a:rPr lang="pt-BR" sz="1200" dirty="0">
                <a:latin typeface="Consolas" panose="020B0609020204030204" pitchFamily="49" charset="0"/>
              </a:rPr>
              <a:t>(), </a:t>
            </a:r>
            <a:r>
              <a:rPr lang="pt-BR" sz="1200" dirty="0" err="1">
                <a:latin typeface="Consolas" panose="020B0609020204030204" pitchFamily="49" charset="0"/>
              </a:rPr>
              <a:t>CultureInfo.InvariantCulture</a:t>
            </a:r>
            <a:r>
              <a:rPr lang="pt-BR" sz="1200" dirty="0">
                <a:latin typeface="Consolas" panose="020B0609020204030204" pitchFamily="49" charset="0"/>
              </a:rPr>
              <a:t>);</a:t>
            </a:r>
            <a:r>
              <a:rPr lang="en-US" sz="1200" dirty="0">
                <a:latin typeface="Consolas" panose="020B0609020204030204" pitchFamily="49" charset="0"/>
              </a:rPr>
              <a:t>                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	     </a:t>
            </a:r>
            <a:r>
              <a:rPr lang="en-US" sz="1200" dirty="0" err="1">
                <a:latin typeface="Consolas" panose="020B0609020204030204" pitchFamily="49" charset="0"/>
              </a:rPr>
              <a:t>CarRental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carRental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CarRental</a:t>
            </a:r>
            <a:r>
              <a:rPr lang="en-US" sz="1200" dirty="0">
                <a:latin typeface="Consolas" panose="020B0609020204030204" pitchFamily="49" charset="0"/>
              </a:rPr>
              <a:t>(start, finish,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latin typeface="Consolas" panose="020B0609020204030204" pitchFamily="49" charset="0"/>
              </a:rPr>
              <a:t> Vehicle(model));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latin typeface="Consolas" panose="020B0609020204030204" pitchFamily="49" charset="0"/>
              </a:rPr>
              <a:t>RentalService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rentalService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RentalService</a:t>
            </a:r>
            <a:r>
              <a:rPr lang="en-US" sz="1200" dirty="0">
                <a:latin typeface="Consolas" panose="020B0609020204030204" pitchFamily="49" charset="0"/>
              </a:rPr>
              <a:t>(hour, day);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latin typeface="Consolas" panose="020B0609020204030204" pitchFamily="49" charset="0"/>
              </a:rPr>
              <a:t>rentalService.ProcessInvoice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carRental</a:t>
            </a:r>
            <a:r>
              <a:rPr lang="pt-BR" sz="1200" dirty="0">
                <a:latin typeface="Consolas" panose="020B0609020204030204" pitchFamily="49" charset="0"/>
              </a:rPr>
              <a:t>);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latin typeface="Consolas" panose="020B0609020204030204" pitchFamily="49" charset="0"/>
              </a:rPr>
              <a:t>Console.WriteLine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"INVOICE:"</a:t>
            </a:r>
            <a:r>
              <a:rPr lang="pt-BR" sz="1200" dirty="0">
                <a:latin typeface="Consolas" panose="020B0609020204030204" pitchFamily="49" charset="0"/>
              </a:rPr>
              <a:t>);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latin typeface="Consolas" panose="020B0609020204030204" pitchFamily="49" charset="0"/>
              </a:rPr>
              <a:t>Console.WriteLine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carRental.Invoice</a:t>
            </a:r>
            <a:r>
              <a:rPr lang="pt-BR" sz="1200" dirty="0">
                <a:latin typeface="Consolas" panose="020B0609020204030204" pitchFamily="49" charset="0"/>
              </a:rPr>
              <a:t>);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latin typeface="Consolas" panose="020B0609020204030204" pitchFamily="49" charset="0"/>
              </a:rPr>
              <a:t>Console.ReadKey</a:t>
            </a:r>
            <a:r>
              <a:rPr lang="pt-BR" sz="1200" dirty="0">
                <a:latin typeface="Consolas" panose="020B0609020204030204" pitchFamily="49" charset="0"/>
              </a:rPr>
              <a:t>();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latin typeface="Consolas" panose="020B0609020204030204" pitchFamily="49" charset="0"/>
              </a:rPr>
              <a:t>Console.WriteLine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"Deseja continuar? (S) Sim (N) Não"</a:t>
            </a:r>
            <a:r>
              <a:rPr lang="pt-BR" sz="1200" dirty="0">
                <a:latin typeface="Consolas" panose="020B0609020204030204" pitchFamily="49" charset="0"/>
              </a:rPr>
              <a:t>);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        </a:t>
            </a:r>
            <a:r>
              <a:rPr lang="pt-BR" sz="1200" dirty="0" err="1">
                <a:latin typeface="Consolas" panose="020B0609020204030204" pitchFamily="49" charset="0"/>
              </a:rPr>
              <a:t>Resp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 err="1">
                <a:latin typeface="Consolas" panose="020B0609020204030204" pitchFamily="49" charset="0"/>
              </a:rPr>
              <a:t>Console.ReadLine</a:t>
            </a:r>
            <a:r>
              <a:rPr lang="pt-BR" sz="1200" dirty="0">
                <a:latin typeface="Consolas" panose="020B0609020204030204" pitchFamily="49" charset="0"/>
              </a:rPr>
              <a:t>();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    }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pt-BR" sz="1200" dirty="0">
                <a:latin typeface="Consolas" panose="020B0609020204030204" pitchFamily="49" charset="0"/>
              </a:rPr>
              <a:t> (</a:t>
            </a:r>
            <a:r>
              <a:rPr lang="pt-BR" sz="1200" dirty="0" err="1">
                <a:latin typeface="Consolas" panose="020B0609020204030204" pitchFamily="49" charset="0"/>
              </a:rPr>
              <a:t>Resp</a:t>
            </a:r>
            <a:r>
              <a:rPr lang="pt-BR" sz="1200" dirty="0">
                <a:latin typeface="Consolas" panose="020B0609020204030204" pitchFamily="49" charset="0"/>
              </a:rPr>
              <a:t> == 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"S"</a:t>
            </a:r>
            <a:r>
              <a:rPr lang="pt-BR" sz="1200" dirty="0">
                <a:latin typeface="Consolas" panose="020B0609020204030204" pitchFamily="49" charset="0"/>
              </a:rPr>
              <a:t>);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}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}</a:t>
            </a:r>
          </a:p>
          <a:p>
            <a:pPr marL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C3616E-DA69-4102-8599-7E8A6D47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50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4EA4A3-EC24-46D9-8EF3-F19718A28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96" y="3705644"/>
            <a:ext cx="3228145" cy="277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448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DD59C-A88A-476C-A7CA-AE64E66E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440EDC-D93A-41D8-9022-5DB4662D6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B76E9F-7433-443C-8D28-A8D6CD4F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51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AC0EB43-7575-47F8-8E18-CE22A44D9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840" y="1938388"/>
            <a:ext cx="8632961" cy="16921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B3C32E8-FC06-4344-B0C5-A3A66AA26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6" y="3751797"/>
            <a:ext cx="7187062" cy="297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1518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DD59C-A88A-476C-A7CA-AE64E66E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Vehicle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440EDC-D93A-41D8-9022-5DB4662D6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B76E9F-7433-443C-8D28-A8D6CD4F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52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AC0EB43-7575-47F8-8E18-CE22A44D9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355"/>
          <a:stretch/>
        </p:blipFill>
        <p:spPr>
          <a:xfrm>
            <a:off x="8454096" y="824251"/>
            <a:ext cx="2213905" cy="16921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4D8A90E-7282-47FF-855E-31872D015A91}"/>
              </a:ext>
            </a:extLst>
          </p:cNvPr>
          <p:cNvSpPr txBox="1"/>
          <p:nvPr/>
        </p:nvSpPr>
        <p:spPr>
          <a:xfrm>
            <a:off x="2207568" y="1779384"/>
            <a:ext cx="64807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Course.Entities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2B91AF"/>
                </a:solidFill>
                <a:latin typeface="Consolas" panose="020B0609020204030204" pitchFamily="49" charset="0"/>
              </a:rPr>
              <a:t>Vehicle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Model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Vehicle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model)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Model = model;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1908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DD59C-A88A-476C-A7CA-AE64E66E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440EDC-D93A-41D8-9022-5DB4662D6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B76E9F-7433-443C-8D28-A8D6CD4F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53</a:t>
            </a:fld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7460172-7943-4F67-BF7E-F12A09C33E6A}"/>
              </a:ext>
            </a:extLst>
          </p:cNvPr>
          <p:cNvSpPr txBox="1"/>
          <p:nvPr/>
        </p:nvSpPr>
        <p:spPr>
          <a:xfrm>
            <a:off x="1972816" y="1976437"/>
            <a:ext cx="7488832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Course.Entities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CarRental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Start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Finish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Vehicle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Vehicle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Invoice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Invoice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CarRental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start,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finish, Vehicle vehicle)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Start = start;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Finish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finish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Vehicle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vehicle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Invoice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pt-BR" sz="1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AC0EB43-7575-47F8-8E18-CE22A44D9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17" r="40991"/>
          <a:stretch/>
        </p:blipFill>
        <p:spPr>
          <a:xfrm>
            <a:off x="8184232" y="836613"/>
            <a:ext cx="2304256" cy="169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969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DD59C-A88A-476C-A7CA-AE64E66E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440EDC-D93A-41D8-9022-5DB4662D6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B76E9F-7433-443C-8D28-A8D6CD4F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54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AC0EB43-7575-47F8-8E18-CE22A44D9E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516"/>
          <a:stretch/>
        </p:blipFill>
        <p:spPr>
          <a:xfrm>
            <a:off x="7777336" y="818905"/>
            <a:ext cx="2890664" cy="16921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0EE6584-0D97-4B21-9B08-D98A142DBFAB}"/>
              </a:ext>
            </a:extLst>
          </p:cNvPr>
          <p:cNvSpPr txBox="1"/>
          <p:nvPr/>
        </p:nvSpPr>
        <p:spPr>
          <a:xfrm>
            <a:off x="1887167" y="2346571"/>
            <a:ext cx="777686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System.Globalization;</a:t>
            </a:r>
          </a:p>
          <a:p>
            <a:endParaRPr lang="pt-B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Course.Entities {</a:t>
            </a:r>
          </a:p>
          <a:p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2B91AF"/>
                </a:solidFill>
                <a:latin typeface="Consolas" panose="020B0609020204030204" pitchFamily="49" charset="0"/>
              </a:rPr>
              <a:t>Invoice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BasicPayment {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Tax {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pt-B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Invoice(</a:t>
            </a:r>
            <a:r>
              <a:rPr lang="pt-BR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rental, </a:t>
            </a:r>
            <a:r>
              <a:rPr lang="pt-BR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tax) {</a:t>
            </a:r>
          </a:p>
          <a:p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           BasicPayment = rental;</a:t>
            </a:r>
          </a:p>
          <a:p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           Tax = tax;</a:t>
            </a:r>
          </a:p>
          <a:p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TotalPayment {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7D67CB7-585F-45A2-BC16-48FF083D5B19}"/>
              </a:ext>
            </a:extLst>
          </p:cNvPr>
          <p:cNvSpPr txBox="1"/>
          <p:nvPr/>
        </p:nvSpPr>
        <p:spPr>
          <a:xfrm>
            <a:off x="1871504" y="2346572"/>
            <a:ext cx="7248832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BasicPayment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Tax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"Basic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payment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+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BasicPayment.ToString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"F2"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+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nTax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+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Tax.ToString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"F2"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+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"\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nTotal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payment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+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TotalPayment.ToString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"F2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31808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DD59C-A88A-476C-A7CA-AE64E66E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Interfaces	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440EDC-D93A-41D8-9022-5DB4662D6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200" dirty="0">
                <a:latin typeface="Consolas" panose="020B0609020204030204" pitchFamily="49" charset="0"/>
              </a:rPr>
              <a:t> System;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Course.Entities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Course.Services</a:t>
            </a:r>
            <a:r>
              <a:rPr lang="pt-BR" sz="1200" dirty="0">
                <a:latin typeface="Consolas" panose="020B0609020204030204" pitchFamily="49" charset="0"/>
              </a:rPr>
              <a:t> {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RentalService</a:t>
            </a:r>
            <a:r>
              <a:rPr lang="pt-BR" sz="1200" dirty="0">
                <a:latin typeface="Consolas" panose="020B0609020204030204" pitchFamily="49" charset="0"/>
              </a:rPr>
              <a:t> {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</a:pPr>
            <a:endParaRPr lang="pt-BR" sz="1200" dirty="0">
              <a:latin typeface="Consolas" panose="020B0609020204030204" pitchFamily="49" charset="0"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PricePerHour</a:t>
            </a:r>
            <a:r>
              <a:rPr lang="en-US" sz="1200" dirty="0"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latin typeface="Consolas" panose="020B0609020204030204" pitchFamily="49" charset="0"/>
              </a:rPr>
              <a:t>; }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PricePerDay</a:t>
            </a:r>
            <a:r>
              <a:rPr lang="en-US" sz="1200" dirty="0">
                <a:latin typeface="Consolas" panose="020B0609020204030204" pitchFamily="49" charset="0"/>
              </a:rPr>
              <a:t>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latin typeface="Consolas" panose="020B0609020204030204" pitchFamily="49" charset="0"/>
              </a:rPr>
              <a:t>; }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</a:pPr>
            <a:endParaRPr lang="pt-BR" sz="1200" dirty="0">
              <a:latin typeface="Consolas" panose="020B0609020204030204" pitchFamily="49" charset="0"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private</a:t>
            </a:r>
            <a:r>
              <a:rPr lang="pt-BR" sz="12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pt-BR" sz="1200" dirty="0" err="1">
                <a:highlight>
                  <a:srgbClr val="FFFF00"/>
                </a:highlight>
                <a:latin typeface="Consolas" panose="020B0609020204030204" pitchFamily="49" charset="0"/>
              </a:rPr>
              <a:t>ITaxService</a:t>
            </a:r>
            <a:r>
              <a:rPr lang="pt-BR" sz="1200" dirty="0">
                <a:highlight>
                  <a:srgbClr val="FFFF00"/>
                </a:highlight>
                <a:latin typeface="Consolas" panose="020B0609020204030204" pitchFamily="49" charset="0"/>
              </a:rPr>
              <a:t> _</a:t>
            </a:r>
            <a:r>
              <a:rPr lang="pt-BR" sz="1200" dirty="0" err="1">
                <a:highlight>
                  <a:srgbClr val="FFFF00"/>
                </a:highlight>
                <a:latin typeface="Consolas" panose="020B0609020204030204" pitchFamily="49" charset="0"/>
              </a:rPr>
              <a:t>taxService</a:t>
            </a:r>
            <a:r>
              <a:rPr lang="pt-BR" sz="120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</a:pPr>
            <a:endParaRPr lang="pt-BR" sz="1200" dirty="0">
              <a:latin typeface="Consolas" panose="020B0609020204030204" pitchFamily="49" charset="0"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RentalService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pricePerHour</a:t>
            </a:r>
            <a:r>
              <a:rPr lang="pt-BR" sz="1200" dirty="0">
                <a:latin typeface="Consolas" panose="020B0609020204030204" pitchFamily="49" charset="0"/>
              </a:rPr>
              <a:t>,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pricePerDay</a:t>
            </a:r>
            <a:r>
              <a:rPr lang="pt-BR" sz="1200" dirty="0">
                <a:latin typeface="Consolas" panose="020B0609020204030204" pitchFamily="49" charset="0"/>
              </a:rPr>
              <a:t>, </a:t>
            </a:r>
            <a:r>
              <a:rPr lang="pt-BR" sz="1200" dirty="0" err="1">
                <a:latin typeface="Consolas" panose="020B0609020204030204" pitchFamily="49" charset="0"/>
              </a:rPr>
              <a:t>ITaxService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taxService</a:t>
            </a:r>
            <a:r>
              <a:rPr lang="pt-BR" sz="1200" dirty="0">
                <a:latin typeface="Consolas" panose="020B0609020204030204" pitchFamily="49" charset="0"/>
              </a:rPr>
              <a:t>) {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latin typeface="Consolas" panose="020B0609020204030204" pitchFamily="49" charset="0"/>
              </a:rPr>
              <a:t>PricePerHour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 err="1">
                <a:latin typeface="Consolas" panose="020B0609020204030204" pitchFamily="49" charset="0"/>
              </a:rPr>
              <a:t>pricePerHour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latin typeface="Consolas" panose="020B0609020204030204" pitchFamily="49" charset="0"/>
              </a:rPr>
              <a:t>PricePerDay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 err="1">
                <a:latin typeface="Consolas" panose="020B0609020204030204" pitchFamily="49" charset="0"/>
              </a:rPr>
              <a:t>pricePerDay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    _</a:t>
            </a:r>
            <a:r>
              <a:rPr lang="pt-BR" sz="1200" dirty="0" err="1">
                <a:latin typeface="Consolas" panose="020B0609020204030204" pitchFamily="49" charset="0"/>
              </a:rPr>
              <a:t>taxService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 err="1">
                <a:latin typeface="Consolas" panose="020B0609020204030204" pitchFamily="49" charset="0"/>
              </a:rPr>
              <a:t>taxService</a:t>
            </a:r>
            <a:r>
              <a:rPr lang="pt-BR" sz="1200" dirty="0">
                <a:latin typeface="Consolas" panose="020B0609020204030204" pitchFamily="49" charset="0"/>
              </a:rPr>
              <a:t>;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}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ProcessInvoice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CarRental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carRental</a:t>
            </a:r>
            <a:r>
              <a:rPr lang="pt-BR" sz="1200" dirty="0">
                <a:latin typeface="Consolas" panose="020B0609020204030204" pitchFamily="49" charset="0"/>
              </a:rPr>
              <a:t>) {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latin typeface="Consolas" panose="020B0609020204030204" pitchFamily="49" charset="0"/>
              </a:rPr>
              <a:t>TimeSpan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duration</a:t>
            </a:r>
            <a:r>
              <a:rPr lang="pt-BR" sz="1200" dirty="0">
                <a:latin typeface="Consolas" panose="020B0609020204030204" pitchFamily="49" charset="0"/>
              </a:rPr>
              <a:t> = </a:t>
            </a:r>
            <a:r>
              <a:rPr lang="pt-BR" sz="1200" dirty="0" err="1">
                <a:latin typeface="Consolas" panose="020B0609020204030204" pitchFamily="49" charset="0"/>
              </a:rPr>
              <a:t>carRental.Finish.Subtract</a:t>
            </a:r>
            <a:r>
              <a:rPr lang="pt-BR" sz="1200" dirty="0">
                <a:latin typeface="Consolas" panose="020B0609020204030204" pitchFamily="49" charset="0"/>
              </a:rPr>
              <a:t>(</a:t>
            </a:r>
            <a:r>
              <a:rPr lang="pt-BR" sz="1200" dirty="0" err="1">
                <a:latin typeface="Consolas" panose="020B0609020204030204" pitchFamily="49" charset="0"/>
              </a:rPr>
              <a:t>carRental.Start</a:t>
            </a:r>
            <a:r>
              <a:rPr lang="pt-BR" sz="1200" dirty="0">
                <a:latin typeface="Consolas" panose="020B0609020204030204" pitchFamily="49" charset="0"/>
              </a:rPr>
              <a:t>);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200" dirty="0">
                <a:latin typeface="Consolas" panose="020B0609020204030204" pitchFamily="49" charset="0"/>
              </a:rPr>
              <a:t> </a:t>
            </a:r>
            <a:r>
              <a:rPr lang="pt-BR" sz="1200" dirty="0" err="1">
                <a:latin typeface="Consolas" panose="020B0609020204030204" pitchFamily="49" charset="0"/>
              </a:rPr>
              <a:t>basicPayment</a:t>
            </a:r>
            <a:r>
              <a:rPr lang="pt-BR" sz="1200" dirty="0">
                <a:latin typeface="Consolas" panose="020B0609020204030204" pitchFamily="49" charset="0"/>
              </a:rPr>
              <a:t> = 0.0;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latin typeface="Consolas" panose="020B0609020204030204" pitchFamily="49" charset="0"/>
              </a:rPr>
              <a:t> (</a:t>
            </a:r>
            <a:r>
              <a:rPr lang="pt-BR" sz="1200" dirty="0" err="1">
                <a:latin typeface="Consolas" panose="020B0609020204030204" pitchFamily="49" charset="0"/>
              </a:rPr>
              <a:t>duration.TotalHours</a:t>
            </a:r>
            <a:r>
              <a:rPr lang="pt-BR" sz="1200" dirty="0">
                <a:latin typeface="Consolas" panose="020B0609020204030204" pitchFamily="49" charset="0"/>
              </a:rPr>
              <a:t> &lt;= 12.0) {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latin typeface="Consolas" panose="020B0609020204030204" pitchFamily="49" charset="0"/>
              </a:rPr>
              <a:t>basicPayment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PricePerHour</a:t>
            </a:r>
            <a:r>
              <a:rPr lang="en-US" sz="1200" dirty="0">
                <a:latin typeface="Consolas" panose="020B0609020204030204" pitchFamily="49" charset="0"/>
              </a:rPr>
              <a:t> * </a:t>
            </a:r>
            <a:r>
              <a:rPr lang="en-US" sz="1200" dirty="0" err="1">
                <a:latin typeface="Consolas" panose="020B0609020204030204" pitchFamily="49" charset="0"/>
              </a:rPr>
              <a:t>Math.Ceiling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duration.TotalHours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    }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pt-BR" sz="1200" dirty="0">
                <a:latin typeface="Consolas" panose="020B0609020204030204" pitchFamily="49" charset="0"/>
              </a:rPr>
              <a:t> {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latin typeface="Consolas" panose="020B0609020204030204" pitchFamily="49" charset="0"/>
              </a:rPr>
              <a:t>basicPayment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PricePerDay</a:t>
            </a:r>
            <a:r>
              <a:rPr lang="en-US" sz="1200" dirty="0">
                <a:latin typeface="Consolas" panose="020B0609020204030204" pitchFamily="49" charset="0"/>
              </a:rPr>
              <a:t> * </a:t>
            </a:r>
            <a:r>
              <a:rPr lang="en-US" sz="1200" dirty="0" err="1">
                <a:latin typeface="Consolas" panose="020B0609020204030204" pitchFamily="49" charset="0"/>
              </a:rPr>
              <a:t>Math.Ceiling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duration.TotalDays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    }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latin typeface="Consolas" panose="020B0609020204030204" pitchFamily="49" charset="0"/>
              </a:rPr>
              <a:t> tax = _</a:t>
            </a:r>
            <a:r>
              <a:rPr lang="en-US" sz="1200" dirty="0" err="1">
                <a:latin typeface="Consolas" panose="020B0609020204030204" pitchFamily="49" charset="0"/>
              </a:rPr>
              <a:t>taxService.Tax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basicPayment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  <a:endParaRPr lang="pt-BR" sz="1200" dirty="0">
              <a:latin typeface="Consolas" panose="020B0609020204030204" pitchFamily="49" charset="0"/>
            </a:endParaRPr>
          </a:p>
          <a:p>
            <a:pPr marL="0" indent="0" algn="l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</a:rPr>
              <a:t>carRental.Invoice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latin typeface="Consolas" panose="020B0609020204030204" pitchFamily="49" charset="0"/>
              </a:rPr>
              <a:t> Invoice(</a:t>
            </a:r>
            <a:r>
              <a:rPr lang="en-US" sz="1200" dirty="0" err="1">
                <a:latin typeface="Consolas" panose="020B0609020204030204" pitchFamily="49" charset="0"/>
              </a:rPr>
              <a:t>basicPayment</a:t>
            </a:r>
            <a:r>
              <a:rPr lang="en-US" sz="1200" dirty="0">
                <a:latin typeface="Consolas" panose="020B0609020204030204" pitchFamily="49" charset="0"/>
              </a:rPr>
              <a:t>, tax);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    }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    }</a:t>
            </a:r>
          </a:p>
          <a:p>
            <a:pPr marL="0" indent="0" algn="l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B76E9F-7433-443C-8D28-A8D6CD4F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55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B3C32E8-FC06-4344-B0C5-A3A66AA2656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871"/>
          <a:stretch/>
        </p:blipFill>
        <p:spPr>
          <a:xfrm>
            <a:off x="7024014" y="682687"/>
            <a:ext cx="3643987" cy="146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182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DD59C-A88A-476C-A7CA-AE64E66E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440EDC-D93A-41D8-9022-5DB4662D6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B76E9F-7433-443C-8D28-A8D6CD4F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56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B3C32E8-FC06-4344-B0C5-A3A66AA2656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52290" y="811385"/>
            <a:ext cx="3015711" cy="153238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BA0BB32-3E04-4141-85FD-479E44974889}"/>
              </a:ext>
            </a:extLst>
          </p:cNvPr>
          <p:cNvSpPr txBox="1"/>
          <p:nvPr/>
        </p:nvSpPr>
        <p:spPr>
          <a:xfrm>
            <a:off x="2564901" y="1907312"/>
            <a:ext cx="463018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Course.Services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2B91AF"/>
                </a:solidFill>
                <a:latin typeface="Consolas" panose="020B0609020204030204" pitchFamily="49" charset="0"/>
              </a:rPr>
              <a:t>ITaxService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Tax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46575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DD59C-A88A-476C-A7CA-AE64E66E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Interfaces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440EDC-D93A-41D8-9022-5DB4662D6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B76E9F-7433-443C-8D28-A8D6CD4F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57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B3C32E8-FC06-4344-B0C5-A3A66AA2656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96306" y="851460"/>
            <a:ext cx="2871695" cy="158417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C6ED21A-570C-41BD-A1D9-6F04945C298F}"/>
              </a:ext>
            </a:extLst>
          </p:cNvPr>
          <p:cNvSpPr txBox="1"/>
          <p:nvPr/>
        </p:nvSpPr>
        <p:spPr>
          <a:xfrm>
            <a:off x="2000632" y="2299718"/>
            <a:ext cx="6475614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Course.Services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2B91AF"/>
                </a:solidFill>
                <a:latin typeface="Consolas" panose="020B0609020204030204" pitchFamily="49" charset="0"/>
              </a:rPr>
              <a:t>BrazilTaxService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ITaxService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Tax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&lt;= 100.00)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* 0.2;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amount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* 0.15;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71687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3E34D-86EA-4CC3-94B2-3886BEAF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Program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B0F6DD-2224-4036-B50F-F10037D9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C2CABC-FCA3-41EE-96FD-0943F9667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58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C330016-305B-412F-89FC-C77E2BBB233E}"/>
              </a:ext>
            </a:extLst>
          </p:cNvPr>
          <p:cNvSpPr txBox="1"/>
          <p:nvPr/>
        </p:nvSpPr>
        <p:spPr>
          <a:xfrm>
            <a:off x="1703512" y="1412876"/>
            <a:ext cx="8964488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System.Globalization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Course.Entities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Course.Services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Enter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rental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 data"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Car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 model: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model 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Pickup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 (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dd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/MM/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yyyy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HH:mm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):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start 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DateTime.ParseExact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dd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/MM/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yyyy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HH:mm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CultureInfo.InvariantCulture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"Return (dd/MM/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yyyy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HH:mm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):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finish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DateTime.ParseExact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dd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/MM/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yyyy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HH:mm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CultureInfo.InvariantCulture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691942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3E34D-86EA-4CC3-94B2-3886BEAF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Program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B0F6DD-2224-4036-B50F-F10037D90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C2CABC-FCA3-41EE-96FD-0943F9667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59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9FD209D-9334-4BC6-A0F6-D5BB92BD99D3}"/>
              </a:ext>
            </a:extLst>
          </p:cNvPr>
          <p:cNvSpPr txBox="1"/>
          <p:nvPr/>
        </p:nvSpPr>
        <p:spPr>
          <a:xfrm>
            <a:off x="1613757" y="673864"/>
            <a:ext cx="8964487" cy="618413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price per hour: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hour =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CultureInfo.InvariantCulture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"Enter price per day: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day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CultureInfo.InvariantCulture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CarRental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carRental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CarRental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(start, finish,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Vehicle(model));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RentalService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rentalService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RentalService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(hour, day,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BrazilTaxService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rentalService.ProcessInvoice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carRental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"INVOICE:"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carRental.Invoice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97065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44E94-1E5C-4BDF-8CE8-8A858A7F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iniciais   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88B87C-A268-4D87-A47E-AEE377BAA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ClrTx/>
              <a:buSzPct val="100000"/>
            </a:pPr>
            <a:r>
              <a:rPr lang="pt-BR" b="1" dirty="0">
                <a:effectLst/>
              </a:rPr>
              <a:t>Composição</a:t>
            </a:r>
            <a:r>
              <a:rPr lang="pt-BR" dirty="0">
                <a:effectLst/>
              </a:rPr>
              <a:t>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q"/>
            </a:pPr>
            <a:r>
              <a:rPr lang="pt-BR" dirty="0">
                <a:effectLst/>
              </a:rPr>
              <a:t> O relacionamento Composição, representa um vínculo forte entre duas classes , e , é também um relacionamento caracterizado como </a:t>
            </a:r>
            <a:r>
              <a:rPr lang="pt-BR" b="1" dirty="0">
                <a:effectLst/>
              </a:rPr>
              <a:t>parte/todo</a:t>
            </a:r>
            <a:r>
              <a:rPr lang="pt-BR" dirty="0">
                <a:effectLst/>
              </a:rPr>
              <a:t>, mas, neste caso, </a:t>
            </a:r>
            <a:r>
              <a:rPr lang="pt-BR" b="1" dirty="0">
                <a:effectLst/>
              </a:rPr>
              <a:t>o todo é responsável pelo ciclo de vida da parte</a:t>
            </a:r>
            <a:r>
              <a:rPr lang="pt-BR" dirty="0">
                <a:effectLst/>
              </a:rPr>
              <a:t>.</a:t>
            </a:r>
          </a:p>
          <a:p>
            <a:pPr algn="just">
              <a:buClrTx/>
              <a:buSzPct val="100000"/>
              <a:buFont typeface="Wingdings" panose="05000000000000000000" pitchFamily="2" charset="2"/>
              <a:buChar char="q"/>
            </a:pPr>
            <a:r>
              <a:rPr lang="pt-BR" dirty="0">
                <a:effectLst/>
              </a:rPr>
              <a:t> Assim </a:t>
            </a:r>
            <a:r>
              <a:rPr lang="pt-BR" b="1" dirty="0">
                <a:effectLst/>
              </a:rPr>
              <a:t>a existência do Objeto-Parte NÃO faz sentido se o Objeto-Todo não existir.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38387F4-50DB-441F-A36C-8E271723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F1ABB9-9922-415B-832D-75518BC31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374" y="3717131"/>
            <a:ext cx="3673252" cy="98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FD420874-1B85-40B8-BC99-F59AE7E554CC}"/>
              </a:ext>
            </a:extLst>
          </p:cNvPr>
          <p:cNvSpPr/>
          <p:nvPr/>
        </p:nvSpPr>
        <p:spPr bwMode="auto">
          <a:xfrm>
            <a:off x="5159896" y="3933057"/>
            <a:ext cx="648072" cy="519351"/>
          </a:xfrm>
          <a:prstGeom prst="ellipse">
            <a:avLst/>
          </a:prstGeom>
          <a:noFill/>
          <a:ln w="28575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13282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6C330-1E93-4889-95AB-AEAF82C86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2">
              <a:lumMod val="50000"/>
            </a:schemeClr>
          </a:solidFill>
        </p:spPr>
        <p:txBody>
          <a:bodyPr/>
          <a:lstStyle/>
          <a:p>
            <a:r>
              <a:rPr lang="pt-BR" sz="4000" dirty="0">
                <a:solidFill>
                  <a:schemeClr val="tx1"/>
                </a:solidFill>
              </a:rPr>
              <a:t>Classes Abstratas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D69997-1D87-4288-AA37-7206FF4D91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345F170-ECDB-4A06-9E96-7ED81C451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17409F-C255-4942-8167-3519089F74A4}" type="slidenum">
              <a:rPr lang="pt-BR" smtClean="0"/>
              <a:pPr>
                <a:defRPr/>
              </a:pPr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0943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ABSTRATA - HERANÇA</a:t>
            </a:r>
            <a:endParaRPr lang="pt-BR" altLang="pt-BR" dirty="0">
              <a:effectLst/>
            </a:endParaRPr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577" y="1556792"/>
            <a:ext cx="2543175" cy="4400550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57F8CD-5D67-4ACE-86E9-7130E96A06D7}" type="slidenum">
              <a:rPr lang="pt-BR" smtClean="0"/>
              <a:pPr>
                <a:defRPr/>
              </a:pPr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15845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E7EB1-A3E6-423C-BE32-96C88FA3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Classes Abstratas: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0DE742-ED50-40E8-AB67-9023E086E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2200" dirty="0">
                <a:effectLst/>
              </a:rPr>
              <a:t>Uma classe abstrata é uma classe que </a:t>
            </a:r>
            <a:r>
              <a:rPr lang="pt-BR" sz="2200" b="1" dirty="0">
                <a:effectLst/>
              </a:rPr>
              <a:t>não pode ser instanciada</a:t>
            </a:r>
            <a:r>
              <a:rPr lang="pt-BR" sz="2200" dirty="0">
                <a:effectLst/>
              </a:rPr>
              <a:t>. Você não pode criar um objeto a partir de uma classe abstrata.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2200" dirty="0">
                <a:effectLst/>
              </a:rPr>
              <a:t>Uma classe abstrata </a:t>
            </a:r>
            <a:r>
              <a:rPr lang="pt-BR" sz="2200" i="1" dirty="0">
                <a:effectLst/>
              </a:rPr>
              <a:t>pode ser herdada </a:t>
            </a:r>
            <a:r>
              <a:rPr lang="pt-BR" sz="2200" dirty="0">
                <a:effectLst/>
              </a:rPr>
              <a:t>e geralmente serve como </a:t>
            </a:r>
            <a:r>
              <a:rPr lang="pt-BR" sz="2200" i="1" dirty="0">
                <a:effectLst/>
              </a:rPr>
              <a:t>classe base</a:t>
            </a:r>
            <a:r>
              <a:rPr lang="pt-BR" sz="2200" dirty="0">
                <a:effectLst/>
              </a:rPr>
              <a:t> para outras classes.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2200" dirty="0">
                <a:effectLst/>
              </a:rPr>
              <a:t>Uma classe abstrata pode conter métodos abstratos e métodos comuns. Uma classe abstrata também podem possuir construtores, propriedades, indexadores e eventos.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pt-BR" sz="2200" dirty="0">
                <a:effectLst/>
              </a:rPr>
              <a:t>Uma classe abstrata pode herdar de outra classe abstrata.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76706B-B03E-4709-BB3C-C6B3812F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7151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E7EB1-A3E6-423C-BE32-96C88FA3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Métodos Abstratos: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0DE742-ED50-40E8-AB67-9023E086E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sz="2200" dirty="0">
                <a:effectLst/>
              </a:rPr>
              <a:t>É um método que não possui implementação na classe abstrata.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200" dirty="0">
                <a:effectLst/>
              </a:rPr>
              <a:t>Possui somente a definição de sua assinatura.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200" dirty="0">
                <a:effectLst/>
              </a:rPr>
              <a:t>A sua implementação deve ser feita na classe derivada.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200" dirty="0">
                <a:effectLst/>
              </a:rPr>
              <a:t>É um método virtual e deve ser implementado usando o modificador </a:t>
            </a:r>
            <a:r>
              <a:rPr lang="pt-BR" sz="2200" dirty="0" err="1">
                <a:effectLst/>
              </a:rPr>
              <a:t>override</a:t>
            </a:r>
            <a:r>
              <a:rPr lang="pt-BR" sz="2200" dirty="0">
                <a:effectLst/>
              </a:rPr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200" dirty="0">
                <a:effectLst/>
              </a:rPr>
              <a:t> Somente pode existir em uma classe abstrata.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200" dirty="0">
                <a:effectLst/>
              </a:rPr>
              <a:t>Não pode usar os modificadores </a:t>
            </a:r>
            <a:r>
              <a:rPr lang="pt-BR" sz="2200" dirty="0" err="1">
                <a:effectLst/>
              </a:rPr>
              <a:t>static</a:t>
            </a:r>
            <a:r>
              <a:rPr lang="pt-BR" sz="2200" dirty="0">
                <a:effectLst/>
              </a:rPr>
              <a:t> e </a:t>
            </a:r>
            <a:r>
              <a:rPr lang="pt-BR" sz="2200" b="1" dirty="0">
                <a:effectLst/>
              </a:rPr>
              <a:t>virtual</a:t>
            </a:r>
            <a:r>
              <a:rPr lang="pt-BR" sz="2200" dirty="0">
                <a:effectLst/>
              </a:rPr>
              <a:t>.</a:t>
            </a:r>
          </a:p>
          <a:p>
            <a:pPr marL="0" indent="531813" algn="just"/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76706B-B03E-4709-BB3C-C6B3812F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63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95F76CF-AE0B-4BA4-8BCC-0C68725264E9}"/>
              </a:ext>
            </a:extLst>
          </p:cNvPr>
          <p:cNvSpPr/>
          <p:nvPr/>
        </p:nvSpPr>
        <p:spPr>
          <a:xfrm rot="19734564">
            <a:off x="5424821" y="4738449"/>
            <a:ext cx="56460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Veja o Exemplo</a:t>
            </a:r>
          </a:p>
        </p:txBody>
      </p:sp>
    </p:spTree>
    <p:extLst>
      <p:ext uri="{BB962C8B-B14F-4D97-AF65-F5344CB8AC3E}">
        <p14:creationId xmlns:p14="http://schemas.microsoft.com/office/powerpoint/2010/main" val="3092245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E7EB1-A3E6-423C-BE32-96C88FA3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Classes Abstratas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76706B-B03E-4709-BB3C-C6B3812F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64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60E4B9C-318B-4394-9B07-F657CC0FA8A7}"/>
              </a:ext>
            </a:extLst>
          </p:cNvPr>
          <p:cNvSpPr/>
          <p:nvPr/>
        </p:nvSpPr>
        <p:spPr>
          <a:xfrm>
            <a:off x="1534264" y="1182758"/>
            <a:ext cx="62281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FiguraGeometricaAbstrata.Referencies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FormaGeometrica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area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_cor;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perimetro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Cor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_cor;}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set 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{_cor 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Area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area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{ _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area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Perimetro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     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	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perimetro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{ _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perimetro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CalcularArea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CalcularPerimetro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Descricao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"Sou a classe abstrata Forma."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FEF225B-C042-428B-8197-35343A2C54B2}"/>
              </a:ext>
            </a:extLst>
          </p:cNvPr>
          <p:cNvSpPr/>
          <p:nvPr/>
        </p:nvSpPr>
        <p:spPr>
          <a:xfrm>
            <a:off x="6137020" y="1557027"/>
            <a:ext cx="45309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FiguraGeometricaAbstrata.Referencies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latin typeface="Consolas" panose="020B0609020204030204" pitchFamily="49" charset="0"/>
              </a:rPr>
              <a:t>Quadrado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FormaGeometrica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lado;</a:t>
            </a: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Lado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lado;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 lado 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CalcularArea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.Area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lado * lado;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CalcularPerimetro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.Perimetro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4 * lado;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412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E7EB1-A3E6-423C-BE32-96C88FA3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/>
              </a:rPr>
              <a:t>Classes Abstratas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76706B-B03E-4709-BB3C-C6B3812F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65</a:t>
            </a:fld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AA71F27-4932-4FC9-8756-C1153C62ABDB}"/>
              </a:ext>
            </a:extLst>
          </p:cNvPr>
          <p:cNvSpPr/>
          <p:nvPr/>
        </p:nvSpPr>
        <p:spPr>
          <a:xfrm>
            <a:off x="1631504" y="1247677"/>
            <a:ext cx="92525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FiguraGeometricaAbstrata.Referencies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System;</a:t>
            </a: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FiguraGeometricaAbstrata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Quadrado q =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Quadrado();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q.Descricao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"Informe o valor do lado do quadrado em metros."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q.Lado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Convert.ToInt32(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q.CalcularArea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q.CalcularPerimetro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"A área do quadrado é :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q.Area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 m2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"O perímetro do quadrado é :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q.Perimetro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200" dirty="0">
                <a:solidFill>
                  <a:srgbClr val="A31515"/>
                </a:solidFill>
                <a:latin typeface="Consolas" panose="020B0609020204030204" pitchFamily="49" charset="0"/>
              </a:rPr>
              <a:t>" m "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FEF225B-C042-428B-8197-35343A2C54B2}"/>
              </a:ext>
            </a:extLst>
          </p:cNvPr>
          <p:cNvSpPr/>
          <p:nvPr/>
        </p:nvSpPr>
        <p:spPr>
          <a:xfrm>
            <a:off x="6137020" y="1560356"/>
            <a:ext cx="4530980" cy="433965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FiguraGeometricaAbstrata.Referencies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B91AF"/>
                </a:solidFill>
                <a:latin typeface="Consolas" panose="020B0609020204030204" pitchFamily="49" charset="0"/>
              </a:rPr>
              <a:t>Quadrado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FormaGeometrica</a:t>
            </a:r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lado;</a:t>
            </a: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Lado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lado;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>
                <a:solidFill>
                  <a:srgbClr val="0000FF"/>
                </a:solidFill>
                <a:latin typeface="Consolas" panose="020B0609020204030204" pitchFamily="49" charset="0"/>
              </a:rPr>
              <a:t>set 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{ lado =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CalcularArea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.Area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lado * lado;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CalcularPerimetro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.Perimetro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4 * lado;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5199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35236B-D4B2-4587-9488-88A7DB7BA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Formulários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8C2010-4115-4FE8-B4EC-9E3FB99C3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6CF9E38-D7DF-4983-863D-6A91634A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17409F-C255-4942-8167-3519089F74A4}" type="slidenum">
              <a:rPr lang="pt-BR" smtClean="0"/>
              <a:pPr>
                <a:defRPr/>
              </a:pPr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8397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2D94E-1B7C-48E3-B9A0-9B11D710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Windows </a:t>
            </a:r>
            <a:r>
              <a:rPr lang="pt-BR" dirty="0" err="1"/>
              <a:t>Forms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F8CCA6-EF7A-43D2-8F56-5F1C507EE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construir janelas no Visual Studio com C#</a:t>
            </a:r>
          </a:p>
          <a:p>
            <a:pPr algn="just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pt-BR" dirty="0"/>
              <a:t>Arquivo, </a:t>
            </a:r>
            <a:r>
              <a:rPr lang="pt-BR" dirty="0">
                <a:sym typeface="Wingdings" panose="05000000000000000000" pitchFamily="2" charset="2"/>
              </a:rPr>
              <a:t> Novo Projeto Aplicativo do Windows </a:t>
            </a:r>
            <a:r>
              <a:rPr lang="pt-BR" dirty="0" err="1">
                <a:sym typeface="Wingdings" panose="05000000000000000000" pitchFamily="2" charset="2"/>
              </a:rPr>
              <a:t>Forms</a:t>
            </a:r>
            <a:r>
              <a:rPr lang="pt-BR" dirty="0">
                <a:sym typeface="Wingdings" panose="05000000000000000000" pitchFamily="2" charset="2"/>
              </a:rPr>
              <a:t>.</a:t>
            </a:r>
          </a:p>
          <a:p>
            <a:pPr algn="just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pt-BR" dirty="0">
                <a:sym typeface="Wingdings" panose="05000000000000000000" pitchFamily="2" charset="2"/>
              </a:rPr>
              <a:t> Dê um nome para o projeto.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4F671F-DE2E-496E-8D9A-C3B93A4CE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67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8104357-B064-4656-A460-065DA6D04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3" y="3034507"/>
            <a:ext cx="6696075" cy="17049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92CD08E-ACF3-4407-BCEB-457A7AFEA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765" y="1422111"/>
            <a:ext cx="896302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666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2D94E-1B7C-48E3-B9A0-9B11D710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Windows </a:t>
            </a:r>
            <a:r>
              <a:rPr lang="pt-BR" dirty="0" err="1"/>
              <a:t>Forms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F8CCA6-EF7A-43D2-8F56-5F1C507EE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Colocando um Menu na Aplicação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4F671F-DE2E-496E-8D9A-C3B93A4CE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68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B3A09A8-EB6F-4A8D-8A64-50850977D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07628"/>
            <a:ext cx="9144000" cy="436937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DD5B10F-F978-48DA-91B7-A194749D4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87524"/>
            <a:ext cx="9144000" cy="648295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CCF2E8B-323E-41B1-89C4-EB144C9CA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359" y="1111251"/>
            <a:ext cx="3019425" cy="433387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F4A4B2B0-AEA0-43B6-9F94-C988F564CC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1784" y="1823740"/>
            <a:ext cx="67341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750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2D94E-1B7C-48E3-B9A0-9B11D710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Windows </a:t>
            </a:r>
            <a:r>
              <a:rPr lang="pt-BR" dirty="0" err="1"/>
              <a:t>Forms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F8CCA6-EF7A-43D2-8F56-5F1C507EE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Colocando um Menu na Aplicação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4F671F-DE2E-496E-8D9A-C3B93A4CE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69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4A4B2B0-AEA0-43B6-9F94-C988F564C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3" y="2069307"/>
            <a:ext cx="6373688" cy="311923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2A16250-E9B4-4E1E-8F63-0CE07AFA495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03512" y="2069307"/>
            <a:ext cx="8686800" cy="252018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2488760-5AD8-4E8B-8F91-F012BEC5B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561" y="2121360"/>
            <a:ext cx="3743325" cy="21336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A15EA6A-62C6-4003-B0EE-7EC38BBB8017}"/>
              </a:ext>
            </a:extLst>
          </p:cNvPr>
          <p:cNvSpPr txBox="1"/>
          <p:nvPr/>
        </p:nvSpPr>
        <p:spPr>
          <a:xfrm>
            <a:off x="4799857" y="3003494"/>
            <a:ext cx="3001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0000"/>
                </a:solidFill>
              </a:rPr>
              <a:t>Dê um duplo clique em Sair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C91186D-4ACB-445B-93A5-B897C26CAB15}"/>
              </a:ext>
            </a:extLst>
          </p:cNvPr>
          <p:cNvCxnSpPr/>
          <p:nvPr/>
        </p:nvCxnSpPr>
        <p:spPr bwMode="auto">
          <a:xfrm flipH="1">
            <a:off x="3503713" y="3188160"/>
            <a:ext cx="138664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7" name="Imagem 16">
            <a:extLst>
              <a:ext uri="{FF2B5EF4-FFF2-40B4-BE49-F238E27FC236}">
                <a16:creationId xmlns:a16="http://schemas.microsoft.com/office/drawing/2014/main" id="{9CC21D55-EC85-4FAE-B6D8-2DFCCF7C7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788" y="4041492"/>
            <a:ext cx="9144000" cy="2964366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91005C85-C585-43F4-8984-892940F1631C}"/>
              </a:ext>
            </a:extLst>
          </p:cNvPr>
          <p:cNvSpPr txBox="1"/>
          <p:nvPr/>
        </p:nvSpPr>
        <p:spPr>
          <a:xfrm>
            <a:off x="8545494" y="5403499"/>
            <a:ext cx="189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0000"/>
                </a:solidFill>
              </a:rPr>
              <a:t>Escreva o código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36CBD53-6AFE-489D-8578-104481491D92}"/>
              </a:ext>
            </a:extLst>
          </p:cNvPr>
          <p:cNvCxnSpPr/>
          <p:nvPr/>
        </p:nvCxnSpPr>
        <p:spPr bwMode="auto">
          <a:xfrm flipH="1">
            <a:off x="6816081" y="5579309"/>
            <a:ext cx="138664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574036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EC981-2877-4FD5-98C6-27ADAD57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Composição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5B61B4-58F9-4E00-805A-85862E5CB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dirty="0" err="1"/>
              <a:t>Entities</a:t>
            </a:r>
            <a:endParaRPr lang="pt-BR" dirty="0"/>
          </a:p>
          <a:p>
            <a:pPr algn="l">
              <a:buFont typeface="Wingdings" panose="05000000000000000000" pitchFamily="2" charset="2"/>
              <a:buChar char="q"/>
            </a:pPr>
            <a:r>
              <a:rPr lang="pt-BR" dirty="0"/>
              <a:t>Um Pedido (</a:t>
            </a:r>
            <a:r>
              <a:rPr lang="pt-BR" dirty="0" err="1"/>
              <a:t>Order</a:t>
            </a:r>
            <a:r>
              <a:rPr lang="pt-BR" dirty="0"/>
              <a:t>) tem vários itens (</a:t>
            </a:r>
            <a:r>
              <a:rPr lang="pt-BR" dirty="0" err="1"/>
              <a:t>OrderItem</a:t>
            </a:r>
            <a:r>
              <a:rPr lang="pt-BR" dirty="0"/>
              <a:t>). </a:t>
            </a:r>
            <a:r>
              <a:rPr lang="pt-BR" dirty="0" err="1"/>
              <a:t>OrderItem</a:t>
            </a:r>
            <a:r>
              <a:rPr lang="pt-BR" dirty="0"/>
              <a:t> é parte de Pedido. Aqui há a composição (diamante em preto)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pt-BR" dirty="0"/>
              <a:t>Pedido (</a:t>
            </a:r>
            <a:r>
              <a:rPr lang="pt-BR" dirty="0" err="1"/>
              <a:t>Order</a:t>
            </a:r>
            <a:r>
              <a:rPr lang="pt-BR" dirty="0"/>
              <a:t>) está associado ao cliente (cliente)(Não é relação de todo-parte). Um pedido tem um cliente. Apesar de se falar que é uma composição, não encaixa no conceito de composição.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pt-BR" dirty="0"/>
              <a:t> Na codificação aparecerá dentro do objeto Pedido um atributo Cliente, mas na representação UML não deverá haver o diamante em preto.</a:t>
            </a:r>
          </a:p>
          <a:p>
            <a:pPr algn="l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AAC320-23CE-47D5-A576-C3EA4636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1A1FAC-F16F-41C1-B48E-10A4FD155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087" y="2484024"/>
            <a:ext cx="7503827" cy="399297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305B2A7-9E5B-4FB0-A75A-E7FE275F11A0}"/>
              </a:ext>
            </a:extLst>
          </p:cNvPr>
          <p:cNvSpPr/>
          <p:nvPr/>
        </p:nvSpPr>
        <p:spPr>
          <a:xfrm>
            <a:off x="4799856" y="3735650"/>
            <a:ext cx="5868144" cy="646331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pt-BR" dirty="0"/>
              <a:t>Um pedido (</a:t>
            </a:r>
            <a:r>
              <a:rPr lang="pt-BR" dirty="0" err="1"/>
              <a:t>Order</a:t>
            </a:r>
            <a:r>
              <a:rPr lang="pt-BR" dirty="0"/>
              <a:t>) tem vários itens (</a:t>
            </a:r>
            <a:r>
              <a:rPr lang="pt-BR" dirty="0" err="1"/>
              <a:t>OrderItem</a:t>
            </a:r>
            <a:r>
              <a:rPr lang="pt-BR" dirty="0"/>
              <a:t>)</a:t>
            </a:r>
          </a:p>
          <a:p>
            <a:pPr algn="ctr"/>
            <a:r>
              <a:rPr lang="pt-BR" dirty="0"/>
              <a:t> Todo </a:t>
            </a:r>
            <a:r>
              <a:rPr lang="pt-BR" dirty="0">
                <a:sym typeface="Wingdings" panose="05000000000000000000" pitchFamily="2" charset="2"/>
              </a:rPr>
              <a:t> parte</a:t>
            </a:r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C642B27-8A32-4DFD-9217-27BF2A498EAC}"/>
              </a:ext>
            </a:extLst>
          </p:cNvPr>
          <p:cNvSpPr/>
          <p:nvPr/>
        </p:nvSpPr>
        <p:spPr bwMode="auto">
          <a:xfrm>
            <a:off x="5303912" y="2981658"/>
            <a:ext cx="792087" cy="519351"/>
          </a:xfrm>
          <a:prstGeom prst="ellipse">
            <a:avLst/>
          </a:prstGeom>
          <a:noFill/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pt-BR"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AEC8284-38DF-4CEC-8A6E-0DBCA8D76DB6}"/>
              </a:ext>
            </a:extLst>
          </p:cNvPr>
          <p:cNvSpPr/>
          <p:nvPr/>
        </p:nvSpPr>
        <p:spPr>
          <a:xfrm>
            <a:off x="1866463" y="5568015"/>
            <a:ext cx="4190921" cy="923330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pt-BR" dirty="0"/>
              <a:t>Um pedido (</a:t>
            </a:r>
            <a:r>
              <a:rPr lang="pt-BR" dirty="0" err="1"/>
              <a:t>Order</a:t>
            </a:r>
            <a:r>
              <a:rPr lang="pt-BR" dirty="0"/>
              <a:t>) tem um Cliente </a:t>
            </a:r>
          </a:p>
          <a:p>
            <a:pPr algn="ctr"/>
            <a:r>
              <a:rPr lang="pt-BR" dirty="0"/>
              <a:t>Um Cliente não é parte do Pedido</a:t>
            </a:r>
          </a:p>
          <a:p>
            <a:pPr algn="ctr"/>
            <a:r>
              <a:rPr lang="pt-BR" dirty="0"/>
              <a:t>Não é Todo </a:t>
            </a:r>
            <a:r>
              <a:rPr lang="pt-BR" dirty="0">
                <a:sym typeface="Wingdings" panose="05000000000000000000" pitchFamily="2" charset="2"/>
              </a:rPr>
              <a:t> parte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2479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2D94E-1B7C-48E3-B9A0-9B11D710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Windows </a:t>
            </a:r>
            <a:r>
              <a:rPr lang="pt-BR" dirty="0" err="1"/>
              <a:t>Forms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F8CCA6-EF7A-43D2-8F56-5F1C507EE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Colocando um Menu na Aplicação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4F671F-DE2E-496E-8D9A-C3B93A4CE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70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EBF2FF-5072-44B6-8F80-8A1DF9A39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818" y="1781547"/>
            <a:ext cx="7639050" cy="45910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926A887-D9B2-4593-B18A-B61E023BF07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83" r="83"/>
          <a:stretch/>
        </p:blipFill>
        <p:spPr>
          <a:xfrm>
            <a:off x="1654818" y="1781548"/>
            <a:ext cx="6499000" cy="2655565"/>
          </a:xfrm>
          <a:prstGeom prst="rect">
            <a:avLst/>
          </a:prstGeom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36CBD53-6AFE-489D-8578-104481491D92}"/>
              </a:ext>
            </a:extLst>
          </p:cNvPr>
          <p:cNvCxnSpPr/>
          <p:nvPr/>
        </p:nvCxnSpPr>
        <p:spPr bwMode="auto">
          <a:xfrm flipH="1">
            <a:off x="2423592" y="3068960"/>
            <a:ext cx="174668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F7A18BB-589B-46F9-B810-CE9225579E2A}"/>
              </a:ext>
            </a:extLst>
          </p:cNvPr>
          <p:cNvSpPr txBox="1"/>
          <p:nvPr/>
        </p:nvSpPr>
        <p:spPr>
          <a:xfrm>
            <a:off x="4439283" y="2884294"/>
            <a:ext cx="1326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0000"/>
                </a:solidFill>
              </a:rPr>
              <a:t>Clique Aqui</a:t>
            </a:r>
          </a:p>
        </p:txBody>
      </p:sp>
    </p:spTree>
    <p:extLst>
      <p:ext uri="{BB962C8B-B14F-4D97-AF65-F5344CB8AC3E}">
        <p14:creationId xmlns:p14="http://schemas.microsoft.com/office/powerpoint/2010/main" val="316128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99E31-A959-4180-9131-D1584085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C57BA5-FF6E-4487-9A9D-73AF50AEF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o Menu Ajuda e o submenu Sobre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C17C35-FEDA-40CC-B462-22418261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71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032D387-455A-408F-B2C3-D12B4DD16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2055743"/>
            <a:ext cx="59817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117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2D94E-1B7C-48E3-B9A0-9B11D710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Windows </a:t>
            </a:r>
            <a:r>
              <a:rPr lang="pt-BR" dirty="0" err="1"/>
              <a:t>Forms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F8CCA6-EF7A-43D2-8F56-5F1C507EE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84058"/>
            <a:ext cx="8229600" cy="4608513"/>
          </a:xfrm>
        </p:spPr>
        <p:txBody>
          <a:bodyPr/>
          <a:lstStyle/>
          <a:p>
            <a:r>
              <a:rPr lang="pt-BR" dirty="0"/>
              <a:t>Adicionando nova janela na Aplicação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4F671F-DE2E-496E-8D9A-C3B93A4CE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72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8344CA3-7981-4CA2-897E-BFC311886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26260"/>
            <a:ext cx="9144000" cy="461330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E2D0116-EACE-403C-B9F9-2FEE07E3B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602" y="784145"/>
            <a:ext cx="4962872" cy="358958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520A4AC-6658-42B2-A6D5-8325D705306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49760" y="2630225"/>
            <a:ext cx="8892480" cy="391299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3F7A18BB-589B-46F9-B810-CE9225579E2A}"/>
              </a:ext>
            </a:extLst>
          </p:cNvPr>
          <p:cNvSpPr txBox="1"/>
          <p:nvPr/>
        </p:nvSpPr>
        <p:spPr>
          <a:xfrm>
            <a:off x="3928093" y="2209605"/>
            <a:ext cx="156530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Botão Direito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36CBD53-6AFE-489D-8578-104481491D92}"/>
              </a:ext>
            </a:extLst>
          </p:cNvPr>
          <p:cNvCxnSpPr/>
          <p:nvPr/>
        </p:nvCxnSpPr>
        <p:spPr bwMode="auto">
          <a:xfrm>
            <a:off x="5331183" y="2462977"/>
            <a:ext cx="1152128" cy="4199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143073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2D94E-1B7C-48E3-B9A0-9B11D710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Windows </a:t>
            </a:r>
            <a:r>
              <a:rPr lang="pt-BR" dirty="0" err="1"/>
              <a:t>Forms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F8CCA6-EF7A-43D2-8F56-5F1C507EE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84058"/>
            <a:ext cx="8229600" cy="4608513"/>
          </a:xfrm>
        </p:spPr>
        <p:txBody>
          <a:bodyPr/>
          <a:lstStyle/>
          <a:p>
            <a:r>
              <a:rPr lang="pt-BR" dirty="0"/>
              <a:t>Adicionando nova janela na Aplicação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4F671F-DE2E-496E-8D9A-C3B93A4CE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73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20A4AC-6658-42B2-A6D5-8325D705306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49760" y="1504365"/>
            <a:ext cx="8892480" cy="391299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3F7A18BB-589B-46F9-B810-CE9225579E2A}"/>
              </a:ext>
            </a:extLst>
          </p:cNvPr>
          <p:cNvSpPr txBox="1"/>
          <p:nvPr/>
        </p:nvSpPr>
        <p:spPr>
          <a:xfrm>
            <a:off x="1715854" y="4037356"/>
            <a:ext cx="125893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Clicar Aqui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0FEF290-048D-449F-89DB-A12BA32ABDF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7191" y="1793551"/>
            <a:ext cx="6182816" cy="3560084"/>
          </a:xfrm>
          <a:prstGeom prst="rect">
            <a:avLst/>
          </a:prstGeom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36CBD53-6AFE-489D-8578-104481491D92}"/>
              </a:ext>
            </a:extLst>
          </p:cNvPr>
          <p:cNvCxnSpPr/>
          <p:nvPr/>
        </p:nvCxnSpPr>
        <p:spPr bwMode="auto">
          <a:xfrm>
            <a:off x="2952561" y="4201026"/>
            <a:ext cx="1504631" cy="20566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90532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2D94E-1B7C-48E3-B9A0-9B11D710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Windows </a:t>
            </a:r>
            <a:r>
              <a:rPr lang="pt-BR" dirty="0" err="1"/>
              <a:t>Forms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F8CCA6-EF7A-43D2-8F56-5F1C507EE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84058"/>
            <a:ext cx="8229600" cy="4608513"/>
          </a:xfrm>
        </p:spPr>
        <p:txBody>
          <a:bodyPr/>
          <a:lstStyle/>
          <a:p>
            <a:r>
              <a:rPr lang="pt-BR" dirty="0"/>
              <a:t>Adicionando nova janela na Aplicação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4F671F-DE2E-496E-8D9A-C3B93A4CE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74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D0DB3D8-C558-45EE-8F21-E8F22EC4E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147130"/>
            <a:ext cx="8229600" cy="571087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1B744CBD-9FB3-4CF3-AB3F-908F8B477F1B}"/>
              </a:ext>
            </a:extLst>
          </p:cNvPr>
          <p:cNvSpPr/>
          <p:nvPr/>
        </p:nvSpPr>
        <p:spPr bwMode="auto">
          <a:xfrm>
            <a:off x="2855640" y="6108298"/>
            <a:ext cx="936104" cy="369332"/>
          </a:xfrm>
          <a:prstGeom prst="rect">
            <a:avLst/>
          </a:prstGeom>
          <a:noFill/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26711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2D94E-1B7C-48E3-B9A0-9B11D710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Windows </a:t>
            </a:r>
            <a:r>
              <a:rPr lang="pt-BR" dirty="0" err="1"/>
              <a:t>Forms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F8CCA6-EF7A-43D2-8F56-5F1C507EE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84058"/>
            <a:ext cx="8229600" cy="4608513"/>
          </a:xfrm>
        </p:spPr>
        <p:txBody>
          <a:bodyPr/>
          <a:lstStyle/>
          <a:p>
            <a:r>
              <a:rPr lang="pt-BR" dirty="0"/>
              <a:t>Adicionando nova janela na Aplicação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4F671F-DE2E-496E-8D9A-C3B93A4CE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75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88BF43F-C53E-4A83-8EAF-56DB3959F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96" y="1752601"/>
            <a:ext cx="9144000" cy="2586107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1B744CBD-9FB3-4CF3-AB3F-908F8B477F1B}"/>
              </a:ext>
            </a:extLst>
          </p:cNvPr>
          <p:cNvSpPr/>
          <p:nvPr/>
        </p:nvSpPr>
        <p:spPr bwMode="auto">
          <a:xfrm>
            <a:off x="1698340" y="2532658"/>
            <a:ext cx="936104" cy="369332"/>
          </a:xfrm>
          <a:prstGeom prst="rect">
            <a:avLst/>
          </a:prstGeom>
          <a:noFill/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7724962-428E-4B4E-A6BD-6CC139D17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633" y="2348880"/>
            <a:ext cx="4262264" cy="337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20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2D94E-1B7C-48E3-B9A0-9B11D710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Windows </a:t>
            </a:r>
            <a:r>
              <a:rPr lang="pt-BR" dirty="0" err="1"/>
              <a:t>Forms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F8CCA6-EF7A-43D2-8F56-5F1C507EE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84058"/>
            <a:ext cx="8229600" cy="4608513"/>
          </a:xfrm>
        </p:spPr>
        <p:txBody>
          <a:bodyPr/>
          <a:lstStyle/>
          <a:p>
            <a:r>
              <a:rPr lang="pt-BR" dirty="0"/>
              <a:t>Adicionando nova janela na Aplicação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4F671F-DE2E-496E-8D9A-C3B93A4CE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76</a:t>
            </a:fld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2B93A52-A506-4A5D-AF61-BCB502D68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70046"/>
            <a:ext cx="9144000" cy="461330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5AA1A68-0B4C-4273-8571-34242CD6B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919" y="1870046"/>
            <a:ext cx="3389061" cy="492558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CF23152-6B72-414C-953B-625A7ACFE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980" y="1752601"/>
            <a:ext cx="30384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6126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2D94E-1B7C-48E3-B9A0-9B11D710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Windows </a:t>
            </a:r>
            <a:r>
              <a:rPr lang="pt-BR" dirty="0" err="1"/>
              <a:t>Forms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F8CCA6-EF7A-43D2-8F56-5F1C507EE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84058"/>
            <a:ext cx="8229600" cy="4608513"/>
          </a:xfrm>
        </p:spPr>
        <p:txBody>
          <a:bodyPr/>
          <a:lstStyle/>
          <a:p>
            <a:r>
              <a:rPr lang="pt-BR" dirty="0"/>
              <a:t>Adicionando nova janela na Aplicação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4F671F-DE2E-496E-8D9A-C3B93A4CE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77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CF23152-6B72-414C-953B-625A7ACFE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066" y="1265441"/>
            <a:ext cx="3038475" cy="56292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CA2F845-938A-4A99-9FA2-336B255F6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763" y="1771218"/>
            <a:ext cx="4629150" cy="38957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BE23A32-56E9-43C5-83B2-EE8296FC5EB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00399" y="2998991"/>
            <a:ext cx="4683408" cy="3895725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E81FB02E-A39E-434F-90F5-01243E0CF333}"/>
              </a:ext>
            </a:extLst>
          </p:cNvPr>
          <p:cNvSpPr/>
          <p:nvPr/>
        </p:nvSpPr>
        <p:spPr bwMode="auto">
          <a:xfrm>
            <a:off x="6618115" y="6476999"/>
            <a:ext cx="1062062" cy="369332"/>
          </a:xfrm>
          <a:prstGeom prst="rect">
            <a:avLst/>
          </a:prstGeom>
          <a:noFill/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63C820B-4285-4DAE-9AF0-5262010BB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2850" y="783185"/>
            <a:ext cx="3105150" cy="53721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22DAD75-F7D6-4EB4-B9CE-17ADC41A8A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3720" y="3399661"/>
            <a:ext cx="4384280" cy="162484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7BF07762-915C-450F-867B-35047D9724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871249"/>
            <a:ext cx="4572000" cy="560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340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A284D-9261-4F24-9BAD-AD767E93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81000"/>
            <a:ext cx="8229600" cy="2266950"/>
          </a:xfrm>
        </p:spPr>
        <p:txBody>
          <a:bodyPr/>
          <a:lstStyle/>
          <a:p>
            <a:pPr algn="l"/>
            <a:r>
              <a:rPr lang="pt-BR" dirty="0"/>
              <a:t>Dê um duplo clique no submenu “Sobre”.</a:t>
            </a:r>
            <a:br>
              <a:rPr lang="pt-BR" dirty="0"/>
            </a:br>
            <a:r>
              <a:rPr lang="pt-BR" dirty="0"/>
              <a:t> Escreva o código abaixo e execute o aplicativo.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538C47-F0C4-4CFE-B6ED-B682861C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78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12B970-205E-4C57-9A1A-C28F61926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2106180"/>
            <a:ext cx="5981700" cy="42100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9601B27-F94C-4BB1-B232-E56BE35C18DB}"/>
              </a:ext>
            </a:extLst>
          </p:cNvPr>
          <p:cNvSpPr txBox="1"/>
          <p:nvPr/>
        </p:nvSpPr>
        <p:spPr>
          <a:xfrm>
            <a:off x="4490611" y="4378981"/>
            <a:ext cx="57201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janela Tela =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janela();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Tela.Show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.Hide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03345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AABD6-C891-4F5C-8CEC-828A8EFB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5E9E206-06BB-447C-B6E0-86C92505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126DC-6E26-4A42-9806-1DBDEF2ABBB3}" type="slidenum">
              <a:rPr lang="pt-BR" smtClean="0"/>
              <a:pPr>
                <a:defRPr/>
              </a:pPr>
              <a:t>79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6FE41B-38C3-4F8D-826C-732F73963C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58106" y="1493868"/>
            <a:ext cx="8075240" cy="358815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CBCD190-3B22-4EC7-A15A-D8E2B8DD4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3" y="3125759"/>
            <a:ext cx="3914775" cy="2238375"/>
          </a:xfrm>
          <a:prstGeom prst="rect">
            <a:avLst/>
          </a:prstGeom>
        </p:spPr>
      </p:pic>
      <p:pic>
        <p:nvPicPr>
          <p:cNvPr id="9" name="Gráfico 8" descr="Pince para ampliar estrutura de tópicos">
            <a:extLst>
              <a:ext uri="{FF2B5EF4-FFF2-40B4-BE49-F238E27FC236}">
                <a16:creationId xmlns:a16="http://schemas.microsoft.com/office/drawing/2014/main" id="{38502A6D-1A56-48A4-BF93-CF4CB20AEB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61287" y="31257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487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89B2D-EED1-65D5-C76D-4AC5A78F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LocaçãoDeVeiculo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29B8CF-EC9C-C4A7-D218-5CA9B0C76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85E7398-67CA-8FE1-0053-93C003CB5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83568"/>
            <a:ext cx="9144000" cy="458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211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BE601-3CC1-4879-91B8-716EB0DFF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Programando o botão “fechar janela”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32BED26-6C79-458B-8A11-05EF401A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126DC-6E26-4A42-9806-1DBDEF2ABBB3}" type="slidenum">
              <a:rPr lang="pt-BR" smtClean="0"/>
              <a:pPr>
                <a:defRPr/>
              </a:pPr>
              <a:t>80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B695E33-D624-429F-B8FB-F945280BF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625" y="1174355"/>
            <a:ext cx="9144000" cy="47343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B654C5E-1A51-4321-855F-F1FED0E30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101" y="1054101"/>
            <a:ext cx="3057525" cy="566737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C0E4BB7-A456-4588-B157-E88F3BA9C0A9}"/>
              </a:ext>
            </a:extLst>
          </p:cNvPr>
          <p:cNvSpPr txBox="1"/>
          <p:nvPr/>
        </p:nvSpPr>
        <p:spPr>
          <a:xfrm>
            <a:off x="5087889" y="2361289"/>
            <a:ext cx="205883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0000"/>
                </a:solidFill>
              </a:rPr>
              <a:t>1- Clicar na Janela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30157D5D-F8BE-4E4A-BC3D-3F2A9E52BC78}"/>
              </a:ext>
            </a:extLst>
          </p:cNvPr>
          <p:cNvCxnSpPr>
            <a:cxnSpLocks/>
            <a:stCxn id="8" idx="1"/>
          </p:cNvCxnSpPr>
          <p:nvPr/>
        </p:nvCxnSpPr>
        <p:spPr bwMode="auto">
          <a:xfrm flipH="1">
            <a:off x="4295800" y="2545956"/>
            <a:ext cx="792088" cy="378989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21E4E3C-4261-4180-A694-A38B9B4C4FF4}"/>
              </a:ext>
            </a:extLst>
          </p:cNvPr>
          <p:cNvSpPr txBox="1"/>
          <p:nvPr/>
        </p:nvSpPr>
        <p:spPr>
          <a:xfrm>
            <a:off x="4684411" y="3495137"/>
            <a:ext cx="280467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0000"/>
                </a:solidFill>
              </a:rPr>
              <a:t>2- Clicar em Propriedades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63FCDDAD-753B-401E-83C4-236D77B69F6A}"/>
              </a:ext>
            </a:extLst>
          </p:cNvPr>
          <p:cNvCxnSpPr>
            <a:cxnSpLocks/>
            <a:stCxn id="11" idx="3"/>
          </p:cNvCxnSpPr>
          <p:nvPr/>
        </p:nvCxnSpPr>
        <p:spPr bwMode="auto">
          <a:xfrm>
            <a:off x="7489090" y="3679804"/>
            <a:ext cx="1926739" cy="2780245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969341F-D29B-4527-B443-A85F22B9CE5A}"/>
              </a:ext>
            </a:extLst>
          </p:cNvPr>
          <p:cNvSpPr txBox="1"/>
          <p:nvPr/>
        </p:nvSpPr>
        <p:spPr>
          <a:xfrm>
            <a:off x="8602357" y="2755115"/>
            <a:ext cx="227985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0000"/>
                </a:solidFill>
              </a:rPr>
              <a:t>3- Clicar em Eventos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50D09460-BEA9-4982-87BA-18F733E5BDD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602358" y="1725729"/>
            <a:ext cx="1139927" cy="1029387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CDAC58E-B25C-421E-8C7A-0A9034A418EF}"/>
              </a:ext>
            </a:extLst>
          </p:cNvPr>
          <p:cNvSpPr txBox="1"/>
          <p:nvPr/>
        </p:nvSpPr>
        <p:spPr>
          <a:xfrm>
            <a:off x="8346033" y="4094058"/>
            <a:ext cx="1798377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0000"/>
                </a:solidFill>
              </a:rPr>
              <a:t>4- duplo clique</a:t>
            </a:r>
          </a:p>
          <a:p>
            <a:r>
              <a:rPr lang="pt-BR" dirty="0">
                <a:solidFill>
                  <a:srgbClr val="000000"/>
                </a:solidFill>
              </a:rPr>
              <a:t> em </a:t>
            </a:r>
            <a:r>
              <a:rPr lang="pt-BR" dirty="0" err="1">
                <a:solidFill>
                  <a:srgbClr val="000000"/>
                </a:solidFill>
              </a:rPr>
              <a:t>Formclosed</a:t>
            </a:r>
            <a:endParaRPr lang="pt-BR" dirty="0">
              <a:solidFill>
                <a:srgbClr val="000000"/>
              </a:solidFill>
            </a:endParaRP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D0A65C7B-E0D4-427C-9824-4659E1522EF5}"/>
              </a:ext>
            </a:extLst>
          </p:cNvPr>
          <p:cNvCxnSpPr>
            <a:cxnSpLocks/>
            <a:stCxn id="20" idx="0"/>
          </p:cNvCxnSpPr>
          <p:nvPr/>
        </p:nvCxnSpPr>
        <p:spPr bwMode="auto">
          <a:xfrm flipH="1" flipV="1">
            <a:off x="9005797" y="3336525"/>
            <a:ext cx="239424" cy="757532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Imagem 35">
            <a:extLst>
              <a:ext uri="{FF2B5EF4-FFF2-40B4-BE49-F238E27FC236}">
                <a16:creationId xmlns:a16="http://schemas.microsoft.com/office/drawing/2014/main" id="{9FB7568A-FF94-4384-8E19-ED6FE4249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875" y="4863512"/>
            <a:ext cx="88582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240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6" grpId="0" animBg="1"/>
      <p:bldP spid="20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8DE10-4928-6B39-EF37-EA6A5058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D9A92A1-7A27-597C-B541-45FC76DA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126DC-6E26-4A42-9806-1DBDEF2ABBB3}" type="slidenum">
              <a:rPr lang="pt-BR" smtClean="0"/>
              <a:pPr>
                <a:defRPr/>
              </a:pPr>
              <a:t>81</a:t>
            </a:fld>
            <a:endParaRPr lang="pt-BR"/>
          </a:p>
        </p:txBody>
      </p:sp>
      <p:pic>
        <p:nvPicPr>
          <p:cNvPr id="4" name="Imagem 1">
            <a:extLst>
              <a:ext uri="{FF2B5EF4-FFF2-40B4-BE49-F238E27FC236}">
                <a16:creationId xmlns:a16="http://schemas.microsoft.com/office/drawing/2014/main" id="{40B98851-B0D9-D541-DF4A-D53EF31C1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2636913"/>
            <a:ext cx="5327692" cy="182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99341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4EFA0-DEF6-4AF3-BDA6-1A51B46E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94EC037-3284-477B-BDD1-D98E8925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126DC-6E26-4A42-9806-1DBDEF2ABBB3}" type="slidenum">
              <a:rPr lang="pt-BR" smtClean="0"/>
              <a:pPr>
                <a:defRPr/>
              </a:pPr>
              <a:t>82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D110646-28CB-4187-A1A8-17F50B25CE91}"/>
              </a:ext>
            </a:extLst>
          </p:cNvPr>
          <p:cNvSpPr txBox="1"/>
          <p:nvPr/>
        </p:nvSpPr>
        <p:spPr>
          <a:xfrm>
            <a:off x="1545919" y="1367423"/>
            <a:ext cx="896448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janela_FormClosed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FormClosedEventArgs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Application.OpenForms.Count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0)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Application.Exit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(Form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formAberto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Application.OpenForms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formAberto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Form1)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formAberto.Show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}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}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            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51831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FC14D-5FFD-4522-8E99-2D20B82C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  <a:br>
              <a:rPr lang="pt-BR" dirty="0"/>
            </a:br>
            <a:r>
              <a:rPr lang="pt-BR" dirty="0"/>
              <a:t>Criando um botão para abrir uma janela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E6DD2E-4560-4A3F-9A1F-F8ED6AEF1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pt-BR" dirty="0"/>
              <a:t>Siga os passos de criar uma nova janela.</a:t>
            </a:r>
          </a:p>
          <a:p>
            <a:pPr algn="l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pt-BR" dirty="0"/>
              <a:t>Na nova janela criada, não esqueça de escrever o código para fechá-la utilizando o </a:t>
            </a:r>
            <a:r>
              <a:rPr lang="pt-BR" dirty="0" err="1"/>
              <a:t>formClosed</a:t>
            </a:r>
            <a:r>
              <a:rPr lang="pt-BR" dirty="0"/>
              <a:t>.</a:t>
            </a:r>
          </a:p>
          <a:p>
            <a:pPr algn="l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pt-BR" dirty="0"/>
              <a:t>Na tela principal adicione um botão (veja imagem do próximo slide).</a:t>
            </a:r>
          </a:p>
          <a:p>
            <a:pPr algn="l"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pt-BR" dirty="0"/>
              <a:t>Faça o link para abrir a nova janela da mesma forma que foi feito com o submenu “Sobre”</a:t>
            </a:r>
          </a:p>
          <a:p>
            <a:pPr algn="l">
              <a:buClr>
                <a:srgbClr val="000000"/>
              </a:buClr>
              <a:buSzPct val="100000"/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7A1CF6-E237-422F-903C-B59A4E79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83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030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FC14D-5FFD-4522-8E99-2D20B82C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  <a:br>
              <a:rPr lang="pt-BR" dirty="0"/>
            </a:br>
            <a:r>
              <a:rPr lang="pt-BR" dirty="0"/>
              <a:t>Criando um botão para abrir uma janela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E6DD2E-4560-4A3F-9A1F-F8ED6AEF1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Clr>
                <a:srgbClr val="000000"/>
              </a:buClr>
              <a:buSzPct val="100000"/>
              <a:buFont typeface="+mj-lt"/>
              <a:buAutoNum type="arabicPeriod"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7A1CF6-E237-422F-903C-B59A4E79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84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423CD4B-81FA-424A-867D-F1D7DCF20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930" y="1538212"/>
            <a:ext cx="7801101" cy="469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664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3D06D-89E7-4C45-9753-A138ED8E1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EA3BD2-BFBE-4AFA-BDB6-8A5E757AF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3927B5-655D-4944-92E9-DD73FD2D3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85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FA7D866-39F7-4C5A-8AB9-246049101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841" y="1189038"/>
            <a:ext cx="7639050" cy="45910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467C420-D75F-4EF5-BB97-A38244C9A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135" y="1976438"/>
            <a:ext cx="4010025" cy="24098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E58D5A2-3A2C-4E31-86B4-30B933AEE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093" y="4006851"/>
            <a:ext cx="39147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7483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DB456-FB0E-4AB5-A153-C86C5D18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FDF09A-2DF3-4960-B883-C513D9446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6A9442-7BF5-4BAA-B2E4-45382668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86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CE2150E-58F3-4DA6-8B13-73DAD49F3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1412876"/>
            <a:ext cx="5619750" cy="48291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B445118-E5D2-4FEF-B4A7-3532C00A8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951" y="2272698"/>
            <a:ext cx="25431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651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0EC0E-5E7B-10A3-791A-89D948B1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Get</a:t>
            </a:r>
            <a:r>
              <a:rPr lang="pt-BR" dirty="0"/>
              <a:t> &amp; Set; Properties e </a:t>
            </a:r>
            <a:r>
              <a:rPr lang="pt-BR" dirty="0" err="1"/>
              <a:t>Autoproperties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5DBE84-C474-9E29-66D1-6C0734C86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C42FAC-1E46-BDC3-2B00-2FEBC10B0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87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5638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0F81C-9782-2AFD-9B67-C5BD455A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Figura Geométrica: </a:t>
            </a:r>
            <a:r>
              <a:rPr lang="pt-BR" dirty="0" err="1"/>
              <a:t>Get</a:t>
            </a:r>
            <a:r>
              <a:rPr lang="pt-BR" dirty="0"/>
              <a:t> &amp; Set / Properties / </a:t>
            </a:r>
            <a:r>
              <a:rPr lang="pt-BR" dirty="0" err="1"/>
              <a:t>Autoproperties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EA8BC06-9D3A-1789-2BE4-D95693CB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126DC-6E26-4A42-9806-1DBDEF2ABBB3}" type="slidenum">
              <a:rPr lang="pt-BR" smtClean="0"/>
              <a:pPr>
                <a:defRPr/>
              </a:pPr>
              <a:t>88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95BAB37-D335-03E4-8788-70F81C2CB767}"/>
              </a:ext>
            </a:extLst>
          </p:cNvPr>
          <p:cNvSpPr txBox="1"/>
          <p:nvPr/>
        </p:nvSpPr>
        <p:spPr>
          <a:xfrm>
            <a:off x="6382383" y="1848194"/>
            <a:ext cx="46087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FiguraGeometrica3</a:t>
            </a: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3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FiguraGeometrica</a:t>
            </a:r>
            <a:endParaRPr lang="pt-BR" sz="13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_a;</a:t>
            </a: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_b;</a:t>
            </a: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_c;</a:t>
            </a: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_raio;</a:t>
            </a: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pt-BR" sz="1350" dirty="0">
                <a:solidFill>
                  <a:srgbClr val="00B050"/>
                </a:solidFill>
                <a:latin typeface="Cascadia Mono" panose="020B0609020000020004" pitchFamily="49" charset="0"/>
              </a:rPr>
              <a:t>//Properties</a:t>
            </a: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A</a:t>
            </a: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_a; }</a:t>
            </a: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35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{ _a = </a:t>
            </a:r>
            <a:r>
              <a:rPr lang="pt-BR" sz="13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B</a:t>
            </a: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_b; }</a:t>
            </a: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35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{ _b = </a:t>
            </a:r>
            <a:r>
              <a:rPr lang="pt-BR" sz="13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...</a:t>
            </a: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599819E-869A-914C-9EB9-1A0056FC3074}"/>
              </a:ext>
            </a:extLst>
          </p:cNvPr>
          <p:cNvSpPr txBox="1"/>
          <p:nvPr/>
        </p:nvSpPr>
        <p:spPr>
          <a:xfrm>
            <a:off x="1667509" y="1955055"/>
            <a:ext cx="47148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FiguraGeometrica1</a:t>
            </a: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3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FiguraGeometrica</a:t>
            </a:r>
            <a:endParaRPr lang="pt-BR" sz="13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_a;</a:t>
            </a: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_b;</a:t>
            </a: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_c;</a:t>
            </a: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_raio;</a:t>
            </a:r>
          </a:p>
          <a:p>
            <a:r>
              <a:rPr lang="pt-BR" dirty="0">
                <a:solidFill>
                  <a:srgbClr val="00B050"/>
                </a:solidFill>
                <a:latin typeface="Cascadia Mono" panose="020B0609020000020004" pitchFamily="49" charset="0"/>
              </a:rPr>
              <a:t>	//Métodos </a:t>
            </a:r>
            <a:r>
              <a:rPr lang="pt-BR" dirty="0" err="1">
                <a:solidFill>
                  <a:srgbClr val="00B050"/>
                </a:solidFill>
                <a:latin typeface="Cascadia Mono" panose="020B0609020000020004" pitchFamily="49" charset="0"/>
              </a:rPr>
              <a:t>Get</a:t>
            </a:r>
            <a:r>
              <a:rPr lang="pt-BR" dirty="0">
                <a:solidFill>
                  <a:srgbClr val="00B050"/>
                </a:solidFill>
                <a:latin typeface="Cascadia Mono" panose="020B0609020000020004" pitchFamily="49" charset="0"/>
              </a:rPr>
              <a:t> e Set</a:t>
            </a:r>
            <a:endParaRPr lang="pt-BR" sz="13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3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GetA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_a;</a:t>
            </a: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3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SetA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a)</a:t>
            </a: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dirty="0">
                <a:solidFill>
                  <a:srgbClr val="000000"/>
                </a:solidFill>
                <a:latin typeface="Cascadia Mono" panose="020B0609020000020004" pitchFamily="49" charset="0"/>
              </a:rPr>
              <a:t>_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a = a;</a:t>
            </a: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...</a:t>
            </a: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93E190E-56B9-6808-4FE8-9DA6181ED738}"/>
              </a:ext>
            </a:extLst>
          </p:cNvPr>
          <p:cNvSpPr txBox="1"/>
          <p:nvPr/>
        </p:nvSpPr>
        <p:spPr>
          <a:xfrm>
            <a:off x="1674676" y="1955055"/>
            <a:ext cx="4608740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FiguraGeometrica3</a:t>
            </a: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3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FiguraGeometrica</a:t>
            </a:r>
            <a:endParaRPr lang="pt-BR" sz="13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pt-BR" sz="135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pt-BR" sz="135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Autoproperties</a:t>
            </a:r>
            <a:endParaRPr lang="pt-BR" sz="13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A{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350" dirty="0">
                <a:solidFill>
                  <a:srgbClr val="0000FF"/>
                </a:solidFill>
                <a:latin typeface="Cascadia Mono" panose="020B0609020000020004" pitchFamily="49" charset="0"/>
              </a:rPr>
              <a:t>set;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pt-BR" sz="1350" dirty="0">
                <a:solidFill>
                  <a:srgbClr val="0000FF"/>
                </a:solidFill>
                <a:latin typeface="Cascadia Mono" panose="020B0609020000020004" pitchFamily="49" charset="0"/>
              </a:rPr>
              <a:t>     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B{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350" dirty="0">
                <a:solidFill>
                  <a:srgbClr val="0000FF"/>
                </a:solidFill>
                <a:latin typeface="Cascadia Mono" panose="020B0609020000020004" pitchFamily="49" charset="0"/>
              </a:rPr>
              <a:t>set;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pt-BR" sz="1350" dirty="0">
                <a:solidFill>
                  <a:srgbClr val="0000FF"/>
                </a:solidFill>
                <a:latin typeface="Cascadia Mono" panose="020B0609020000020004" pitchFamily="49" charset="0"/>
              </a:rPr>
              <a:t>     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C{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350" dirty="0">
                <a:solidFill>
                  <a:srgbClr val="0000FF"/>
                </a:solidFill>
                <a:latin typeface="Cascadia Mono" panose="020B0609020000020004" pitchFamily="49" charset="0"/>
              </a:rPr>
              <a:t>set;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pt-BR" sz="1350" dirty="0">
                <a:solidFill>
                  <a:srgbClr val="0000FF"/>
                </a:solidFill>
                <a:latin typeface="Cascadia Mono" panose="020B0609020000020004" pitchFamily="49" charset="0"/>
              </a:rPr>
              <a:t>     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Raio{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350" dirty="0">
                <a:solidFill>
                  <a:srgbClr val="0000FF"/>
                </a:solidFill>
                <a:latin typeface="Cascadia Mono" panose="020B0609020000020004" pitchFamily="49" charset="0"/>
              </a:rPr>
              <a:t>set;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t-BR" sz="135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pt-BR" sz="13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t-BR" sz="13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...</a:t>
            </a: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pt-BR" sz="13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t-BR" sz="13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t-BR" sz="13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t-BR" sz="13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t-BR" sz="13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t-BR" sz="13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t-BR" sz="13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408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0F81C-9782-2AFD-9B67-C5BD455A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Figura Geométrica com </a:t>
            </a:r>
            <a:r>
              <a:rPr lang="pt-BR" dirty="0" err="1"/>
              <a:t>Get</a:t>
            </a:r>
            <a:r>
              <a:rPr lang="pt-BR" dirty="0"/>
              <a:t> e Set / Properties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EA8BC06-9D3A-1789-2BE4-D95693CB7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126DC-6E26-4A42-9806-1DBDEF2ABBB3}" type="slidenum">
              <a:rPr lang="pt-BR" smtClean="0"/>
              <a:pPr>
                <a:defRPr/>
              </a:pPr>
              <a:t>89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95BAB37-D335-03E4-8788-70F81C2CB767}"/>
              </a:ext>
            </a:extLst>
          </p:cNvPr>
          <p:cNvSpPr txBox="1"/>
          <p:nvPr/>
        </p:nvSpPr>
        <p:spPr>
          <a:xfrm>
            <a:off x="2927648" y="1752601"/>
            <a:ext cx="4608740" cy="4039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FiguraGeometrica3</a:t>
            </a: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35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FiguraGeometrica</a:t>
            </a:r>
            <a:endParaRPr lang="pt-BR" sz="13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A{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350" dirty="0">
                <a:solidFill>
                  <a:srgbClr val="0000FF"/>
                </a:solidFill>
                <a:latin typeface="Cascadia Mono" panose="020B0609020000020004" pitchFamily="49" charset="0"/>
              </a:rPr>
              <a:t>set;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pt-BR" sz="1350" dirty="0">
                <a:solidFill>
                  <a:srgbClr val="0000FF"/>
                </a:solidFill>
                <a:latin typeface="Cascadia Mono" panose="020B0609020000020004" pitchFamily="49" charset="0"/>
              </a:rPr>
              <a:t>     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B{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350" dirty="0">
                <a:solidFill>
                  <a:srgbClr val="0000FF"/>
                </a:solidFill>
                <a:latin typeface="Cascadia Mono" panose="020B0609020000020004" pitchFamily="49" charset="0"/>
              </a:rPr>
              <a:t>set;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pt-BR" sz="1350" dirty="0">
                <a:solidFill>
                  <a:srgbClr val="0000FF"/>
                </a:solidFill>
                <a:latin typeface="Cascadia Mono" panose="020B0609020000020004" pitchFamily="49" charset="0"/>
              </a:rPr>
              <a:t>     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C{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350" dirty="0">
                <a:solidFill>
                  <a:srgbClr val="0000FF"/>
                </a:solidFill>
                <a:latin typeface="Cascadia Mono" panose="020B0609020000020004" pitchFamily="49" charset="0"/>
              </a:rPr>
              <a:t>set;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pt-BR" sz="1350" dirty="0">
                <a:solidFill>
                  <a:srgbClr val="0000FF"/>
                </a:solidFill>
                <a:latin typeface="Cascadia Mono" panose="020B0609020000020004" pitchFamily="49" charset="0"/>
              </a:rPr>
              <a:t>     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Raio{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350" dirty="0">
                <a:solidFill>
                  <a:srgbClr val="0000FF"/>
                </a:solidFill>
                <a:latin typeface="Cascadia Mono" panose="020B0609020000020004" pitchFamily="49" charset="0"/>
              </a:rPr>
              <a:t>set;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pt-BR" sz="135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pt-BR" sz="13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pt-BR" sz="135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pt-BR" sz="1350" dirty="0">
                <a:solidFill>
                  <a:srgbClr val="00B050"/>
                </a:solidFill>
                <a:latin typeface="Cascadia Mono" panose="020B0609020000020004" pitchFamily="49" charset="0"/>
              </a:rPr>
              <a:t>//Properties</a:t>
            </a: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A</a:t>
            </a: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B</a:t>
            </a: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pt-BR" sz="135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_b; }</a:t>
            </a: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pt-BR" sz="135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{ _b = </a:t>
            </a:r>
            <a:r>
              <a:rPr lang="pt-BR" sz="135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pt-BR" sz="135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11795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3824722-C79A-161B-657A-181EB564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06E88D-D973-45A4-9C53-72378F48A897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70B786-98F2-DC1A-847F-02A756971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452437"/>
            <a:ext cx="1063942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788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EB419C-3467-4FBC-BAD6-1F0A26B6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90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9E36DCB-23D9-4FDE-9560-9E5A2E861485}"/>
              </a:ext>
            </a:extLst>
          </p:cNvPr>
          <p:cNvSpPr txBox="1"/>
          <p:nvPr/>
        </p:nvSpPr>
        <p:spPr>
          <a:xfrm>
            <a:off x="1546696" y="1011977"/>
            <a:ext cx="698477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rgbClr val="2B91AF"/>
                </a:solidFill>
                <a:latin typeface="Consolas" panose="020B0609020204030204" pitchFamily="49" charset="0"/>
              </a:rPr>
              <a:t>Produto</a:t>
            </a:r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_nome;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_quantidade;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Produto()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Produto(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nome,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quantidade,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_nome = nome;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_quantidade = quantidade;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GetNome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pt-BR" sz="1400" dirty="0">
                <a:solidFill>
                  <a:srgbClr val="00B050"/>
                </a:solidFill>
                <a:latin typeface="Consolas" panose="020B0609020204030204" pitchFamily="49" charset="0"/>
              </a:rPr>
              <a:t>//Método </a:t>
            </a:r>
            <a:r>
              <a:rPr lang="pt-BR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Get</a:t>
            </a:r>
            <a:endParaRPr lang="pt-BR" sz="1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_nome;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SetNome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nome) //Método Set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nome.Length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&gt; 1)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_nome = nome;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            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030AA55-2B5B-4164-A318-A5B6738E6050}"/>
              </a:ext>
            </a:extLst>
          </p:cNvPr>
          <p:cNvSpPr/>
          <p:nvPr/>
        </p:nvSpPr>
        <p:spPr bwMode="auto">
          <a:xfrm>
            <a:off x="1775520" y="4077072"/>
            <a:ext cx="5688632" cy="369332"/>
          </a:xfrm>
          <a:prstGeom prst="rect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endParaRPr lang="pt-BR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E2A38B8-13C6-468E-A622-74B15F265D7D}"/>
              </a:ext>
            </a:extLst>
          </p:cNvPr>
          <p:cNvSpPr txBox="1"/>
          <p:nvPr/>
        </p:nvSpPr>
        <p:spPr>
          <a:xfrm>
            <a:off x="1631504" y="881346"/>
            <a:ext cx="821925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Nome </a:t>
            </a:r>
            <a:r>
              <a:rPr lang="pt-BR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pt-BR" dirty="0" err="1">
                <a:solidFill>
                  <a:srgbClr val="00B050"/>
                </a:solidFill>
                <a:latin typeface="Consolas" panose="020B0609020204030204" pitchFamily="49" charset="0"/>
              </a:rPr>
              <a:t>Properties</a:t>
            </a:r>
            <a:endParaRPr lang="pt-B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_nome; 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(value !=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1)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_nome 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27732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08AC123-75AA-4202-8A5B-7278A1C4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06E88D-D973-45A4-9C53-72378F48A897}" type="slidenum">
              <a:rPr lang="pt-BR" smtClean="0"/>
              <a:pPr>
                <a:defRPr/>
              </a:pPr>
              <a:t>91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39B0424-015A-456A-A7C6-122017F1A2E5}"/>
              </a:ext>
            </a:extLst>
          </p:cNvPr>
          <p:cNvSpPr txBox="1"/>
          <p:nvPr/>
        </p:nvSpPr>
        <p:spPr>
          <a:xfrm>
            <a:off x="1703512" y="800289"/>
            <a:ext cx="5364088" cy="35394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GetPreco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SetPreco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GetQuantidade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_quantidade;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SetQuantidade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quantidade)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_quantidade = quantidade;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pt-BR" sz="1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22B3A5F-2362-4C6C-AB8E-E050E8911249}"/>
              </a:ext>
            </a:extLst>
          </p:cNvPr>
          <p:cNvSpPr txBox="1"/>
          <p:nvPr/>
        </p:nvSpPr>
        <p:spPr>
          <a:xfrm>
            <a:off x="5664932" y="4166931"/>
            <a:ext cx="4824536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_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{ _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preco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Quantidade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_quantidade; }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{ _quantidade =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8377956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485F7-F6F5-451E-8BB5-05713622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 </a:t>
            </a:r>
            <a:r>
              <a:rPr lang="pt-BR" dirty="0" err="1"/>
              <a:t>Product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06DEEE-F91F-461B-A59B-EA3CDC19B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Autoproperties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65D309-31EC-46F8-9192-F464020E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92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BE5CB34-7289-4353-9F46-AD06E7100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286" y="1265682"/>
            <a:ext cx="9144000" cy="313925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8DC0EEE-8C64-4381-88DF-4D6CE4B0C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416" y="4164249"/>
            <a:ext cx="7132873" cy="293501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E3AF2F2-8F1B-4EB5-8192-3C29B929E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279" y="876300"/>
            <a:ext cx="2584411" cy="510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272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D14FF-8912-8DAF-2789-2E0023ED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Questões extras </a:t>
            </a:r>
            <a:r>
              <a:rPr lang="pt-BR"/>
              <a:t>na avaliação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5214B6-24BB-32FC-BC38-2B8FE6A4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000" dirty="0"/>
              <a:t>ESTUDEM AS QUESTÕES DE POO</a:t>
            </a:r>
          </a:p>
          <a:p>
            <a:r>
              <a:rPr lang="pt-BR" sz="4000" dirty="0"/>
              <a:t> DO ENAD 2011 E 2017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121EEF-B97E-0AF2-69DD-BE69C7DF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F41ABD-586C-4934-B677-C3503A0324B5}" type="slidenum">
              <a:rPr lang="pt-BR" smtClean="0"/>
              <a:pPr>
                <a:defRPr/>
              </a:pPr>
              <a:t>93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896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Texturizado">
  <a:themeElements>
    <a:clrScheme name="Texturizado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izad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lnDef>
  </a:objectDefaults>
  <a:extraClrSchemeLst>
    <a:extraClrScheme>
      <a:clrScheme name="Texturizado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izado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izado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A2F11D967FB464B8FC76BBDCEEA6B7A" ma:contentTypeVersion="0" ma:contentTypeDescription="Crie um novo documento." ma:contentTypeScope="" ma:versionID="1e51dce4ac48d4e59515061530be873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98BC676-24F0-4AF0-8CD6-88695B05D174}"/>
</file>

<file path=customXml/itemProps2.xml><?xml version="1.0" encoding="utf-8"?>
<ds:datastoreItem xmlns:ds="http://schemas.openxmlformats.org/officeDocument/2006/customXml" ds:itemID="{47431BAE-8BF7-4210-AB4C-C91B5365CE1C}"/>
</file>

<file path=customXml/itemProps3.xml><?xml version="1.0" encoding="utf-8"?>
<ds:datastoreItem xmlns:ds="http://schemas.openxmlformats.org/officeDocument/2006/customXml" ds:itemID="{FB89333F-A0DC-4716-90C9-1BDB21D620EB}"/>
</file>

<file path=docProps/app.xml><?xml version="1.0" encoding="utf-8"?>
<Properties xmlns="http://schemas.openxmlformats.org/officeDocument/2006/extended-properties" xmlns:vt="http://schemas.openxmlformats.org/officeDocument/2006/docPropsVTypes">
  <TotalTime>14566</TotalTime>
  <Words>5899</Words>
  <Application>Microsoft Office PowerPoint</Application>
  <PresentationFormat>Widescreen</PresentationFormat>
  <Paragraphs>1070</Paragraphs>
  <Slides>93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93</vt:i4>
      </vt:variant>
    </vt:vector>
  </HeadingPairs>
  <TitlesOfParts>
    <vt:vector size="102" baseType="lpstr">
      <vt:lpstr>Arial</vt:lpstr>
      <vt:lpstr>Calibri</vt:lpstr>
      <vt:lpstr>Cascadia Mono</vt:lpstr>
      <vt:lpstr>Consolas</vt:lpstr>
      <vt:lpstr>Consolas,Bold</vt:lpstr>
      <vt:lpstr>Tahoma</vt:lpstr>
      <vt:lpstr>Times New Roman</vt:lpstr>
      <vt:lpstr>Wingdings</vt:lpstr>
      <vt:lpstr>1_Texturizado</vt:lpstr>
      <vt:lpstr>PROGRAMAÇÃO ORIENTADA A OBJETOS I Diagrama de Classes - Relacionamentos</vt:lpstr>
      <vt:lpstr>Composição</vt:lpstr>
      <vt:lpstr>Conceitos iniciais</vt:lpstr>
      <vt:lpstr>Conceitos iniciais    </vt:lpstr>
      <vt:lpstr>Conceitos iniciais    </vt:lpstr>
      <vt:lpstr>Conceitos iniciais    </vt:lpstr>
      <vt:lpstr>Composição</vt:lpstr>
      <vt:lpstr>LocaçãoDeVeiculo</vt:lpstr>
      <vt:lpstr>Apresentação do PowerPoint</vt:lpstr>
      <vt:lpstr>Apresentação do PowerPoint</vt:lpstr>
      <vt:lpstr>CompraProduto</vt:lpstr>
      <vt:lpstr>Apresentação do PowerPoint</vt:lpstr>
      <vt:lpstr>Encapsulamento - modificadores</vt:lpstr>
      <vt:lpstr>Exercício Lab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Enumerações em C#</vt:lpstr>
      <vt:lpstr>Apresentação do PowerPoint</vt:lpstr>
      <vt:lpstr>Apresentação do PowerPoint</vt:lpstr>
      <vt:lpstr>Associação Trabalhador  Departamento</vt:lpstr>
      <vt:lpstr>Apresentação do PowerPoint</vt:lpstr>
      <vt:lpstr>Associação Contrato  Trabalhador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</vt:lpstr>
      <vt:lpstr>Exercício</vt:lpstr>
      <vt:lpstr>Interface</vt:lpstr>
      <vt:lpstr>Interface</vt:lpstr>
      <vt:lpstr>Interface</vt:lpstr>
      <vt:lpstr>Interface</vt:lpstr>
      <vt:lpstr>Interface</vt:lpstr>
      <vt:lpstr>Apresentação do PowerPoint</vt:lpstr>
      <vt:lpstr>Apresentação do PowerPoint</vt:lpstr>
      <vt:lpstr>Apresentação do PowerPoint</vt:lpstr>
      <vt:lpstr>Classe Vehicle </vt:lpstr>
      <vt:lpstr>Classe CarRental </vt:lpstr>
      <vt:lpstr>Classe Invoice </vt:lpstr>
      <vt:lpstr>Classe Rental Service </vt:lpstr>
      <vt:lpstr>BrazilTaxServices</vt:lpstr>
      <vt:lpstr>Program</vt:lpstr>
      <vt:lpstr>Program</vt:lpstr>
      <vt:lpstr>Interfaces</vt:lpstr>
      <vt:lpstr>Classe Vehicle</vt:lpstr>
      <vt:lpstr>Interfaces</vt:lpstr>
      <vt:lpstr>Interfaces</vt:lpstr>
      <vt:lpstr>Interfaces  </vt:lpstr>
      <vt:lpstr>Interfaces</vt:lpstr>
      <vt:lpstr>Interfaces</vt:lpstr>
      <vt:lpstr>Classe Program</vt:lpstr>
      <vt:lpstr>Classe Program</vt:lpstr>
      <vt:lpstr>Classes Abstratas</vt:lpstr>
      <vt:lpstr>CLASSE ABSTRATA - HERANÇA</vt:lpstr>
      <vt:lpstr>Classes Abstratas:</vt:lpstr>
      <vt:lpstr>Métodos Abstratos:</vt:lpstr>
      <vt:lpstr>Classes Abstratas</vt:lpstr>
      <vt:lpstr>Classes Abstratas</vt:lpstr>
      <vt:lpstr>Formulários </vt:lpstr>
      <vt:lpstr>Windows Forms</vt:lpstr>
      <vt:lpstr>Windows Forms</vt:lpstr>
      <vt:lpstr>Windows Forms</vt:lpstr>
      <vt:lpstr>Windows Forms</vt:lpstr>
      <vt:lpstr>Apresentação do PowerPoint</vt:lpstr>
      <vt:lpstr>Windows Forms</vt:lpstr>
      <vt:lpstr>Windows Forms</vt:lpstr>
      <vt:lpstr>Windows Forms</vt:lpstr>
      <vt:lpstr>Windows Forms</vt:lpstr>
      <vt:lpstr>Windows Forms</vt:lpstr>
      <vt:lpstr>Windows Forms</vt:lpstr>
      <vt:lpstr>Dê um duplo clique no submenu “Sobre”.  Escreva o código abaixo e execute o aplicativo.</vt:lpstr>
      <vt:lpstr>Apresentação do PowerPoint</vt:lpstr>
      <vt:lpstr>Programando o botão “fechar janela”</vt:lpstr>
      <vt:lpstr>Apresentação do PowerPoint</vt:lpstr>
      <vt:lpstr>Apresentação do PowerPoint</vt:lpstr>
      <vt:lpstr>Exercício Criando um botão para abrir uma janela</vt:lpstr>
      <vt:lpstr>Exercício Criando um botão para abrir uma janela</vt:lpstr>
      <vt:lpstr>Apresentação do PowerPoint</vt:lpstr>
      <vt:lpstr>Apresentação do PowerPoint</vt:lpstr>
      <vt:lpstr>Get &amp; Set; Properties e Autoproperties</vt:lpstr>
      <vt:lpstr>Figura Geométrica: Get &amp; Set / Properties / Autoproperties</vt:lpstr>
      <vt:lpstr>Figura Geométrica com Get e Set / Properties</vt:lpstr>
      <vt:lpstr>Apresentação do PowerPoint</vt:lpstr>
      <vt:lpstr>Apresentação do PowerPoint</vt:lpstr>
      <vt:lpstr>Classe Product</vt:lpstr>
      <vt:lpstr>Questões extras na avaliação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 I</dc:title>
  <dc:creator>PEDRO EUPHRASIO</dc:creator>
  <cp:lastModifiedBy>Pedro Carlos Euphrásio</cp:lastModifiedBy>
  <cp:revision>81</cp:revision>
  <dcterms:created xsi:type="dcterms:W3CDTF">2020-02-13T12:52:26Z</dcterms:created>
  <dcterms:modified xsi:type="dcterms:W3CDTF">2024-05-02T03:00:03Z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0x010100AA2F11D967FB464B8FC76BBDCEEA6B7A</vt:lpwstr>
  </property>
</Properties>
</file>