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51" r:id="rId8"/>
    <p:sldId id="2432" r:id="rId9"/>
    <p:sldId id="2463" r:id="rId10"/>
    <p:sldId id="2464" r:id="rId11"/>
    <p:sldId id="2457" r:id="rId12"/>
    <p:sldId id="2453" r:id="rId13"/>
    <p:sldId id="2465" r:id="rId14"/>
    <p:sldId id="2466" r:id="rId15"/>
    <p:sldId id="2467" r:id="rId16"/>
    <p:sldId id="2468" r:id="rId17"/>
    <p:sldId id="2456"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66" d="100"/>
          <a:sy n="66" d="100"/>
        </p:scale>
        <p:origin x="1024" y="3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 Chukwuma" userId="8535040de509146b" providerId="LiveId" clId="{7741DE21-BB7F-4C78-9BBB-C54618629CB6}"/>
    <pc:docChg chg="custSel modSld">
      <pc:chgData name="Maris Chukwuma" userId="8535040de509146b" providerId="LiveId" clId="{7741DE21-BB7F-4C78-9BBB-C54618629CB6}" dt="2024-04-13T14:57:22.076" v="165" actId="478"/>
      <pc:docMkLst>
        <pc:docMk/>
      </pc:docMkLst>
      <pc:sldChg chg="addSp delSp modSp mod">
        <pc:chgData name="Maris Chukwuma" userId="8535040de509146b" providerId="LiveId" clId="{7741DE21-BB7F-4C78-9BBB-C54618629CB6}" dt="2024-04-13T14:57:22.076" v="165" actId="478"/>
        <pc:sldMkLst>
          <pc:docMk/>
          <pc:sldMk cId="3927832306" sldId="2448"/>
        </pc:sldMkLst>
        <pc:spChg chg="del">
          <ac:chgData name="Maris Chukwuma" userId="8535040de509146b" providerId="LiveId" clId="{7741DE21-BB7F-4C78-9BBB-C54618629CB6}" dt="2024-04-13T14:57:14.764" v="164" actId="478"/>
          <ac:spMkLst>
            <pc:docMk/>
            <pc:sldMk cId="3927832306" sldId="2448"/>
            <ac:spMk id="3" creationId="{C0AE828D-1E63-455F-949D-0C5454A7FE88}"/>
          </ac:spMkLst>
        </pc:spChg>
        <pc:spChg chg="add del mod">
          <ac:chgData name="Maris Chukwuma" userId="8535040de509146b" providerId="LiveId" clId="{7741DE21-BB7F-4C78-9BBB-C54618629CB6}" dt="2024-04-13T14:55:23.084" v="23" actId="478"/>
          <ac:spMkLst>
            <pc:docMk/>
            <pc:sldMk cId="3927832306" sldId="2448"/>
            <ac:spMk id="4" creationId="{677F3025-7500-46E0-53BD-022B9C3BA4BF}"/>
          </ac:spMkLst>
        </pc:spChg>
        <pc:spChg chg="add del mod">
          <ac:chgData name="Maris Chukwuma" userId="8535040de509146b" providerId="LiveId" clId="{7741DE21-BB7F-4C78-9BBB-C54618629CB6}" dt="2024-04-13T14:57:22.076" v="165" actId="478"/>
          <ac:spMkLst>
            <pc:docMk/>
            <pc:sldMk cId="3927832306" sldId="2448"/>
            <ac:spMk id="6" creationId="{9E18ED6C-3C7F-D58C-A33F-863A8591D65D}"/>
          </ac:spMkLst>
        </pc:spChg>
        <pc:spChg chg="del mod">
          <ac:chgData name="Maris Chukwuma" userId="8535040de509146b" providerId="LiveId" clId="{7741DE21-BB7F-4C78-9BBB-C54618629CB6}" dt="2024-04-13T14:55:09.544" v="22" actId="478"/>
          <ac:spMkLst>
            <pc:docMk/>
            <pc:sldMk cId="3927832306" sldId="2448"/>
            <ac:spMk id="7" creationId="{5D865526-EC39-4780-A2A8-274A80A5C19B}"/>
          </ac:spMkLst>
        </pc:spChg>
        <pc:spChg chg="mod">
          <ac:chgData name="Maris Chukwuma" userId="8535040de509146b" providerId="LiveId" clId="{7741DE21-BB7F-4C78-9BBB-C54618629CB6}" dt="2024-04-13T14:56:59.217" v="163" actId="6549"/>
          <ac:spMkLst>
            <pc:docMk/>
            <pc:sldMk cId="3927832306" sldId="2448"/>
            <ac:spMk id="9" creationId="{79DC1498-E692-42BA-B69F-6D37E6CFACA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ris\Downloads\International_Brewerie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s\Downloads\International_Brewerie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s\Downloads\International_Brewerie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s\Downloads\International_Brewerie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ris\Downloads\International_Breweries%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[International_Breweries (1).xlsx]PivotTable!PivotTable1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by</a:t>
            </a:r>
            <a:r>
              <a:rPr lang="en-US" baseline="0"/>
              <a:t> Territories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PivotTable!$B$3:$B$4</c:f>
              <c:strCache>
                <c:ptCount val="1"/>
                <c:pt idx="0">
                  <c:v>Anglophone</c:v>
                </c:pt>
              </c:strCache>
            </c:strRef>
          </c:tx>
          <c:spPr>
            <a:solidFill>
              <a:schemeClr val="accent1"/>
            </a:solidFill>
            <a:ln>
              <a:noFill/>
            </a:ln>
            <a:effectLst/>
            <a:sp3d/>
          </c:spPr>
          <c:invertIfNegative val="0"/>
          <c:cat>
            <c:strRef>
              <c:f>PivotTable!$A$5:$A$8</c:f>
              <c:strCache>
                <c:ptCount val="3"/>
                <c:pt idx="0">
                  <c:v>2017</c:v>
                </c:pt>
                <c:pt idx="1">
                  <c:v>2018</c:v>
                </c:pt>
                <c:pt idx="2">
                  <c:v>2019</c:v>
                </c:pt>
              </c:strCache>
            </c:strRef>
          </c:cat>
          <c:val>
            <c:numRef>
              <c:f>PivotTable!$B$5:$B$8</c:f>
              <c:numCache>
                <c:formatCode>General</c:formatCode>
                <c:ptCount val="3"/>
                <c:pt idx="0">
                  <c:v>15749550</c:v>
                </c:pt>
                <c:pt idx="1">
                  <c:v>14690320</c:v>
                </c:pt>
                <c:pt idx="2">
                  <c:v>11949390</c:v>
                </c:pt>
              </c:numCache>
            </c:numRef>
          </c:val>
          <c:extLst>
            <c:ext xmlns:c16="http://schemas.microsoft.com/office/drawing/2014/chart" uri="{C3380CC4-5D6E-409C-BE32-E72D297353CC}">
              <c16:uniqueId val="{00000000-6F5F-46AA-A5C7-5C342D5D5F7C}"/>
            </c:ext>
          </c:extLst>
        </c:ser>
        <c:ser>
          <c:idx val="1"/>
          <c:order val="1"/>
          <c:tx>
            <c:strRef>
              <c:f>PivotTable!$C$3:$C$4</c:f>
              <c:strCache>
                <c:ptCount val="1"/>
                <c:pt idx="0">
                  <c:v>Francophone</c:v>
                </c:pt>
              </c:strCache>
            </c:strRef>
          </c:tx>
          <c:spPr>
            <a:solidFill>
              <a:schemeClr val="accent2"/>
            </a:solidFill>
            <a:ln>
              <a:noFill/>
            </a:ln>
            <a:effectLst/>
            <a:sp3d/>
          </c:spPr>
          <c:invertIfNegative val="0"/>
          <c:cat>
            <c:strRef>
              <c:f>PivotTable!$A$5:$A$8</c:f>
              <c:strCache>
                <c:ptCount val="3"/>
                <c:pt idx="0">
                  <c:v>2017</c:v>
                </c:pt>
                <c:pt idx="1">
                  <c:v>2018</c:v>
                </c:pt>
                <c:pt idx="2">
                  <c:v>2019</c:v>
                </c:pt>
              </c:strCache>
            </c:strRef>
          </c:cat>
          <c:val>
            <c:numRef>
              <c:f>PivotTable!$C$5:$C$8</c:f>
              <c:numCache>
                <c:formatCode>General</c:formatCode>
                <c:ptCount val="3"/>
                <c:pt idx="0">
                  <c:v>22753770</c:v>
                </c:pt>
                <c:pt idx="1">
                  <c:v>22373530</c:v>
                </c:pt>
                <c:pt idx="2">
                  <c:v>18070860</c:v>
                </c:pt>
              </c:numCache>
            </c:numRef>
          </c:val>
          <c:extLst>
            <c:ext xmlns:c16="http://schemas.microsoft.com/office/drawing/2014/chart" uri="{C3380CC4-5D6E-409C-BE32-E72D297353CC}">
              <c16:uniqueId val="{00000001-6F5F-46AA-A5C7-5C342D5D5F7C}"/>
            </c:ext>
          </c:extLst>
        </c:ser>
        <c:dLbls>
          <c:showLegendKey val="0"/>
          <c:showVal val="0"/>
          <c:showCatName val="0"/>
          <c:showSerName val="0"/>
          <c:showPercent val="0"/>
          <c:showBubbleSize val="0"/>
        </c:dLbls>
        <c:gapWidth val="150"/>
        <c:shape val="box"/>
        <c:axId val="1286327487"/>
        <c:axId val="1286903183"/>
        <c:axId val="0"/>
      </c:bar3DChart>
      <c:catAx>
        <c:axId val="12863274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286903183"/>
        <c:crosses val="autoZero"/>
        <c:auto val="1"/>
        <c:lblAlgn val="ctr"/>
        <c:lblOffset val="100"/>
        <c:noMultiLvlLbl val="0"/>
      </c:catAx>
      <c:valAx>
        <c:axId val="128690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286327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[International_Breweries (1).xlsx]PivotTable!PivotTable7</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Profit</a:t>
            </a:r>
            <a:r>
              <a:rPr lang="en-US" baseline="0"/>
              <a:t> by Countries in 2019</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PivotTable!$B$14</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PivotTable!$A$15:$A$20</c:f>
              <c:strCache>
                <c:ptCount val="5"/>
                <c:pt idx="0">
                  <c:v>Ghana</c:v>
                </c:pt>
                <c:pt idx="1">
                  <c:v>Senegal</c:v>
                </c:pt>
                <c:pt idx="2">
                  <c:v>Togo</c:v>
                </c:pt>
                <c:pt idx="3">
                  <c:v>Benin</c:v>
                </c:pt>
                <c:pt idx="4">
                  <c:v>Nigeria</c:v>
                </c:pt>
              </c:strCache>
            </c:strRef>
          </c:cat>
          <c:val>
            <c:numRef>
              <c:f>PivotTable!$B$15:$B$20</c:f>
              <c:numCache>
                <c:formatCode>General</c:formatCode>
                <c:ptCount val="5"/>
                <c:pt idx="0">
                  <c:v>7144070</c:v>
                </c:pt>
                <c:pt idx="1">
                  <c:v>6687560</c:v>
                </c:pt>
                <c:pt idx="2">
                  <c:v>6109960</c:v>
                </c:pt>
                <c:pt idx="3">
                  <c:v>5273340</c:v>
                </c:pt>
                <c:pt idx="4">
                  <c:v>4805320</c:v>
                </c:pt>
              </c:numCache>
            </c:numRef>
          </c:val>
          <c:extLst>
            <c:ext xmlns:c16="http://schemas.microsoft.com/office/drawing/2014/chart" uri="{C3380CC4-5D6E-409C-BE32-E72D297353CC}">
              <c16:uniqueId val="{00000000-F1A4-4F97-B1D1-0F5CA09C31D3}"/>
            </c:ext>
          </c:extLst>
        </c:ser>
        <c:dLbls>
          <c:showLegendKey val="0"/>
          <c:showVal val="0"/>
          <c:showCatName val="0"/>
          <c:showSerName val="0"/>
          <c:showPercent val="0"/>
          <c:showBubbleSize val="0"/>
        </c:dLbls>
        <c:gapWidth val="100"/>
        <c:overlap val="-24"/>
        <c:axId val="1285897839"/>
        <c:axId val="1364919696"/>
      </c:barChart>
      <c:catAx>
        <c:axId val="12858978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364919696"/>
        <c:crosses val="autoZero"/>
        <c:auto val="1"/>
        <c:lblAlgn val="ctr"/>
        <c:lblOffset val="100"/>
        <c:noMultiLvlLbl val="0"/>
      </c:catAx>
      <c:valAx>
        <c:axId val="13649196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285897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[International_Breweries (1).xlsx]PivotTable!PivotTable8</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Least Profit Generated Per Month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PivotTable!$B$25:$B$26</c:f>
              <c:strCache>
                <c:ptCount val="1"/>
                <c:pt idx="0">
                  <c:v>2017</c:v>
                </c:pt>
              </c:strCache>
            </c:strRef>
          </c:tx>
          <c:spPr>
            <a:solidFill>
              <a:schemeClr val="accent1"/>
            </a:solidFill>
            <a:ln>
              <a:noFill/>
            </a:ln>
            <a:effectLst/>
          </c:spPr>
          <c:invertIfNegative val="0"/>
          <c:cat>
            <c:strRef>
              <c:f>PivotTable!$A$27:$A$39</c:f>
              <c:strCache>
                <c:ptCount val="12"/>
                <c:pt idx="0">
                  <c:v>April</c:v>
                </c:pt>
                <c:pt idx="1">
                  <c:v>September</c:v>
                </c:pt>
                <c:pt idx="2">
                  <c:v>January</c:v>
                </c:pt>
                <c:pt idx="3">
                  <c:v>August</c:v>
                </c:pt>
                <c:pt idx="4">
                  <c:v>October</c:v>
                </c:pt>
                <c:pt idx="5">
                  <c:v>May</c:v>
                </c:pt>
                <c:pt idx="6">
                  <c:v>July</c:v>
                </c:pt>
                <c:pt idx="7">
                  <c:v>December</c:v>
                </c:pt>
                <c:pt idx="8">
                  <c:v>November</c:v>
                </c:pt>
                <c:pt idx="9">
                  <c:v>June</c:v>
                </c:pt>
                <c:pt idx="10">
                  <c:v>February</c:v>
                </c:pt>
                <c:pt idx="11">
                  <c:v>March</c:v>
                </c:pt>
              </c:strCache>
            </c:strRef>
          </c:cat>
          <c:val>
            <c:numRef>
              <c:f>PivotTable!$B$27:$B$39</c:f>
              <c:numCache>
                <c:formatCode>General</c:formatCode>
                <c:ptCount val="12"/>
                <c:pt idx="0">
                  <c:v>2574380</c:v>
                </c:pt>
                <c:pt idx="1">
                  <c:v>3694830</c:v>
                </c:pt>
                <c:pt idx="2">
                  <c:v>3200220</c:v>
                </c:pt>
                <c:pt idx="3">
                  <c:v>3315910</c:v>
                </c:pt>
                <c:pt idx="4">
                  <c:v>3530460</c:v>
                </c:pt>
                <c:pt idx="5">
                  <c:v>4002260</c:v>
                </c:pt>
                <c:pt idx="6">
                  <c:v>3042410</c:v>
                </c:pt>
                <c:pt idx="7">
                  <c:v>2836350</c:v>
                </c:pt>
                <c:pt idx="8">
                  <c:v>3413010</c:v>
                </c:pt>
                <c:pt idx="9">
                  <c:v>2686370</c:v>
                </c:pt>
                <c:pt idx="10">
                  <c:v>2912440</c:v>
                </c:pt>
                <c:pt idx="11">
                  <c:v>3294680</c:v>
                </c:pt>
              </c:numCache>
            </c:numRef>
          </c:val>
          <c:extLst>
            <c:ext xmlns:c16="http://schemas.microsoft.com/office/drawing/2014/chart" uri="{C3380CC4-5D6E-409C-BE32-E72D297353CC}">
              <c16:uniqueId val="{00000000-D2FD-41CC-BC16-41974EB6960E}"/>
            </c:ext>
          </c:extLst>
        </c:ser>
        <c:ser>
          <c:idx val="1"/>
          <c:order val="1"/>
          <c:tx>
            <c:strRef>
              <c:f>PivotTable!$C$25:$C$26</c:f>
              <c:strCache>
                <c:ptCount val="1"/>
                <c:pt idx="0">
                  <c:v>2018</c:v>
                </c:pt>
              </c:strCache>
            </c:strRef>
          </c:tx>
          <c:spPr>
            <a:solidFill>
              <a:schemeClr val="accent2"/>
            </a:solidFill>
            <a:ln>
              <a:noFill/>
            </a:ln>
            <a:effectLst/>
          </c:spPr>
          <c:invertIfNegative val="0"/>
          <c:cat>
            <c:strRef>
              <c:f>PivotTable!$A$27:$A$39</c:f>
              <c:strCache>
                <c:ptCount val="12"/>
                <c:pt idx="0">
                  <c:v>April</c:v>
                </c:pt>
                <c:pt idx="1">
                  <c:v>September</c:v>
                </c:pt>
                <c:pt idx="2">
                  <c:v>January</c:v>
                </c:pt>
                <c:pt idx="3">
                  <c:v>August</c:v>
                </c:pt>
                <c:pt idx="4">
                  <c:v>October</c:v>
                </c:pt>
                <c:pt idx="5">
                  <c:v>May</c:v>
                </c:pt>
                <c:pt idx="6">
                  <c:v>July</c:v>
                </c:pt>
                <c:pt idx="7">
                  <c:v>December</c:v>
                </c:pt>
                <c:pt idx="8">
                  <c:v>November</c:v>
                </c:pt>
                <c:pt idx="9">
                  <c:v>June</c:v>
                </c:pt>
                <c:pt idx="10">
                  <c:v>February</c:v>
                </c:pt>
                <c:pt idx="11">
                  <c:v>March</c:v>
                </c:pt>
              </c:strCache>
            </c:strRef>
          </c:cat>
          <c:val>
            <c:numRef>
              <c:f>PivotTable!$C$27:$C$39</c:f>
              <c:numCache>
                <c:formatCode>General</c:formatCode>
                <c:ptCount val="12"/>
                <c:pt idx="0">
                  <c:v>3147980</c:v>
                </c:pt>
                <c:pt idx="1">
                  <c:v>3115230</c:v>
                </c:pt>
                <c:pt idx="2">
                  <c:v>2259610</c:v>
                </c:pt>
                <c:pt idx="3">
                  <c:v>2432230</c:v>
                </c:pt>
                <c:pt idx="4">
                  <c:v>3015770</c:v>
                </c:pt>
                <c:pt idx="5">
                  <c:v>2196950</c:v>
                </c:pt>
                <c:pt idx="6">
                  <c:v>2799260</c:v>
                </c:pt>
                <c:pt idx="7">
                  <c:v>3902160</c:v>
                </c:pt>
                <c:pt idx="8">
                  <c:v>2731710</c:v>
                </c:pt>
                <c:pt idx="9">
                  <c:v>3472990</c:v>
                </c:pt>
                <c:pt idx="10">
                  <c:v>4749130</c:v>
                </c:pt>
                <c:pt idx="11">
                  <c:v>3240830</c:v>
                </c:pt>
              </c:numCache>
            </c:numRef>
          </c:val>
          <c:extLst>
            <c:ext xmlns:c16="http://schemas.microsoft.com/office/drawing/2014/chart" uri="{C3380CC4-5D6E-409C-BE32-E72D297353CC}">
              <c16:uniqueId val="{00000001-D2FD-41CC-BC16-41974EB6960E}"/>
            </c:ext>
          </c:extLst>
        </c:ser>
        <c:ser>
          <c:idx val="2"/>
          <c:order val="2"/>
          <c:tx>
            <c:strRef>
              <c:f>PivotTable!$D$25:$D$26</c:f>
              <c:strCache>
                <c:ptCount val="1"/>
                <c:pt idx="0">
                  <c:v>2019</c:v>
                </c:pt>
              </c:strCache>
            </c:strRef>
          </c:tx>
          <c:spPr>
            <a:solidFill>
              <a:schemeClr val="accent3"/>
            </a:solidFill>
            <a:ln>
              <a:noFill/>
            </a:ln>
            <a:effectLst/>
          </c:spPr>
          <c:invertIfNegative val="0"/>
          <c:cat>
            <c:strRef>
              <c:f>PivotTable!$A$27:$A$39</c:f>
              <c:strCache>
                <c:ptCount val="12"/>
                <c:pt idx="0">
                  <c:v>April</c:v>
                </c:pt>
                <c:pt idx="1">
                  <c:v>September</c:v>
                </c:pt>
                <c:pt idx="2">
                  <c:v>January</c:v>
                </c:pt>
                <c:pt idx="3">
                  <c:v>August</c:v>
                </c:pt>
                <c:pt idx="4">
                  <c:v>October</c:v>
                </c:pt>
                <c:pt idx="5">
                  <c:v>May</c:v>
                </c:pt>
                <c:pt idx="6">
                  <c:v>July</c:v>
                </c:pt>
                <c:pt idx="7">
                  <c:v>December</c:v>
                </c:pt>
                <c:pt idx="8">
                  <c:v>November</c:v>
                </c:pt>
                <c:pt idx="9">
                  <c:v>June</c:v>
                </c:pt>
                <c:pt idx="10">
                  <c:v>February</c:v>
                </c:pt>
                <c:pt idx="11">
                  <c:v>March</c:v>
                </c:pt>
              </c:strCache>
            </c:strRef>
          </c:cat>
          <c:val>
            <c:numRef>
              <c:f>PivotTable!$D$27:$D$39</c:f>
              <c:numCache>
                <c:formatCode>General</c:formatCode>
                <c:ptCount val="12"/>
                <c:pt idx="0">
                  <c:v>2851470</c:v>
                </c:pt>
                <c:pt idx="1">
                  <c:v>1892600</c:v>
                </c:pt>
                <c:pt idx="2">
                  <c:v>3263160</c:v>
                </c:pt>
                <c:pt idx="3">
                  <c:v>2982800</c:v>
                </c:pt>
                <c:pt idx="4">
                  <c:v>2220870</c:v>
                </c:pt>
                <c:pt idx="5">
                  <c:v>2573040</c:v>
                </c:pt>
                <c:pt idx="6">
                  <c:v>2945340</c:v>
                </c:pt>
                <c:pt idx="7">
                  <c:v>2048780</c:v>
                </c:pt>
                <c:pt idx="8">
                  <c:v>2675610</c:v>
                </c:pt>
                <c:pt idx="9">
                  <c:v>2669080</c:v>
                </c:pt>
                <c:pt idx="10">
                  <c:v>1366880</c:v>
                </c:pt>
                <c:pt idx="11">
                  <c:v>2530620</c:v>
                </c:pt>
              </c:numCache>
            </c:numRef>
          </c:val>
          <c:extLst>
            <c:ext xmlns:c16="http://schemas.microsoft.com/office/drawing/2014/chart" uri="{C3380CC4-5D6E-409C-BE32-E72D297353CC}">
              <c16:uniqueId val="{00000002-D2FD-41CC-BC16-41974EB6960E}"/>
            </c:ext>
          </c:extLst>
        </c:ser>
        <c:dLbls>
          <c:showLegendKey val="0"/>
          <c:showVal val="0"/>
          <c:showCatName val="0"/>
          <c:showSerName val="0"/>
          <c:showPercent val="0"/>
          <c:showBubbleSize val="0"/>
        </c:dLbls>
        <c:gapWidth val="219"/>
        <c:overlap val="-27"/>
        <c:axId val="1403401119"/>
        <c:axId val="1479730223"/>
      </c:barChart>
      <c:catAx>
        <c:axId val="140340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479730223"/>
        <c:crosses val="autoZero"/>
        <c:auto val="1"/>
        <c:lblAlgn val="ctr"/>
        <c:lblOffset val="100"/>
        <c:noMultiLvlLbl val="0"/>
      </c:catAx>
      <c:valAx>
        <c:axId val="147973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40340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[International_Breweries (1).xlsx]PivotTable!PivotTable9</c:name>
    <c:fmtId val="2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spPr>
          <a:solidFill>
            <a:schemeClr val="accent4"/>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4">
              <a:tint val="77000"/>
            </a:schemeClr>
          </a:solidFill>
          <a:ln>
            <a:noFill/>
          </a:ln>
          <a:effectLst>
            <a:outerShdw blurRad="317500" algn="ctr" rotWithShape="0">
              <a:prstClr val="black">
                <a:alpha val="25000"/>
              </a:prstClr>
            </a:outerShdw>
          </a:effectLst>
        </c:spPr>
      </c:pivotFmt>
      <c:pivotFmt>
        <c:idx val="6"/>
        <c:spPr>
          <a:solidFill>
            <a:schemeClr val="accent4">
              <a:shade val="76000"/>
            </a:schemeClr>
          </a:solidFill>
          <a:ln>
            <a:noFill/>
          </a:ln>
          <a:effectLst>
            <a:outerShdw blurRad="317500" algn="ctr" rotWithShape="0">
              <a:prstClr val="black">
                <a:alpha val="25000"/>
              </a:prstClr>
            </a:outerShdw>
          </a:effectLst>
        </c:spPr>
      </c:pivotFmt>
      <c:pivotFmt>
        <c:idx val="7"/>
        <c:spPr>
          <a:solidFill>
            <a:schemeClr val="accent4"/>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4">
              <a:tint val="77000"/>
            </a:schemeClr>
          </a:solidFill>
          <a:ln>
            <a:noFill/>
          </a:ln>
          <a:effectLst>
            <a:outerShdw blurRad="317500" algn="ctr" rotWithShape="0">
              <a:prstClr val="black">
                <a:alpha val="25000"/>
              </a:prstClr>
            </a:outerShdw>
          </a:effectLst>
        </c:spPr>
      </c:pivotFmt>
      <c:pivotFmt>
        <c:idx val="9"/>
        <c:spPr>
          <a:solidFill>
            <a:schemeClr val="accent4">
              <a:shade val="76000"/>
            </a:schemeClr>
          </a:solidFill>
          <a:ln>
            <a:noFill/>
          </a:ln>
          <a:effectLst>
            <a:outerShdw blurRad="317500" algn="ctr" rotWithShape="0">
              <a:prstClr val="black">
                <a:alpha val="25000"/>
              </a:prstClr>
            </a:outerShdw>
          </a:effectLst>
        </c:spPr>
      </c:pivotFmt>
      <c:pivotFmt>
        <c:idx val="10"/>
        <c:spPr>
          <a:solidFill>
            <a:schemeClr val="accent4"/>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4">
              <a:tint val="77000"/>
            </a:schemeClr>
          </a:solidFill>
          <a:ln>
            <a:noFill/>
          </a:ln>
          <a:effectLst>
            <a:outerShdw blurRad="317500" algn="ctr" rotWithShape="0">
              <a:prstClr val="black">
                <a:alpha val="25000"/>
              </a:prstClr>
            </a:outerShdw>
          </a:effectLst>
        </c:spPr>
      </c:pivotFmt>
      <c:pivotFmt>
        <c:idx val="12"/>
        <c:spPr>
          <a:solidFill>
            <a:schemeClr val="accent4">
              <a:shade val="76000"/>
            </a:schemeClr>
          </a:solidFill>
          <a:ln>
            <a:noFill/>
          </a:ln>
          <a:effectLst>
            <a:outerShdw blurRad="317500" algn="ctr" rotWithShape="0">
              <a:prstClr val="black">
                <a:alpha val="25000"/>
              </a:prstClr>
            </a:outerShdw>
          </a:effectLst>
        </c:spPr>
      </c:pivotFmt>
    </c:pivotFmts>
    <c:plotArea>
      <c:layout/>
      <c:pieChart>
        <c:varyColors val="1"/>
        <c:ser>
          <c:idx val="0"/>
          <c:order val="0"/>
          <c:tx>
            <c:strRef>
              <c:f>PivotTable!$B$45</c:f>
              <c:strCache>
                <c:ptCount val="1"/>
                <c:pt idx="0">
                  <c:v>Total</c:v>
                </c:pt>
              </c:strCache>
            </c:strRef>
          </c:tx>
          <c:dPt>
            <c:idx val="0"/>
            <c:bubble3D val="0"/>
            <c:spPr>
              <a:solidFill>
                <a:schemeClr val="accent4">
                  <a:tint val="77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C62E-4B6B-A63A-BB5F6CA99788}"/>
              </c:ext>
            </c:extLst>
          </c:dPt>
          <c:dPt>
            <c:idx val="1"/>
            <c:bubble3D val="0"/>
            <c:spPr>
              <a:solidFill>
                <a:schemeClr val="accent4">
                  <a:shade val="7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C62E-4B6B-A63A-BB5F6CA9978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PivotTable!$A$46:$A$48</c:f>
              <c:strCache>
                <c:ptCount val="2"/>
                <c:pt idx="0">
                  <c:v>malt</c:v>
                </c:pt>
                <c:pt idx="1">
                  <c:v>beer</c:v>
                </c:pt>
              </c:strCache>
            </c:strRef>
          </c:cat>
          <c:val>
            <c:numRef>
              <c:f>PivotTable!$B$46:$B$48</c:f>
              <c:numCache>
                <c:formatCode>General</c:formatCode>
                <c:ptCount val="2"/>
                <c:pt idx="0">
                  <c:v>583520</c:v>
                </c:pt>
                <c:pt idx="1">
                  <c:v>3318640</c:v>
                </c:pt>
              </c:numCache>
            </c:numRef>
          </c:val>
          <c:extLst>
            <c:ext xmlns:c16="http://schemas.microsoft.com/office/drawing/2014/chart" uri="{C3380CC4-5D6E-409C-BE32-E72D297353CC}">
              <c16:uniqueId val="{00000004-C62E-4B6B-A63A-BB5F6CA9978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[International_Breweries (1).xlsx]PivotTable!PivotTable10</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Percentage by Month</a:t>
            </a:r>
            <a:r>
              <a:rPr lang="en-US" baseline="0"/>
              <a:t> in 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PivotTable!$B$56</c:f>
              <c:strCache>
                <c:ptCount val="1"/>
                <c:pt idx="0">
                  <c:v>Total</c:v>
                </c:pt>
              </c:strCache>
            </c:strRef>
          </c:tx>
          <c:spPr>
            <a:solidFill>
              <a:schemeClr val="accent1"/>
            </a:solidFill>
            <a:ln>
              <a:noFill/>
            </a:ln>
            <a:effectLst/>
            <a:sp3d/>
          </c:spPr>
          <c:invertIfNegative val="0"/>
          <c:cat>
            <c:strRef>
              <c:f>PivotTable!$A$57:$A$69</c:f>
              <c:strCache>
                <c:ptCount val="12"/>
                <c:pt idx="0">
                  <c:v>February</c:v>
                </c:pt>
                <c:pt idx="1">
                  <c:v>September</c:v>
                </c:pt>
                <c:pt idx="2">
                  <c:v>December</c:v>
                </c:pt>
                <c:pt idx="3">
                  <c:v>October</c:v>
                </c:pt>
                <c:pt idx="4">
                  <c:v>March</c:v>
                </c:pt>
                <c:pt idx="5">
                  <c:v>May</c:v>
                </c:pt>
                <c:pt idx="6">
                  <c:v>June</c:v>
                </c:pt>
                <c:pt idx="7">
                  <c:v>November</c:v>
                </c:pt>
                <c:pt idx="8">
                  <c:v>April</c:v>
                </c:pt>
                <c:pt idx="9">
                  <c:v>July</c:v>
                </c:pt>
                <c:pt idx="10">
                  <c:v>August</c:v>
                </c:pt>
                <c:pt idx="11">
                  <c:v>January</c:v>
                </c:pt>
              </c:strCache>
            </c:strRef>
          </c:cat>
          <c:val>
            <c:numRef>
              <c:f>PivotTable!$B$57:$B$69</c:f>
              <c:numCache>
                <c:formatCode>0.00%</c:formatCode>
                <c:ptCount val="12"/>
                <c:pt idx="0">
                  <c:v>4.5531932612153464E-2</c:v>
                </c:pt>
                <c:pt idx="1">
                  <c:v>6.3044111891140148E-2</c:v>
                </c:pt>
                <c:pt idx="2">
                  <c:v>6.8246600211523886E-2</c:v>
                </c:pt>
                <c:pt idx="3">
                  <c:v>7.3979064131711098E-2</c:v>
                </c:pt>
                <c:pt idx="4">
                  <c:v>8.429709945786594E-2</c:v>
                </c:pt>
                <c:pt idx="5">
                  <c:v>8.571014565168511E-2</c:v>
                </c:pt>
                <c:pt idx="6">
                  <c:v>8.8909319542642057E-2</c:v>
                </c:pt>
                <c:pt idx="7">
                  <c:v>8.9126839383416201E-2</c:v>
                </c:pt>
                <c:pt idx="8">
                  <c:v>9.4984885202488323E-2</c:v>
                </c:pt>
                <c:pt idx="9">
                  <c:v>9.8111774552177275E-2</c:v>
                </c:pt>
                <c:pt idx="10">
                  <c:v>9.9359598937383928E-2</c:v>
                </c:pt>
                <c:pt idx="11">
                  <c:v>0.10869862842581257</c:v>
                </c:pt>
              </c:numCache>
            </c:numRef>
          </c:val>
          <c:extLst>
            <c:ext xmlns:c16="http://schemas.microsoft.com/office/drawing/2014/chart" uri="{C3380CC4-5D6E-409C-BE32-E72D297353CC}">
              <c16:uniqueId val="{00000000-136A-48E6-9BF7-5D945C7B3645}"/>
            </c:ext>
          </c:extLst>
        </c:ser>
        <c:dLbls>
          <c:showLegendKey val="0"/>
          <c:showVal val="0"/>
          <c:showCatName val="0"/>
          <c:showSerName val="0"/>
          <c:showPercent val="0"/>
          <c:showBubbleSize val="0"/>
        </c:dLbls>
        <c:gapWidth val="150"/>
        <c:shape val="box"/>
        <c:axId val="1403391999"/>
        <c:axId val="1019562303"/>
        <c:axId val="0"/>
      </c:bar3DChart>
      <c:catAx>
        <c:axId val="14033919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019562303"/>
        <c:crosses val="autoZero"/>
        <c:auto val="1"/>
        <c:lblAlgn val="ctr"/>
        <c:lblOffset val="100"/>
        <c:noMultiLvlLbl val="0"/>
      </c:catAx>
      <c:valAx>
        <c:axId val="10195623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403391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4/13/2024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543342" y="2137157"/>
            <a:ext cx="11490325" cy="823913"/>
          </a:xfrm>
        </p:spPr>
        <p:txBody>
          <a:bodyPr/>
          <a:lstStyle/>
          <a:p>
            <a:r>
              <a:rPr lang="en-US" sz="4400" b="1" dirty="0"/>
              <a:t>Profit, brand and countries analysis of a brewery using Microsoft excel</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665140"/>
            <a:ext cx="11002961" cy="82391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Country that generated the highest profit in 2019</a:t>
            </a: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Business question 2 </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3" name="TextBox 2">
            <a:extLst>
              <a:ext uri="{FF2B5EF4-FFF2-40B4-BE49-F238E27FC236}">
                <a16:creationId xmlns:a16="http://schemas.microsoft.com/office/drawing/2014/main" id="{78307D0E-AF9B-6CFE-EB82-BA94B87E15C7}"/>
              </a:ext>
            </a:extLst>
          </p:cNvPr>
          <p:cNvSpPr txBox="1"/>
          <p:nvPr/>
        </p:nvSpPr>
        <p:spPr>
          <a:xfrm>
            <a:off x="6391275" y="3985690"/>
            <a:ext cx="5005594" cy="369332"/>
          </a:xfrm>
          <a:prstGeom prst="rect">
            <a:avLst/>
          </a:prstGeom>
          <a:noFill/>
        </p:spPr>
        <p:txBody>
          <a:bodyPr wrap="square" rtlCol="0">
            <a:spAutoFit/>
          </a:bodyPr>
          <a:lstStyle/>
          <a:p>
            <a:r>
              <a:rPr lang="en-US" dirty="0"/>
              <a:t>In 2019, Ghana generated the highest profit.</a:t>
            </a:r>
          </a:p>
        </p:txBody>
      </p:sp>
      <p:graphicFrame>
        <p:nvGraphicFramePr>
          <p:cNvPr id="5" name="Chart 4">
            <a:extLst>
              <a:ext uri="{FF2B5EF4-FFF2-40B4-BE49-F238E27FC236}">
                <a16:creationId xmlns:a16="http://schemas.microsoft.com/office/drawing/2014/main" id="{154ADC1E-5584-4EE8-A467-F23AE7B9F11E}"/>
              </a:ext>
            </a:extLst>
          </p:cNvPr>
          <p:cNvGraphicFramePr>
            <a:graphicFrameLocks/>
          </p:cNvGraphicFramePr>
          <p:nvPr>
            <p:extLst>
              <p:ext uri="{D42A27DB-BD31-4B8C-83A1-F6EECF244321}">
                <p14:modId xmlns:p14="http://schemas.microsoft.com/office/powerpoint/2010/main" val="1796053742"/>
              </p:ext>
            </p:extLst>
          </p:nvPr>
        </p:nvGraphicFramePr>
        <p:xfrm>
          <a:off x="594518" y="2872310"/>
          <a:ext cx="5206207" cy="3080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037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665140"/>
            <a:ext cx="11002961" cy="82391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month in the three years was the least profit generated?</a:t>
            </a: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Business question 3 </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3" name="TextBox 2">
            <a:extLst>
              <a:ext uri="{FF2B5EF4-FFF2-40B4-BE49-F238E27FC236}">
                <a16:creationId xmlns:a16="http://schemas.microsoft.com/office/drawing/2014/main" id="{78307D0E-AF9B-6CFE-EB82-BA94B87E15C7}"/>
              </a:ext>
            </a:extLst>
          </p:cNvPr>
          <p:cNvSpPr txBox="1"/>
          <p:nvPr/>
        </p:nvSpPr>
        <p:spPr>
          <a:xfrm>
            <a:off x="6391275" y="3985690"/>
            <a:ext cx="5005594" cy="1200329"/>
          </a:xfrm>
          <a:prstGeom prst="rect">
            <a:avLst/>
          </a:prstGeom>
          <a:noFill/>
        </p:spPr>
        <p:txBody>
          <a:bodyPr wrap="square" rtlCol="0">
            <a:spAutoFit/>
          </a:bodyPr>
          <a:lstStyle/>
          <a:p>
            <a:r>
              <a:rPr lang="en-US" dirty="0"/>
              <a:t>In 2019, February generated the least profit. In 2018, May generated the least profit while April generated the least profit in 2017 and all three years summed up.</a:t>
            </a:r>
          </a:p>
        </p:txBody>
      </p:sp>
      <p:graphicFrame>
        <p:nvGraphicFramePr>
          <p:cNvPr id="2" name="Chart 1">
            <a:extLst>
              <a:ext uri="{FF2B5EF4-FFF2-40B4-BE49-F238E27FC236}">
                <a16:creationId xmlns:a16="http://schemas.microsoft.com/office/drawing/2014/main" id="{D3EA4DE8-AEE2-427C-AA20-70B95B1B4877}"/>
              </a:ext>
            </a:extLst>
          </p:cNvPr>
          <p:cNvGraphicFramePr>
            <a:graphicFrameLocks/>
          </p:cNvGraphicFramePr>
          <p:nvPr>
            <p:extLst>
              <p:ext uri="{D42A27DB-BD31-4B8C-83A1-F6EECF244321}">
                <p14:modId xmlns:p14="http://schemas.microsoft.com/office/powerpoint/2010/main" val="2847171257"/>
              </p:ext>
            </p:extLst>
          </p:nvPr>
        </p:nvGraphicFramePr>
        <p:xfrm>
          <a:off x="594519" y="2872310"/>
          <a:ext cx="5396706" cy="3347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88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665140"/>
            <a:ext cx="11002961" cy="82391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was the minimum profit in the month of December 2018?</a:t>
            </a: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Business question 4 </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3" name="TextBox 2">
            <a:extLst>
              <a:ext uri="{FF2B5EF4-FFF2-40B4-BE49-F238E27FC236}">
                <a16:creationId xmlns:a16="http://schemas.microsoft.com/office/drawing/2014/main" id="{78307D0E-AF9B-6CFE-EB82-BA94B87E15C7}"/>
              </a:ext>
            </a:extLst>
          </p:cNvPr>
          <p:cNvSpPr txBox="1"/>
          <p:nvPr/>
        </p:nvSpPr>
        <p:spPr>
          <a:xfrm>
            <a:off x="6391275" y="3985690"/>
            <a:ext cx="5005594" cy="923330"/>
          </a:xfrm>
          <a:prstGeom prst="rect">
            <a:avLst/>
          </a:prstGeom>
          <a:noFill/>
        </p:spPr>
        <p:txBody>
          <a:bodyPr wrap="square" rtlCol="0">
            <a:spAutoFit/>
          </a:bodyPr>
          <a:lstStyle/>
          <a:p>
            <a:r>
              <a:rPr lang="en-US" dirty="0"/>
              <a:t>Distinguished by drink type, the minimum profit generated in the month of December 2018 was from Malt.</a:t>
            </a:r>
          </a:p>
        </p:txBody>
      </p:sp>
      <p:graphicFrame>
        <p:nvGraphicFramePr>
          <p:cNvPr id="5" name="Chart 4">
            <a:extLst>
              <a:ext uri="{FF2B5EF4-FFF2-40B4-BE49-F238E27FC236}">
                <a16:creationId xmlns:a16="http://schemas.microsoft.com/office/drawing/2014/main" id="{8FAA02D4-41DB-4A51-A596-2F7C8ED87678}"/>
              </a:ext>
            </a:extLst>
          </p:cNvPr>
          <p:cNvGraphicFramePr>
            <a:graphicFrameLocks/>
          </p:cNvGraphicFramePr>
          <p:nvPr>
            <p:extLst>
              <p:ext uri="{D42A27DB-BD31-4B8C-83A1-F6EECF244321}">
                <p14:modId xmlns:p14="http://schemas.microsoft.com/office/powerpoint/2010/main" val="2821675682"/>
              </p:ext>
            </p:extLst>
          </p:nvPr>
        </p:nvGraphicFramePr>
        <p:xfrm>
          <a:off x="594519" y="2669289"/>
          <a:ext cx="4482306" cy="3799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527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665140"/>
            <a:ext cx="11002961" cy="82391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the profit in percentage for each of the months in 2019.</a:t>
            </a: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Business question 5 </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13</a:t>
            </a:fld>
            <a:endParaRPr lang="en-US" dirty="0"/>
          </a:p>
        </p:txBody>
      </p:sp>
      <p:sp>
        <p:nvSpPr>
          <p:cNvPr id="3" name="TextBox 2">
            <a:extLst>
              <a:ext uri="{FF2B5EF4-FFF2-40B4-BE49-F238E27FC236}">
                <a16:creationId xmlns:a16="http://schemas.microsoft.com/office/drawing/2014/main" id="{78307D0E-AF9B-6CFE-EB82-BA94B87E15C7}"/>
              </a:ext>
            </a:extLst>
          </p:cNvPr>
          <p:cNvSpPr txBox="1"/>
          <p:nvPr/>
        </p:nvSpPr>
        <p:spPr>
          <a:xfrm>
            <a:off x="7970112" y="3822822"/>
            <a:ext cx="3627368" cy="923330"/>
          </a:xfrm>
          <a:prstGeom prst="rect">
            <a:avLst/>
          </a:prstGeom>
          <a:noFill/>
        </p:spPr>
        <p:txBody>
          <a:bodyPr wrap="square" rtlCol="0">
            <a:spAutoFit/>
          </a:bodyPr>
          <a:lstStyle/>
          <a:p>
            <a:r>
              <a:rPr lang="en-US" dirty="0"/>
              <a:t>February 2019 had the least profit in 2019 while January had the most profit in 2019.</a:t>
            </a:r>
          </a:p>
        </p:txBody>
      </p:sp>
      <p:graphicFrame>
        <p:nvGraphicFramePr>
          <p:cNvPr id="2" name="Chart 1">
            <a:extLst>
              <a:ext uri="{FF2B5EF4-FFF2-40B4-BE49-F238E27FC236}">
                <a16:creationId xmlns:a16="http://schemas.microsoft.com/office/drawing/2014/main" id="{CE588043-53B9-4EA8-9A6A-B801232FC7AC}"/>
              </a:ext>
            </a:extLst>
          </p:cNvPr>
          <p:cNvGraphicFramePr>
            <a:graphicFrameLocks/>
          </p:cNvGraphicFramePr>
          <p:nvPr>
            <p:extLst>
              <p:ext uri="{D42A27DB-BD31-4B8C-83A1-F6EECF244321}">
                <p14:modId xmlns:p14="http://schemas.microsoft.com/office/powerpoint/2010/main" val="3463025994"/>
              </p:ext>
            </p:extLst>
          </p:nvPr>
        </p:nvGraphicFramePr>
        <p:xfrm>
          <a:off x="594520" y="2670177"/>
          <a:ext cx="6673056" cy="3815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285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5999" y="1584745"/>
            <a:ext cx="5669280" cy="4208346"/>
          </a:xfrm>
        </p:spPr>
        <p:txBody>
          <a:bodyPr>
            <a:normAutofit fontScale="62500" lnSpcReduction="20000"/>
          </a:bodyPr>
          <a:lstStyle/>
          <a:p>
            <a:pPr>
              <a:lnSpc>
                <a:spcPct val="100000"/>
              </a:lnSpc>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Although the Francophone countries have previously recorded the highest profit, there has been a dive in profit for the last three years in both territories.</a:t>
            </a:r>
          </a:p>
          <a:p>
            <a:pPr>
              <a:lnSpc>
                <a:spcPct val="100000"/>
              </a:lnSpc>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a:lnSpc>
                <a:spcPct val="100000"/>
              </a:lnSpc>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Ghana generating the highest profit in 2019 was a shift from the norm in two ways; it recorded less profit than it usually had and Nigeria also recorded the highest profit for both 2017 and 2018.</a:t>
            </a:r>
          </a:p>
          <a:p>
            <a:pPr>
              <a:lnSpc>
                <a:spcPct val="100000"/>
              </a:lnSpc>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a:lnSpc>
                <a:spcPct val="100000"/>
              </a:lnSpc>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From the dataset, we can see that there are five Beer brands and just two Malt brands in circulation. Perhaps that's why the profit margins on both brands are so wide.</a:t>
            </a:r>
          </a:p>
          <a:p>
            <a:pPr>
              <a:lnSpc>
                <a:spcPct val="100000"/>
              </a:lnSpc>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a:lnSpc>
                <a:spcPct val="100000"/>
              </a:lnSpc>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The month of January had the most profit, while the month of February, had the least profit. It is possible that these were a result of the New Year celebrations, however, we require more data to support this hypothesis.</a:t>
            </a: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2718085"/>
            <a:ext cx="10787270" cy="830649"/>
          </a:xfrm>
        </p:spPr>
        <p:txBody>
          <a:bodyPr>
            <a:normAutofit/>
          </a:bodyPr>
          <a:lstStyle/>
          <a:p>
            <a:r>
              <a:rPr lang="en-US" sz="4000"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ABOUT OUR DATASET</a:t>
            </a:r>
          </a:p>
          <a:p>
            <a:r>
              <a:rPr lang="en-US" dirty="0"/>
              <a:t>WORKING WITH OUR DATASET</a:t>
            </a:r>
          </a:p>
          <a:p>
            <a:r>
              <a:rPr lang="en-US" dirty="0"/>
              <a:t>INSIGHTS</a:t>
            </a:r>
          </a:p>
          <a:p>
            <a:r>
              <a:rPr lang="en-US" dirty="0"/>
              <a:t>CLOSING</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u="sng" dirty="0"/>
              <a:t>ABOUT OUR DATASET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763703"/>
            <a:ext cx="4646246" cy="2218585"/>
          </a:xfrm>
        </p:spPr>
        <p:txBody>
          <a:bodyPr>
            <a:normAutofit/>
          </a:bodyPr>
          <a:lstStyle/>
          <a:p>
            <a:pPr marL="0" indent="0">
              <a:lnSpc>
                <a:spcPct val="100000"/>
              </a:lnSpc>
              <a:buNone/>
            </a:pPr>
            <a:r>
              <a:rPr lang="en-US" dirty="0">
                <a:cs typeface="Biome Light" panose="020B0303030204020804" pitchFamily="34" charset="0"/>
              </a:rPr>
              <a:t>The dataset, sourced from an international brewery, encompasses the company's information for the years 2017, 2018, and 2019. It includes comprehensive data about sales personnel, sales ID, sales personnel email addresses, unit prices, the company's drink brands, sales costs, profits, and more.</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ANALYZING OUR DATA</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u="sng" dirty="0"/>
              <a:t>Working with our dataSET</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4" name="TextBox 3">
            <a:extLst>
              <a:ext uri="{FF2B5EF4-FFF2-40B4-BE49-F238E27FC236}">
                <a16:creationId xmlns:a16="http://schemas.microsoft.com/office/drawing/2014/main" id="{C4461ABB-CCFB-93BF-2493-2C5BE244EA23}"/>
              </a:ext>
            </a:extLst>
          </p:cNvPr>
          <p:cNvSpPr txBox="1"/>
          <p:nvPr/>
        </p:nvSpPr>
        <p:spPr>
          <a:xfrm>
            <a:off x="1509712" y="1847849"/>
            <a:ext cx="9172575" cy="3703578"/>
          </a:xfrm>
          <a:prstGeom prst="rect">
            <a:avLst/>
          </a:prstGeom>
          <a:noFill/>
        </p:spPr>
        <p:txBody>
          <a:bodyPr wrap="square" rtlCol="0">
            <a:spAutoFit/>
          </a:bodyPr>
          <a:lstStyle/>
          <a:p>
            <a:pPr marL="742950" indent="-285750" rtl="0" fontAlgn="base">
              <a:lnSpc>
                <a:spcPct val="200000"/>
              </a:lnSpc>
              <a:spcBef>
                <a:spcPts val="1100"/>
              </a:spcBef>
              <a:spcAft>
                <a:spcPts val="0"/>
              </a:spcAft>
              <a:buFont typeface="Arial" panose="020B0604020202020204" pitchFamily="34" charset="0"/>
              <a:buChar char="•"/>
            </a:pPr>
            <a:r>
              <a:rPr lang="en-US" dirty="0">
                <a:solidFill>
                  <a:srgbClr val="000000"/>
                </a:solidFill>
                <a:latin typeface="Roboto" panose="02000000000000000000" pitchFamily="2" charset="0"/>
              </a:rPr>
              <a:t>We converted from CSV to Excel file.</a:t>
            </a:r>
          </a:p>
          <a:p>
            <a:pPr marL="742950" indent="-285750" rtl="0" fontAlgn="base">
              <a:lnSpc>
                <a:spcPct val="200000"/>
              </a:lnSpc>
              <a:spcBef>
                <a:spcPts val="1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converted the Dataset into a </a:t>
            </a:r>
            <a:r>
              <a:rPr lang="en-US" dirty="0">
                <a:solidFill>
                  <a:srgbClr val="000000"/>
                </a:solidFill>
                <a:latin typeface="Roboto" panose="02000000000000000000" pitchFamily="2" charset="0"/>
              </a:rPr>
              <a:t>table </a:t>
            </a:r>
          </a:p>
          <a:p>
            <a:pPr marL="742950" indent="-285750" rtl="0" fontAlgn="base">
              <a:lnSpc>
                <a:spcPct val="200000"/>
              </a:lnSpc>
              <a:spcBef>
                <a:spcPts val="1100"/>
              </a:spcBef>
              <a:spcAft>
                <a:spcPts val="0"/>
              </a:spcAft>
              <a:buFont typeface="Arial" panose="020B0604020202020204" pitchFamily="34" charset="0"/>
              <a:buChar char="•"/>
            </a:pPr>
            <a:r>
              <a:rPr lang="en-US" dirty="0">
                <a:solidFill>
                  <a:srgbClr val="000000"/>
                </a:solidFill>
                <a:latin typeface="Roboto" panose="02000000000000000000" pitchFamily="2" charset="0"/>
              </a:rPr>
              <a:t>We froze the Top Row panes.</a:t>
            </a:r>
          </a:p>
          <a:p>
            <a:pPr marL="742950" indent="-285750" rtl="0" fontAlgn="base">
              <a:lnSpc>
                <a:spcPct val="200000"/>
              </a:lnSpc>
              <a:spcBef>
                <a:spcPts val="1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removed all the empty columns.</a:t>
            </a:r>
          </a:p>
          <a:p>
            <a:pPr marL="742950" indent="-285750" fontAlgn="base">
              <a:lnSpc>
                <a:spcPct val="200000"/>
              </a:lnSpc>
              <a:spcBef>
                <a:spcPts val="1100"/>
              </a:spcBef>
              <a:buFont typeface="Arial" panose="020B0604020202020204" pitchFamily="34" charset="0"/>
              <a:buChar char="•"/>
            </a:pPr>
            <a:r>
              <a:rPr lang="en-US" dirty="0">
                <a:solidFill>
                  <a:srgbClr val="000000"/>
                </a:solidFill>
                <a:latin typeface="Roboto" panose="02000000000000000000" pitchFamily="2" charset="0"/>
              </a:rPr>
              <a:t>We </a:t>
            </a:r>
            <a:r>
              <a:rPr lang="en-US" sz="1800" b="0" i="0" u="none" strike="noStrike" dirty="0">
                <a:solidFill>
                  <a:srgbClr val="000000"/>
                </a:solidFill>
                <a:effectLst/>
                <a:latin typeface="Roboto" panose="02000000000000000000" pitchFamily="2" charset="0"/>
              </a:rPr>
              <a:t>checked for duplicates.</a:t>
            </a:r>
          </a:p>
          <a:p>
            <a:endParaRPr lang="en-US" dirty="0"/>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u="sng" dirty="0"/>
              <a:t>Working with our dataset (cont’d)</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4" name="TextBox 3">
            <a:extLst>
              <a:ext uri="{FF2B5EF4-FFF2-40B4-BE49-F238E27FC236}">
                <a16:creationId xmlns:a16="http://schemas.microsoft.com/office/drawing/2014/main" id="{C4461ABB-CCFB-93BF-2493-2C5BE244EA23}"/>
              </a:ext>
            </a:extLst>
          </p:cNvPr>
          <p:cNvSpPr txBox="1"/>
          <p:nvPr/>
        </p:nvSpPr>
        <p:spPr>
          <a:xfrm>
            <a:off x="1509712" y="2686049"/>
            <a:ext cx="9172575" cy="4247317"/>
          </a:xfrm>
          <a:prstGeom prst="rect">
            <a:avLst/>
          </a:prstGeom>
          <a:noFill/>
        </p:spPr>
        <p:txBody>
          <a:bodyPr wrap="square" rtlCol="0">
            <a:spAutoFit/>
          </a:bodyPr>
          <a:lstStyle/>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checked for blank cells using the =</a:t>
            </a:r>
            <a:r>
              <a:rPr lang="en-US" sz="1800" b="0" i="0" u="none" strike="noStrike" dirty="0" err="1">
                <a:solidFill>
                  <a:srgbClr val="000000"/>
                </a:solidFill>
                <a:effectLst/>
                <a:latin typeface="Roboto" panose="02000000000000000000" pitchFamily="2" charset="0"/>
              </a:rPr>
              <a:t>CountA</a:t>
            </a:r>
            <a:r>
              <a:rPr lang="en-US" sz="1800" b="0" i="0" u="none" strike="noStrike" dirty="0">
                <a:solidFill>
                  <a:srgbClr val="000000"/>
                </a:solidFill>
                <a:effectLst/>
                <a:latin typeface="Roboto" panose="02000000000000000000" pitchFamily="2" charset="0"/>
              </a:rPr>
              <a:t> function.</a:t>
            </a:r>
          </a:p>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removed blank cells.</a:t>
            </a:r>
          </a:p>
          <a:p>
            <a:pPr marL="742950" indent="-285750" rtl="0" fontAlgn="base">
              <a:lnSpc>
                <a:spcPct val="200000"/>
              </a:lnSpc>
              <a:spcBef>
                <a:spcPts val="0"/>
              </a:spcBef>
              <a:spcAft>
                <a:spcPts val="0"/>
              </a:spcAft>
              <a:buFont typeface="Arial" panose="020B0604020202020204" pitchFamily="34" charset="0"/>
              <a:buChar char="•"/>
            </a:pPr>
            <a:r>
              <a:rPr lang="en-US" dirty="0">
                <a:solidFill>
                  <a:srgbClr val="000000"/>
                </a:solidFill>
                <a:latin typeface="Roboto" panose="02000000000000000000" pitchFamily="2" charset="0"/>
              </a:rPr>
              <a:t>We used Conditional formatting to highlight High profit and Low profit in the </a:t>
            </a:r>
            <a:r>
              <a:rPr lang="en-US" dirty="0" err="1">
                <a:solidFill>
                  <a:srgbClr val="000000"/>
                </a:solidFill>
                <a:latin typeface="Roboto" panose="02000000000000000000" pitchFamily="2" charset="0"/>
              </a:rPr>
              <a:t>Profit_Margin</a:t>
            </a:r>
            <a:r>
              <a:rPr lang="en-US" dirty="0">
                <a:solidFill>
                  <a:srgbClr val="000000"/>
                </a:solidFill>
                <a:latin typeface="Roboto" panose="02000000000000000000" pitchFamily="2" charset="0"/>
              </a:rPr>
              <a:t> column.</a:t>
            </a:r>
            <a:endParaRPr lang="en-US" sz="1800" b="0" i="0" u="none" strike="noStrike" dirty="0">
              <a:solidFill>
                <a:srgbClr val="000000"/>
              </a:solidFill>
              <a:effectLst/>
              <a:latin typeface="Roboto" panose="02000000000000000000" pitchFamily="2" charset="0"/>
            </a:endParaRPr>
          </a:p>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removed all unwanted spaces using the =TRIM function.</a:t>
            </a:r>
          </a:p>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standardized column names across sheets (</a:t>
            </a:r>
            <a:r>
              <a:rPr lang="en-US" sz="1800" b="0" i="0" u="none" strike="noStrike" dirty="0" err="1">
                <a:solidFill>
                  <a:srgbClr val="000000"/>
                </a:solidFill>
                <a:effectLst/>
                <a:latin typeface="Roboto" panose="02000000000000000000" pitchFamily="2" charset="0"/>
              </a:rPr>
              <a:t>snake_case</a:t>
            </a:r>
            <a:r>
              <a:rPr lang="en-US" sz="1800" b="0" i="0" u="none" strike="noStrike" dirty="0">
                <a:solidFill>
                  <a:srgbClr val="000000"/>
                </a:solidFill>
                <a:effectLst/>
                <a:latin typeface="Roboto" panose="02000000000000000000" pitchFamily="2" charset="0"/>
              </a:rPr>
              <a:t>).</a:t>
            </a:r>
          </a:p>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created new columns for “Territory” and “</a:t>
            </a:r>
            <a:r>
              <a:rPr lang="en-US" sz="1800" b="0" i="0" u="none" strike="noStrike" dirty="0" err="1">
                <a:solidFill>
                  <a:srgbClr val="000000"/>
                </a:solidFill>
                <a:effectLst/>
                <a:latin typeface="Roboto" panose="02000000000000000000" pitchFamily="2" charset="0"/>
              </a:rPr>
              <a:t>Drink_Type</a:t>
            </a:r>
            <a:r>
              <a:rPr lang="en-US" sz="1800" b="0" i="0" u="none" strike="noStrike" dirty="0">
                <a:solidFill>
                  <a:srgbClr val="000000"/>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204624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u="sng" dirty="0"/>
              <a:t>Working with our dataset (cont’d</a:t>
            </a:r>
            <a:r>
              <a:rPr lang="en-US" dirty="0"/>
              <a:t>)</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4" name="TextBox 3">
            <a:extLst>
              <a:ext uri="{FF2B5EF4-FFF2-40B4-BE49-F238E27FC236}">
                <a16:creationId xmlns:a16="http://schemas.microsoft.com/office/drawing/2014/main" id="{C4461ABB-CCFB-93BF-2493-2C5BE244EA23}"/>
              </a:ext>
            </a:extLst>
          </p:cNvPr>
          <p:cNvSpPr txBox="1"/>
          <p:nvPr/>
        </p:nvSpPr>
        <p:spPr>
          <a:xfrm>
            <a:off x="1509712" y="1847849"/>
            <a:ext cx="9172575" cy="4529445"/>
          </a:xfrm>
          <a:prstGeom prst="rect">
            <a:avLst/>
          </a:prstGeom>
          <a:noFill/>
        </p:spPr>
        <p:txBody>
          <a:bodyPr wrap="square" rtlCol="0">
            <a:spAutoFit/>
          </a:bodyPr>
          <a:lstStyle/>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used “Find and Replace” to standardize capitalization </a:t>
            </a:r>
            <a:r>
              <a:rPr lang="en-US" dirty="0">
                <a:solidFill>
                  <a:srgbClr val="000000"/>
                </a:solidFill>
                <a:latin typeface="Roboto" panose="02000000000000000000" pitchFamily="2" charset="0"/>
              </a:rPr>
              <a:t>in the Region column.</a:t>
            </a:r>
          </a:p>
          <a:p>
            <a:pPr marL="742950" indent="-28575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changed the capitalization for the </a:t>
            </a:r>
            <a:r>
              <a:rPr lang="en-US" sz="1800" b="0" i="0" u="none" strike="noStrike" dirty="0" err="1">
                <a:solidFill>
                  <a:srgbClr val="000000"/>
                </a:solidFill>
                <a:effectLst/>
                <a:latin typeface="Roboto" panose="02000000000000000000" pitchFamily="2" charset="0"/>
              </a:rPr>
              <a:t>Drink_Type</a:t>
            </a:r>
            <a:r>
              <a:rPr lang="en-US" sz="1800" b="0" i="0" u="none" strike="noStrike" dirty="0">
                <a:solidFill>
                  <a:srgbClr val="000000"/>
                </a:solidFill>
                <a:effectLst/>
                <a:latin typeface="Roboto" panose="02000000000000000000" pitchFamily="2" charset="0"/>
              </a:rPr>
              <a:t> column using the “Proper” function.</a:t>
            </a:r>
          </a:p>
          <a:p>
            <a:pPr marL="742950" indent="-285750" rtl="0" fontAlgn="base">
              <a:lnSpc>
                <a:spcPct val="200000"/>
              </a:lnSpc>
              <a:spcBef>
                <a:spcPts val="0"/>
              </a:spcBef>
              <a:spcAft>
                <a:spcPts val="110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We used the “IF” function to create three columns for our analysis. They included the </a:t>
            </a:r>
            <a:r>
              <a:rPr lang="en-US" sz="1800" b="0" i="0" u="none" strike="noStrike" dirty="0" err="1">
                <a:solidFill>
                  <a:srgbClr val="000000"/>
                </a:solidFill>
                <a:effectLst/>
                <a:latin typeface="Roboto" panose="02000000000000000000" pitchFamily="2" charset="0"/>
              </a:rPr>
              <a:t>Profit_Margin</a:t>
            </a:r>
            <a:r>
              <a:rPr lang="en-US" dirty="0">
                <a:solidFill>
                  <a:srgbClr val="000000"/>
                </a:solidFill>
                <a:latin typeface="Roboto" panose="02000000000000000000" pitchFamily="2" charset="0"/>
              </a:rPr>
              <a:t>, Territory and </a:t>
            </a:r>
            <a:r>
              <a:rPr lang="en-US" dirty="0" err="1">
                <a:solidFill>
                  <a:srgbClr val="000000"/>
                </a:solidFill>
                <a:latin typeface="Roboto" panose="02000000000000000000" pitchFamily="2" charset="0"/>
              </a:rPr>
              <a:t>Drink_Type</a:t>
            </a:r>
            <a:r>
              <a:rPr lang="en-US" dirty="0">
                <a:solidFill>
                  <a:srgbClr val="000000"/>
                </a:solidFill>
                <a:latin typeface="Roboto" panose="02000000000000000000" pitchFamily="2" charset="0"/>
              </a:rPr>
              <a:t> columns.</a:t>
            </a:r>
            <a:endParaRPr lang="en-US" sz="1800" b="0" i="0" u="none" strike="noStrike" dirty="0">
              <a:solidFill>
                <a:srgbClr val="000000"/>
              </a:solidFill>
              <a:effectLst/>
              <a:latin typeface="Roboto" panose="02000000000000000000" pitchFamily="2" charset="0"/>
            </a:endParaRPr>
          </a:p>
          <a:p>
            <a:pPr marL="742950" indent="-285750" rtl="0" fontAlgn="base">
              <a:lnSpc>
                <a:spcPct val="200000"/>
              </a:lnSpc>
              <a:spcBef>
                <a:spcPts val="0"/>
              </a:spcBef>
              <a:spcAft>
                <a:spcPts val="1100"/>
              </a:spcAft>
              <a:buFont typeface="Arial" panose="020B0604020202020204" pitchFamily="34" charset="0"/>
              <a:buChar char="•"/>
            </a:pPr>
            <a:r>
              <a:rPr lang="en-US" dirty="0">
                <a:solidFill>
                  <a:srgbClr val="000000"/>
                </a:solidFill>
                <a:latin typeface="Roboto" panose="02000000000000000000" pitchFamily="2" charset="0"/>
              </a:rPr>
              <a:t>We used Pivot Tables to conduct profit analysis for the brewery and Pivot Chart to visualize our analysis.</a:t>
            </a:r>
            <a:endParaRPr lang="en-US" sz="1800" b="0" i="0" u="none" strike="noStrike" dirty="0">
              <a:solidFill>
                <a:srgbClr val="000000"/>
              </a:solidFill>
              <a:effectLst/>
              <a:latin typeface="Roboto" panose="02000000000000000000" pitchFamily="2" charset="0"/>
            </a:endParaRPr>
          </a:p>
          <a:p>
            <a:pPr marL="742950" indent="-285750" rtl="0" fontAlgn="base">
              <a:spcBef>
                <a:spcPts val="0"/>
              </a:spcBef>
              <a:spcAft>
                <a:spcPts val="1100"/>
              </a:spcAft>
              <a:buFont typeface="Arial" panose="020B0604020202020204" pitchFamily="34" charset="0"/>
              <a:buChar char="•"/>
            </a:pPr>
            <a:endParaRPr lang="en-US" sz="1800"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0178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INSIGHTS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514600" cy="555816"/>
          </a:xfrm>
        </p:spPr>
        <p:txBody>
          <a:bodyPr/>
          <a:lstStyle/>
          <a:p>
            <a:r>
              <a:rPr lang="en-US" spc="300" dirty="0"/>
              <a:t>Business questions we answered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665140"/>
            <a:ext cx="11002961" cy="82391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Within the space of the last three years, what was the profit worth of the breweries,</a:t>
            </a:r>
          </a:p>
          <a:p>
            <a:pPr algn="ctr"/>
            <a:r>
              <a:rPr lang="en-US" dirty="0"/>
              <a:t>inclusive of the anglophone and the francophone territories?</a:t>
            </a:r>
          </a:p>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Business question 1</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9</a:t>
            </a:fld>
            <a:endParaRPr lang="en-US" dirty="0"/>
          </a:p>
        </p:txBody>
      </p:sp>
      <p:graphicFrame>
        <p:nvGraphicFramePr>
          <p:cNvPr id="2" name="Chart 1">
            <a:extLst>
              <a:ext uri="{FF2B5EF4-FFF2-40B4-BE49-F238E27FC236}">
                <a16:creationId xmlns:a16="http://schemas.microsoft.com/office/drawing/2014/main" id="{634AB2FD-7D96-4E1E-93AE-E6FD5168A79E}"/>
              </a:ext>
            </a:extLst>
          </p:cNvPr>
          <p:cNvGraphicFramePr>
            <a:graphicFrameLocks/>
          </p:cNvGraphicFramePr>
          <p:nvPr>
            <p:extLst>
              <p:ext uri="{D42A27DB-BD31-4B8C-83A1-F6EECF244321}">
                <p14:modId xmlns:p14="http://schemas.microsoft.com/office/powerpoint/2010/main" val="1851351437"/>
              </p:ext>
            </p:extLst>
          </p:nvPr>
        </p:nvGraphicFramePr>
        <p:xfrm>
          <a:off x="960375" y="2672744"/>
          <a:ext cx="4535550" cy="391855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8307D0E-AF9B-6CFE-EB82-BA94B87E15C7}"/>
              </a:ext>
            </a:extLst>
          </p:cNvPr>
          <p:cNvSpPr txBox="1"/>
          <p:nvPr/>
        </p:nvSpPr>
        <p:spPr>
          <a:xfrm>
            <a:off x="6391275" y="3985690"/>
            <a:ext cx="5005594" cy="646331"/>
          </a:xfrm>
          <a:prstGeom prst="rect">
            <a:avLst/>
          </a:prstGeom>
          <a:noFill/>
        </p:spPr>
        <p:txBody>
          <a:bodyPr wrap="square" rtlCol="0">
            <a:spAutoFit/>
          </a:bodyPr>
          <a:lstStyle/>
          <a:p>
            <a:r>
              <a:rPr lang="en-US" dirty="0"/>
              <a:t>We found that within the period of this analysis, the Francophone countries had more profit.</a:t>
            </a:r>
          </a:p>
        </p:txBody>
      </p:sp>
    </p:spTree>
    <p:extLst>
      <p:ext uri="{BB962C8B-B14F-4D97-AF65-F5344CB8AC3E}">
        <p14:creationId xmlns:p14="http://schemas.microsoft.com/office/powerpoint/2010/main" val="212910835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E4EAC9-33DC-4CF0-BA31-C98F61CE478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{8C7A367A-FAD2-47B7-9BF7-C2E2EEFDE031}tf55661986_win32</Template>
  <TotalTime>129</TotalTime>
  <Words>655</Words>
  <Application>Microsoft Office PowerPoint</Application>
  <PresentationFormat>Widescreen</PresentationFormat>
  <Paragraphs>74</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Biome Light</vt:lpstr>
      <vt:lpstr>Calibri</vt:lpstr>
      <vt:lpstr>Calibri Light</vt:lpstr>
      <vt:lpstr>Roboto</vt:lpstr>
      <vt:lpstr>Wingdings</vt:lpstr>
      <vt:lpstr>Office Theme</vt:lpstr>
      <vt:lpstr>Profit, brand and countries analysis of a brewery using Microsoft excel</vt:lpstr>
      <vt:lpstr>Agenda</vt:lpstr>
      <vt:lpstr>ABOUT OUR DATASET</vt:lpstr>
      <vt:lpstr>ANALYZING OUR DATA</vt:lpstr>
      <vt:lpstr>Working with our dataSET</vt:lpstr>
      <vt:lpstr>Working with our dataset (cont’d)</vt:lpstr>
      <vt:lpstr>Working with our dataset (cont’d)</vt:lpstr>
      <vt:lpstr>INSIGHTS</vt:lpstr>
      <vt:lpstr>Business question 1</vt:lpstr>
      <vt:lpstr>Business question 2 </vt:lpstr>
      <vt:lpstr>Business question 3 </vt:lpstr>
      <vt:lpstr>Business question 4 </vt:lpstr>
      <vt:lpstr>Business question 5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ZORTURA &amp; mARIS</dc:title>
  <dc:creator>Maris Chukwuma</dc:creator>
  <cp:lastModifiedBy>Maris Chukwuma</cp:lastModifiedBy>
  <cp:revision>9</cp:revision>
  <dcterms:created xsi:type="dcterms:W3CDTF">2023-11-21T16:55:47Z</dcterms:created>
  <dcterms:modified xsi:type="dcterms:W3CDTF">2024-04-13T14:57:24Z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