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9"/>
    <p:restoredTop sz="94669"/>
  </p:normalViewPr>
  <p:slideViewPr>
    <p:cSldViewPr snapToGrid="0" snapToObjects="1">
      <p:cViewPr varScale="1">
        <p:scale>
          <a:sx n="131" d="100"/>
          <a:sy n="131" d="100"/>
        </p:scale>
        <p:origin x="2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4B08-3553-6A49-B962-64F9E648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85799"/>
            <a:ext cx="8915399" cy="2262781"/>
          </a:xfrm>
        </p:spPr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F1657-C222-1040-81F1-E48564BD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97348"/>
            <a:ext cx="8915399" cy="1126283"/>
          </a:xfrm>
        </p:spPr>
        <p:txBody>
          <a:bodyPr/>
          <a:lstStyle/>
          <a:p>
            <a:r>
              <a:rPr lang="en-CA" dirty="0"/>
              <a:t>How can individual factors and bodily variables predict the progression of diabetes in pre-diagnosed patients?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128-E447-4940-8B93-4F7BDFD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F7C1-3EE5-D14A-843E-B74BD1D5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error for the model (at its best) was an RMSE of ~57</a:t>
            </a:r>
          </a:p>
          <a:p>
            <a:r>
              <a:rPr lang="en-US" dirty="0"/>
              <a:t>Lasso regression model used BP, BMI, and Tch</a:t>
            </a:r>
          </a:p>
          <a:p>
            <a:pPr lvl="1"/>
            <a:r>
              <a:rPr lang="en-US" dirty="0"/>
              <a:t>Not as great error as the standard linear regression model, but avoids overfitting</a:t>
            </a:r>
          </a:p>
          <a:p>
            <a:r>
              <a:rPr lang="en-US" dirty="0"/>
              <a:t>After removal of outliers left only 430 observations -&gt; Need more data to have more powerful results</a:t>
            </a:r>
          </a:p>
        </p:txBody>
      </p:sp>
    </p:spTree>
    <p:extLst>
      <p:ext uri="{BB962C8B-B14F-4D97-AF65-F5344CB8AC3E}">
        <p14:creationId xmlns:p14="http://schemas.microsoft.com/office/powerpoint/2010/main" val="30310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053-181D-5B4B-B398-8B045090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The dataset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39FECC-7EF3-B94D-B8F9-A039F490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73779"/>
              </p:ext>
            </p:extLst>
          </p:nvPr>
        </p:nvGraphicFramePr>
        <p:xfrm>
          <a:off x="1343891" y="1905000"/>
          <a:ext cx="10321644" cy="37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37">
                  <a:extLst>
                    <a:ext uri="{9D8B030D-6E8A-4147-A177-3AD203B41FA5}">
                      <a16:colId xmlns:a16="http://schemas.microsoft.com/office/drawing/2014/main" val="1319202996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1710431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140953434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26987830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4029169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9086232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43740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379691833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57609810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177317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7008139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65409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ldl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hdl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glu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8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80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48.5180995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1.46832579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26.3757919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94.6470136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189.140271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115.43914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49.7884615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4.07024887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4.64141086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91.260181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152.133484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2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13.1090278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0.49956117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4.41812156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13.8312834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34.6080517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30.413081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12.9342022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1.2904499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0.52239056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11.4963347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77.0930045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6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72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0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71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A16-20C6-6D42-8FD9-6ECCE0E1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5521E-3A01-4F40-914B-364E20BF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625" y="1587051"/>
            <a:ext cx="8810375" cy="440518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58F1C2-2EFF-D947-B81D-F9798E7A8ED0}"/>
              </a:ext>
            </a:extLst>
          </p:cNvPr>
          <p:cNvSpPr/>
          <p:nvPr/>
        </p:nvSpPr>
        <p:spPr>
          <a:xfrm>
            <a:off x="207523" y="2031153"/>
            <a:ext cx="3051243" cy="48320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fig, axes = </a:t>
            </a:r>
            <a:r>
              <a:rPr lang="en-US" sz="1100" dirty="0" err="1">
                <a:solidFill>
                  <a:schemeClr val="bg1"/>
                </a:solidFill>
              </a:rPr>
              <a:t>plt.subplots</a:t>
            </a:r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dirty="0" err="1">
                <a:solidFill>
                  <a:schemeClr val="bg1"/>
                </a:solidFill>
              </a:rPr>
              <a:t>ncols</a:t>
            </a:r>
            <a:r>
              <a:rPr lang="en-US" sz="1100" dirty="0">
                <a:solidFill>
                  <a:schemeClr val="bg1"/>
                </a:solidFill>
              </a:rPr>
              <a:t>=5, </a:t>
            </a:r>
            <a:r>
              <a:rPr lang="en-US" sz="1100" dirty="0" err="1">
                <a:solidFill>
                  <a:schemeClr val="bg1"/>
                </a:solidFill>
              </a:rPr>
              <a:t>nrows</a:t>
            </a:r>
            <a:r>
              <a:rPr lang="en-US" sz="1100" dirty="0">
                <a:solidFill>
                  <a:schemeClr val="bg1"/>
                </a:solidFill>
              </a:rPr>
              <a:t>=2, </a:t>
            </a:r>
            <a:r>
              <a:rPr lang="en-US" sz="1100" dirty="0" err="1">
                <a:solidFill>
                  <a:schemeClr val="bg1"/>
                </a:solidFill>
              </a:rPr>
              <a:t>figsize</a:t>
            </a:r>
            <a:r>
              <a:rPr lang="en-US" sz="1100" dirty="0">
                <a:solidFill>
                  <a:schemeClr val="bg1"/>
                </a:solidFill>
              </a:rPr>
              <a:t>=(10, 5))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, col in enumerate(</a:t>
            </a:r>
            <a:r>
              <a:rPr lang="en-US" sz="1100" dirty="0" err="1">
                <a:solidFill>
                  <a:schemeClr val="bg1"/>
                </a:solidFill>
              </a:rPr>
              <a:t>diabetes_unaltered.columns</a:t>
            </a:r>
            <a:r>
              <a:rPr lang="en-US" sz="1100" dirty="0">
                <a:solidFill>
                  <a:schemeClr val="bg1"/>
                </a:solidFill>
              </a:rPr>
              <a:t>):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outliers = </a:t>
            </a:r>
            <a:r>
              <a:rPr lang="en-US" sz="1100" dirty="0" err="1">
                <a:solidFill>
                  <a:schemeClr val="bg1"/>
                </a:solidFill>
              </a:rPr>
              <a:t>dict</a:t>
            </a:r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dirty="0" err="1">
                <a:solidFill>
                  <a:schemeClr val="bg1"/>
                </a:solidFill>
              </a:rPr>
              <a:t>markerfacecolor</a:t>
            </a:r>
            <a:r>
              <a:rPr lang="en-US" sz="1100" dirty="0">
                <a:solidFill>
                  <a:schemeClr val="bg1"/>
                </a:solidFill>
              </a:rPr>
              <a:t>='r', marker='D')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 col != 'Sex':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if 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 == 0: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axes[0][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].boxplot(</a:t>
            </a:r>
            <a:r>
              <a:rPr lang="en-US" sz="1100" dirty="0" err="1">
                <a:solidFill>
                  <a:schemeClr val="bg1"/>
                </a:solidFill>
              </a:rPr>
              <a:t>diabetes_unaltered</a:t>
            </a:r>
            <a:r>
              <a:rPr lang="en-US" sz="1100" dirty="0">
                <a:solidFill>
                  <a:schemeClr val="bg1"/>
                </a:solidFill>
              </a:rPr>
              <a:t>[col], </a:t>
            </a:r>
            <a:r>
              <a:rPr lang="en-US" sz="1100" dirty="0" err="1">
                <a:solidFill>
                  <a:schemeClr val="bg1"/>
                </a:solidFill>
              </a:rPr>
              <a:t>flierprops</a:t>
            </a:r>
            <a:r>
              <a:rPr lang="en-US" sz="1100" dirty="0">
                <a:solidFill>
                  <a:schemeClr val="bg1"/>
                </a:solidFill>
              </a:rPr>
              <a:t>=outliers)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axes[0][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].</a:t>
            </a:r>
            <a:r>
              <a:rPr lang="en-US" sz="1100" dirty="0" err="1">
                <a:solidFill>
                  <a:schemeClr val="bg1"/>
                </a:solidFill>
              </a:rPr>
              <a:t>set_ylabel</a:t>
            </a:r>
            <a:r>
              <a:rPr lang="en-US" sz="1100" dirty="0">
                <a:solidFill>
                  <a:schemeClr val="bg1"/>
                </a:solidFill>
              </a:rPr>
              <a:t>(col)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elif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 &lt;= 5 and 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 &gt;=2: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axes[0][6-indx].boxplot(</a:t>
            </a:r>
            <a:r>
              <a:rPr lang="en-US" sz="1100" dirty="0" err="1">
                <a:solidFill>
                  <a:schemeClr val="bg1"/>
                </a:solidFill>
              </a:rPr>
              <a:t>diabetes_unaltered</a:t>
            </a:r>
            <a:r>
              <a:rPr lang="en-US" sz="1100" dirty="0">
                <a:solidFill>
                  <a:schemeClr val="bg1"/>
                </a:solidFill>
              </a:rPr>
              <a:t>[col], </a:t>
            </a:r>
            <a:r>
              <a:rPr lang="en-US" sz="1100" dirty="0" err="1">
                <a:solidFill>
                  <a:schemeClr val="bg1"/>
                </a:solidFill>
              </a:rPr>
              <a:t>flierprops</a:t>
            </a:r>
            <a:r>
              <a:rPr lang="en-US" sz="1100" dirty="0">
                <a:solidFill>
                  <a:schemeClr val="bg1"/>
                </a:solidFill>
              </a:rPr>
              <a:t>=outliers)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axes[0][6-indx].</a:t>
            </a:r>
            <a:r>
              <a:rPr lang="en-US" sz="1100" dirty="0" err="1">
                <a:solidFill>
                  <a:schemeClr val="bg1"/>
                </a:solidFill>
              </a:rPr>
              <a:t>set_ylabel</a:t>
            </a:r>
            <a:r>
              <a:rPr lang="en-US" sz="1100" dirty="0">
                <a:solidFill>
                  <a:schemeClr val="bg1"/>
                </a:solidFill>
              </a:rPr>
              <a:t>(col)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elif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 &lt;=10 and </a:t>
            </a:r>
            <a:r>
              <a:rPr lang="en-US" sz="1100" dirty="0" err="1">
                <a:solidFill>
                  <a:schemeClr val="bg1"/>
                </a:solidFill>
              </a:rPr>
              <a:t>indx</a:t>
            </a:r>
            <a:r>
              <a:rPr lang="en-US" sz="1100" dirty="0">
                <a:solidFill>
                  <a:schemeClr val="bg1"/>
                </a:solidFill>
              </a:rPr>
              <a:t>&gt;=6: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axes[1][10-indx].boxplot(</a:t>
            </a:r>
            <a:r>
              <a:rPr lang="en-US" sz="1100" dirty="0" err="1">
                <a:solidFill>
                  <a:schemeClr val="bg1"/>
                </a:solidFill>
              </a:rPr>
              <a:t>diabetes_unaltered</a:t>
            </a:r>
            <a:r>
              <a:rPr lang="en-US" sz="1100" dirty="0">
                <a:solidFill>
                  <a:schemeClr val="bg1"/>
                </a:solidFill>
              </a:rPr>
              <a:t>[col], </a:t>
            </a:r>
            <a:r>
              <a:rPr lang="en-US" sz="1100" dirty="0" err="1">
                <a:solidFill>
                  <a:schemeClr val="bg1"/>
                </a:solidFill>
              </a:rPr>
              <a:t>flierprops</a:t>
            </a:r>
            <a:r>
              <a:rPr lang="en-US" sz="1100" dirty="0">
                <a:solidFill>
                  <a:schemeClr val="bg1"/>
                </a:solidFill>
              </a:rPr>
              <a:t>=outliers)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axes[1][10-indx].</a:t>
            </a:r>
            <a:r>
              <a:rPr lang="en-US" sz="1100" dirty="0" err="1">
                <a:solidFill>
                  <a:schemeClr val="bg1"/>
                </a:solidFill>
              </a:rPr>
              <a:t>set_ylabel</a:t>
            </a:r>
            <a:r>
              <a:rPr lang="en-US" sz="1100" dirty="0">
                <a:solidFill>
                  <a:schemeClr val="bg1"/>
                </a:solidFill>
              </a:rPr>
              <a:t>(col)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fig.suptitle</a:t>
            </a:r>
            <a:r>
              <a:rPr lang="en-US" sz="1100" dirty="0">
                <a:solidFill>
                  <a:schemeClr val="bg1"/>
                </a:solidFill>
              </a:rPr>
              <a:t>("Boxplots for Diabetes Features")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fig.tight_layout</a:t>
            </a:r>
            <a:r>
              <a:rPr lang="en-US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fig.subplots_adjust</a:t>
            </a:r>
            <a:r>
              <a:rPr lang="en-US" sz="1100" dirty="0">
                <a:solidFill>
                  <a:schemeClr val="bg1"/>
                </a:solidFill>
              </a:rPr>
              <a:t>(top=0.88)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plt.savefig</a:t>
            </a:r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dirty="0" err="1">
                <a:solidFill>
                  <a:schemeClr val="bg1"/>
                </a:solidFill>
              </a:rPr>
              <a:t>f'plots</a:t>
            </a:r>
            <a:r>
              <a:rPr lang="en-US" sz="1100" dirty="0">
                <a:solidFill>
                  <a:schemeClr val="bg1"/>
                </a:solidFill>
              </a:rPr>
              <a:t>/</a:t>
            </a:r>
            <a:r>
              <a:rPr lang="en-US" sz="1100" dirty="0" err="1">
                <a:solidFill>
                  <a:schemeClr val="bg1"/>
                </a:solidFill>
              </a:rPr>
              <a:t>Boxplots_features</a:t>
            </a:r>
            <a:r>
              <a:rPr lang="en-US" sz="1100" dirty="0">
                <a:solidFill>
                  <a:schemeClr val="bg1"/>
                </a:solidFill>
              </a:rPr>
              <a:t>')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plt.clf</a:t>
            </a:r>
            <a:r>
              <a:rPr lang="en-US" sz="11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74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18FA-04A0-EC45-8892-97330A08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789" y="554441"/>
            <a:ext cx="4641465" cy="581235"/>
          </a:xfrm>
        </p:spPr>
        <p:txBody>
          <a:bodyPr>
            <a:normAutofit fontScale="90000"/>
          </a:bodyPr>
          <a:lstStyle/>
          <a:p>
            <a:r>
              <a:rPr lang="en-US" dirty="0"/>
              <a:t>Removal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873-17BA-3B4B-93B2-7111D624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263" y="4973761"/>
            <a:ext cx="5459474" cy="1122239"/>
          </a:xfr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from </a:t>
            </a:r>
            <a:r>
              <a:rPr lang="en-CA" dirty="0" err="1">
                <a:solidFill>
                  <a:schemeClr val="bg1"/>
                </a:solidFill>
              </a:rPr>
              <a:t>scipy</a:t>
            </a:r>
            <a:r>
              <a:rPr lang="en-CA" dirty="0">
                <a:solidFill>
                  <a:schemeClr val="bg1"/>
                </a:solidFill>
              </a:rPr>
              <a:t> import stats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z = </a:t>
            </a:r>
            <a:r>
              <a:rPr lang="en-CA" dirty="0" err="1">
                <a:solidFill>
                  <a:schemeClr val="bg1"/>
                </a:solidFill>
              </a:rPr>
              <a:t>np.abs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stats.zscore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diabetes_df</a:t>
            </a:r>
            <a:r>
              <a:rPr lang="en-CA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br>
              <a:rPr lang="en-CA" dirty="0">
                <a:solidFill>
                  <a:schemeClr val="bg1"/>
                </a:solidFill>
              </a:rPr>
            </a:br>
            <a:r>
              <a:rPr lang="en-CA" dirty="0" err="1">
                <a:solidFill>
                  <a:schemeClr val="bg1"/>
                </a:solidFill>
              </a:rPr>
              <a:t>diabetes_df_o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diabetes_df</a:t>
            </a:r>
            <a:r>
              <a:rPr lang="en-CA" dirty="0">
                <a:solidFill>
                  <a:schemeClr val="bg1"/>
                </a:solidFill>
              </a:rPr>
              <a:t>[(z &lt; 3).all(axis=1)]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20E8C-510C-F546-94B0-2607A2CE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63" y="1205343"/>
            <a:ext cx="4874491" cy="36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2DC8-BD1A-E643-BD9A-B577F5D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20" y="1369176"/>
            <a:ext cx="3574381" cy="1280890"/>
          </a:xfrm>
        </p:spPr>
        <p:txBody>
          <a:bodyPr/>
          <a:lstStyle/>
          <a:p>
            <a:r>
              <a:rPr lang="en-US" dirty="0"/>
              <a:t>Deciding 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3C526-5CD2-6448-B4F4-9D5E4221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133" y="156629"/>
            <a:ext cx="7027333" cy="654474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B0AEFB-A226-E044-8D1C-3A43C20855F6}"/>
              </a:ext>
            </a:extLst>
          </p:cNvPr>
          <p:cNvSpPr/>
          <p:nvPr/>
        </p:nvSpPr>
        <p:spPr>
          <a:xfrm>
            <a:off x="265889" y="3249438"/>
            <a:ext cx="4153712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sns.pairplot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diabetes_df</a:t>
            </a:r>
            <a:r>
              <a:rPr lang="en-US" sz="1600" dirty="0">
                <a:solidFill>
                  <a:schemeClr val="bg1"/>
                </a:solidFill>
              </a:rPr>
              <a:t>, hue='Sex', </a:t>
            </a:r>
            <a:r>
              <a:rPr lang="en-US" sz="1600" dirty="0" err="1">
                <a:solidFill>
                  <a:schemeClr val="bg1"/>
                </a:solidFill>
              </a:rPr>
              <a:t>diag_kind</a:t>
            </a:r>
            <a:r>
              <a:rPr lang="en-US" sz="1600" dirty="0">
                <a:solidFill>
                  <a:schemeClr val="bg1"/>
                </a:solidFill>
              </a:rPr>
              <a:t>='</a:t>
            </a:r>
            <a:r>
              <a:rPr lang="en-US" sz="1600" dirty="0" err="1">
                <a:solidFill>
                  <a:schemeClr val="bg1"/>
                </a:solidFill>
              </a:rPr>
              <a:t>hist</a:t>
            </a:r>
            <a:r>
              <a:rPr lang="en-US" sz="1600" dirty="0">
                <a:solidFill>
                  <a:schemeClr val="bg1"/>
                </a:solidFill>
              </a:rPr>
              <a:t>')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plt.savefig</a:t>
            </a:r>
            <a:r>
              <a:rPr lang="en-US" sz="1600" dirty="0">
                <a:solidFill>
                  <a:schemeClr val="bg1"/>
                </a:solidFill>
              </a:rPr>
              <a:t>('plots/</a:t>
            </a:r>
            <a:r>
              <a:rPr lang="en-US" sz="1600" dirty="0" err="1">
                <a:solidFill>
                  <a:schemeClr val="bg1"/>
                </a:solidFill>
              </a:rPr>
              <a:t>diabetes_pairplot.png</a:t>
            </a:r>
            <a:r>
              <a:rPr lang="en-US" sz="1600" dirty="0">
                <a:solidFill>
                  <a:schemeClr val="bg1"/>
                </a:solidFill>
              </a:rPr>
              <a:t>')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plt.clf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677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0B78A-47C0-B349-B338-077DAA7B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817" y="166254"/>
            <a:ext cx="9709193" cy="6331527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73462E-4C2F-6A44-A259-2E7F91E35236}"/>
              </a:ext>
            </a:extLst>
          </p:cNvPr>
          <p:cNvSpPr/>
          <p:nvPr/>
        </p:nvSpPr>
        <p:spPr>
          <a:xfrm>
            <a:off x="2773334" y="5304751"/>
            <a:ext cx="6891867" cy="50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1886D-0927-8B4F-A535-42DC2098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10" y="325583"/>
            <a:ext cx="6331526" cy="6331526"/>
          </a:xfrm>
        </p:spPr>
      </p:pic>
    </p:spTree>
    <p:extLst>
      <p:ext uri="{BB962C8B-B14F-4D97-AF65-F5344CB8AC3E}">
        <p14:creationId xmlns:p14="http://schemas.microsoft.com/office/powerpoint/2010/main" val="400183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BDA7-1B9B-1F4A-9F1A-4F8DAA85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8ABD-3AD9-0746-B105-7F9CC3EF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technique to reduce model complexity and prevent over-fitting</a:t>
            </a:r>
          </a:p>
          <a:p>
            <a:r>
              <a:rPr lang="en-CA" dirty="0"/>
              <a:t>It estimates sparse coefficients, that is, it reduces the number of features that</a:t>
            </a:r>
          </a:p>
          <a:p>
            <a:r>
              <a:rPr lang="en-CA" dirty="0"/>
              <a:t>will be used in the regression model, by preferring a solution with fewer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2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5F45-472E-C448-8C0F-2C6F8AF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23EDE-D8A3-7741-AFE8-87B7F7632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526" y="872836"/>
            <a:ext cx="6610547" cy="49579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CE620-3DBA-FC41-A11D-E6998E172BC4}"/>
              </a:ext>
            </a:extLst>
          </p:cNvPr>
          <p:cNvSpPr txBox="1"/>
          <p:nvPr/>
        </p:nvSpPr>
        <p:spPr>
          <a:xfrm>
            <a:off x="1122217" y="2729345"/>
            <a:ext cx="42672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dirty="0"/>
              <a:t>Target = 308.078485*BMI + 48.349328*BP + 270.965511*Tch.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1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521</Words>
  <Application>Microsoft Macintosh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Diabetes Dataset</vt:lpstr>
      <vt:lpstr>The dataset</vt:lpstr>
      <vt:lpstr>Exploratory Analysis</vt:lpstr>
      <vt:lpstr>Removal of Outliers</vt:lpstr>
      <vt:lpstr>Deciding on Analysis</vt:lpstr>
      <vt:lpstr>PowerPoint Presentation</vt:lpstr>
      <vt:lpstr>PowerPoint Presentation</vt:lpstr>
      <vt:lpstr>Lasso Regression Analysis</vt:lpstr>
      <vt:lpstr>Results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</dc:title>
  <dc:creator>Marisa Alves</dc:creator>
  <cp:lastModifiedBy>Microsoft Office User</cp:lastModifiedBy>
  <cp:revision>7</cp:revision>
  <dcterms:created xsi:type="dcterms:W3CDTF">2019-06-13T15:51:19Z</dcterms:created>
  <dcterms:modified xsi:type="dcterms:W3CDTF">2019-06-15T13:11:20Z</dcterms:modified>
</cp:coreProperties>
</file>