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64" r:id="rId1"/>
  </p:sldMasterIdLst>
  <p:notesMasterIdLst>
    <p:notesMasterId r:id="rId34"/>
  </p:notesMasterIdLst>
  <p:sldIdLst>
    <p:sldId id="256" r:id="rId2"/>
    <p:sldId id="257" r:id="rId3"/>
    <p:sldId id="326" r:id="rId4"/>
    <p:sldId id="258" r:id="rId5"/>
    <p:sldId id="352" r:id="rId6"/>
    <p:sldId id="259" r:id="rId7"/>
    <p:sldId id="295" r:id="rId8"/>
    <p:sldId id="296" r:id="rId9"/>
    <p:sldId id="298" r:id="rId10"/>
    <p:sldId id="324" r:id="rId11"/>
    <p:sldId id="299" r:id="rId12"/>
    <p:sldId id="300" r:id="rId13"/>
    <p:sldId id="301" r:id="rId14"/>
    <p:sldId id="303" r:id="rId15"/>
    <p:sldId id="304" r:id="rId16"/>
    <p:sldId id="276" r:id="rId17"/>
    <p:sldId id="312" r:id="rId18"/>
    <p:sldId id="336" r:id="rId19"/>
    <p:sldId id="349" r:id="rId20"/>
    <p:sldId id="325" r:id="rId21"/>
    <p:sldId id="261" r:id="rId22"/>
    <p:sldId id="265" r:id="rId23"/>
    <p:sldId id="341" r:id="rId24"/>
    <p:sldId id="342" r:id="rId25"/>
    <p:sldId id="351" r:id="rId26"/>
    <p:sldId id="350" r:id="rId27"/>
    <p:sldId id="346" r:id="rId28"/>
    <p:sldId id="348" r:id="rId29"/>
    <p:sldId id="281" r:id="rId30"/>
    <p:sldId id="355" r:id="rId31"/>
    <p:sldId id="354" r:id="rId32"/>
    <p:sldId id="35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isame Marisa" initials="KM" lastIdx="3" clrIdx="0">
    <p:extLst>
      <p:ext uri="{19B8F6BF-5375-455C-9EA6-DF929625EA0E}">
        <p15:presenceInfo xmlns:p15="http://schemas.microsoft.com/office/powerpoint/2012/main" userId="6c8b631db3b20a6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842"/>
    <a:srgbClr val="F4B183"/>
    <a:srgbClr val="D8986C"/>
    <a:srgbClr val="D69162"/>
    <a:srgbClr val="FFD0B1"/>
    <a:srgbClr val="EDC2A6"/>
    <a:srgbClr val="E26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2" y="27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E2672-3F9E-4433-88A1-8D274BDF9A32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24E46-7D69-4682-A227-42EF605CB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3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24E46-7D69-4682-A227-42EF605CBA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tx1">
              <a:alpha val="88000"/>
            </a:schemeClr>
          </a:solidFill>
          <a:effectLst/>
        </p:spPr>
        <p:txBody>
          <a:bodyPr anchor="b"/>
          <a:lstStyle>
            <a:lvl1pPr algn="ctr">
              <a:defRPr sz="6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solidFill>
            <a:schemeClr val="tx1">
              <a:alpha val="88000"/>
            </a:schemeClr>
          </a:solidFill>
          <a:effectLst/>
        </p:spPr>
        <p:txBody>
          <a:bodyPr/>
          <a:lstStyle>
            <a:lvl1pPr marL="0" indent="0" algn="ctr">
              <a:buNone/>
              <a:defRPr sz="24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2256C-6310-425D-A333-CD539394404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24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5DAEE-B958-4CEE-B3A1-BA1BB3420E7F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AEB1D-4B2D-4A96-B16C-717C9CAB3758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effectLst>
            <a:softEdge rad="63500"/>
          </a:effectLst>
        </p:spPr>
        <p:txBody>
          <a:bodyPr lIns="137160" rIns="109728">
            <a:normAutofit/>
          </a:bodyPr>
          <a:lstStyle>
            <a:lvl1pPr>
              <a:defRPr sz="4800">
                <a:ln w="12700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ranklin Gothic Heavy" panose="020B09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oundRect">
            <a:avLst>
              <a:gd name="adj" fmla="val 4284"/>
            </a:avLst>
          </a:prstGeom>
          <a:solidFill>
            <a:schemeClr val="tx1">
              <a:alpha val="88000"/>
            </a:schemeClr>
          </a:solidFill>
          <a:effectLst/>
        </p:spPr>
        <p:txBody>
          <a:bodyPr lIns="137160" tIns="109728" rIns="137160" bIns="109728"/>
          <a:lstStyle>
            <a:lvl1pPr>
              <a:defRPr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225-1983-42B1-B90C-5007D11227D1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6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82CA-623B-430D-8B5D-B3BE31B60BA7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6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C35F7-F819-449A-A604-BEF9EE5AF932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3D6F-7062-43A1-BA97-097C5DEFEA1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9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1475F-84A9-4093-BEC8-52CC37EB9899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B1720-7CA9-433B-A1C9-0025D6034A8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8624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99CB-0D2F-4BF7-8A64-70CA77D3B066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68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B86E9-2938-4AFB-A146-0CB47995AE0A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Image result for sierpinski triangle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23413"/>
          <a:stretch/>
        </p:blipFill>
        <p:spPr bwMode="auto">
          <a:xfrm rot="10800000">
            <a:off x="-1" y="-1593"/>
            <a:ext cx="6067515" cy="68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sierpinski triangle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725" r="1"/>
          <a:stretch/>
        </p:blipFill>
        <p:spPr bwMode="auto">
          <a:xfrm>
            <a:off x="-1" y="0"/>
            <a:ext cx="2081793" cy="68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sierpinski triangle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36" y="-1589"/>
            <a:ext cx="7922528" cy="68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sierpinski triangle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280"/>
          <a:stretch/>
        </p:blipFill>
        <p:spPr bwMode="auto">
          <a:xfrm rot="10800000">
            <a:off x="6116320" y="-1594"/>
            <a:ext cx="6078220" cy="68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sierpinski triangle"/>
          <p:cNvPicPr>
            <a:picLocks noChangeAspect="1" noChangeArrowheads="1"/>
          </p:cNvPicPr>
          <p:nvPr userDrawn="1"/>
        </p:nvPicPr>
        <p:blipFill rotWithShape="1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" r="73573"/>
          <a:stretch/>
        </p:blipFill>
        <p:spPr bwMode="auto">
          <a:xfrm>
            <a:off x="10100355" y="-1598"/>
            <a:ext cx="2093750" cy="685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497AD-A692-4E90-8200-BDD324A8A61B}" type="datetime1">
              <a:rPr lang="en-US" smtClean="0"/>
              <a:t>10/11/2021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4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marisa@cs.utah.edu" TargetMode="External"/><Relationship Id="rId2" Type="http://schemas.openxmlformats.org/officeDocument/2006/relationships/hyperlink" Target="https://github.com/uwsampl/dtr-prototyp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4908" y="1188267"/>
            <a:ext cx="10882184" cy="1795935"/>
          </a:xfrm>
          <a:noFill/>
        </p:spPr>
        <p:txBody>
          <a:bodyPr>
            <a:noAutofit/>
          </a:bodyPr>
          <a:lstStyle/>
          <a:p>
            <a:r>
              <a:rPr lang="en-US" sz="8800" b="1" dirty="0">
                <a:ln w="22225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Franklin Gothic Demi" panose="020B0703020102020204" pitchFamily="34" charset="0"/>
              </a:rPr>
              <a:t>Dynamic Tensor </a:t>
            </a:r>
            <a:r>
              <a:rPr lang="en-US" sz="8800" b="1" dirty="0" err="1">
                <a:ln w="22225">
                  <a:solidFill>
                    <a:schemeClr val="accent3">
                      <a:lumMod val="50000"/>
                    </a:schemeClr>
                  </a:solidFill>
                </a:ln>
                <a:solidFill>
                  <a:schemeClr val="tx1"/>
                </a:solidFill>
                <a:latin typeface="Franklin Gothic Demi" panose="020B0703020102020204" pitchFamily="34" charset="0"/>
              </a:rPr>
              <a:t>Rematerialization</a:t>
            </a:r>
            <a:endParaRPr lang="en-US" sz="8800" b="1" dirty="0">
              <a:ln w="22225">
                <a:solidFill>
                  <a:schemeClr val="accent3">
                    <a:lumMod val="50000"/>
                  </a:schemeClr>
                </a:solidFill>
              </a:ln>
              <a:solidFill>
                <a:schemeClr val="tx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6080" y="3289314"/>
            <a:ext cx="8879840" cy="2796526"/>
          </a:xfrm>
          <a:prstGeom prst="roundRect">
            <a:avLst>
              <a:gd name="adj" fmla="val 7830"/>
            </a:avLst>
          </a:prstGeom>
          <a:solidFill>
            <a:schemeClr val="tx1">
              <a:alpha val="88000"/>
            </a:schemeClr>
          </a:solidFill>
        </p:spPr>
        <p:txBody>
          <a:bodyPr tIns="13716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Presenter: Marisa Kirisame*</a:t>
            </a:r>
          </a:p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Steven Lyubomirsky*    </a:t>
            </a:r>
            <a:r>
              <a:rPr lang="en-US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Altan</a:t>
            </a: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Haan</a:t>
            </a: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*   Jennifer Brennan    Mike He</a:t>
            </a:r>
          </a:p>
          <a:p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Jared </a:t>
            </a:r>
            <a:r>
              <a:rPr lang="en-US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Roesch</a:t>
            </a: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Tianqi</a:t>
            </a:r>
            <a:r>
              <a:rPr lang="en-US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Chen       Zachary </a:t>
            </a:r>
            <a:r>
              <a:rPr lang="en-US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Tatlock</a:t>
            </a:r>
            <a:endParaRPr lang="en-US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*Equal contribution</a:t>
            </a:r>
          </a:p>
        </p:txBody>
      </p:sp>
      <p:pic>
        <p:nvPicPr>
          <p:cNvPr id="1028" name="Picture 4" descr="https://raw.githubusercontent.com/uwplse/uwplse.org/master/logo/logo-alpha.png?token=ABK5IJ4SPVI7363IVEACKCTAIBVT4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22" y="5379329"/>
            <a:ext cx="2261857" cy="5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media.githubusercontent.com/media/uwsampl/uwsampl.github.io/master/img/logos/sampl%20on%20Transparent%20backgroun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41" t="35855" r="16371" b="36262"/>
          <a:stretch/>
        </p:blipFill>
        <p:spPr bwMode="auto">
          <a:xfrm>
            <a:off x="6303782" y="5346716"/>
            <a:ext cx="1500955" cy="60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706" y="5426722"/>
            <a:ext cx="4243144" cy="44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6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9000699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415233" y="1417870"/>
            <a:ext cx="4884031" cy="638578"/>
          </a:xfrm>
          <a:prstGeom prst="wedgeRectCallout">
            <a:avLst>
              <a:gd name="adj1" fmla="val 44176"/>
              <a:gd name="adj2" fmla="val 95714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The heuristic is free to pick 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2</a:t>
            </a:r>
            <a:endParaRPr lang="en-US" sz="2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38875" y="3590925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5352853" y="27974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 err="1">
                <a:latin typeface="Consolas" panose="020B0609020204030204" pitchFamily="49" charset="0"/>
              </a:rPr>
              <a:t>PerformEviction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39779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9002059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38875" y="3590925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9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5352853" y="27974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ctangular Callout 50"/>
          <p:cNvSpPr/>
          <p:nvPr/>
        </p:nvSpPr>
        <p:spPr>
          <a:xfrm>
            <a:off x="3993352" y="2889482"/>
            <a:ext cx="4205296" cy="638578"/>
          </a:xfrm>
          <a:prstGeom prst="wedgeRectCallout">
            <a:avLst>
              <a:gd name="adj1" fmla="val 18440"/>
              <a:gd name="adj2" fmla="val 95714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Now we can </a:t>
            </a:r>
            <a:r>
              <a:rPr lang="en-US" sz="28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recompute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5</a:t>
            </a:r>
            <a:endParaRPr lang="en-US" sz="28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 err="1">
                <a:latin typeface="Consolas" panose="020B0609020204030204" pitchFamily="49" charset="0"/>
              </a:rPr>
              <a:t>AllocateBuffer</a:t>
            </a:r>
            <a:r>
              <a:rPr lang="en-US" sz="1800" dirty="0">
                <a:latin typeface="Consolas" panose="020B0609020204030204" pitchFamily="49" charset="0"/>
              </a:rPr>
              <a:t>(t</a:t>
            </a:r>
            <a:r>
              <a:rPr lang="en-US" sz="1800" baseline="-25000" dirty="0"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.size); op</a:t>
            </a:r>
            <a:r>
              <a:rPr lang="en-US" sz="1800" baseline="-25000" dirty="0"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(t</a:t>
            </a:r>
            <a:r>
              <a:rPr lang="en-US" sz="1800" baseline="-25000" dirty="0">
                <a:latin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746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9001760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pic>
        <p:nvPicPr>
          <p:cNvPr id="28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ular Callout 28"/>
          <p:cNvSpPr/>
          <p:nvPr/>
        </p:nvSpPr>
        <p:spPr>
          <a:xfrm>
            <a:off x="2682239" y="1424125"/>
            <a:ext cx="7461885" cy="638578"/>
          </a:xfrm>
          <a:prstGeom prst="wedgeRectCallout">
            <a:avLst>
              <a:gd name="adj1" fmla="val 43137"/>
              <a:gd name="adj2" fmla="val 110630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Our arguments are back—but still no room for 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7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!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 err="1">
                <a:latin typeface="Consolas" panose="020B0609020204030204" pitchFamily="49" charset="0"/>
              </a:rPr>
              <a:t>AllocateBuffer</a:t>
            </a:r>
            <a:r>
              <a:rPr lang="en-US" sz="1800" dirty="0">
                <a:latin typeface="Consolas" panose="020B0609020204030204" pitchFamily="49" charset="0"/>
              </a:rPr>
              <a:t>(t</a:t>
            </a:r>
            <a:r>
              <a:rPr lang="en-US" sz="1800" baseline="-25000" dirty="0">
                <a:latin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</a:rPr>
              <a:t>.size)</a:t>
            </a:r>
          </a:p>
        </p:txBody>
      </p:sp>
    </p:spTree>
    <p:extLst>
      <p:ext uri="{BB962C8B-B14F-4D97-AF65-F5344CB8AC3E}">
        <p14:creationId xmlns:p14="http://schemas.microsoft.com/office/powerpoint/2010/main" val="1730457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8991600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pic>
        <p:nvPicPr>
          <p:cNvPr id="28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ular Callout 28"/>
          <p:cNvSpPr/>
          <p:nvPr/>
        </p:nvSpPr>
        <p:spPr>
          <a:xfrm>
            <a:off x="1349693" y="2974618"/>
            <a:ext cx="6169545" cy="638578"/>
          </a:xfrm>
          <a:prstGeom prst="wedgeRectCallout">
            <a:avLst>
              <a:gd name="adj1" fmla="val 16875"/>
              <a:gd name="adj2" fmla="val 80798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Don’t need 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3 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right now, so we can evict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 err="1">
                <a:latin typeface="Consolas" panose="020B0609020204030204" pitchFamily="49" charset="0"/>
              </a:rPr>
              <a:t>PerformEviction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15379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8991600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pic>
        <p:nvPicPr>
          <p:cNvPr id="28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ular Callout 28"/>
          <p:cNvSpPr/>
          <p:nvPr/>
        </p:nvSpPr>
        <p:spPr>
          <a:xfrm>
            <a:off x="5787192" y="1517997"/>
            <a:ext cx="3393579" cy="638578"/>
          </a:xfrm>
          <a:prstGeom prst="wedgeRectCallout">
            <a:avLst>
              <a:gd name="adj1" fmla="val 53619"/>
              <a:gd name="adj2" fmla="val 103172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Now we can proceed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>
                <a:latin typeface="Consolas" panose="020B0609020204030204" pitchFamily="49" charset="0"/>
              </a:rPr>
              <a:t>op</a:t>
            </a:r>
            <a:r>
              <a:rPr lang="en-US" sz="1800" baseline="-25000" dirty="0">
                <a:latin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</a:rPr>
              <a:t>(t</a:t>
            </a:r>
            <a:r>
              <a:rPr lang="en-US" sz="1800" baseline="-25000" dirty="0">
                <a:latin typeface="Consolas" panose="020B0609020204030204" pitchFamily="49" charset="0"/>
              </a:rPr>
              <a:t>5,</a:t>
            </a:r>
            <a:r>
              <a:rPr lang="en-US" sz="1800" dirty="0">
                <a:latin typeface="Consolas" panose="020B0609020204030204" pitchFamily="49" charset="0"/>
              </a:rPr>
              <a:t> t</a:t>
            </a:r>
            <a:r>
              <a:rPr lang="en-US" sz="1800" baseline="-25000" dirty="0">
                <a:latin typeface="Consolas" panose="020B0609020204030204" pitchFamily="49" charset="0"/>
              </a:rPr>
              <a:t>6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5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chemeClr val="tx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8991600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075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 in Pictures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" r="12239" b="-1312"/>
          <a:stretch/>
        </p:blipFill>
        <p:spPr>
          <a:xfrm>
            <a:off x="3041223" y="1620519"/>
            <a:ext cx="6109553" cy="5034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58" y="1336472"/>
            <a:ext cx="7320684" cy="54350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978252" y="1899872"/>
            <a:ext cx="2540" cy="4331208"/>
          </a:xfrm>
          <a:prstGeom prst="line">
            <a:avLst/>
          </a:prstGeom>
          <a:ln w="19050">
            <a:solidFill>
              <a:srgbClr val="FFD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61632" y="1939036"/>
            <a:ext cx="1560576" cy="292100"/>
          </a:xfrm>
          <a:prstGeom prst="rect">
            <a:avLst/>
          </a:prstGeom>
          <a:solidFill>
            <a:schemeClr val="tx1">
              <a:alpha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Begin </a:t>
            </a:r>
            <a:r>
              <a:rPr lang="en-US" sz="1200" dirty="0" err="1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Backprop</a:t>
            </a:r>
            <a:endParaRPr lang="en-US" sz="1200" dirty="0">
              <a:solidFill>
                <a:sysClr val="windowText" lastClr="00000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032432" y="2085086"/>
            <a:ext cx="320040" cy="4572"/>
          </a:xfrm>
          <a:prstGeom prst="line">
            <a:avLst/>
          </a:prstGeom>
          <a:ln w="19050">
            <a:solidFill>
              <a:srgbClr val="FFD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3680" y="1336472"/>
            <a:ext cx="4389120" cy="284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35658" y="1405399"/>
                <a:ext cx="7320684" cy="40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Reduced (compute-memory),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 memory (n=128 layers)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58" y="1405399"/>
                <a:ext cx="7320684" cy="405817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8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 in Pictures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97" r="12239" b="-1312"/>
          <a:stretch/>
        </p:blipFill>
        <p:spPr>
          <a:xfrm>
            <a:off x="3041223" y="1620519"/>
            <a:ext cx="6109553" cy="50340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658" y="1336472"/>
            <a:ext cx="7320684" cy="543505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4978252" y="1864360"/>
            <a:ext cx="2540" cy="4331208"/>
          </a:xfrm>
          <a:prstGeom prst="line">
            <a:avLst/>
          </a:prstGeom>
          <a:ln w="19050">
            <a:solidFill>
              <a:srgbClr val="FFD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961632" y="1939036"/>
            <a:ext cx="1560576" cy="292100"/>
          </a:xfrm>
          <a:prstGeom prst="rect">
            <a:avLst/>
          </a:prstGeom>
          <a:solidFill>
            <a:schemeClr val="tx1">
              <a:alpha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Begin </a:t>
            </a:r>
            <a:r>
              <a:rPr lang="en-US" sz="1200" dirty="0" err="1">
                <a:solidFill>
                  <a:sysClr val="windowText" lastClr="000000"/>
                </a:solidFill>
                <a:latin typeface="Franklin Gothic Medium" panose="020B0603020102020204" pitchFamily="34" charset="0"/>
              </a:rPr>
              <a:t>Backprop</a:t>
            </a:r>
            <a:endParaRPr lang="en-US" sz="1200" dirty="0">
              <a:solidFill>
                <a:sysClr val="windowText" lastClr="000000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032432" y="2085086"/>
            <a:ext cx="320040" cy="4572"/>
          </a:xfrm>
          <a:prstGeom prst="line">
            <a:avLst/>
          </a:prstGeom>
          <a:ln w="19050">
            <a:solidFill>
              <a:srgbClr val="FFD0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773680" y="1336472"/>
            <a:ext cx="4389120" cy="2840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435658" y="1405399"/>
                <a:ext cx="7320684" cy="405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Reduced (compute-memory),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ad>
                      <m:radPr>
                        <m:degHide m:val="on"/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en-US" sz="2000" b="1" dirty="0">
                    <a:solidFill>
                      <a:schemeClr val="bg1"/>
                    </a:solidFill>
                    <a:latin typeface="Franklin Gothic Book" panose="020B0503020102020204" pitchFamily="34" charset="0"/>
                  </a:rPr>
                  <a:t> memory (n=128 layers)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658" y="1405399"/>
                <a:ext cx="7320684" cy="405817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ular Callout 11"/>
          <p:cNvSpPr/>
          <p:nvPr/>
        </p:nvSpPr>
        <p:spPr>
          <a:xfrm>
            <a:off x="127048" y="2455332"/>
            <a:ext cx="4707419" cy="605919"/>
          </a:xfrm>
          <a:prstGeom prst="wedgeRectCallout">
            <a:avLst>
              <a:gd name="adj1" fmla="val 40672"/>
              <a:gd name="adj2" fmla="val 70749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Horizontal lines: Checkpoints!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6574816" y="2837697"/>
            <a:ext cx="5274685" cy="605919"/>
          </a:xfrm>
          <a:prstGeom prst="wedgeRectCallout">
            <a:avLst>
              <a:gd name="adj1" fmla="val -43828"/>
              <a:gd name="adj2" fmla="val 127761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Triangles: </a:t>
            </a:r>
            <a:r>
              <a:rPr lang="en-US" sz="2800" dirty="0" err="1">
                <a:solidFill>
                  <a:schemeClr val="bg1"/>
                </a:solidFill>
                <a:latin typeface="Franklin Gothic Book" panose="020B0503020102020204" pitchFamily="34" charset="0"/>
              </a:rPr>
              <a:t>Recomputing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segments</a:t>
            </a:r>
          </a:p>
        </p:txBody>
      </p:sp>
    </p:spTree>
    <p:extLst>
      <p:ext uri="{BB962C8B-B14F-4D97-AF65-F5344CB8AC3E}">
        <p14:creationId xmlns:p14="http://schemas.microsoft.com/office/powerpoint/2010/main" val="377665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 In Pictures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2274796"/>
            <a:ext cx="12192000" cy="33167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https://lh4.googleusercontent.com/dBnBL6oWZ3ln5tVapkMKnLf3XzXtqpdH4rUV2A7FYahS4AhL_04EQLvLWwGLfhvQA5T8uRH7eHNEkG4IjWWTiu-EwCq-aVO2IzF0goqge22_EUcsS11Yiu3Lg27YNFs6KgtjgHMDopU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5" t="12423" r="18435" b="12822"/>
          <a:stretch/>
        </p:blipFill>
        <p:spPr bwMode="auto">
          <a:xfrm>
            <a:off x="57935" y="2680276"/>
            <a:ext cx="4105225" cy="281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lh4.googleusercontent.com/4kknSt4V7xK-lNCXecbqXTyC5EpZx4_lmSumcTUhujmLQ4quI32OM_8RpXc1TlEvvW0AmZ30384kvFFYvZVqkd6VGhc6ctUpmc_BoktIhppbqIt6sBzrZ3QxWUWCfU1JnVSpU9oO7N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73" t="12250" r="20117" b="10454"/>
          <a:stretch/>
        </p:blipFill>
        <p:spPr bwMode="auto">
          <a:xfrm>
            <a:off x="4038600" y="2689062"/>
            <a:ext cx="4001764" cy="290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lh3.googleusercontent.com/tZwDPpeeQDkfE24uIlfgJNeaNQl5qsltjSmq71Bl6HOLBpzc_aJyfb63_VztvBnCkRSEUfI0kW5MTvj4GVOXtSSMHM2bAG2GcUCkTSAWenrdk85USi_PPDxK2xajaEGfv5_DdkOCZ-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4" t="11026" r="18058" b="11773"/>
          <a:stretch/>
        </p:blipFill>
        <p:spPr bwMode="auto">
          <a:xfrm>
            <a:off x="8025124" y="2632553"/>
            <a:ext cx="4151636" cy="290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88527" y="23278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80 </a:t>
            </a: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layers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6982" y="23278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128 layers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33526" y="232784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200 layers</a:t>
            </a:r>
          </a:p>
        </p:txBody>
      </p:sp>
    </p:spTree>
    <p:extLst>
      <p:ext uri="{BB962C8B-B14F-4D97-AF65-F5344CB8AC3E}">
        <p14:creationId xmlns:p14="http://schemas.microsoft.com/office/powerpoint/2010/main" val="125672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494B5-1C7E-45BE-8326-54837553F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 in Pictures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769B6EB-E018-4741-9318-10672C457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34819"/>
            <a:ext cx="6697575" cy="502318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1B36F-328F-4A21-B79C-81858532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爆炸形: 8 pt  6">
            <a:extLst>
              <a:ext uri="{FF2B5EF4-FFF2-40B4-BE49-F238E27FC236}">
                <a16:creationId xmlns:a16="http://schemas.microsoft.com/office/drawing/2014/main" id="{3A0DA57E-2570-4D4D-AD02-598091E448D0}"/>
              </a:ext>
            </a:extLst>
          </p:cNvPr>
          <p:cNvSpPr/>
          <p:nvPr/>
        </p:nvSpPr>
        <p:spPr>
          <a:xfrm>
            <a:off x="7066625" y="1690688"/>
            <a:ext cx="4935985" cy="3840100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O(log N) memory in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 O(n log N) time!</a:t>
            </a:r>
          </a:p>
        </p:txBody>
      </p:sp>
    </p:spTree>
    <p:extLst>
      <p:ext uri="{BB962C8B-B14F-4D97-AF65-F5344CB8AC3E}">
        <p14:creationId xmlns:p14="http://schemas.microsoft.com/office/powerpoint/2010/main" val="199056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327" y="762725"/>
            <a:ext cx="5704884" cy="5332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“The limited availability of high bandwidth on-device memory creates a </a:t>
            </a:r>
            <a:r>
              <a:rPr lang="en-US" sz="3200" i="1" dirty="0"/>
              <a:t>memory wall </a:t>
            </a:r>
            <a:r>
              <a:rPr lang="en-US" sz="3200" dirty="0"/>
              <a:t>that stifles exploration of novel architectures. Across applications, authors of state-of-the-art models cite memory as a limiting factor in deep neural network (DNN) design.”</a:t>
            </a:r>
          </a:p>
          <a:p>
            <a:pPr marL="0" indent="0" algn="ctr">
              <a:buNone/>
            </a:pPr>
            <a:r>
              <a:rPr lang="en-US" sz="2000" dirty="0"/>
              <a:t>—Jain </a:t>
            </a:r>
            <a:r>
              <a:rPr lang="en-US" sz="2000" i="1" dirty="0"/>
              <a:t>et al., </a:t>
            </a:r>
            <a:r>
              <a:rPr lang="en-US" sz="2000" dirty="0"/>
              <a:t>“Checkmate: Breaking the Memory Wall With Optimal Tensor </a:t>
            </a:r>
            <a:r>
              <a:rPr lang="en-US" sz="2000" dirty="0" err="1"/>
              <a:t>Rematerialization</a:t>
            </a:r>
            <a:r>
              <a:rPr lang="en-US" sz="2000" dirty="0"/>
              <a:t>” (2020)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16" y="680720"/>
            <a:ext cx="5704884" cy="549656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DTR: Just Some Callbacks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AllocateBuffer</a:t>
            </a:r>
            <a:r>
              <a:rPr lang="en-US" sz="2400" b="1" dirty="0">
                <a:latin typeface="Consolas" panose="020B0609020204030204" pitchFamily="49" charset="0"/>
              </a:rPr>
              <a:t>(size)</a:t>
            </a:r>
            <a:r>
              <a:rPr lang="en-US" b="1" dirty="0"/>
              <a:t>: </a:t>
            </a:r>
            <a:r>
              <a:rPr lang="en-US" sz="2400" dirty="0"/>
              <a:t>Allocate if enough room, else evict until there is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PerformEviction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dirty="0"/>
              <a:t>:</a:t>
            </a:r>
            <a:r>
              <a:rPr lang="en-US" sz="2400" dirty="0"/>
              <a:t> Heuristic chooses a tensor to evict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b="1" dirty="0">
                <a:latin typeface="Consolas" panose="020B0609020204030204" pitchFamily="49" charset="0"/>
              </a:rPr>
              <a:t>Rematerialize(t)</a:t>
            </a:r>
            <a:r>
              <a:rPr lang="en-US" sz="2400" b="1" dirty="0"/>
              <a:t>: </a:t>
            </a:r>
            <a:r>
              <a:rPr lang="en-US" sz="2400" dirty="0" err="1"/>
              <a:t>Recompute</a:t>
            </a:r>
            <a:r>
              <a:rPr lang="en-US" sz="2400" dirty="0"/>
              <a:t> </a:t>
            </a:r>
            <a:r>
              <a:rPr lang="en-US" sz="2400" dirty="0">
                <a:latin typeface="Consolas" panose="020B0609020204030204" pitchFamily="49" charset="0"/>
              </a:rPr>
              <a:t>t</a:t>
            </a:r>
            <a:r>
              <a:rPr lang="en-US" sz="2400" dirty="0"/>
              <a:t> by replaying its parent op (</a:t>
            </a:r>
            <a:r>
              <a:rPr lang="en-US" sz="2400" dirty="0" err="1">
                <a:latin typeface="Consolas" panose="020B0609020204030204" pitchFamily="49" charset="0"/>
              </a:rPr>
              <a:t>PerformOp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PerformOp</a:t>
            </a:r>
            <a:r>
              <a:rPr lang="en-US" sz="2400" b="1" dirty="0">
                <a:latin typeface="Consolas" panose="020B0609020204030204" pitchFamily="49" charset="0"/>
              </a:rPr>
              <a:t>(op, </a:t>
            </a:r>
            <a:r>
              <a:rPr lang="en-US" sz="2400" b="1" dirty="0" err="1">
                <a:latin typeface="Consolas" panose="020B0609020204030204" pitchFamily="49" charset="0"/>
              </a:rPr>
              <a:t>args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en-US" sz="2400" b="1" dirty="0"/>
              <a:t>: </a:t>
            </a:r>
          </a:p>
          <a:p>
            <a:r>
              <a:rPr lang="en-US" sz="2400" dirty="0"/>
              <a:t>Rematerialize evicted arguments</a:t>
            </a:r>
          </a:p>
          <a:p>
            <a:r>
              <a:rPr lang="en-US" sz="2400" dirty="0"/>
              <a:t>Make room for result and </a:t>
            </a:r>
            <a:r>
              <a:rPr lang="en-US" altLang="zh-CN" sz="2400" dirty="0"/>
              <a:t>compute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endParaRPr lang="en-US" sz="2400" dirty="0"/>
          </a:p>
          <a:p>
            <a:r>
              <a:rPr lang="en-US" sz="2400" dirty="0"/>
              <a:t>Update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47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Heuristics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sz="3000" dirty="0"/>
                  <a:t>Dynamic prediction of which tensor is least valuable</a:t>
                </a:r>
              </a:p>
              <a:p>
                <a:r>
                  <a:rPr lang="en-US" sz="3000" dirty="0"/>
                  <a:t>Useful metadata, easy to track:</a:t>
                </a:r>
              </a:p>
              <a:p>
                <a:pPr lvl="1"/>
                <a:r>
                  <a:rPr lang="en-US" sz="3000" dirty="0"/>
                  <a:t>Cost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: Avoid </a:t>
                </a:r>
                <a:r>
                  <a:rPr lang="en-US" sz="3000" dirty="0" err="1"/>
                  <a:t>recomputing</a:t>
                </a:r>
                <a:r>
                  <a:rPr lang="en-US" sz="3000" dirty="0"/>
                  <a:t> expensive tensors</a:t>
                </a:r>
              </a:p>
              <a:p>
                <a:pPr lvl="1"/>
                <a:r>
                  <a:rPr lang="en-US" sz="3000" dirty="0"/>
                  <a:t>Staleness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000" dirty="0"/>
                  <a:t>: Recently used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3000" dirty="0"/>
                  <a:t> likely to be used soon</a:t>
                </a:r>
              </a:p>
              <a:p>
                <a:pPr lvl="1"/>
                <a:r>
                  <a:rPr lang="en-US" sz="3000" dirty="0"/>
                  <a:t>Memory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3000" dirty="0"/>
                  <a:t>: Large tensors are most profitable to evict</a:t>
                </a:r>
              </a:p>
              <a:p>
                <a:r>
                  <a:rPr lang="en-US" sz="3000" dirty="0"/>
                  <a:t>Resulting policy: minimize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)/(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Against Static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8184"/>
            <a:ext cx="10515600" cy="6535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Simulated comparison via the Checkmate </a:t>
            </a:r>
            <a:r>
              <a:rPr lang="en-US" dirty="0" err="1"/>
              <a:t>MLSys</a:t>
            </a:r>
            <a:r>
              <a:rPr lang="en-US" dirty="0"/>
              <a:t> 2020 artifact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9" y="2087151"/>
            <a:ext cx="11969282" cy="309010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438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920" y="1924368"/>
            <a:ext cx="5745480" cy="3836352"/>
          </a:xfrm>
        </p:spPr>
        <p:txBody>
          <a:bodyPr>
            <a:normAutofit fontScale="77500" lnSpcReduction="20000"/>
          </a:bodyPr>
          <a:lstStyle/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// Evict until enough memory.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function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AllocateBuffer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(size):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while 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size &gt;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AvailableMemory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():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 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PerformEviction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()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return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RawAllocate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(size)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endParaRPr lang="en-US" dirty="0">
              <a:ln>
                <a:solidFill>
                  <a:sysClr val="window" lastClr="FFFFFF">
                    <a:lumMod val="75000"/>
                    <a:lumOff val="25000"/>
                    <a:alpha val="10000"/>
                  </a:sysClr>
                </a:solidFill>
              </a:ln>
              <a:latin typeface="Consolas" panose="020B0609020204030204" pitchFamily="49" charset="0"/>
            </a:endParaRP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function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PerformEviction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():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</a:t>
            </a: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free 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tensor with smallest score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endParaRPr lang="en-US" dirty="0">
              <a:ln>
                <a:solidFill>
                  <a:sysClr val="window" lastClr="FFFFFF">
                    <a:lumMod val="75000"/>
                    <a:lumOff val="25000"/>
                    <a:alpha val="10000"/>
                  </a:sysClr>
                </a:solidFill>
              </a:ln>
              <a:latin typeface="Consolas" panose="020B0609020204030204" pitchFamily="49" charset="0"/>
            </a:endParaRP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function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Rematerialize(t):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</a:t>
            </a:r>
            <a:r>
              <a:rPr lang="en-US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if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t has been evicted: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 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PerformOp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t.op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, </a:t>
            </a:r>
            <a:r>
              <a:rPr lang="en-US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t.args</a:t>
            </a:r>
            <a:r>
              <a:rPr lang="en-US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02680" y="1924368"/>
            <a:ext cx="5745480" cy="3836352"/>
          </a:xfrm>
          <a:prstGeom prst="roundRect">
            <a:avLst>
              <a:gd name="adj" fmla="val 4284"/>
            </a:avLst>
          </a:prstGeom>
          <a:solidFill>
            <a:schemeClr val="tx1">
              <a:alpha val="88000"/>
            </a:schemeClr>
          </a:solidFill>
          <a:effectLst/>
        </p:spPr>
        <p:txBody>
          <a:bodyPr vert="horz" lIns="137160" tIns="109728" rIns="137160" bIns="10972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function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PerformOp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(op,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args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):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</a:t>
            </a: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exclude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args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from eviction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</a:t>
            </a: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for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in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args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: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  Rematerialize(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)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  </a:t>
            </a: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update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arg’s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last access time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buf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AllocateBuffer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(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out_size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)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res = </a:t>
            </a: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store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op(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args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) into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buf</a:t>
            </a:r>
            <a:endParaRPr lang="en-US" sz="2200" dirty="0">
              <a:ln>
                <a:solidFill>
                  <a:sysClr val="window" lastClr="FFFFFF">
                    <a:lumMod val="75000"/>
                    <a:lumOff val="25000"/>
                    <a:alpha val="10000"/>
                  </a:sysClr>
                </a:solidFill>
              </a:ln>
              <a:latin typeface="Consolas" panose="020B0609020204030204" pitchFamily="49" charset="0"/>
            </a:endParaRP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</a:t>
            </a: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allow eviction 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for </a:t>
            </a:r>
            <a:r>
              <a:rPr lang="en-US" sz="2200" dirty="0" err="1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args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again</a:t>
            </a: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update 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bookkeeping for res</a:t>
            </a:r>
            <a:endParaRPr lang="en-US" sz="2200" b="1" dirty="0">
              <a:ln>
                <a:solidFill>
                  <a:sysClr val="window" lastClr="FFFFFF">
                    <a:lumMod val="75000"/>
                    <a:lumOff val="25000"/>
                    <a:alpha val="10000"/>
                  </a:sysClr>
                </a:solidFill>
              </a:ln>
              <a:latin typeface="Consolas" panose="020B0609020204030204" pitchFamily="49" charset="0"/>
            </a:endParaRPr>
          </a:p>
          <a:p>
            <a:pPr marL="36900" lvl="0" indent="0" defTabSz="4572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ct val="70000"/>
              <a:buNone/>
              <a:defRPr/>
            </a:pPr>
            <a:r>
              <a:rPr lang="en-US" sz="2200" b="1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  return </a:t>
            </a:r>
            <a:r>
              <a:rPr lang="en-US" sz="2200" dirty="0">
                <a:ln>
                  <a:solidFill>
                    <a:sysClr val="window" lastClr="FFFFFF">
                      <a:lumMod val="75000"/>
                      <a:lumOff val="25000"/>
                      <a:alpha val="10000"/>
                    </a:sysClr>
                  </a:solidFill>
                </a:ln>
                <a:latin typeface="Consolas" panose="020B0609020204030204" pitchFamily="49" charset="0"/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534705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Tensor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825625"/>
            <a:ext cx="11762510" cy="4351338"/>
          </a:xfrm>
        </p:spPr>
        <p:txBody>
          <a:bodyPr anchor="ctr">
            <a:noAutofit/>
          </a:bodyPr>
          <a:lstStyle/>
          <a:p>
            <a:r>
              <a:rPr lang="en-US" sz="2600" dirty="0"/>
              <a:t>True cost of a </a:t>
            </a:r>
            <a:r>
              <a:rPr lang="en-US" sz="2600" dirty="0" err="1"/>
              <a:t>rematerialization</a:t>
            </a:r>
            <a:r>
              <a:rPr lang="en-US" sz="2600" dirty="0"/>
              <a:t> includes recursive calls</a:t>
            </a:r>
          </a:p>
          <a:p>
            <a:r>
              <a:rPr lang="en-US" sz="2600" dirty="0"/>
              <a:t>Recursively computing exact cost is expensive!</a:t>
            </a:r>
          </a:p>
          <a:p>
            <a:r>
              <a:rPr lang="en-US" sz="2600" dirty="0"/>
              <a:t>We approximate evicted components via union-find</a:t>
            </a:r>
          </a:p>
          <a:p>
            <a:pPr lvl="1"/>
            <a:r>
              <a:rPr lang="en-US" sz="2600" dirty="0"/>
              <a:t>Each equivalent class denote a evicted neighborhood</a:t>
            </a:r>
          </a:p>
          <a:p>
            <a:pPr lvl="1"/>
            <a:r>
              <a:rPr lang="en-US" sz="2600" dirty="0"/>
              <a:t>Neighbor = parent/child in the computation graph</a:t>
            </a:r>
          </a:p>
          <a:p>
            <a:pPr lvl="1"/>
            <a:r>
              <a:rPr lang="en-US" sz="2600" dirty="0"/>
              <a:t>Maintain a compute cost for each evicted neighborhood</a:t>
            </a:r>
          </a:p>
          <a:p>
            <a:pPr lvl="1"/>
            <a:r>
              <a:rPr lang="en-US" sz="2600" dirty="0"/>
              <a:t>When a tensor is evicted, join the equivalent class with its evicted neighbor</a:t>
            </a:r>
          </a:p>
          <a:p>
            <a:pPr lvl="1"/>
            <a:r>
              <a:rPr lang="en-US" sz="2600" dirty="0"/>
              <a:t>When tensor rematerialized, map to a new component</a:t>
            </a:r>
          </a:p>
          <a:p>
            <a:pPr lvl="1"/>
            <a:r>
              <a:rPr lang="en-US" sz="2600" dirty="0"/>
              <a:t>Leaves “phantom connections” but is fast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60A6E7F-68E7-4E97-BE8D-CEE903C9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3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61D64-D939-4C85-B500-6FB7B66B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 via Union Find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55573F-3DA3-4651-A327-FC459E159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800"/>
            <a:ext cx="10515600" cy="4094163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Given a finite set of element:</a:t>
            </a:r>
          </a:p>
          <a:p>
            <a:r>
              <a:rPr lang="en-US" sz="3200" dirty="0"/>
              <a:t>Can merge two set into one</a:t>
            </a:r>
          </a:p>
          <a:p>
            <a:r>
              <a:rPr lang="en-US" sz="3200" dirty="0"/>
              <a:t>Can check if two element in one set</a:t>
            </a:r>
          </a:p>
          <a:p>
            <a:r>
              <a:rPr lang="en-US" sz="3200" dirty="0"/>
              <a:t>Can keep information on each finite set</a:t>
            </a:r>
          </a:p>
          <a:p>
            <a:endParaRPr lang="en-US" sz="32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AA6536E-7E6A-46F9-9DBB-D640C6F3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899" y="2315873"/>
            <a:ext cx="4896427" cy="448839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1363734-552D-42FF-B83F-4D38F58E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226" y="5167387"/>
            <a:ext cx="4896425" cy="44883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A766A06-39C4-436F-A4B2-B9335F6F0945}"/>
              </a:ext>
            </a:extLst>
          </p:cNvPr>
          <p:cNvSpPr txBox="1"/>
          <p:nvPr/>
        </p:nvSpPr>
        <p:spPr>
          <a:xfrm>
            <a:off x="8322490" y="2789959"/>
            <a:ext cx="33194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Merge(1, 2)</a:t>
            </a:r>
          </a:p>
          <a:p>
            <a:r>
              <a:rPr lang="en-US" sz="2800" dirty="0">
                <a:solidFill>
                  <a:schemeClr val="bg1"/>
                </a:solidFill>
              </a:rPr>
              <a:t>Merge(2, 5)</a:t>
            </a:r>
          </a:p>
          <a:p>
            <a:r>
              <a:rPr lang="en-US" sz="2800" dirty="0">
                <a:solidFill>
                  <a:schemeClr val="bg1"/>
                </a:solidFill>
              </a:rPr>
              <a:t>Merge(6, 8)</a:t>
            </a:r>
          </a:p>
          <a:p>
            <a:r>
              <a:rPr lang="en-US" sz="2800" dirty="0">
                <a:solidFill>
                  <a:schemeClr val="bg1"/>
                </a:solidFill>
              </a:rPr>
              <a:t>Merge(3, 4)</a:t>
            </a:r>
          </a:p>
          <a:p>
            <a:r>
              <a:rPr lang="en-US" sz="2800" dirty="0">
                <a:solidFill>
                  <a:schemeClr val="bg1"/>
                </a:solidFill>
              </a:rPr>
              <a:t>Merge(5, 6)</a:t>
            </a:r>
          </a:p>
        </p:txBody>
      </p:sp>
      <p:sp>
        <p:nvSpPr>
          <p:cNvPr id="22" name="灯片编号占位符 3">
            <a:extLst>
              <a:ext uri="{FF2B5EF4-FFF2-40B4-BE49-F238E27FC236}">
                <a16:creationId xmlns:a16="http://schemas.microsoft.com/office/drawing/2014/main" id="{C110F48C-97AE-4CE1-90AD-69CF88CE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079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Evicted Neighborhood example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chemeClr val="tx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chemeClr val="bg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sp>
        <p:nvSpPr>
          <p:cNvPr id="56" name="Content Placeholder 2"/>
          <p:cNvSpPr>
            <a:spLocks noGrp="1"/>
          </p:cNvSpPr>
          <p:nvPr>
            <p:ph idx="1"/>
          </p:nvPr>
        </p:nvSpPr>
        <p:spPr>
          <a:xfrm>
            <a:off x="82308" y="5683392"/>
            <a:ext cx="11474691" cy="981005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{t1, t2, t4} in one evicted neighborhood (cost = 3)</a:t>
            </a:r>
          </a:p>
          <a:p>
            <a:pPr marL="0" indent="0" algn="ctr">
              <a:buNone/>
            </a:pPr>
            <a:r>
              <a:rPr lang="en-US" sz="2400" dirty="0"/>
              <a:t>{t5, t7} in one evicted neighborhood (cost = 2)</a:t>
            </a:r>
          </a:p>
        </p:txBody>
      </p:sp>
      <p:sp>
        <p:nvSpPr>
          <p:cNvPr id="57" name="灯片编号占位符 3">
            <a:extLst>
              <a:ext uri="{FF2B5EF4-FFF2-40B4-BE49-F238E27FC236}">
                <a16:creationId xmlns:a16="http://schemas.microsoft.com/office/drawing/2014/main" id="{D6A9741A-5F89-4C16-8BB2-57B68D426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0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Prototype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Eager Eviction: evict tensors with no external references</a:t>
            </a:r>
          </a:p>
          <a:p>
            <a:r>
              <a:rPr lang="en-US" dirty="0"/>
              <a:t>Three optimizations to speed up eviction search</a:t>
            </a:r>
          </a:p>
          <a:p>
            <a:pPr lvl="1"/>
            <a:r>
              <a:rPr lang="en-US" dirty="0"/>
              <a:t>Ignoring small tensors (&lt;1% of average size)</a:t>
            </a:r>
          </a:p>
          <a:p>
            <a:pPr lvl="1"/>
            <a:r>
              <a:rPr lang="en-US" dirty="0"/>
              <a:t>Random sampling (visit square root of size of total pool)</a:t>
            </a:r>
          </a:p>
          <a:p>
            <a:pPr lvl="1"/>
            <a:r>
              <a:rPr lang="en-US" dirty="0"/>
              <a:t>Batch eviction: search for min cost, then evict all tensor &lt; 2x min cost</a:t>
            </a:r>
          </a:p>
          <a:p>
            <a:r>
              <a:rPr lang="en-US" dirty="0"/>
              <a:t>Considerably reduces overhead of DTR</a:t>
            </a:r>
          </a:p>
          <a:p>
            <a:r>
              <a:rPr lang="en-US" dirty="0"/>
              <a:t>Danger of excluding tensor needed to meet budget!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CBA3185-C32C-4775-BF9B-896D78B4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053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9D126-715C-47A7-8D3D-B7715627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 as a compiler pass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6BF66-D570-4968-909B-62987D27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static graph</a:t>
            </a:r>
          </a:p>
          <a:p>
            <a:r>
              <a:rPr lang="en-US" dirty="0"/>
              <a:t>Run </a:t>
            </a:r>
            <a:r>
              <a:rPr lang="en-US" dirty="0" err="1"/>
              <a:t>dtr</a:t>
            </a:r>
            <a:r>
              <a:rPr lang="en-US" dirty="0"/>
              <a:t> once, record all eviction/</a:t>
            </a:r>
            <a:r>
              <a:rPr lang="en-US" dirty="0" err="1"/>
              <a:t>rematerialization</a:t>
            </a:r>
            <a:endParaRPr lang="en-US" dirty="0"/>
          </a:p>
          <a:p>
            <a:r>
              <a:rPr lang="en-US" dirty="0"/>
              <a:t>Generate a new graph based on the recording</a:t>
            </a:r>
          </a:p>
          <a:p>
            <a:r>
              <a:rPr lang="en-US" dirty="0"/>
              <a:t>Known as staging: move compute from runtime to compile time</a:t>
            </a:r>
          </a:p>
          <a:p>
            <a:r>
              <a:rPr lang="en-US" dirty="0"/>
              <a:t>Remove all search overhead at runtime</a:t>
            </a:r>
          </a:p>
          <a:p>
            <a:r>
              <a:rPr lang="en-US" dirty="0"/>
              <a:t>Can now use further compiler pass to do more optimization</a:t>
            </a:r>
          </a:p>
          <a:p>
            <a:r>
              <a:rPr lang="en-US" altLang="zh-CN" dirty="0"/>
              <a:t>Inspired by </a:t>
            </a:r>
            <a:r>
              <a:rPr lang="en-US" altLang="zh-CN" dirty="0" err="1"/>
              <a:t>MegEngine’s</a:t>
            </a:r>
            <a:r>
              <a:rPr lang="en-US" altLang="zh-CN" dirty="0"/>
              <a:t> implementation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14040-B309-4A73-91F0-315754F5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20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DAADDCD-E5F1-468D-8AC8-DA6114AA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5"/>
            <a:ext cx="10515600" cy="3857625"/>
          </a:xfrm>
        </p:spPr>
        <p:txBody>
          <a:bodyPr/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support many different kinds of Tensor</a:t>
            </a:r>
          </a:p>
          <a:p>
            <a:r>
              <a:rPr lang="en-US" dirty="0"/>
              <a:t>GPU, CPU, Dense, Sparse, Quantified…</a:t>
            </a:r>
          </a:p>
          <a:p>
            <a:r>
              <a:rPr lang="en-US" dirty="0" err="1"/>
              <a:t>Autodiff</a:t>
            </a:r>
            <a:r>
              <a:rPr lang="en-US" dirty="0"/>
              <a:t> and Dynamic Batching also implemented as Tensor!</a:t>
            </a:r>
          </a:p>
          <a:p>
            <a:r>
              <a:rPr lang="en-US" dirty="0"/>
              <a:t>The core of </a:t>
            </a:r>
            <a:r>
              <a:rPr lang="en-US" dirty="0" err="1"/>
              <a:t>pytorch</a:t>
            </a:r>
            <a:r>
              <a:rPr lang="en-US" dirty="0"/>
              <a:t> dispatch operators into their implementation</a:t>
            </a:r>
          </a:p>
          <a:p>
            <a:r>
              <a:rPr lang="en-US" dirty="0"/>
              <a:t>Checkpointing Is implemented as a Tensor</a:t>
            </a:r>
          </a:p>
          <a:p>
            <a:r>
              <a:rPr lang="en-US" dirty="0" err="1"/>
              <a:t>CheckpointTensor</a:t>
            </a:r>
            <a:r>
              <a:rPr lang="en-US" dirty="0"/>
              <a:t> wrap a Tensor and Its operator</a:t>
            </a:r>
          </a:p>
          <a:p>
            <a:r>
              <a:rPr lang="en-US" dirty="0"/>
              <a:t>Only maintain metadata and make eviction decision</a:t>
            </a:r>
          </a:p>
        </p:txBody>
      </p:sp>
    </p:spTree>
    <p:extLst>
      <p:ext uri="{BB962C8B-B14F-4D97-AF65-F5344CB8AC3E}">
        <p14:creationId xmlns:p14="http://schemas.microsoft.com/office/powerpoint/2010/main" val="1431856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Bottleneck: Activations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537530" y="6001290"/>
            <a:ext cx="9116939" cy="47665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 err="1"/>
              <a:t>Sohoni</a:t>
            </a:r>
            <a:r>
              <a:rPr lang="en-US" sz="2000" dirty="0"/>
              <a:t> </a:t>
            </a:r>
            <a:r>
              <a:rPr lang="en-US" sz="2000" i="1" dirty="0"/>
              <a:t>et al</a:t>
            </a:r>
            <a:r>
              <a:rPr lang="en-US" sz="2000" dirty="0"/>
              <a:t>., “Low-Memory Neural Network Training: A Technical Report” (2019)</a:t>
            </a:r>
          </a:p>
        </p:txBody>
      </p:sp>
      <p:pic>
        <p:nvPicPr>
          <p:cNvPr id="7" name="Picture 2" descr="https://lh5.googleusercontent.com/9c8nvGW2oqlgF-Eb6nzUkcYTUX3Tl51Omgy_6cih4pSGHGMPTmaxAXGkW62bdMOLAm9gb4Gn_F-nr1ELvvrrleGedsfsFtDOHS-pMSCBVPK8LZ_46yE0JTP10GBJQRXLH8h2xmPHw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530" y="1455610"/>
            <a:ext cx="9116939" cy="442569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380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38CF6-02CD-4C6C-8799-7F2632AF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Prototype Implementation in 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90A3A-6A2D-4ADD-8A11-EE45320D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9CC8B2F-FDC7-4DD5-872B-BB1CCD2F4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18" y="1491462"/>
            <a:ext cx="5676496" cy="5224504"/>
          </a:xfr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E2CDD41A-5178-4504-AD36-5DDBF74A6032}"/>
              </a:ext>
            </a:extLst>
          </p:cNvPr>
          <p:cNvSpPr/>
          <p:nvPr/>
        </p:nvSpPr>
        <p:spPr>
          <a:xfrm>
            <a:off x="6745061" y="1690688"/>
            <a:ext cx="5083628" cy="3719511"/>
          </a:xfrm>
          <a:prstGeom prst="wedgeEllipseCallout">
            <a:avLst>
              <a:gd name="adj1" fmla="val -87910"/>
              <a:gd name="adj2" fmla="val 6774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/>
              <a:t>One Line!!!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236424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Prototype 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6194853"/>
            <a:ext cx="10515600" cy="584887"/>
          </a:xfrm>
          <a:prstGeom prst="roundRect">
            <a:avLst/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Thin wrapper over tensor operators, core logic a few hundred LOC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51" y="1353764"/>
            <a:ext cx="9157669" cy="47647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97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7D60-FCC1-4476-8B87-79063C6A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B018-0491-4822-AE1C-ACA26B6A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Train bigger networks on smaller GPUs</a:t>
            </a:r>
          </a:p>
          <a:p>
            <a:r>
              <a:rPr lang="en-US" altLang="zh-CN" sz="2800" dirty="0"/>
              <a:t>Useful both as a runtime cache, and as a compiler pass</a:t>
            </a:r>
          </a:p>
          <a:p>
            <a:r>
              <a:rPr lang="en-US" altLang="zh-CN" sz="2800" dirty="0"/>
              <a:t>Model parallelism: use fewer GPUs, cheaper</a:t>
            </a:r>
          </a:p>
          <a:p>
            <a:r>
              <a:rPr lang="en-US" altLang="zh-CN" dirty="0"/>
              <a:t>Implemented by the </a:t>
            </a:r>
            <a:r>
              <a:rPr lang="en-US" altLang="zh-CN" dirty="0" err="1"/>
              <a:t>Megengine</a:t>
            </a:r>
            <a:r>
              <a:rPr lang="en-US" altLang="zh-CN" dirty="0"/>
              <a:t> team, upstreaming to </a:t>
            </a:r>
            <a:r>
              <a:rPr lang="en-US" altLang="zh-CN" dirty="0" err="1"/>
              <a:t>pytorch</a:t>
            </a:r>
            <a:endParaRPr lang="en-US" altLang="zh-CN" sz="2800" dirty="0"/>
          </a:p>
          <a:p>
            <a:r>
              <a:rPr lang="en-US" altLang="zh-CN" sz="2800" dirty="0"/>
              <a:t>Read the paper and see our prototype:</a:t>
            </a:r>
          </a:p>
          <a:p>
            <a:pPr marL="0" indent="0" algn="ctr">
              <a:buNone/>
            </a:pPr>
            <a:r>
              <a:rPr lang="en-US" altLang="zh-CN" sz="2800" dirty="0">
                <a:latin typeface="Consolas" panose="020B0609020204030204" pitchFamily="49" charset="0"/>
                <a:hlinkClick r:id="rId2"/>
              </a:rPr>
              <a:t>https://github.com/uwsampl/dtr-prototype</a:t>
            </a:r>
            <a:r>
              <a:rPr lang="en-US" altLang="zh-CN" sz="2800" dirty="0">
                <a:latin typeface="Consolas" panose="020B0609020204030204" pitchFamily="49" charset="0"/>
              </a:rPr>
              <a:t> </a:t>
            </a:r>
            <a:endParaRPr lang="en-US" altLang="zh-CN" sz="2800" dirty="0"/>
          </a:p>
          <a:p>
            <a:r>
              <a:rPr lang="en-US" altLang="zh-CN" sz="2800" dirty="0"/>
              <a:t>Happy to answer questions about implementation!</a:t>
            </a:r>
          </a:p>
          <a:p>
            <a:pPr marL="0" indent="0" algn="ctr">
              <a:buNone/>
            </a:pPr>
            <a:r>
              <a:rPr lang="en-US" altLang="zh-CN" sz="2800" dirty="0">
                <a:latin typeface="Consolas" panose="020B0609020204030204" pitchFamily="49" charset="0"/>
                <a:hlinkClick r:id="rId3"/>
              </a:rPr>
              <a:t>marisa@cs.utah.edu </a:t>
            </a:r>
            <a:endParaRPr lang="en-US" altLang="zh-CN" sz="2800" dirty="0"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B2437-34AD-47CB-85C3-0CFC74784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5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Checkpointing</a:t>
            </a:r>
            <a:r>
              <a:rPr lang="en-US" sz="4400" dirty="0"/>
              <a:t>: Trade Time for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 err="1"/>
                  <a:t>Recompute</a:t>
                </a:r>
                <a:r>
                  <a:rPr lang="en-US" sz="3200" dirty="0"/>
                  <a:t> activations instead of storing them</a:t>
                </a:r>
              </a:p>
              <a:p>
                <a:r>
                  <a:rPr lang="en-US" sz="3200" dirty="0"/>
                  <a:t>Gradient </a:t>
                </a:r>
                <a:r>
                  <a:rPr lang="en-US" sz="3200" dirty="0" err="1"/>
                  <a:t>Checkpointing</a:t>
                </a:r>
                <a:r>
                  <a:rPr lang="en-US" sz="3200" dirty="0"/>
                  <a:t>, Chen </a:t>
                </a:r>
                <a:r>
                  <a:rPr lang="en-US" sz="3200" i="1" dirty="0"/>
                  <a:t>et al.</a:t>
                </a:r>
                <a:r>
                  <a:rPr lang="en-US" sz="3200" dirty="0"/>
                  <a:t> (2016)</a:t>
                </a:r>
              </a:p>
              <a:p>
                <a:pPr lvl="1"/>
                <a:r>
                  <a:rPr lang="en-US" sz="2800" dirty="0"/>
                  <a:t>Pick segments to </a:t>
                </a:r>
                <a:r>
                  <a:rPr lang="en-US" sz="2800" dirty="0" err="1"/>
                  <a:t>recompute</a:t>
                </a:r>
                <a:r>
                  <a:rPr lang="en-US" sz="2800" dirty="0"/>
                  <a:t> in backward pass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memory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 extra ops</a:t>
                </a:r>
              </a:p>
              <a:p>
                <a:pPr lvl="1"/>
                <a:r>
                  <a:rPr lang="en-US" sz="2800" dirty="0"/>
                  <a:t>Many later segmenting approaches</a:t>
                </a:r>
              </a:p>
              <a:p>
                <a:r>
                  <a:rPr lang="en-US" sz="3200" dirty="0"/>
                  <a:t>Checkmate, Jain </a:t>
                </a:r>
                <a:r>
                  <a:rPr lang="en-US" sz="3200" i="1" dirty="0"/>
                  <a:t>et al. </a:t>
                </a:r>
                <a:r>
                  <a:rPr lang="en-US" sz="3200" dirty="0"/>
                  <a:t>(2020)</a:t>
                </a:r>
              </a:p>
              <a:p>
                <a:pPr lvl="1"/>
                <a:r>
                  <a:rPr lang="en-US" sz="2800" dirty="0"/>
                  <a:t>Rematerialize individual values</a:t>
                </a:r>
              </a:p>
              <a:p>
                <a:pPr lvl="1"/>
                <a:r>
                  <a:rPr lang="en-US" sz="2800" dirty="0"/>
                  <a:t>ILP for optimal(!) planning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https://lh5.googleusercontent.com/ibBkzWNn9e86aqoAEj-wrb4XPDfwavM5VE7h6KG0InZbBHQrQnIkDsFd4P8UiJgpzNZdJsUiOgJdEKMcNbigWbIP-LO7AfKnvCwXHautn7oXa1ToA-imVIBclYVQmbDVzgrHmMHZZbo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0" t="12441" b="14554"/>
          <a:stretch/>
        </p:blipFill>
        <p:spPr bwMode="auto">
          <a:xfrm>
            <a:off x="7976937" y="3131786"/>
            <a:ext cx="3292642" cy="296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73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7F5F-DFC8-4445-B9EA-5B12377D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Static Planning is Unnecessary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A8581-D969-4001-B77F-2402936A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3600" dirty="0"/>
              <a:t>Past approaches plan checkpoints in advance</a:t>
            </a:r>
          </a:p>
          <a:p>
            <a:r>
              <a:rPr lang="en-US" altLang="zh-CN" sz="3600" dirty="0"/>
              <a:t>Require static knowledge of the model</a:t>
            </a:r>
          </a:p>
          <a:p>
            <a:r>
              <a:rPr lang="en-US" altLang="zh-CN" sz="3600" dirty="0"/>
              <a:t>Does not fit the eager execution framework</a:t>
            </a:r>
          </a:p>
          <a:p>
            <a:r>
              <a:rPr lang="en-US" altLang="zh-CN" sz="3600" dirty="0"/>
              <a:t>Planning can be expensive, limits applications</a:t>
            </a:r>
            <a:endParaRPr lang="en-US" altLang="zh-CN" sz="3600" u="sng" dirty="0"/>
          </a:p>
          <a:p>
            <a:r>
              <a:rPr lang="en-US" altLang="zh-CN" sz="3600" dirty="0"/>
              <a:t>Our contributions:</a:t>
            </a:r>
          </a:p>
          <a:p>
            <a:pPr lvl="1"/>
            <a:r>
              <a:rPr lang="en-US" altLang="zh-CN" sz="3600" i="1" u="sng" dirty="0"/>
              <a:t>Static planning is unnecessary for checkpointing</a:t>
            </a:r>
          </a:p>
          <a:p>
            <a:pPr lvl="1"/>
            <a:r>
              <a:rPr lang="en-US" altLang="zh-CN" sz="3600" dirty="0"/>
              <a:t>Still achieve good compute-memory tradeoffs</a:t>
            </a:r>
          </a:p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FAF43-DB20-4B50-9C0F-EEF70D99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Tensor </a:t>
            </a:r>
            <a:r>
              <a:rPr lang="en-US" dirty="0" err="1"/>
              <a:t>Rematerialization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US" sz="3200" dirty="0"/>
              <a:t>Gradient Checkpointing is a </a:t>
            </a:r>
            <a:r>
              <a:rPr lang="en-US" altLang="zh-CN" sz="3200" dirty="0"/>
              <a:t>Tensor Level Cache!</a:t>
            </a:r>
            <a:endParaRPr lang="en-US" sz="3200" dirty="0"/>
          </a:p>
          <a:p>
            <a:r>
              <a:rPr lang="en-US" sz="3200" dirty="0"/>
              <a:t>A simple cache on top of the runtime system</a:t>
            </a:r>
          </a:p>
          <a:p>
            <a:pPr lvl="1"/>
            <a:r>
              <a:rPr lang="en-US" sz="3200" dirty="0"/>
              <a:t>Greedily allocate, evict and recompute as needed</a:t>
            </a:r>
          </a:p>
          <a:p>
            <a:pPr lvl="1"/>
            <a:r>
              <a:rPr lang="en-US" altLang="zh-CN" sz="3200" dirty="0"/>
              <a:t>No static information necessary</a:t>
            </a:r>
          </a:p>
          <a:p>
            <a:pPr lvl="1"/>
            <a:r>
              <a:rPr lang="en-US" altLang="zh-CN" sz="3200" dirty="0"/>
              <a:t>Can be easily implemented in all kind of framework </a:t>
            </a:r>
          </a:p>
          <a:p>
            <a:pPr lvl="1"/>
            <a:r>
              <a:rPr lang="en-US" altLang="zh-CN" sz="3200" dirty="0"/>
              <a:t>Decoupled from automatic differentiation</a:t>
            </a:r>
          </a:p>
          <a:p>
            <a:pPr lvl="2"/>
            <a:r>
              <a:rPr lang="en-US" sz="2800" dirty="0"/>
              <a:t>Trivially usable on higher order gradient</a:t>
            </a:r>
          </a:p>
          <a:p>
            <a:pPr lvl="2"/>
            <a:r>
              <a:rPr lang="en-US" sz="2800" dirty="0"/>
              <a:t>Can also be used without </a:t>
            </a:r>
            <a:r>
              <a:rPr lang="en-US" sz="2800" dirty="0" err="1"/>
              <a:t>autodiff</a:t>
            </a:r>
            <a:r>
              <a:rPr lang="en-US" sz="2800" dirty="0"/>
              <a:t> (e.g. Island Algorithm)</a:t>
            </a:r>
            <a:endParaRPr lang="en-US" sz="3200" dirty="0"/>
          </a:p>
          <a:p>
            <a:r>
              <a:rPr lang="en-US" sz="3200" dirty="0"/>
              <a:t>Very general, still competitive with static planning!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92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9004300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2009489" y="2117408"/>
            <a:ext cx="2572865" cy="638578"/>
          </a:xfrm>
          <a:prstGeom prst="wedgeRectCallout">
            <a:avLst>
              <a:gd name="adj1" fmla="val 17645"/>
              <a:gd name="adj2" fmla="val 85273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Circles: Tensors</a:t>
            </a:r>
          </a:p>
        </p:txBody>
      </p:sp>
      <p:pic>
        <p:nvPicPr>
          <p:cNvPr id="29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ular Callout 55"/>
          <p:cNvSpPr/>
          <p:nvPr/>
        </p:nvSpPr>
        <p:spPr>
          <a:xfrm>
            <a:off x="3601521" y="4815827"/>
            <a:ext cx="3647246" cy="560323"/>
          </a:xfrm>
          <a:prstGeom prst="wedgeRectCallout">
            <a:avLst>
              <a:gd name="adj1" fmla="val 19788"/>
              <a:gd name="adj2" fmla="val -86287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Arrows: Dependencies 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4655430" y="1460025"/>
            <a:ext cx="3647246" cy="560323"/>
          </a:xfrm>
          <a:prstGeom prst="wedgeRectCallout">
            <a:avLst>
              <a:gd name="adj1" fmla="val 60502"/>
              <a:gd name="adj2" fmla="val -16547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Pin: Needed right now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 err="1">
                <a:latin typeface="Consolas" panose="020B0609020204030204" pitchFamily="49" charset="0"/>
              </a:rPr>
              <a:t>PerformOp</a:t>
            </a:r>
            <a:r>
              <a:rPr lang="en-US" sz="1800" dirty="0">
                <a:latin typeface="Consolas" panose="020B0609020204030204" pitchFamily="49" charset="0"/>
              </a:rPr>
              <a:t>(op</a:t>
            </a:r>
            <a:r>
              <a:rPr lang="en-US" sz="1800" baseline="-25000" dirty="0">
                <a:latin typeface="Consolas" panose="020B0609020204030204" pitchFamily="49" charset="0"/>
              </a:rPr>
              <a:t>7</a:t>
            </a:r>
            <a:r>
              <a:rPr lang="en-US" sz="1800" dirty="0">
                <a:latin typeface="Consolas" panose="020B0609020204030204" pitchFamily="49" charset="0"/>
              </a:rPr>
              <a:t>, [t</a:t>
            </a:r>
            <a:r>
              <a:rPr lang="en-US" sz="1800" baseline="-25000" dirty="0"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, t</a:t>
            </a:r>
            <a:r>
              <a:rPr lang="en-US" sz="1800" baseline="-25000" dirty="0">
                <a:latin typeface="Consolas" panose="020B0609020204030204" pitchFamily="49" charset="0"/>
              </a:rPr>
              <a:t>6</a:t>
            </a:r>
            <a:r>
              <a:rPr lang="en-US" sz="1800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50100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9000699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pic>
        <p:nvPicPr>
          <p:cNvPr id="28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ular Callout 28"/>
          <p:cNvSpPr/>
          <p:nvPr/>
        </p:nvSpPr>
        <p:spPr>
          <a:xfrm>
            <a:off x="1905001" y="2908984"/>
            <a:ext cx="7086599" cy="638578"/>
          </a:xfrm>
          <a:prstGeom prst="wedgeRectCallout">
            <a:avLst>
              <a:gd name="adj1" fmla="val 18440"/>
              <a:gd name="adj2" fmla="val 95714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Problem: Need to compute 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7 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but 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is evicted</a:t>
            </a:r>
          </a:p>
        </p:txBody>
      </p:sp>
      <p:sp>
        <p:nvSpPr>
          <p:cNvPr id="52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>
                <a:latin typeface="Consolas" panose="020B0609020204030204" pitchFamily="49" charset="0"/>
              </a:rPr>
              <a:t>Rematerialize(t</a:t>
            </a:r>
            <a:r>
              <a:rPr lang="en-US" sz="1800" baseline="-25000" dirty="0"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949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Rematerializing on the Fly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6200" y="1600200"/>
            <a:ext cx="12039600" cy="3858721"/>
          </a:xfrm>
          <a:prstGeom prst="roundRect">
            <a:avLst>
              <a:gd name="adj" fmla="val 4498"/>
            </a:avLst>
          </a:prstGeom>
          <a:solidFill>
            <a:schemeClr val="tx1">
              <a:alpha val="88000"/>
            </a:schemeClr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828800" y="3069607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33753" y="228600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3377516" y="3069607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938907" y="3870960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79053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9585960" y="2293446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A5A5A5">
                <a:shade val="50000"/>
              </a:srgbClr>
            </a:solidFill>
            <a:prstDash val="sysDash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>
            <a:stCxn id="31" idx="6"/>
            <a:endCxn id="33" idx="2"/>
          </p:cNvCxnSpPr>
          <p:nvPr/>
        </p:nvCxnSpPr>
        <p:spPr>
          <a:xfrm>
            <a:off x="2682240" y="3496327"/>
            <a:ext cx="69527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Straight Arrow Connector 37"/>
          <p:cNvCxnSpPr>
            <a:stCxn id="33" idx="6"/>
            <a:endCxn id="32" idx="2"/>
          </p:cNvCxnSpPr>
          <p:nvPr/>
        </p:nvCxnSpPr>
        <p:spPr>
          <a:xfrm flipV="1">
            <a:off x="4230956" y="2712720"/>
            <a:ext cx="702797" cy="78360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>
            <a:off x="4230956" y="3496327"/>
            <a:ext cx="707951" cy="801353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Straight Arrow Connector 39"/>
          <p:cNvCxnSpPr>
            <a:stCxn id="42" idx="6"/>
            <a:endCxn id="36" idx="3"/>
          </p:cNvCxnSpPr>
          <p:nvPr/>
        </p:nvCxnSpPr>
        <p:spPr>
          <a:xfrm flipV="1">
            <a:off x="7332493" y="3021903"/>
            <a:ext cx="2378450" cy="1275777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1" name="Straight Arrow Connector 40"/>
          <p:cNvCxnSpPr>
            <a:stCxn id="43" idx="6"/>
            <a:endCxn id="36" idx="2"/>
          </p:cNvCxnSpPr>
          <p:nvPr/>
        </p:nvCxnSpPr>
        <p:spPr>
          <a:xfrm>
            <a:off x="8872639" y="2720166"/>
            <a:ext cx="713321" cy="0"/>
          </a:xfrm>
          <a:prstGeom prst="straightConnector1">
            <a:avLst/>
          </a:prstGeom>
          <a:noFill/>
          <a:ln w="57150" cap="flat" cmpd="sng" algn="ctr">
            <a:solidFill>
              <a:srgbClr val="E7E6E6">
                <a:lumMod val="50000"/>
              </a:srgbClr>
            </a:solidFill>
            <a:prstDash val="sysDash"/>
            <a:miter lim="800000"/>
            <a:tailEnd type="triangle"/>
          </a:ln>
          <a:effectLst/>
        </p:spPr>
      </p:cxnSp>
      <p:sp>
        <p:nvSpPr>
          <p:cNvPr id="42" name="Oval 41"/>
          <p:cNvSpPr/>
          <p:nvPr/>
        </p:nvSpPr>
        <p:spPr>
          <a:xfrm>
            <a:off x="6479053" y="3870960"/>
            <a:ext cx="853440" cy="853440"/>
          </a:xfrm>
          <a:prstGeom prst="ellipse">
            <a:avLst/>
          </a:prstGeom>
          <a:solidFill>
            <a:sysClr val="window" lastClr="FFFFFF"/>
          </a:solidFill>
          <a:ln w="38100" cap="flat" cmpd="sng" algn="ctr">
            <a:solidFill>
              <a:srgbClr val="767171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8019199" y="2293446"/>
            <a:ext cx="853440" cy="85344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18288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40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4" name="Straight Arrow Connector 43"/>
          <p:cNvCxnSpPr>
            <a:stCxn id="32" idx="6"/>
            <a:endCxn id="35" idx="2"/>
          </p:cNvCxnSpPr>
          <p:nvPr/>
        </p:nvCxnSpPr>
        <p:spPr>
          <a:xfrm>
            <a:off x="5787193" y="2712720"/>
            <a:ext cx="691860" cy="744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Straight Arrow Connector 44"/>
          <p:cNvCxnSpPr>
            <a:stCxn id="35" idx="6"/>
            <a:endCxn id="43" idx="2"/>
          </p:cNvCxnSpPr>
          <p:nvPr/>
        </p:nvCxnSpPr>
        <p:spPr>
          <a:xfrm>
            <a:off x="7332493" y="2720166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Straight Arrow Connector 45"/>
          <p:cNvCxnSpPr>
            <a:stCxn id="34" idx="6"/>
            <a:endCxn id="42" idx="2"/>
          </p:cNvCxnSpPr>
          <p:nvPr/>
        </p:nvCxnSpPr>
        <p:spPr>
          <a:xfrm>
            <a:off x="5792347" y="4297680"/>
            <a:ext cx="686706" cy="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46"/>
          <p:cNvCxnSpPr>
            <a:stCxn id="34" idx="7"/>
            <a:endCxn id="35" idx="3"/>
          </p:cNvCxnSpPr>
          <p:nvPr/>
        </p:nvCxnSpPr>
        <p:spPr>
          <a:xfrm flipV="1">
            <a:off x="5667364" y="3021903"/>
            <a:ext cx="936672" cy="97404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TextBox 47"/>
          <p:cNvSpPr txBox="1"/>
          <p:nvPr/>
        </p:nvSpPr>
        <p:spPr>
          <a:xfrm>
            <a:off x="8991600" y="4735294"/>
            <a:ext cx="2541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MEMORY BUDGET: 4</a:t>
            </a:r>
          </a:p>
          <a:p>
            <a:r>
              <a:rPr lang="en-US" b="1" dirty="0">
                <a:solidFill>
                  <a:prstClr val="black"/>
                </a:solidFill>
                <a:latin typeface="Monaco" pitchFamily="49" charset="0"/>
              </a:rPr>
              <a:t>    = IN MEMORY</a:t>
            </a:r>
          </a:p>
        </p:txBody>
      </p:sp>
      <p:sp>
        <p:nvSpPr>
          <p:cNvPr id="49" name="Oval 48"/>
          <p:cNvSpPr/>
          <p:nvPr/>
        </p:nvSpPr>
        <p:spPr>
          <a:xfrm>
            <a:off x="9000699" y="5058459"/>
            <a:ext cx="228600" cy="228600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0" tIns="0" rIns="0" bIns="0"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aco" pitchFamily="49" charset="0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372600" y="2057400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>
            <a:endCxn id="31" idx="2"/>
          </p:cNvCxnSpPr>
          <p:nvPr/>
        </p:nvCxnSpPr>
        <p:spPr>
          <a:xfrm flipV="1">
            <a:off x="1133524" y="3496327"/>
            <a:ext cx="695276" cy="4190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457200" y="2805676"/>
            <a:ext cx="60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prstClr val="black"/>
                </a:solidFill>
                <a:latin typeface="Monaco"/>
              </a:rPr>
              <a:t>…</a:t>
            </a:r>
          </a:p>
        </p:txBody>
      </p:sp>
      <p:sp>
        <p:nvSpPr>
          <p:cNvPr id="29" name="Rectangular Callout 28"/>
          <p:cNvSpPr/>
          <p:nvPr/>
        </p:nvSpPr>
        <p:spPr>
          <a:xfrm>
            <a:off x="633729" y="1775522"/>
            <a:ext cx="5639978" cy="638578"/>
          </a:xfrm>
          <a:prstGeom prst="wedgeRectCallout">
            <a:avLst>
              <a:gd name="adj1" fmla="val 37480"/>
              <a:gd name="adj2" fmla="val 134878"/>
            </a:avLst>
          </a:prstGeom>
          <a:solidFill>
            <a:schemeClr val="accent2">
              <a:lumMod val="60000"/>
              <a:lumOff val="40000"/>
            </a:schemeClr>
          </a:solidFill>
          <a:ln w="19050"/>
        </p:spPr>
        <p:style>
          <a:lnRef idx="2">
            <a:schemeClr val="dk1"/>
          </a:lnRef>
          <a:fillRef idx="1001">
            <a:schemeClr val="dk2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Franklin Gothic Book" panose="020B0503020102020204" pitchFamily="34" charset="0"/>
              </a:rPr>
              <a:t>3</a:t>
            </a:r>
            <a:r>
              <a:rPr lang="en-US" sz="28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is present, but no room for result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238875" y="3590925"/>
            <a:ext cx="1272146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1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8442960" y="1330233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6947737" y="2892485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Pushpin on Twitter Twemoji 13.0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58221">
            <a:off x="5352853" y="2797407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Content Placeholder 2"/>
          <p:cNvSpPr>
            <a:spLocks noGrp="1"/>
          </p:cNvSpPr>
          <p:nvPr>
            <p:ph idx="1"/>
          </p:nvPr>
        </p:nvSpPr>
        <p:spPr>
          <a:xfrm>
            <a:off x="82309" y="5683392"/>
            <a:ext cx="6865568" cy="741681"/>
          </a:xfrm>
          <a:prstGeom prst="roundRect">
            <a:avLst>
              <a:gd name="adj" fmla="val 12714"/>
            </a:avLst>
          </a:prstGeo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Current operation: </a:t>
            </a:r>
            <a:r>
              <a:rPr lang="en-US" sz="1800" dirty="0" err="1">
                <a:latin typeface="Consolas" panose="020B0609020204030204" pitchFamily="49" charset="0"/>
              </a:rPr>
              <a:t>PerformOp</a:t>
            </a:r>
            <a:r>
              <a:rPr lang="en-US" sz="1800" dirty="0">
                <a:latin typeface="Consolas" panose="020B0609020204030204" pitchFamily="49" charset="0"/>
              </a:rPr>
              <a:t>(op</a:t>
            </a:r>
            <a:r>
              <a:rPr lang="en-US" sz="1800" baseline="-25000" dirty="0">
                <a:latin typeface="Consolas" panose="020B0609020204030204" pitchFamily="49" charset="0"/>
              </a:rPr>
              <a:t>5</a:t>
            </a:r>
            <a:r>
              <a:rPr lang="en-US" sz="1800" dirty="0">
                <a:latin typeface="Consolas" panose="020B0609020204030204" pitchFamily="49" charset="0"/>
              </a:rPr>
              <a:t>, [t</a:t>
            </a:r>
            <a:r>
              <a:rPr lang="en-US" sz="1800" baseline="-25000" dirty="0">
                <a:latin typeface="Consolas" panose="020B0609020204030204" pitchFamily="49" charset="0"/>
              </a:rPr>
              <a:t>3</a:t>
            </a:r>
            <a:r>
              <a:rPr lang="en-US" sz="1800" dirty="0"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84471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3576</TotalTime>
  <Words>1443</Words>
  <Application>Microsoft Office PowerPoint</Application>
  <PresentationFormat>Widescreen</PresentationFormat>
  <Paragraphs>322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Monaco</vt:lpstr>
      <vt:lpstr>Arial</vt:lpstr>
      <vt:lpstr>Calibri</vt:lpstr>
      <vt:lpstr>Calibri Light</vt:lpstr>
      <vt:lpstr>Cambria Math</vt:lpstr>
      <vt:lpstr>Consolas</vt:lpstr>
      <vt:lpstr>Franklin Gothic Book</vt:lpstr>
      <vt:lpstr>Franklin Gothic Demi</vt:lpstr>
      <vt:lpstr>Franklin Gothic Heavy</vt:lpstr>
      <vt:lpstr>Franklin Gothic Medium</vt:lpstr>
      <vt:lpstr>Office Theme</vt:lpstr>
      <vt:lpstr>Dynamic Tensor Rematerialization</vt:lpstr>
      <vt:lpstr>PowerPoint Presentation</vt:lpstr>
      <vt:lpstr>The Bottleneck: Activations</vt:lpstr>
      <vt:lpstr>Checkpointing: Trade Time for Space</vt:lpstr>
      <vt:lpstr>Static Planning is Unnecessary</vt:lpstr>
      <vt:lpstr>Dynamic Tensor Rematerialization</vt:lpstr>
      <vt:lpstr>Rematerializing on the Fly</vt:lpstr>
      <vt:lpstr>Rematerializing on the Fly</vt:lpstr>
      <vt:lpstr>Rematerializing on the Fly</vt:lpstr>
      <vt:lpstr>Rematerializing on the Fly</vt:lpstr>
      <vt:lpstr>Rematerializing on the Fly</vt:lpstr>
      <vt:lpstr>Rematerializing on the Fly</vt:lpstr>
      <vt:lpstr>Rematerializing on the Fly</vt:lpstr>
      <vt:lpstr>Rematerializing on the Fly</vt:lpstr>
      <vt:lpstr>Rematerializing on the Fly</vt:lpstr>
      <vt:lpstr>DTR in Pictures</vt:lpstr>
      <vt:lpstr>DTR in Pictures</vt:lpstr>
      <vt:lpstr>DTR In Pictures</vt:lpstr>
      <vt:lpstr>DTR in Pictures</vt:lpstr>
      <vt:lpstr>DTR: Just Some Callbacks</vt:lpstr>
      <vt:lpstr>What Do Heuristics Look Like?</vt:lpstr>
      <vt:lpstr>Comparison Against Static Techniques</vt:lpstr>
      <vt:lpstr>Pseudocode</vt:lpstr>
      <vt:lpstr>Reasoning About Tensor Cost</vt:lpstr>
      <vt:lpstr>Equivalence Class via Union Find</vt:lpstr>
      <vt:lpstr>Evicted Neighborhood example</vt:lpstr>
      <vt:lpstr>Further Prototype Optimizations</vt:lpstr>
      <vt:lpstr>DTR as a compiler pass</vt:lpstr>
      <vt:lpstr>Prototype Implementation in PyTorch</vt:lpstr>
      <vt:lpstr>Prototype Implementation in PyTorch</vt:lpstr>
      <vt:lpstr>Prototype Implementation in PyTorch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Tensor Rematerialization</dc:title>
  <dc:creator>sslyu</dc:creator>
  <cp:lastModifiedBy>Kirisame Marisa</cp:lastModifiedBy>
  <cp:revision>314</cp:revision>
  <dcterms:created xsi:type="dcterms:W3CDTF">2021-02-22T01:35:59Z</dcterms:created>
  <dcterms:modified xsi:type="dcterms:W3CDTF">2021-10-12T03:36:04Z</dcterms:modified>
</cp:coreProperties>
</file>