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10/23/2023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7725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10/23/2023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331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10/23/2023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695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10/23/2023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509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10/23/2023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06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10/23/2023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8274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10/23/2023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0254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10/23/2023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0723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10/23/2023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45266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10/23/2023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2343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10/23/2023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3639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10/23/2023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42527638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C3A28-B494-0232-EF89-4FF290B2C576}"/>
              </a:ext>
            </a:extLst>
          </p:cNvPr>
          <p:cNvSpPr>
            <a:spLocks noGrp="1"/>
          </p:cNvSpPr>
          <p:nvPr>
            <p:ph type="ctrTitle"/>
          </p:nvPr>
        </p:nvSpPr>
        <p:spPr>
          <a:xfrm>
            <a:off x="4983900" y="1079500"/>
            <a:ext cx="6119131" cy="2138400"/>
          </a:xfrm>
        </p:spPr>
        <p:txBody>
          <a:bodyPr>
            <a:normAutofit/>
          </a:bodyPr>
          <a:lstStyle/>
          <a:p>
            <a:r>
              <a:rPr lang="en-US" dirty="0"/>
              <a:t>Data and Visualization </a:t>
            </a:r>
            <a:br>
              <a:rPr lang="en-US" dirty="0"/>
            </a:br>
            <a:r>
              <a:rPr lang="en-US" dirty="0"/>
              <a:t>Project 1: Student Loan Analysis </a:t>
            </a:r>
          </a:p>
        </p:txBody>
      </p:sp>
      <p:sp>
        <p:nvSpPr>
          <p:cNvPr id="3" name="Subtitle 2">
            <a:extLst>
              <a:ext uri="{FF2B5EF4-FFF2-40B4-BE49-F238E27FC236}">
                <a16:creationId xmlns:a16="http://schemas.microsoft.com/office/drawing/2014/main" id="{0AA62516-B6E6-4F57-3AD3-2B12D0428336}"/>
              </a:ext>
            </a:extLst>
          </p:cNvPr>
          <p:cNvSpPr>
            <a:spLocks noGrp="1"/>
          </p:cNvSpPr>
          <p:nvPr>
            <p:ph type="subTitle" idx="1"/>
          </p:nvPr>
        </p:nvSpPr>
        <p:spPr>
          <a:xfrm>
            <a:off x="4980779" y="4113213"/>
            <a:ext cx="6125372" cy="1655762"/>
          </a:xfrm>
        </p:spPr>
        <p:txBody>
          <a:bodyPr>
            <a:normAutofit/>
          </a:bodyPr>
          <a:lstStyle/>
          <a:p>
            <a:r>
              <a:rPr lang="en-US"/>
              <a:t>Contributors: Marissa Saucedo, Xiang Li and Alejandro Godina</a:t>
            </a:r>
          </a:p>
        </p:txBody>
      </p:sp>
      <p:pic>
        <p:nvPicPr>
          <p:cNvPr id="4" name="Picture 3" descr="Angled shot of pen on a graph">
            <a:extLst>
              <a:ext uri="{FF2B5EF4-FFF2-40B4-BE49-F238E27FC236}">
                <a16:creationId xmlns:a16="http://schemas.microsoft.com/office/drawing/2014/main" id="{7397A5F4-4EBB-B85C-C9A6-034C00C6923D}"/>
              </a:ext>
            </a:extLst>
          </p:cNvPr>
          <p:cNvPicPr>
            <a:picLocks noChangeAspect="1"/>
          </p:cNvPicPr>
          <p:nvPr/>
        </p:nvPicPr>
        <p:blipFill rotWithShape="1">
          <a:blip r:embed="rId2"/>
          <a:srcRect l="12463" r="49928" b="-1"/>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91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BCD1-020F-47BD-2E1C-CDA39DE40857}"/>
              </a:ext>
            </a:extLst>
          </p:cNvPr>
          <p:cNvSpPr>
            <a:spLocks noGrp="1"/>
          </p:cNvSpPr>
          <p:nvPr>
            <p:ph type="title"/>
          </p:nvPr>
        </p:nvSpPr>
        <p:spPr/>
        <p:txBody>
          <a:bodyPr>
            <a:normAutofit/>
          </a:bodyPr>
          <a:lstStyle/>
          <a:p>
            <a:r>
              <a:rPr lang="en-US" dirty="0"/>
              <a:t>Analysis Proposal: Student Loans</a:t>
            </a:r>
          </a:p>
        </p:txBody>
      </p:sp>
      <p:sp>
        <p:nvSpPr>
          <p:cNvPr id="3" name="Content Placeholder 2">
            <a:extLst>
              <a:ext uri="{FF2B5EF4-FFF2-40B4-BE49-F238E27FC236}">
                <a16:creationId xmlns:a16="http://schemas.microsoft.com/office/drawing/2014/main" id="{CC2756D5-0A63-2F79-8FB9-CD8C8725C640}"/>
              </a:ext>
            </a:extLst>
          </p:cNvPr>
          <p:cNvSpPr>
            <a:spLocks noGrp="1"/>
          </p:cNvSpPr>
          <p:nvPr>
            <p:ph idx="1"/>
          </p:nvPr>
        </p:nvSpPr>
        <p:spPr/>
        <p:txBody>
          <a:bodyPr/>
          <a:lstStyle/>
          <a:p>
            <a:pPr marL="0" indent="0" algn="l">
              <a:buNone/>
            </a:pPr>
            <a:r>
              <a:rPr lang="en-US" b="0" i="0" dirty="0">
                <a:solidFill>
                  <a:srgbClr val="E6EDF3"/>
                </a:solidFill>
                <a:effectLst/>
                <a:latin typeface="-apple-system"/>
              </a:rPr>
              <a:t>Higher education is placing students into debt each year. Whether it be a technical degree, under-grad, graduate, or post graduate work, graduating students are facing long term student loan debt. Utilizing nces.ed.gov, Education Data Initiative and Federal Student Aid websites. We will answer these three questions to identify the impact of student loans on the population.</a:t>
            </a:r>
          </a:p>
          <a:p>
            <a:pPr algn="l">
              <a:buFont typeface="+mj-lt"/>
              <a:buAutoNum type="arabicPeriod"/>
            </a:pPr>
            <a:r>
              <a:rPr lang="en-US" b="0" i="0" dirty="0">
                <a:solidFill>
                  <a:srgbClr val="E6EDF3"/>
                </a:solidFill>
                <a:effectLst/>
                <a:latin typeface="-apple-system"/>
              </a:rPr>
              <a:t>What age and location type are most impacted by student debt?</a:t>
            </a:r>
          </a:p>
          <a:p>
            <a:pPr algn="l">
              <a:buFont typeface="+mj-lt"/>
              <a:buAutoNum type="arabicPeriod"/>
            </a:pPr>
            <a:r>
              <a:rPr lang="en-US" b="0" i="0" dirty="0">
                <a:solidFill>
                  <a:srgbClr val="E6EDF3"/>
                </a:solidFill>
                <a:effectLst/>
                <a:latin typeface="-apple-system"/>
              </a:rPr>
              <a:t>What is the average student loan per student across America?</a:t>
            </a:r>
          </a:p>
          <a:p>
            <a:pPr algn="l">
              <a:buFont typeface="+mj-lt"/>
              <a:buAutoNum type="arabicPeriod"/>
            </a:pPr>
            <a:r>
              <a:rPr lang="en-US" b="0" i="0" dirty="0">
                <a:solidFill>
                  <a:srgbClr val="E6EDF3"/>
                </a:solidFill>
                <a:effectLst/>
                <a:latin typeface="-apple-system"/>
              </a:rPr>
              <a:t>What is the average cost of tuition relative to the average amount of student debt for a 4-year university?</a:t>
            </a:r>
          </a:p>
          <a:p>
            <a:endParaRPr lang="en-US" dirty="0"/>
          </a:p>
        </p:txBody>
      </p:sp>
    </p:spTree>
    <p:extLst>
      <p:ext uri="{BB962C8B-B14F-4D97-AF65-F5344CB8AC3E}">
        <p14:creationId xmlns:p14="http://schemas.microsoft.com/office/powerpoint/2010/main" val="317306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3855-81F2-A403-AF6D-B4B1436150C3}"/>
              </a:ext>
            </a:extLst>
          </p:cNvPr>
          <p:cNvSpPr>
            <a:spLocks noGrp="1"/>
          </p:cNvSpPr>
          <p:nvPr>
            <p:ph type="title"/>
          </p:nvPr>
        </p:nvSpPr>
        <p:spPr>
          <a:xfrm>
            <a:off x="1079500" y="1011238"/>
            <a:ext cx="10026650" cy="714045"/>
          </a:xfrm>
        </p:spPr>
        <p:txBody>
          <a:bodyPr>
            <a:normAutofit fontScale="90000"/>
          </a:bodyPr>
          <a:lstStyle/>
          <a:p>
            <a:r>
              <a:rPr lang="en-US" b="0" i="0" dirty="0">
                <a:solidFill>
                  <a:srgbClr val="E6EDF3"/>
                </a:solidFill>
                <a:effectLst/>
                <a:latin typeface="-apple-system"/>
              </a:rPr>
              <a:t>What age and location type are most impacted by student Loan debt?</a:t>
            </a:r>
            <a:endParaRPr lang="en-US" dirty="0"/>
          </a:p>
        </p:txBody>
      </p:sp>
      <p:sp>
        <p:nvSpPr>
          <p:cNvPr id="3" name="Content Placeholder 2">
            <a:extLst>
              <a:ext uri="{FF2B5EF4-FFF2-40B4-BE49-F238E27FC236}">
                <a16:creationId xmlns:a16="http://schemas.microsoft.com/office/drawing/2014/main" id="{CEF2C109-9F05-D635-D463-0180FFFAD5A5}"/>
              </a:ext>
            </a:extLst>
          </p:cNvPr>
          <p:cNvSpPr>
            <a:spLocks noGrp="1"/>
          </p:cNvSpPr>
          <p:nvPr>
            <p:ph sz="half" idx="1"/>
          </p:nvPr>
        </p:nvSpPr>
        <p:spPr/>
        <p:txBody>
          <a:bodyPr>
            <a:normAutofit/>
          </a:bodyPr>
          <a:lstStyle/>
          <a:p>
            <a:endParaRPr lang="en-US" dirty="0"/>
          </a:p>
          <a:p>
            <a:r>
              <a:rPr lang="en-US" dirty="0"/>
              <a:t>Utilizing the Education Data Initiative and Federal Student Aid websites. We were able to identify student loans in California younger than the ages of 24 held the most student debt.</a:t>
            </a:r>
          </a:p>
          <a:p>
            <a:r>
              <a:rPr lang="en-US" dirty="0"/>
              <a:t>The stacked graph shows Arizona and Alabama cam came in 2</a:t>
            </a:r>
            <a:r>
              <a:rPr lang="en-US" baseline="30000" dirty="0"/>
              <a:t>nd</a:t>
            </a:r>
            <a:r>
              <a:rPr lang="en-US" dirty="0"/>
              <a:t> and 3</a:t>
            </a:r>
            <a:r>
              <a:rPr lang="en-US" baseline="30000" dirty="0"/>
              <a:t>rd</a:t>
            </a:r>
            <a:r>
              <a:rPr lang="en-US" dirty="0"/>
              <a:t>. </a:t>
            </a:r>
          </a:p>
          <a:p>
            <a:pPr marL="0" indent="0">
              <a:buNone/>
            </a:pPr>
            <a:r>
              <a:rPr lang="en-US" dirty="0"/>
              <a:t> </a:t>
            </a:r>
          </a:p>
          <a:p>
            <a:pPr lvl="1"/>
            <a:endParaRPr lang="en-US" dirty="0"/>
          </a:p>
        </p:txBody>
      </p:sp>
      <p:pic>
        <p:nvPicPr>
          <p:cNvPr id="1026" name="Picture 2">
            <a:extLst>
              <a:ext uri="{FF2B5EF4-FFF2-40B4-BE49-F238E27FC236}">
                <a16:creationId xmlns:a16="http://schemas.microsoft.com/office/drawing/2014/main" id="{BB8008A5-F51D-E5F1-669E-7DBCBC8EC5E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2825" y="1552875"/>
            <a:ext cx="5811127" cy="429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17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FC0BBD-5F42-2373-F328-1C9D24F51561}"/>
              </a:ext>
            </a:extLst>
          </p:cNvPr>
          <p:cNvPicPr>
            <a:picLocks noChangeAspect="1"/>
          </p:cNvPicPr>
          <p:nvPr/>
        </p:nvPicPr>
        <p:blipFill>
          <a:blip r:embed="rId2"/>
          <a:stretch>
            <a:fillRect/>
          </a:stretch>
        </p:blipFill>
        <p:spPr>
          <a:xfrm>
            <a:off x="6793526" y="0"/>
            <a:ext cx="5292074" cy="6858000"/>
          </a:xfrm>
          <a:prstGeom prst="rect">
            <a:avLst/>
          </a:prstGeom>
        </p:spPr>
      </p:pic>
      <p:sp>
        <p:nvSpPr>
          <p:cNvPr id="2" name="Title 1">
            <a:extLst>
              <a:ext uri="{FF2B5EF4-FFF2-40B4-BE49-F238E27FC236}">
                <a16:creationId xmlns:a16="http://schemas.microsoft.com/office/drawing/2014/main" id="{B46A7892-F178-C412-EA28-30D2DDCBC88A}"/>
              </a:ext>
            </a:extLst>
          </p:cNvPr>
          <p:cNvSpPr>
            <a:spLocks noGrp="1"/>
          </p:cNvSpPr>
          <p:nvPr>
            <p:ph type="title"/>
          </p:nvPr>
        </p:nvSpPr>
        <p:spPr/>
        <p:txBody>
          <a:bodyPr>
            <a:normAutofit/>
          </a:bodyPr>
          <a:lstStyle/>
          <a:p>
            <a:r>
              <a:rPr lang="en-US" sz="2000" b="0" i="0" dirty="0">
                <a:solidFill>
                  <a:srgbClr val="E6EDF3"/>
                </a:solidFill>
                <a:effectLst/>
                <a:latin typeface="-apple-system"/>
              </a:rPr>
              <a:t>What age and location type are most impacted by student Loan debt?</a:t>
            </a:r>
            <a:endParaRPr lang="en-US" sz="2000" dirty="0"/>
          </a:p>
        </p:txBody>
      </p:sp>
      <p:sp>
        <p:nvSpPr>
          <p:cNvPr id="4" name="Text Placeholder 3">
            <a:extLst>
              <a:ext uri="{FF2B5EF4-FFF2-40B4-BE49-F238E27FC236}">
                <a16:creationId xmlns:a16="http://schemas.microsoft.com/office/drawing/2014/main" id="{EA6564E9-2CD0-B6B9-80C5-8EFCE3EB4250}"/>
              </a:ext>
            </a:extLst>
          </p:cNvPr>
          <p:cNvSpPr>
            <a:spLocks noGrp="1"/>
          </p:cNvSpPr>
          <p:nvPr>
            <p:ph type="body" sz="half" idx="2"/>
          </p:nvPr>
        </p:nvSpPr>
        <p:spPr/>
        <p:txBody>
          <a:bodyPr/>
          <a:lstStyle/>
          <a:p>
            <a:pPr marL="342900" indent="-342900">
              <a:buFont typeface="Arial" panose="020B0604020202020204" pitchFamily="34" charset="0"/>
              <a:buChar char="•"/>
            </a:pPr>
            <a:r>
              <a:rPr lang="en-US" dirty="0"/>
              <a:t>Focusing on all of America, the greatest student loan debt is owned by the population aged 35 to 49 with a total just over 600 billion dollars.  </a:t>
            </a:r>
          </a:p>
        </p:txBody>
      </p:sp>
    </p:spTree>
    <p:extLst>
      <p:ext uri="{BB962C8B-B14F-4D97-AF65-F5344CB8AC3E}">
        <p14:creationId xmlns:p14="http://schemas.microsoft.com/office/powerpoint/2010/main" val="285523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1CD30-2849-6764-4C3C-5F2F4AB19D4F}"/>
              </a:ext>
            </a:extLst>
          </p:cNvPr>
          <p:cNvSpPr>
            <a:spLocks noGrp="1"/>
          </p:cNvSpPr>
          <p:nvPr>
            <p:ph type="title"/>
          </p:nvPr>
        </p:nvSpPr>
        <p:spPr/>
        <p:txBody>
          <a:bodyPr/>
          <a:lstStyle/>
          <a:p>
            <a:r>
              <a:rPr lang="en-US" dirty="0"/>
              <a:t>Reference Page:</a:t>
            </a:r>
          </a:p>
        </p:txBody>
      </p:sp>
      <p:sp>
        <p:nvSpPr>
          <p:cNvPr id="3" name="Content Placeholder 2">
            <a:extLst>
              <a:ext uri="{FF2B5EF4-FFF2-40B4-BE49-F238E27FC236}">
                <a16:creationId xmlns:a16="http://schemas.microsoft.com/office/drawing/2014/main" id="{BB382C46-D484-1E9C-6C4D-5E323E6873F5}"/>
              </a:ext>
            </a:extLst>
          </p:cNvPr>
          <p:cNvSpPr>
            <a:spLocks noGrp="1"/>
          </p:cNvSpPr>
          <p:nvPr>
            <p:ph idx="1"/>
          </p:nvPr>
        </p:nvSpPr>
        <p:spPr/>
        <p:txBody>
          <a:bodyPr/>
          <a:lstStyle/>
          <a:p>
            <a:r>
              <a:rPr lang="en-US" sz="1800" kern="100">
                <a:effectLst/>
                <a:latin typeface="Calibri" panose="020F0502020204030204" pitchFamily="34" charset="0"/>
                <a:ea typeface="Calibri" panose="020F0502020204030204" pitchFamily="34" charset="0"/>
                <a:cs typeface="Times New Roman" panose="02020603050405020304" pitchFamily="18" charset="0"/>
              </a:rPr>
              <a:t>https://data.ed.gov/dataset/federal-student-loan-portfolio/resources?resource=9f3366c2-ef2c-489c-86ad-12e334113e5b</a:t>
            </a:r>
          </a:p>
          <a:p>
            <a:endParaRPr lang="en-US"/>
          </a:p>
        </p:txBody>
      </p:sp>
    </p:spTree>
    <p:extLst>
      <p:ext uri="{BB962C8B-B14F-4D97-AF65-F5344CB8AC3E}">
        <p14:creationId xmlns:p14="http://schemas.microsoft.com/office/powerpoint/2010/main" val="1152094537"/>
      </p:ext>
    </p:extLst>
  </p:cSld>
  <p:clrMapOvr>
    <a:masterClrMapping/>
  </p:clrMapOvr>
</p:sld>
</file>

<file path=ppt/theme/theme1.xml><?xml version="1.0" encoding="utf-8"?>
<a:theme xmlns:a="http://schemas.openxmlformats.org/drawingml/2006/main" name="LeafVTI">
  <a:themeElements>
    <a:clrScheme name="AnalogousFromLightSeedRightStep">
      <a:dk1>
        <a:srgbClr val="000000"/>
      </a:dk1>
      <a:lt1>
        <a:srgbClr val="FFFFFF"/>
      </a:lt1>
      <a:dk2>
        <a:srgbClr val="242A41"/>
      </a:dk2>
      <a:lt2>
        <a:srgbClr val="E8E2E5"/>
      </a:lt2>
      <a:accent1>
        <a:srgbClr val="32B67D"/>
      </a:accent1>
      <a:accent2>
        <a:srgbClr val="37B0AE"/>
      </a:accent2>
      <a:accent3>
        <a:srgbClr val="46A9EA"/>
      </a:accent3>
      <a:accent4>
        <a:srgbClr val="4E6BEB"/>
      </a:accent4>
      <a:accent5>
        <a:srgbClr val="8C6EEE"/>
      </a:accent5>
      <a:accent6>
        <a:srgbClr val="B44EEB"/>
      </a:accent6>
      <a:hlink>
        <a:srgbClr val="AE6987"/>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49</TotalTime>
  <Words>259</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-apple-system</vt:lpstr>
      <vt:lpstr>Arial</vt:lpstr>
      <vt:lpstr>Avenir Next LT Pro Light</vt:lpstr>
      <vt:lpstr>Calibri</vt:lpstr>
      <vt:lpstr>Rockwell Nova Light</vt:lpstr>
      <vt:lpstr>Wingdings</vt:lpstr>
      <vt:lpstr>LeafVTI</vt:lpstr>
      <vt:lpstr>Data and Visualization  Project 1: Student Loan Analysis </vt:lpstr>
      <vt:lpstr>Analysis Proposal: Student Loans</vt:lpstr>
      <vt:lpstr>What age and location type are most impacted by student Loan debt?</vt:lpstr>
      <vt:lpstr>What age and location type are most impacted by student Loan debt?</vt:lpstr>
      <vt:lpstr>Reference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Visualization  Project 1: Student Loan Analysis </dc:title>
  <dc:creator>alex godina</dc:creator>
  <cp:lastModifiedBy>alex godina</cp:lastModifiedBy>
  <cp:revision>1</cp:revision>
  <dcterms:created xsi:type="dcterms:W3CDTF">2023-10-24T00:55:23Z</dcterms:created>
  <dcterms:modified xsi:type="dcterms:W3CDTF">2023-10-24T01:44:55Z</dcterms:modified>
</cp:coreProperties>
</file>