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6"/>
  </p:notesMasterIdLst>
  <p:sldIdLst>
    <p:sldId id="256" r:id="rId2"/>
    <p:sldId id="257" r:id="rId3"/>
    <p:sldId id="258" r:id="rId4"/>
    <p:sldId id="259" r:id="rId5"/>
    <p:sldId id="330" r:id="rId6"/>
    <p:sldId id="311" r:id="rId7"/>
    <p:sldId id="322" r:id="rId8"/>
    <p:sldId id="350" r:id="rId9"/>
    <p:sldId id="363" r:id="rId10"/>
    <p:sldId id="351" r:id="rId11"/>
    <p:sldId id="328" r:id="rId12"/>
    <p:sldId id="365" r:id="rId13"/>
    <p:sldId id="366"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11" d="100"/>
          <a:sy n="111" d="100"/>
        </p:scale>
        <p:origin x="9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7352F-181D-4CDD-B5C3-DF2FFD15F803}"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90C45-7AF8-4135-950B-0CBB8D9EF60F}" type="slidenum">
              <a:rPr lang="en-US" smtClean="0"/>
              <a:t>‹#›</a:t>
            </a:fld>
            <a:endParaRPr lang="en-US"/>
          </a:p>
        </p:txBody>
      </p:sp>
    </p:spTree>
    <p:extLst>
      <p:ext uri="{BB962C8B-B14F-4D97-AF65-F5344CB8AC3E}">
        <p14:creationId xmlns:p14="http://schemas.microsoft.com/office/powerpoint/2010/main" val="3621624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 this first chart on the left we can see outstanding student debt in billions for borrowers that have taken out loans for $20K to $40K from 2017 to 2023. The line below demonstrates the number of borrowers in millions taking out loans for this amount.</a:t>
            </a:r>
          </a:p>
          <a:p>
            <a:endParaRPr lang="en-US" dirty="0"/>
          </a:p>
          <a:p>
            <a:r>
              <a:rPr lang="en-US" dirty="0"/>
              <a:t>Using this visual we can see just how </a:t>
            </a:r>
            <a:r>
              <a:rPr lang="en-US"/>
              <a:t>many </a:t>
            </a:r>
            <a:r>
              <a:rPr lang="en-US" dirty="0"/>
              <a:t>A</a:t>
            </a:r>
            <a:r>
              <a:rPr lang="en-US"/>
              <a:t>mericans </a:t>
            </a:r>
            <a:r>
              <a:rPr lang="en-US" dirty="0"/>
              <a:t>are being impacted by student debt and to what degree. </a:t>
            </a:r>
          </a:p>
          <a:p>
            <a:pPr marL="285750" indent="-285750">
              <a:buFont typeface="Arial" panose="020B0604020202020204" pitchFamily="34" charset="0"/>
              <a:buChar char="•"/>
            </a:pPr>
            <a:r>
              <a:rPr lang="en-US" dirty="0"/>
              <a:t>As tuition costs continue to increase more students are having to take out loans to pay for school.</a:t>
            </a:r>
          </a:p>
          <a:p>
            <a:pPr marL="285750" indent="-285750">
              <a:buFont typeface="Arial" panose="020B0604020202020204" pitchFamily="34" charset="0"/>
              <a:buChar char="•"/>
            </a:pPr>
            <a:r>
              <a:rPr lang="en-US" dirty="0"/>
              <a:t>While it costs more and more each year to attend college students across the nation are more accruing an increasing amount of student debt</a:t>
            </a:r>
          </a:p>
          <a:p>
            <a:pPr marL="285750" indent="-285750">
              <a:buFont typeface="Arial" panose="020B0604020202020204" pitchFamily="34" charset="0"/>
              <a:buChar char="•"/>
            </a:pPr>
            <a:r>
              <a:rPr lang="en-US" dirty="0"/>
              <a:t>This in turn is perpetuating to the student debt crisis.</a:t>
            </a:r>
          </a:p>
          <a:p>
            <a:endParaRPr lang="en-US" dirty="0"/>
          </a:p>
        </p:txBody>
      </p:sp>
      <p:sp>
        <p:nvSpPr>
          <p:cNvPr id="4" name="Slide Number Placeholder 3"/>
          <p:cNvSpPr>
            <a:spLocks noGrp="1"/>
          </p:cNvSpPr>
          <p:nvPr>
            <p:ph type="sldNum" sz="quarter" idx="5"/>
          </p:nvPr>
        </p:nvSpPr>
        <p:spPr/>
        <p:txBody>
          <a:bodyPr/>
          <a:lstStyle/>
          <a:p>
            <a:fld id="{D442B3B4-A4BE-4A77-8289-8CCDF05DB9FC}" type="slidenum">
              <a:rPr lang="en-US" smtClean="0"/>
              <a:t>13</a:t>
            </a:fld>
            <a:endParaRPr lang="en-US"/>
          </a:p>
        </p:txBody>
      </p:sp>
    </p:spTree>
    <p:extLst>
      <p:ext uri="{BB962C8B-B14F-4D97-AF65-F5344CB8AC3E}">
        <p14:creationId xmlns:p14="http://schemas.microsoft.com/office/powerpoint/2010/main" val="129348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9376-42AB-7877-3A30-7011C67AB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CD7C42-6565-E0AE-8F09-26C635EAB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BA6068-62B2-1271-4FF1-853C977BA0DB}"/>
              </a:ext>
            </a:extLst>
          </p:cNvPr>
          <p:cNvSpPr>
            <a:spLocks noGrp="1"/>
          </p:cNvSpPr>
          <p:nvPr>
            <p:ph type="dt" sz="half" idx="10"/>
          </p:nvPr>
        </p:nvSpPr>
        <p:spPr/>
        <p:txBody>
          <a:bodyPr/>
          <a:lstStyle/>
          <a:p>
            <a:fld id="{64F0E216-BA48-4F04-AC4F-645AA0DD6AC6}" type="datetimeFigureOut">
              <a:rPr lang="en-US" smtClean="0"/>
              <a:t>10/23/2023</a:t>
            </a:fld>
            <a:endParaRPr lang="en-US" dirty="0"/>
          </a:p>
        </p:txBody>
      </p:sp>
      <p:sp>
        <p:nvSpPr>
          <p:cNvPr id="5" name="Footer Placeholder 4">
            <a:extLst>
              <a:ext uri="{FF2B5EF4-FFF2-40B4-BE49-F238E27FC236}">
                <a16:creationId xmlns:a16="http://schemas.microsoft.com/office/drawing/2014/main" id="{74CFC504-7583-00FC-4C65-79AD2C0B5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27168-A02D-E185-5495-AF3E35FAAA19}"/>
              </a:ext>
            </a:extLst>
          </p:cNvPr>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020887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DAF1-AFA8-CBCE-3CF5-4FF9AE8E48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11B8F4-EBA5-A896-BADB-C62E212438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C6DF7-64E4-5F93-1529-B85DEBF24926}"/>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5" name="Footer Placeholder 4">
            <a:extLst>
              <a:ext uri="{FF2B5EF4-FFF2-40B4-BE49-F238E27FC236}">
                <a16:creationId xmlns:a16="http://schemas.microsoft.com/office/drawing/2014/main" id="{4D5FE4B8-2300-2145-7338-7993975B5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B1301-FAA7-4CC1-CA6E-E66976D3039C}"/>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0130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86541-6868-1E7A-A178-C66698CE26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4E13C8-7518-24DD-4DF6-DD8272BB86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42C92-0DCA-0ECD-D04E-E69CE3EAE381}"/>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5" name="Footer Placeholder 4">
            <a:extLst>
              <a:ext uri="{FF2B5EF4-FFF2-40B4-BE49-F238E27FC236}">
                <a16:creationId xmlns:a16="http://schemas.microsoft.com/office/drawing/2014/main" id="{DAA82700-9537-4736-587E-881003669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7D35F-16E0-DE81-0B42-505477693F64}"/>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2441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02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1011-C357-7A32-391D-56B9171EC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D1339D-3A6F-7224-7A98-75934D28D7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90A2E-134E-5317-FEC0-3FDE6B14F24C}"/>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5" name="Footer Placeholder 4">
            <a:extLst>
              <a:ext uri="{FF2B5EF4-FFF2-40B4-BE49-F238E27FC236}">
                <a16:creationId xmlns:a16="http://schemas.microsoft.com/office/drawing/2014/main" id="{8800DBA4-2475-94DE-0F48-2E3249146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70F61-0CBB-3F3C-4804-6A8ED31F6214}"/>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2657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5966-4542-97DF-014C-A6699E2081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3DC807-BDE6-29F2-A9B7-4F8FD87EF3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A0D05B-B50C-F3F3-4742-B5D445F51989}"/>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5" name="Footer Placeholder 4">
            <a:extLst>
              <a:ext uri="{FF2B5EF4-FFF2-40B4-BE49-F238E27FC236}">
                <a16:creationId xmlns:a16="http://schemas.microsoft.com/office/drawing/2014/main" id="{692C5261-B72A-F5BD-8F4A-315E821B1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58D1B-E32B-02FD-57A7-3BD3F90AA0DE}"/>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3584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E57E-226E-5043-E29D-6CCCA4251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1E9AC-41BC-D237-730D-6E0A10E014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1A2A5D-2949-B020-CA6D-9CA63E4986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FEEE88-DC06-3414-750C-3927C69862B5}"/>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6" name="Footer Placeholder 5">
            <a:extLst>
              <a:ext uri="{FF2B5EF4-FFF2-40B4-BE49-F238E27FC236}">
                <a16:creationId xmlns:a16="http://schemas.microsoft.com/office/drawing/2014/main" id="{77900C63-0333-2F9E-B7B9-ACBF9AB3C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4FFE74-033C-202C-778F-E1963E9B6CA2}"/>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8745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054B-5DF4-F230-664A-CF21B72561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0C6C79-148C-DFAC-A401-8292A218F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EF6FE7-F326-0BF7-1E34-1D6A8771BB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2DAF2-E39A-F52F-9DCF-FFF2998C5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900C0-8147-5FB8-A151-C5D411BEA7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565AB-ECBE-A115-2C15-D87A9B60DBA0}"/>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8" name="Footer Placeholder 7">
            <a:extLst>
              <a:ext uri="{FF2B5EF4-FFF2-40B4-BE49-F238E27FC236}">
                <a16:creationId xmlns:a16="http://schemas.microsoft.com/office/drawing/2014/main" id="{46C15936-8DEA-61EC-AB9B-9DBC16AEF4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0BAB46-8A00-320F-704D-4FD089C0B7C3}"/>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6665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BFAB-EBC3-2C50-34DF-507769C69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89E093-967F-774B-0F76-6FBD9FA6D8A5}"/>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4" name="Footer Placeholder 3">
            <a:extLst>
              <a:ext uri="{FF2B5EF4-FFF2-40B4-BE49-F238E27FC236}">
                <a16:creationId xmlns:a16="http://schemas.microsoft.com/office/drawing/2014/main" id="{9B5BBA06-70B8-E962-5D76-F9B9CEE771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B60F13-26EF-1DA4-6879-B990C97DE188}"/>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0810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451D93-68E7-8E42-3106-DF90B99301A3}"/>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3" name="Footer Placeholder 2">
            <a:extLst>
              <a:ext uri="{FF2B5EF4-FFF2-40B4-BE49-F238E27FC236}">
                <a16:creationId xmlns:a16="http://schemas.microsoft.com/office/drawing/2014/main" id="{A04E76B3-84DB-91D7-B152-F0F0FABE0D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DE4E20-23CC-4053-DB12-72F03587FEA6}"/>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7461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62246-8DE1-309C-F4DC-CBF38D05E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2C4480-D8B1-05DC-127F-62B23C1E3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D6B2B-BF6B-4AA3-EA11-FB4C516AC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CB774-CEE0-0DD0-647B-EC8F25C254D6}"/>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6" name="Footer Placeholder 5">
            <a:extLst>
              <a:ext uri="{FF2B5EF4-FFF2-40B4-BE49-F238E27FC236}">
                <a16:creationId xmlns:a16="http://schemas.microsoft.com/office/drawing/2014/main" id="{4CE40EB0-07F9-52D3-8FE9-766F095FB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47A93-89A7-2865-857B-D8D14CBFE3EE}"/>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06863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4392-5180-089E-5A5B-10E776014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A6108B-55D4-55E9-D654-254CDBEBE2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F3ADC7-91EB-D71A-2F85-A710DD8E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111F64-B4D7-345D-E63A-ED15D49E71AC}"/>
              </a:ext>
            </a:extLst>
          </p:cNvPr>
          <p:cNvSpPr>
            <a:spLocks noGrp="1"/>
          </p:cNvSpPr>
          <p:nvPr>
            <p:ph type="dt" sz="half" idx="10"/>
          </p:nvPr>
        </p:nvSpPr>
        <p:spPr/>
        <p:txBody>
          <a:bodyPr/>
          <a:lstStyle/>
          <a:p>
            <a:fld id="{64F0E216-BA48-4F04-AC4F-645AA0DD6AC6}" type="datetimeFigureOut">
              <a:rPr lang="en-US" smtClean="0"/>
              <a:t>10/23/2023</a:t>
            </a:fld>
            <a:endParaRPr lang="en-US"/>
          </a:p>
        </p:txBody>
      </p:sp>
      <p:sp>
        <p:nvSpPr>
          <p:cNvPr id="6" name="Footer Placeholder 5">
            <a:extLst>
              <a:ext uri="{FF2B5EF4-FFF2-40B4-BE49-F238E27FC236}">
                <a16:creationId xmlns:a16="http://schemas.microsoft.com/office/drawing/2014/main" id="{3C0310A6-D44F-764F-F270-EE130818D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1000A-08A0-2ED6-3B9F-74B734B26981}"/>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2097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400020-5A08-D960-C8BB-AAD76B893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E27E6F-5EA3-DE32-9CEB-BA8C7FBC8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49563-CF5A-E6CF-A107-5030D91031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10/23/2023</a:t>
            </a:fld>
            <a:endParaRPr lang="en-US" dirty="0"/>
          </a:p>
        </p:txBody>
      </p:sp>
      <p:sp>
        <p:nvSpPr>
          <p:cNvPr id="5" name="Footer Placeholder 4">
            <a:extLst>
              <a:ext uri="{FF2B5EF4-FFF2-40B4-BE49-F238E27FC236}">
                <a16:creationId xmlns:a16="http://schemas.microsoft.com/office/drawing/2014/main" id="{4DF35C0B-6D05-9B01-3E65-8C5419017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A1A51F2-DED4-4CEF-34CC-27B97C434F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03659660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studentaid.gov/data-center/student/portfolio" TargetMode="External"/><Relationship Id="rId2" Type="http://schemas.openxmlformats.org/officeDocument/2006/relationships/hyperlink" Target="https://data.ed.gov/dataset/federal-student-loan-portfolio/resources?resource=9f3366c2-ef2c-489c-86ad-12e334113e5b" TargetMode="Externa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3A28-B494-0232-EF89-4FF290B2C576}"/>
              </a:ext>
            </a:extLst>
          </p:cNvPr>
          <p:cNvSpPr>
            <a:spLocks noGrp="1"/>
          </p:cNvSpPr>
          <p:nvPr>
            <p:ph type="ctrTitle"/>
          </p:nvPr>
        </p:nvSpPr>
        <p:spPr>
          <a:xfrm>
            <a:off x="8000837" y="1325880"/>
            <a:ext cx="3543464" cy="3066507"/>
          </a:xfrm>
        </p:spPr>
        <p:txBody>
          <a:bodyPr>
            <a:normAutofit/>
          </a:bodyPr>
          <a:lstStyle/>
          <a:p>
            <a:pPr>
              <a:lnSpc>
                <a:spcPct val="90000"/>
              </a:lnSpc>
            </a:pPr>
            <a:r>
              <a:rPr lang="en-US" sz="4100" dirty="0">
                <a:solidFill>
                  <a:srgbClr val="EBEBEB"/>
                </a:solidFill>
              </a:rPr>
              <a:t>Data and Visualization </a:t>
            </a:r>
            <a:br>
              <a:rPr lang="en-US" sz="4100" dirty="0">
                <a:solidFill>
                  <a:srgbClr val="EBEBEB"/>
                </a:solidFill>
              </a:rPr>
            </a:br>
            <a:r>
              <a:rPr lang="en-US" sz="4100" dirty="0">
                <a:solidFill>
                  <a:srgbClr val="EBEBEB"/>
                </a:solidFill>
              </a:rPr>
              <a:t>Project 1: Student Loan Analysis </a:t>
            </a:r>
          </a:p>
        </p:txBody>
      </p:sp>
      <p:sp>
        <p:nvSpPr>
          <p:cNvPr id="3" name="Subtitle 2">
            <a:extLst>
              <a:ext uri="{FF2B5EF4-FFF2-40B4-BE49-F238E27FC236}">
                <a16:creationId xmlns:a16="http://schemas.microsoft.com/office/drawing/2014/main" id="{0AA62516-B6E6-4F57-3AD3-2B12D0428336}"/>
              </a:ext>
            </a:extLst>
          </p:cNvPr>
          <p:cNvSpPr>
            <a:spLocks noGrp="1"/>
          </p:cNvSpPr>
          <p:nvPr>
            <p:ph type="subTitle" idx="1"/>
          </p:nvPr>
        </p:nvSpPr>
        <p:spPr>
          <a:xfrm>
            <a:off x="7973137" y="4588329"/>
            <a:ext cx="3571163" cy="1621508"/>
          </a:xfrm>
        </p:spPr>
        <p:txBody>
          <a:bodyPr>
            <a:normAutofit/>
          </a:bodyPr>
          <a:lstStyle/>
          <a:p>
            <a:r>
              <a:rPr lang="en-US" sz="1800" dirty="0"/>
              <a:t>Contributors: Marissa Saucedo, Xiang Li and Alejandro Godina</a:t>
            </a:r>
          </a:p>
        </p:txBody>
      </p:sp>
      <p:pic>
        <p:nvPicPr>
          <p:cNvPr id="4" name="Picture 3" descr="Angled shot of pen on a graph">
            <a:extLst>
              <a:ext uri="{FF2B5EF4-FFF2-40B4-BE49-F238E27FC236}">
                <a16:creationId xmlns:a16="http://schemas.microsoft.com/office/drawing/2014/main" id="{7397A5F4-4EBB-B85C-C9A6-034C00C6923D}"/>
              </a:ext>
            </a:extLst>
          </p:cNvPr>
          <p:cNvPicPr>
            <a:picLocks noChangeAspect="1"/>
          </p:cNvPicPr>
          <p:nvPr/>
        </p:nvPicPr>
        <p:blipFill rotWithShape="1">
          <a:blip r:embed="rId3"/>
          <a:srcRect r="24470" b="-1"/>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Tree>
    <p:extLst>
      <p:ext uri="{BB962C8B-B14F-4D97-AF65-F5344CB8AC3E}">
        <p14:creationId xmlns:p14="http://schemas.microsoft.com/office/powerpoint/2010/main" val="371491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188"/>
            <a:ext cx="12192000" cy="30307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Open Sans" panose="020B0606030504020204" charset="0"/>
            </a:endParaRPr>
          </a:p>
        </p:txBody>
      </p:sp>
      <p:sp>
        <p:nvSpPr>
          <p:cNvPr id="21" name="矩形 20"/>
          <p:cNvSpPr/>
          <p:nvPr/>
        </p:nvSpPr>
        <p:spPr bwMode="auto">
          <a:xfrm>
            <a:off x="3189597" y="3608417"/>
            <a:ext cx="5812809" cy="913007"/>
          </a:xfrm>
          <a:prstGeom prst="rect">
            <a:avLst/>
          </a:prstGeom>
        </p:spPr>
        <p:txBody>
          <a:bodyPr wrap="none">
            <a:spAutoFit/>
          </a:bodyPr>
          <a:lstStyle/>
          <a:p>
            <a:pPr algn="ctr">
              <a:defRPr/>
            </a:pPr>
            <a:r>
              <a:rPr lang="en-US" altLang="zh-CN" sz="5333" b="1" kern="100">
                <a:solidFill>
                  <a:schemeClr val="accent1"/>
                </a:solidFill>
                <a:latin typeface="+mj-ea"/>
                <a:ea typeface="+mj-ea"/>
                <a:cs typeface="Open Sans" panose="020B0606030504020204" charset="0"/>
              </a:rPr>
              <a:t>The Distributions</a:t>
            </a:r>
          </a:p>
        </p:txBody>
      </p:sp>
      <p:cxnSp>
        <p:nvCxnSpPr>
          <p:cNvPr id="28" name="直接连接符 27"/>
          <p:cNvCxnSpPr/>
          <p:nvPr/>
        </p:nvCxnSpPr>
        <p:spPr>
          <a:xfrm>
            <a:off x="4466252" y="5161429"/>
            <a:ext cx="32594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191796" y="1701883"/>
            <a:ext cx="1808405" cy="1808405"/>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400" b="1">
                <a:latin typeface="Open Sans" panose="020B0606030504020204" charset="0"/>
                <a:cs typeface="Open Sans" panose="020B0606030504020204" charset="0"/>
              </a:rPr>
              <a:t>03</a:t>
            </a:r>
          </a:p>
        </p:txBody>
      </p:sp>
      <p:sp>
        <p:nvSpPr>
          <p:cNvPr id="14" name="矩形: 圆角 13"/>
          <p:cNvSpPr/>
          <p:nvPr/>
        </p:nvSpPr>
        <p:spPr>
          <a:xfrm>
            <a:off x="5327999" y="5640751"/>
            <a:ext cx="1536000" cy="335796"/>
          </a:xfrm>
          <a:prstGeom prst="roundRect">
            <a:avLst>
              <a:gd name="adj" fmla="val 5000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7">
                <a:latin typeface="+mj-lt"/>
                <a:cs typeface="Open Sans" panose="020B0606030504020204" charset="0"/>
              </a:rPr>
              <a:t>Overview</a:t>
            </a:r>
          </a:p>
        </p:txBody>
      </p:sp>
      <p:sp>
        <p:nvSpPr>
          <p:cNvPr id="4" name="矩形 22"/>
          <p:cNvSpPr/>
          <p:nvPr/>
        </p:nvSpPr>
        <p:spPr>
          <a:xfrm>
            <a:off x="1676401" y="4522047"/>
            <a:ext cx="8838353" cy="461665"/>
          </a:xfrm>
          <a:prstGeom prst="rect">
            <a:avLst/>
          </a:prstGeom>
        </p:spPr>
        <p:style>
          <a:lnRef idx="0">
            <a:srgbClr val="FFFFFF"/>
          </a:lnRef>
          <a:fillRef idx="1">
            <a:schemeClr val="accent1"/>
          </a:fillRef>
          <a:effectRef idx="0">
            <a:srgbClr val="FFFFFF"/>
          </a:effectRef>
          <a:fontRef idx="minor">
            <a:schemeClr val="lt1"/>
          </a:fontRef>
        </p:style>
        <p:txBody>
          <a:bodyPr wrap="square">
            <a:spAutoFit/>
          </a:bodyPr>
          <a:lstStyle/>
          <a:p>
            <a:pPr algn="ctr"/>
            <a:r>
              <a:rPr lang="en-US" altLang="zh-CN" sz="2400" b="1" kern="100">
                <a:solidFill>
                  <a:prstClr val="white"/>
                </a:solidFill>
                <a:latin typeface="Open Sans" panose="020B0606030504020204" charset="0"/>
                <a:ea typeface="Open Sans" panose="020B0606030504020204" charset="0"/>
                <a:cs typeface="Open Sans" panose="020B0606030504020204" charset="0"/>
                <a:sym typeface="+mn-ea"/>
              </a:rPr>
              <a:t>Direct Loan, Federal Femily Education Loan, Perkin</a:t>
            </a:r>
            <a:r>
              <a:rPr lang="en-US" altLang="zh-CN" sz="2400" b="1" i="1">
                <a:solidFill>
                  <a:schemeClr val="tx1">
                    <a:lumMod val="75000"/>
                    <a:lumOff val="25000"/>
                  </a:schemeClr>
                </a:solidFill>
                <a:latin typeface="+mj-lt"/>
                <a:cs typeface="Open Sans" panose="020B0606030504020204" charset="0"/>
              </a:rPr>
              <a:t> </a:t>
            </a:r>
          </a:p>
        </p:txBody>
      </p:sp>
      <p:sp>
        <p:nvSpPr>
          <p:cNvPr id="5" name="Text Box 4"/>
          <p:cNvSpPr txBox="1"/>
          <p:nvPr/>
        </p:nvSpPr>
        <p:spPr>
          <a:xfrm>
            <a:off x="4064847" y="419100"/>
            <a:ext cx="4064000" cy="666786"/>
          </a:xfrm>
          <a:prstGeom prst="rect">
            <a:avLst/>
          </a:prstGeom>
          <a:noFill/>
        </p:spPr>
        <p:txBody>
          <a:bodyPr wrap="square" rtlCol="0">
            <a:spAutoFit/>
          </a:bodyPr>
          <a:lstStyle/>
          <a:p>
            <a:pPr algn="ctr"/>
            <a:r>
              <a:rPr lang="en-US" sz="3733" b="1">
                <a:solidFill>
                  <a:schemeClr val="tx2"/>
                </a:solidFill>
              </a:rPr>
              <a:t>2007 - 2022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7654" b="7654"/>
          <a:stretch>
            <a:fillRect/>
          </a:stretch>
        </p:blipFill>
        <p:spPr>
          <a:xfrm>
            <a:off x="0" y="0"/>
            <a:ext cx="12192000" cy="6858000"/>
          </a:xfrm>
          <a:prstGeom prst="rect">
            <a:avLst/>
          </a:prstGeom>
        </p:spPr>
      </p:pic>
      <p:sp>
        <p:nvSpPr>
          <p:cNvPr id="2" name="矩形 1"/>
          <p:cNvSpPr/>
          <p:nvPr/>
        </p:nvSpPr>
        <p:spPr>
          <a:xfrm>
            <a:off x="284480" y="351973"/>
            <a:ext cx="11623040" cy="615405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pic>
        <p:nvPicPr>
          <p:cNvPr id="4" name="Picture 3" descr="pie"/>
          <p:cNvPicPr>
            <a:picLocks noChangeAspect="1"/>
          </p:cNvPicPr>
          <p:nvPr/>
        </p:nvPicPr>
        <p:blipFill>
          <a:blip r:embed="rId3"/>
          <a:stretch>
            <a:fillRect/>
          </a:stretch>
        </p:blipFill>
        <p:spPr>
          <a:xfrm>
            <a:off x="5255261" y="731520"/>
            <a:ext cx="5641340" cy="5394960"/>
          </a:xfrm>
          <a:prstGeom prst="rect">
            <a:avLst/>
          </a:prstGeom>
        </p:spPr>
      </p:pic>
      <p:sp>
        <p:nvSpPr>
          <p:cNvPr id="5" name="矩形 3"/>
          <p:cNvSpPr/>
          <p:nvPr/>
        </p:nvSpPr>
        <p:spPr bwMode="auto">
          <a:xfrm>
            <a:off x="831249" y="1644529"/>
            <a:ext cx="2729953" cy="3046988"/>
          </a:xfrm>
          <a:prstGeom prst="rect">
            <a:avLst/>
          </a:prstGeom>
        </p:spPr>
        <p:txBody>
          <a:bodyPr wrap="square">
            <a:spAutoFit/>
          </a:bodyPr>
          <a:lstStyle/>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Direct Loans constitute a substantial 73.1% of the total.</a:t>
            </a:r>
          </a:p>
          <a:p>
            <a:pPr defTabSz="609585">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FFEL loans account for 26.4%, showing significant but lesser adoption.</a:t>
            </a:r>
          </a:p>
          <a:p>
            <a:pPr defTabSz="609585">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Perkins Loans represent a minimal 0.6% of the distribution.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86AF-8420-2807-4E70-29ED15C9CE5A}"/>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a:solidFill>
                  <a:schemeClr val="tx1"/>
                </a:solidFill>
                <a:latin typeface="+mj-lt"/>
                <a:ea typeface="+mj-ea"/>
                <a:cs typeface="+mj-cs"/>
              </a:rPr>
              <a:t>Tuition Costs</a:t>
            </a:r>
          </a:p>
        </p:txBody>
      </p:sp>
      <p:sp>
        <p:nvSpPr>
          <p:cNvPr id="5" name="TextBox 4">
            <a:extLst>
              <a:ext uri="{FF2B5EF4-FFF2-40B4-BE49-F238E27FC236}">
                <a16:creationId xmlns:a16="http://schemas.microsoft.com/office/drawing/2014/main" id="{72E7F907-FF91-3870-56A3-AD5FFDF9B984}"/>
              </a:ext>
            </a:extLst>
          </p:cNvPr>
          <p:cNvSpPr txBox="1"/>
          <p:nvPr/>
        </p:nvSpPr>
        <p:spPr>
          <a:xfrm>
            <a:off x="1136397" y="2418408"/>
            <a:ext cx="4959603" cy="352256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t>This graph displays tuition, fees, room, and board costs for 4-year institutions over the past 60 years.</a:t>
            </a:r>
          </a:p>
          <a:p>
            <a:pPr marL="285750" indent="-228600">
              <a:lnSpc>
                <a:spcPct val="90000"/>
              </a:lnSpc>
              <a:spcAft>
                <a:spcPts val="600"/>
              </a:spcAft>
              <a:buFont typeface="Arial" panose="020B0604020202020204" pitchFamily="34" charset="0"/>
              <a:buChar char="•"/>
            </a:pPr>
            <a:r>
              <a:rPr lang="en-US" sz="1700"/>
              <a:t>There is an exponential increase in tuition costs from 1963-2022.</a:t>
            </a:r>
          </a:p>
          <a:p>
            <a:pPr marL="285750" indent="-228600">
              <a:lnSpc>
                <a:spcPct val="90000"/>
              </a:lnSpc>
              <a:spcAft>
                <a:spcPts val="600"/>
              </a:spcAft>
              <a:buFont typeface="Arial" panose="020B0604020202020204" pitchFamily="34" charset="0"/>
              <a:buChar char="•"/>
            </a:pPr>
            <a:r>
              <a:rPr lang="en-US" sz="1700"/>
              <a:t>As time goes on it’s costing students more and more money to attend college and receive the same education as previous generations.</a:t>
            </a:r>
          </a:p>
          <a:p>
            <a:pPr marL="285750" indent="-228600">
              <a:lnSpc>
                <a:spcPct val="90000"/>
              </a:lnSpc>
              <a:spcAft>
                <a:spcPts val="600"/>
              </a:spcAft>
              <a:buFont typeface="Arial" panose="020B0604020202020204" pitchFamily="34" charset="0"/>
              <a:buChar char="•"/>
            </a:pPr>
            <a:r>
              <a:rPr lang="en-US" sz="1700"/>
              <a:t>We can see a slight dip in costs in 2020 but that is an outlier that can likely be attributed to COVID.</a:t>
            </a:r>
          </a:p>
          <a:p>
            <a:pPr marL="285750" indent="-228600">
              <a:lnSpc>
                <a:spcPct val="90000"/>
              </a:lnSpc>
              <a:spcAft>
                <a:spcPts val="600"/>
              </a:spcAft>
              <a:buFont typeface="Arial" panose="020B0604020202020204" pitchFamily="34" charset="0"/>
              <a:buChar char="•"/>
            </a:pPr>
            <a:r>
              <a:rPr lang="en-US" sz="1700"/>
              <a:t>According to the data displayed here the cost of tuition has gone up 155% during this given time period </a:t>
            </a:r>
          </a:p>
        </p:txBody>
      </p:sp>
      <p:pic>
        <p:nvPicPr>
          <p:cNvPr id="4" name="Picture 3">
            <a:extLst>
              <a:ext uri="{FF2B5EF4-FFF2-40B4-BE49-F238E27FC236}">
                <a16:creationId xmlns:a16="http://schemas.microsoft.com/office/drawing/2014/main" id="{70C3C8FC-7FF2-C3B6-C4B9-A78E9599D1FE}"/>
              </a:ext>
            </a:extLst>
          </p:cNvPr>
          <p:cNvPicPr>
            <a:picLocks noChangeAspect="1"/>
          </p:cNvPicPr>
          <p:nvPr/>
        </p:nvPicPr>
        <p:blipFill>
          <a:blip r:embed="rId2"/>
          <a:stretch>
            <a:fillRect/>
          </a:stretch>
        </p:blipFill>
        <p:spPr>
          <a:xfrm>
            <a:off x="6512442" y="1499282"/>
            <a:ext cx="5201023" cy="3445678"/>
          </a:xfrm>
          <a:prstGeom prst="rect">
            <a:avLst/>
          </a:prstGeom>
        </p:spPr>
      </p:pic>
    </p:spTree>
    <p:extLst>
      <p:ext uri="{BB962C8B-B14F-4D97-AF65-F5344CB8AC3E}">
        <p14:creationId xmlns:p14="http://schemas.microsoft.com/office/powerpoint/2010/main" val="286087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BB8BB-DC55-0330-946D-FCA38ED73B2E}"/>
              </a:ext>
            </a:extLst>
          </p:cNvPr>
          <p:cNvSpPr>
            <a:spLocks noGrp="1"/>
          </p:cNvSpPr>
          <p:nvPr>
            <p:ph type="title"/>
          </p:nvPr>
        </p:nvSpPr>
        <p:spPr>
          <a:xfrm>
            <a:off x="838200" y="365125"/>
            <a:ext cx="10515600" cy="1860400"/>
          </a:xfrm>
        </p:spPr>
        <p:txBody>
          <a:bodyPr vert="horz" lIns="91440" tIns="45720" rIns="91440" bIns="45720" rtlCol="0">
            <a:normAutofit/>
          </a:bodyPr>
          <a:lstStyle/>
          <a:p>
            <a:r>
              <a:rPr lang="en-US" sz="5200"/>
              <a:t>How does the rise in tuition costs relate to student debt?</a:t>
            </a:r>
          </a:p>
        </p:txBody>
      </p:sp>
      <p:pic>
        <p:nvPicPr>
          <p:cNvPr id="6" name="Picture 5">
            <a:extLst>
              <a:ext uri="{FF2B5EF4-FFF2-40B4-BE49-F238E27FC236}">
                <a16:creationId xmlns:a16="http://schemas.microsoft.com/office/drawing/2014/main" id="{0478D8D4-D962-0F1A-EA5B-B839E7674A23}"/>
              </a:ext>
            </a:extLst>
          </p:cNvPr>
          <p:cNvPicPr>
            <a:picLocks noChangeAspect="1"/>
          </p:cNvPicPr>
          <p:nvPr/>
        </p:nvPicPr>
        <p:blipFill>
          <a:blip r:embed="rId3"/>
          <a:stretch>
            <a:fillRect/>
          </a:stretch>
        </p:blipFill>
        <p:spPr>
          <a:xfrm>
            <a:off x="181234" y="2425908"/>
            <a:ext cx="5828261" cy="3817510"/>
          </a:xfrm>
          <a:prstGeom prst="rect">
            <a:avLst/>
          </a:prstGeom>
        </p:spPr>
      </p:pic>
      <p:pic>
        <p:nvPicPr>
          <p:cNvPr id="8" name="Picture 7">
            <a:extLst>
              <a:ext uri="{FF2B5EF4-FFF2-40B4-BE49-F238E27FC236}">
                <a16:creationId xmlns:a16="http://schemas.microsoft.com/office/drawing/2014/main" id="{7CA03D8B-FCCD-AEA6-5360-2B007212F5B6}"/>
              </a:ext>
            </a:extLst>
          </p:cNvPr>
          <p:cNvPicPr>
            <a:picLocks noChangeAspect="1"/>
          </p:cNvPicPr>
          <p:nvPr/>
        </p:nvPicPr>
        <p:blipFill>
          <a:blip r:embed="rId4"/>
          <a:stretch>
            <a:fillRect/>
          </a:stretch>
        </p:blipFill>
        <p:spPr>
          <a:xfrm>
            <a:off x="6182505" y="2455049"/>
            <a:ext cx="5828261" cy="3759228"/>
          </a:xfrm>
          <a:prstGeom prst="rect">
            <a:avLst/>
          </a:prstGeom>
        </p:spPr>
      </p:pic>
    </p:spTree>
    <p:extLst>
      <p:ext uri="{BB962C8B-B14F-4D97-AF65-F5344CB8AC3E}">
        <p14:creationId xmlns:p14="http://schemas.microsoft.com/office/powerpoint/2010/main" val="3755862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1CD30-2849-6764-4C3C-5F2F4AB19D4F}"/>
              </a:ext>
            </a:extLst>
          </p:cNvPr>
          <p:cNvSpPr>
            <a:spLocks noGrp="1"/>
          </p:cNvSpPr>
          <p:nvPr>
            <p:ph type="title"/>
          </p:nvPr>
        </p:nvSpPr>
        <p:spPr>
          <a:xfrm>
            <a:off x="2187363" y="1671569"/>
            <a:ext cx="5801917" cy="2228760"/>
          </a:xfrm>
        </p:spPr>
        <p:txBody>
          <a:bodyPr anchor="b">
            <a:normAutofit/>
          </a:bodyPr>
          <a:lstStyle/>
          <a:p>
            <a:r>
              <a:rPr lang="en-US" sz="4000"/>
              <a:t>Reference Page:</a:t>
            </a:r>
          </a:p>
        </p:txBody>
      </p:sp>
      <p:sp>
        <p:nvSpPr>
          <p:cNvPr id="3" name="Content Placeholder 2">
            <a:extLst>
              <a:ext uri="{FF2B5EF4-FFF2-40B4-BE49-F238E27FC236}">
                <a16:creationId xmlns:a16="http://schemas.microsoft.com/office/drawing/2014/main" id="{BB382C46-D484-1E9C-6C4D-5E323E6873F5}"/>
              </a:ext>
            </a:extLst>
          </p:cNvPr>
          <p:cNvSpPr>
            <a:spLocks noGrp="1"/>
          </p:cNvSpPr>
          <p:nvPr>
            <p:ph idx="1"/>
          </p:nvPr>
        </p:nvSpPr>
        <p:spPr>
          <a:xfrm>
            <a:off x="2187364" y="4072044"/>
            <a:ext cx="5801917" cy="2057045"/>
          </a:xfrm>
        </p:spPr>
        <p:txBody>
          <a:bodyPr>
            <a:normAutofit/>
          </a:bodyPr>
          <a:lstStyle/>
          <a:p>
            <a:r>
              <a:rPr lang="en-US" sz="1400" kern="100" dirty="0">
                <a:effectLst/>
                <a:latin typeface="Calibri" panose="020F0502020204030204" pitchFamily="34" charset="0"/>
                <a:ea typeface="Calibri" panose="020F0502020204030204" pitchFamily="34" charset="0"/>
                <a:cs typeface="Times New Roman" panose="02020603050405020304" pitchFamily="18" charset="0"/>
                <a:hlinkClick r:id="rId2"/>
              </a:rPr>
              <a:t>https://data.ed.gov/dataset/federal-student-loan-portfolio/resources?resource=9f3366c2-ef2c-489c-86ad-12e334113e5b</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b="0" i="0" u="sng" dirty="0">
                <a:effectLst/>
                <a:latin typeface="Slack-Lato"/>
                <a:hlinkClick r:id="rId3"/>
              </a:rPr>
              <a:t>https://studentaid.gov/data-center/student/portfolio</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pic>
        <p:nvPicPr>
          <p:cNvPr id="7" name="Graphic 6" descr="Books">
            <a:extLst>
              <a:ext uri="{FF2B5EF4-FFF2-40B4-BE49-F238E27FC236}">
                <a16:creationId xmlns:a16="http://schemas.microsoft.com/office/drawing/2014/main" id="{26A3B77B-EC67-5698-11E0-588DDC59A8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6948" y="2694018"/>
            <a:ext cx="1198532" cy="1198532"/>
          </a:xfrm>
          <a:prstGeom prst="rect">
            <a:avLst/>
          </a:prstGeom>
        </p:spPr>
      </p:pic>
    </p:spTree>
    <p:extLst>
      <p:ext uri="{BB962C8B-B14F-4D97-AF65-F5344CB8AC3E}">
        <p14:creationId xmlns:p14="http://schemas.microsoft.com/office/powerpoint/2010/main" val="115209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BCD1-020F-47BD-2E1C-CDA39DE40857}"/>
              </a:ext>
            </a:extLst>
          </p:cNvPr>
          <p:cNvSpPr>
            <a:spLocks noGrp="1"/>
          </p:cNvSpPr>
          <p:nvPr>
            <p:ph type="title"/>
          </p:nvPr>
        </p:nvSpPr>
        <p:spPr/>
        <p:txBody>
          <a:bodyPr>
            <a:normAutofit/>
          </a:bodyPr>
          <a:lstStyle/>
          <a:p>
            <a:r>
              <a:rPr lang="en-US" dirty="0"/>
              <a:t>Analysis Proposal: Student Loans</a:t>
            </a:r>
          </a:p>
        </p:txBody>
      </p:sp>
      <p:sp>
        <p:nvSpPr>
          <p:cNvPr id="3" name="Content Placeholder 2">
            <a:extLst>
              <a:ext uri="{FF2B5EF4-FFF2-40B4-BE49-F238E27FC236}">
                <a16:creationId xmlns:a16="http://schemas.microsoft.com/office/drawing/2014/main" id="{CC2756D5-0A63-2F79-8FB9-CD8C8725C640}"/>
              </a:ext>
            </a:extLst>
          </p:cNvPr>
          <p:cNvSpPr>
            <a:spLocks noGrp="1"/>
          </p:cNvSpPr>
          <p:nvPr>
            <p:ph idx="1"/>
          </p:nvPr>
        </p:nvSpPr>
        <p:spPr/>
        <p:txBody>
          <a:bodyPr>
            <a:normAutofit fontScale="92500" lnSpcReduction="10000"/>
          </a:bodyPr>
          <a:lstStyle/>
          <a:p>
            <a:pPr marL="0" indent="0" algn="l">
              <a:buNone/>
            </a:pPr>
            <a:r>
              <a:rPr lang="en-US" b="0" i="0" dirty="0">
                <a:effectLst/>
                <a:latin typeface="-apple-system"/>
              </a:rPr>
              <a:t>Higher education is placing students into debt each year. Whether it be a technical degree, under-grad, graduate, or post graduate work, graduating students are facing long term student loan debt. Utilizing nces.ed.gov, Education Data Initiative and Federal Student Aid websites. We will answer these three questions to identify the impact of student loans on the population.</a:t>
            </a:r>
          </a:p>
          <a:p>
            <a:pPr algn="l">
              <a:buFont typeface="+mj-lt"/>
              <a:buAutoNum type="arabicPeriod"/>
            </a:pPr>
            <a:r>
              <a:rPr lang="en-US" b="0" i="0" dirty="0">
                <a:effectLst/>
                <a:latin typeface="-apple-system"/>
              </a:rPr>
              <a:t>What age and location type are most impacted by student debt?</a:t>
            </a:r>
          </a:p>
          <a:p>
            <a:pPr algn="l">
              <a:buFont typeface="+mj-lt"/>
              <a:buAutoNum type="arabicPeriod"/>
            </a:pPr>
            <a:r>
              <a:rPr lang="en-US" b="0" i="0" dirty="0">
                <a:effectLst/>
                <a:latin typeface="-apple-system"/>
              </a:rPr>
              <a:t>How much has been borrowed?</a:t>
            </a:r>
          </a:p>
          <a:p>
            <a:pPr algn="l">
              <a:buFont typeface="+mj-lt"/>
              <a:buAutoNum type="arabicPeriod"/>
            </a:pPr>
            <a:r>
              <a:rPr lang="en-US" b="0" i="0">
                <a:effectLst/>
                <a:latin typeface="-apple-system"/>
              </a:rPr>
              <a:t>How many students have taken out loans from 2007 to 2022?</a:t>
            </a:r>
          </a:p>
          <a:p>
            <a:pPr algn="l">
              <a:buFont typeface="+mj-lt"/>
              <a:buAutoNum type="arabicPeriod"/>
            </a:pPr>
            <a:r>
              <a:rPr lang="en-US" b="0" i="0">
                <a:effectLst/>
                <a:latin typeface="-apple-system"/>
              </a:rPr>
              <a:t>What </a:t>
            </a:r>
            <a:r>
              <a:rPr lang="en-US" b="0" i="0" dirty="0">
                <a:effectLst/>
                <a:latin typeface="-apple-system"/>
              </a:rPr>
              <a:t>is the average cost of tuition relative to the average amount of student debt for a 4-year university?</a:t>
            </a:r>
          </a:p>
          <a:p>
            <a:endParaRPr lang="en-US" dirty="0"/>
          </a:p>
        </p:txBody>
      </p:sp>
    </p:spTree>
    <p:extLst>
      <p:ext uri="{BB962C8B-B14F-4D97-AF65-F5344CB8AC3E}">
        <p14:creationId xmlns:p14="http://schemas.microsoft.com/office/powerpoint/2010/main" val="317306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3855-81F2-A403-AF6D-B4B1436150C3}"/>
              </a:ext>
            </a:extLst>
          </p:cNvPr>
          <p:cNvSpPr>
            <a:spLocks noGrp="1"/>
          </p:cNvSpPr>
          <p:nvPr>
            <p:ph type="title"/>
          </p:nvPr>
        </p:nvSpPr>
        <p:spPr>
          <a:xfrm>
            <a:off x="1079500" y="1011238"/>
            <a:ext cx="10026650" cy="714045"/>
          </a:xfrm>
        </p:spPr>
        <p:txBody>
          <a:bodyPr>
            <a:normAutofit fontScale="90000"/>
          </a:bodyPr>
          <a:lstStyle/>
          <a:p>
            <a:r>
              <a:rPr lang="en-US" b="0" i="0" dirty="0">
                <a:effectLst/>
                <a:latin typeface="-apple-system"/>
              </a:rPr>
              <a:t>What age and location type are most impacted by student Loan debt?</a:t>
            </a:r>
            <a:endParaRPr lang="en-US" dirty="0"/>
          </a:p>
        </p:txBody>
      </p:sp>
      <p:sp>
        <p:nvSpPr>
          <p:cNvPr id="3" name="Content Placeholder 2">
            <a:extLst>
              <a:ext uri="{FF2B5EF4-FFF2-40B4-BE49-F238E27FC236}">
                <a16:creationId xmlns:a16="http://schemas.microsoft.com/office/drawing/2014/main" id="{CEF2C109-9F05-D635-D463-0180FFFAD5A5}"/>
              </a:ext>
            </a:extLst>
          </p:cNvPr>
          <p:cNvSpPr>
            <a:spLocks noGrp="1"/>
          </p:cNvSpPr>
          <p:nvPr>
            <p:ph sz="half" idx="1"/>
          </p:nvPr>
        </p:nvSpPr>
        <p:spPr/>
        <p:txBody>
          <a:bodyPr>
            <a:normAutofit fontScale="92500" lnSpcReduction="10000"/>
          </a:bodyPr>
          <a:lstStyle/>
          <a:p>
            <a:endParaRPr lang="en-US" dirty="0"/>
          </a:p>
          <a:p>
            <a:r>
              <a:rPr lang="en-US" dirty="0"/>
              <a:t>Utilizing the Education Data Initiative and Federal Student Aid websites. We were able to identify student loans in California younger than the ages of 24 held the most student debt.</a:t>
            </a:r>
          </a:p>
          <a:p>
            <a:r>
              <a:rPr lang="en-US" dirty="0"/>
              <a:t>The stacked graph shows Arizona and Alabama cam came in 2</a:t>
            </a:r>
            <a:r>
              <a:rPr lang="en-US" baseline="30000" dirty="0"/>
              <a:t>nd</a:t>
            </a:r>
            <a:r>
              <a:rPr lang="en-US" dirty="0"/>
              <a:t> and 3</a:t>
            </a:r>
            <a:r>
              <a:rPr lang="en-US" baseline="30000" dirty="0"/>
              <a:t>rd</a:t>
            </a:r>
            <a:r>
              <a:rPr lang="en-US" dirty="0"/>
              <a:t>. </a:t>
            </a:r>
          </a:p>
          <a:p>
            <a:pPr marL="0" indent="0">
              <a:buNone/>
            </a:pPr>
            <a:r>
              <a:rPr lang="en-US" dirty="0"/>
              <a:t> </a:t>
            </a:r>
          </a:p>
          <a:p>
            <a:pPr lvl="1"/>
            <a:endParaRPr lang="en-US" dirty="0"/>
          </a:p>
        </p:txBody>
      </p:sp>
      <p:pic>
        <p:nvPicPr>
          <p:cNvPr id="1026" name="Picture 2">
            <a:extLst>
              <a:ext uri="{FF2B5EF4-FFF2-40B4-BE49-F238E27FC236}">
                <a16:creationId xmlns:a16="http://schemas.microsoft.com/office/drawing/2014/main" id="{BB8008A5-F51D-E5F1-669E-7DBCBC8EC5E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2825" y="1552875"/>
            <a:ext cx="5811127" cy="429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17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FC0BBD-5F42-2373-F328-1C9D24F51561}"/>
              </a:ext>
            </a:extLst>
          </p:cNvPr>
          <p:cNvPicPr>
            <a:picLocks noChangeAspect="1"/>
          </p:cNvPicPr>
          <p:nvPr/>
        </p:nvPicPr>
        <p:blipFill>
          <a:blip r:embed="rId2"/>
          <a:stretch>
            <a:fillRect/>
          </a:stretch>
        </p:blipFill>
        <p:spPr>
          <a:xfrm>
            <a:off x="6793526" y="0"/>
            <a:ext cx="5292074" cy="6858000"/>
          </a:xfrm>
          <a:prstGeom prst="rect">
            <a:avLst/>
          </a:prstGeom>
        </p:spPr>
      </p:pic>
      <p:sp>
        <p:nvSpPr>
          <p:cNvPr id="2" name="Title 1">
            <a:extLst>
              <a:ext uri="{FF2B5EF4-FFF2-40B4-BE49-F238E27FC236}">
                <a16:creationId xmlns:a16="http://schemas.microsoft.com/office/drawing/2014/main" id="{B46A7892-F178-C412-EA28-30D2DDCBC88A}"/>
              </a:ext>
            </a:extLst>
          </p:cNvPr>
          <p:cNvSpPr>
            <a:spLocks noGrp="1"/>
          </p:cNvSpPr>
          <p:nvPr>
            <p:ph type="title"/>
          </p:nvPr>
        </p:nvSpPr>
        <p:spPr/>
        <p:txBody>
          <a:bodyPr>
            <a:normAutofit/>
          </a:bodyPr>
          <a:lstStyle/>
          <a:p>
            <a:r>
              <a:rPr lang="en-US" sz="2800" b="0" i="0" dirty="0">
                <a:effectLst/>
                <a:latin typeface="-apple-system"/>
              </a:rPr>
              <a:t>What age and location type are most impacted by student Loan debt?</a:t>
            </a:r>
            <a:endParaRPr lang="en-US" sz="2800" dirty="0"/>
          </a:p>
        </p:txBody>
      </p:sp>
      <p:sp>
        <p:nvSpPr>
          <p:cNvPr id="4" name="Text Placeholder 3">
            <a:extLst>
              <a:ext uri="{FF2B5EF4-FFF2-40B4-BE49-F238E27FC236}">
                <a16:creationId xmlns:a16="http://schemas.microsoft.com/office/drawing/2014/main" id="{EA6564E9-2CD0-B6B9-80C5-8EFCE3EB4250}"/>
              </a:ext>
            </a:extLst>
          </p:cNvPr>
          <p:cNvSpPr>
            <a:spLocks noGrp="1"/>
          </p:cNvSpPr>
          <p:nvPr>
            <p:ph type="body" sz="half" idx="2"/>
          </p:nvPr>
        </p:nvSpPr>
        <p:spPr>
          <a:xfrm>
            <a:off x="839788" y="2622430"/>
            <a:ext cx="3932237" cy="3246558"/>
          </a:xfrm>
        </p:spPr>
        <p:txBody>
          <a:bodyPr>
            <a:normAutofit/>
          </a:bodyPr>
          <a:lstStyle/>
          <a:p>
            <a:pPr marL="342900" indent="-342900">
              <a:buFont typeface="Arial" panose="020B0604020202020204" pitchFamily="34" charset="0"/>
              <a:buChar char="•"/>
            </a:pPr>
            <a:r>
              <a:rPr lang="en-US" sz="2400" dirty="0"/>
              <a:t>Focusing on all of America, the greatest student loan debt is owned by the population aged 35 to 49 with a total just over 600 billion dollars.  </a:t>
            </a:r>
          </a:p>
        </p:txBody>
      </p:sp>
    </p:spTree>
    <p:extLst>
      <p:ext uri="{BB962C8B-B14F-4D97-AF65-F5344CB8AC3E}">
        <p14:creationId xmlns:p14="http://schemas.microsoft.com/office/powerpoint/2010/main" val="285523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nvSpPr>
        <p:spPr>
          <a:xfrm rot="10800000">
            <a:off x="0" y="0"/>
            <a:ext cx="12192000" cy="5322848"/>
          </a:xfrm>
          <a:custGeom>
            <a:avLst/>
            <a:gdLst>
              <a:gd name="connsiteX0" fmla="*/ 9144000 w 9144000"/>
              <a:gd name="connsiteY0" fmla="*/ 3992136 h 3992136"/>
              <a:gd name="connsiteX1" fmla="*/ 0 w 9144000"/>
              <a:gd name="connsiteY1" fmla="*/ 3992136 h 3992136"/>
              <a:gd name="connsiteX2" fmla="*/ 0 w 9144000"/>
              <a:gd name="connsiteY2" fmla="*/ 379141 h 3992136"/>
              <a:gd name="connsiteX3" fmla="*/ 4301185 w 9144000"/>
              <a:gd name="connsiteY3" fmla="*/ 379141 h 3992136"/>
              <a:gd name="connsiteX4" fmla="*/ 4572001 w 9144000"/>
              <a:gd name="connsiteY4" fmla="*/ 0 h 3992136"/>
              <a:gd name="connsiteX5" fmla="*/ 4842816 w 9144000"/>
              <a:gd name="connsiteY5" fmla="*/ 379141 h 3992136"/>
              <a:gd name="connsiteX6" fmla="*/ 9144000 w 9144000"/>
              <a:gd name="connsiteY6" fmla="*/ 379141 h 39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992136">
                <a:moveTo>
                  <a:pt x="9144000" y="3992136"/>
                </a:moveTo>
                <a:lnTo>
                  <a:pt x="0" y="3992136"/>
                </a:lnTo>
                <a:lnTo>
                  <a:pt x="0" y="379141"/>
                </a:lnTo>
                <a:lnTo>
                  <a:pt x="4301185" y="379141"/>
                </a:lnTo>
                <a:lnTo>
                  <a:pt x="4572001" y="0"/>
                </a:lnTo>
                <a:lnTo>
                  <a:pt x="4842816" y="379141"/>
                </a:lnTo>
                <a:lnTo>
                  <a:pt x="9144000" y="3791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sp>
        <p:nvSpPr>
          <p:cNvPr id="21" name="矩形 20"/>
          <p:cNvSpPr/>
          <p:nvPr/>
        </p:nvSpPr>
        <p:spPr bwMode="auto">
          <a:xfrm>
            <a:off x="3556684" y="2882979"/>
            <a:ext cx="5078634" cy="913007"/>
          </a:xfrm>
          <a:prstGeom prst="rect">
            <a:avLst/>
          </a:prstGeom>
        </p:spPr>
        <p:txBody>
          <a:bodyPr wrap="none">
            <a:spAutoFit/>
          </a:bodyPr>
          <a:lstStyle/>
          <a:p>
            <a:pPr algn="ctr" defTabSz="609585">
              <a:defRPr/>
            </a:pPr>
            <a:r>
              <a:rPr lang="en-US" altLang="zh-CN" sz="5333" b="1" kern="100" dirty="0">
                <a:solidFill>
                  <a:prstClr val="white"/>
                </a:solidFill>
                <a:latin typeface="Open Sans" panose="020B0606030504020204" charset="0"/>
                <a:ea typeface="Open Sans" panose="020B0606030504020204" charset="0"/>
                <a:cs typeface="Open Sans" panose="020B0606030504020204" charset="0"/>
              </a:rPr>
              <a:t>Students Loan</a:t>
            </a:r>
          </a:p>
        </p:txBody>
      </p:sp>
      <p:cxnSp>
        <p:nvCxnSpPr>
          <p:cNvPr id="28" name="直接连接符 27"/>
          <p:cNvCxnSpPr/>
          <p:nvPr/>
        </p:nvCxnSpPr>
        <p:spPr>
          <a:xfrm>
            <a:off x="4621035" y="4423899"/>
            <a:ext cx="325949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191798" y="869258"/>
            <a:ext cx="1808405" cy="1808405"/>
            <a:chOff x="3893848" y="1276412"/>
            <a:chExt cx="1356304" cy="1356304"/>
          </a:xfrm>
        </p:grpSpPr>
        <p:sp>
          <p:nvSpPr>
            <p:cNvPr id="3" name="椭圆 2"/>
            <p:cNvSpPr/>
            <p:nvPr/>
          </p:nvSpPr>
          <p:spPr>
            <a:xfrm>
              <a:off x="3893848" y="1276412"/>
              <a:ext cx="1356304" cy="1356304"/>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sp>
          <p:nvSpPr>
            <p:cNvPr id="31" name="Freeform 5"/>
            <p:cNvSpPr>
              <a:spLocks noEditPoints="1"/>
            </p:cNvSpPr>
            <p:nvPr/>
          </p:nvSpPr>
          <p:spPr bwMode="auto">
            <a:xfrm>
              <a:off x="4008813" y="1508646"/>
              <a:ext cx="1126374" cy="827336"/>
            </a:xfrm>
            <a:custGeom>
              <a:avLst/>
              <a:gdLst>
                <a:gd name="T0" fmla="*/ 690 w 702"/>
                <a:gd name="T1" fmla="*/ 144 h 517"/>
                <a:gd name="T2" fmla="*/ 358 w 702"/>
                <a:gd name="T3" fmla="*/ 1 h 517"/>
                <a:gd name="T4" fmla="*/ 351 w 702"/>
                <a:gd name="T5" fmla="*/ 0 h 517"/>
                <a:gd name="T6" fmla="*/ 345 w 702"/>
                <a:gd name="T7" fmla="*/ 1 h 517"/>
                <a:gd name="T8" fmla="*/ 12 w 702"/>
                <a:gd name="T9" fmla="*/ 144 h 517"/>
                <a:gd name="T10" fmla="*/ 0 w 702"/>
                <a:gd name="T11" fmla="*/ 164 h 517"/>
                <a:gd name="T12" fmla="*/ 12 w 702"/>
                <a:gd name="T13" fmla="*/ 183 h 517"/>
                <a:gd name="T14" fmla="*/ 345 w 702"/>
                <a:gd name="T15" fmla="*/ 326 h 517"/>
                <a:gd name="T16" fmla="*/ 358 w 702"/>
                <a:gd name="T17" fmla="*/ 326 h 517"/>
                <a:gd name="T18" fmla="*/ 616 w 702"/>
                <a:gd name="T19" fmla="*/ 215 h 517"/>
                <a:gd name="T20" fmla="*/ 616 w 702"/>
                <a:gd name="T21" fmla="*/ 329 h 517"/>
                <a:gd name="T22" fmla="*/ 593 w 702"/>
                <a:gd name="T23" fmla="*/ 370 h 517"/>
                <a:gd name="T24" fmla="*/ 616 w 702"/>
                <a:gd name="T25" fmla="*/ 412 h 517"/>
                <a:gd name="T26" fmla="*/ 616 w 702"/>
                <a:gd name="T27" fmla="*/ 452 h 517"/>
                <a:gd name="T28" fmla="*/ 650 w 702"/>
                <a:gd name="T29" fmla="*/ 452 h 517"/>
                <a:gd name="T30" fmla="*/ 650 w 702"/>
                <a:gd name="T31" fmla="*/ 412 h 517"/>
                <a:gd name="T32" fmla="*/ 674 w 702"/>
                <a:gd name="T33" fmla="*/ 370 h 517"/>
                <a:gd name="T34" fmla="*/ 650 w 702"/>
                <a:gd name="T35" fmla="*/ 329 h 517"/>
                <a:gd name="T36" fmla="*/ 650 w 702"/>
                <a:gd name="T37" fmla="*/ 200 h 517"/>
                <a:gd name="T38" fmla="*/ 690 w 702"/>
                <a:gd name="T39" fmla="*/ 183 h 517"/>
                <a:gd name="T40" fmla="*/ 702 w 702"/>
                <a:gd name="T41" fmla="*/ 164 h 517"/>
                <a:gd name="T42" fmla="*/ 690 w 702"/>
                <a:gd name="T43" fmla="*/ 144 h 517"/>
                <a:gd name="T44" fmla="*/ 351 w 702"/>
                <a:gd name="T45" fmla="*/ 355 h 517"/>
                <a:gd name="T46" fmla="*/ 336 w 702"/>
                <a:gd name="T47" fmla="*/ 352 h 517"/>
                <a:gd name="T48" fmla="*/ 129 w 702"/>
                <a:gd name="T49" fmla="*/ 262 h 517"/>
                <a:gd name="T50" fmla="*/ 129 w 702"/>
                <a:gd name="T51" fmla="*/ 386 h 517"/>
                <a:gd name="T52" fmla="*/ 327 w 702"/>
                <a:gd name="T53" fmla="*/ 517 h 517"/>
                <a:gd name="T54" fmla="*/ 375 w 702"/>
                <a:gd name="T55" fmla="*/ 517 h 517"/>
                <a:gd name="T56" fmla="*/ 574 w 702"/>
                <a:gd name="T57" fmla="*/ 386 h 517"/>
                <a:gd name="T58" fmla="*/ 574 w 702"/>
                <a:gd name="T59" fmla="*/ 262 h 517"/>
                <a:gd name="T60" fmla="*/ 366 w 702"/>
                <a:gd name="T61" fmla="*/ 352 h 517"/>
                <a:gd name="T62" fmla="*/ 351 w 702"/>
                <a:gd name="T63" fmla="*/ 355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2" h="517">
                  <a:moveTo>
                    <a:pt x="690" y="144"/>
                  </a:moveTo>
                  <a:cubicBezTo>
                    <a:pt x="358" y="1"/>
                    <a:pt x="358" y="1"/>
                    <a:pt x="358" y="1"/>
                  </a:cubicBezTo>
                  <a:cubicBezTo>
                    <a:pt x="356" y="0"/>
                    <a:pt x="353" y="0"/>
                    <a:pt x="351" y="0"/>
                  </a:cubicBezTo>
                  <a:cubicBezTo>
                    <a:pt x="349" y="0"/>
                    <a:pt x="347" y="0"/>
                    <a:pt x="345" y="1"/>
                  </a:cubicBezTo>
                  <a:cubicBezTo>
                    <a:pt x="12" y="144"/>
                    <a:pt x="12" y="144"/>
                    <a:pt x="12" y="144"/>
                  </a:cubicBezTo>
                  <a:cubicBezTo>
                    <a:pt x="5" y="147"/>
                    <a:pt x="0" y="155"/>
                    <a:pt x="0" y="164"/>
                  </a:cubicBezTo>
                  <a:cubicBezTo>
                    <a:pt x="0" y="172"/>
                    <a:pt x="5" y="180"/>
                    <a:pt x="12" y="183"/>
                  </a:cubicBezTo>
                  <a:cubicBezTo>
                    <a:pt x="345" y="326"/>
                    <a:pt x="345" y="326"/>
                    <a:pt x="345" y="326"/>
                  </a:cubicBezTo>
                  <a:cubicBezTo>
                    <a:pt x="349" y="328"/>
                    <a:pt x="354" y="328"/>
                    <a:pt x="358" y="326"/>
                  </a:cubicBezTo>
                  <a:cubicBezTo>
                    <a:pt x="616" y="215"/>
                    <a:pt x="616" y="215"/>
                    <a:pt x="616" y="215"/>
                  </a:cubicBezTo>
                  <a:cubicBezTo>
                    <a:pt x="616" y="329"/>
                    <a:pt x="616" y="329"/>
                    <a:pt x="616" y="329"/>
                  </a:cubicBezTo>
                  <a:cubicBezTo>
                    <a:pt x="602" y="336"/>
                    <a:pt x="593" y="352"/>
                    <a:pt x="593" y="370"/>
                  </a:cubicBezTo>
                  <a:cubicBezTo>
                    <a:pt x="593" y="389"/>
                    <a:pt x="602" y="405"/>
                    <a:pt x="616" y="412"/>
                  </a:cubicBezTo>
                  <a:cubicBezTo>
                    <a:pt x="616" y="452"/>
                    <a:pt x="616" y="452"/>
                    <a:pt x="616" y="452"/>
                  </a:cubicBezTo>
                  <a:cubicBezTo>
                    <a:pt x="650" y="452"/>
                    <a:pt x="650" y="452"/>
                    <a:pt x="650" y="452"/>
                  </a:cubicBezTo>
                  <a:cubicBezTo>
                    <a:pt x="650" y="412"/>
                    <a:pt x="650" y="412"/>
                    <a:pt x="650" y="412"/>
                  </a:cubicBezTo>
                  <a:cubicBezTo>
                    <a:pt x="664" y="405"/>
                    <a:pt x="674" y="389"/>
                    <a:pt x="674" y="370"/>
                  </a:cubicBezTo>
                  <a:cubicBezTo>
                    <a:pt x="674" y="352"/>
                    <a:pt x="664" y="336"/>
                    <a:pt x="650" y="329"/>
                  </a:cubicBezTo>
                  <a:cubicBezTo>
                    <a:pt x="650" y="200"/>
                    <a:pt x="650" y="200"/>
                    <a:pt x="650" y="200"/>
                  </a:cubicBezTo>
                  <a:cubicBezTo>
                    <a:pt x="690" y="183"/>
                    <a:pt x="690" y="183"/>
                    <a:pt x="690" y="183"/>
                  </a:cubicBezTo>
                  <a:cubicBezTo>
                    <a:pt x="697" y="180"/>
                    <a:pt x="702" y="172"/>
                    <a:pt x="702" y="164"/>
                  </a:cubicBezTo>
                  <a:cubicBezTo>
                    <a:pt x="702" y="155"/>
                    <a:pt x="697" y="147"/>
                    <a:pt x="690" y="144"/>
                  </a:cubicBezTo>
                  <a:close/>
                  <a:moveTo>
                    <a:pt x="351" y="355"/>
                  </a:moveTo>
                  <a:cubicBezTo>
                    <a:pt x="346" y="355"/>
                    <a:pt x="341" y="354"/>
                    <a:pt x="336" y="352"/>
                  </a:cubicBezTo>
                  <a:cubicBezTo>
                    <a:pt x="129" y="262"/>
                    <a:pt x="129" y="262"/>
                    <a:pt x="129" y="262"/>
                  </a:cubicBezTo>
                  <a:cubicBezTo>
                    <a:pt x="129" y="386"/>
                    <a:pt x="129" y="386"/>
                    <a:pt x="129" y="386"/>
                  </a:cubicBezTo>
                  <a:cubicBezTo>
                    <a:pt x="129" y="487"/>
                    <a:pt x="280" y="517"/>
                    <a:pt x="327" y="517"/>
                  </a:cubicBezTo>
                  <a:cubicBezTo>
                    <a:pt x="375" y="517"/>
                    <a:pt x="375" y="517"/>
                    <a:pt x="375" y="517"/>
                  </a:cubicBezTo>
                  <a:cubicBezTo>
                    <a:pt x="410" y="517"/>
                    <a:pt x="574" y="487"/>
                    <a:pt x="574" y="386"/>
                  </a:cubicBezTo>
                  <a:cubicBezTo>
                    <a:pt x="574" y="262"/>
                    <a:pt x="574" y="262"/>
                    <a:pt x="574" y="262"/>
                  </a:cubicBezTo>
                  <a:cubicBezTo>
                    <a:pt x="366" y="352"/>
                    <a:pt x="366" y="352"/>
                    <a:pt x="366" y="352"/>
                  </a:cubicBezTo>
                  <a:cubicBezTo>
                    <a:pt x="361" y="354"/>
                    <a:pt x="356" y="355"/>
                    <a:pt x="351" y="355"/>
                  </a:cubicBezTo>
                  <a:close/>
                </a:path>
              </a:pathLst>
            </a:custGeom>
            <a:solidFill>
              <a:schemeClr val="bg1"/>
            </a:solidFill>
            <a:ln>
              <a:noFill/>
            </a:ln>
          </p:spPr>
          <p:txBody>
            <a:bodyPr vert="horz" wrap="square" lIns="121920" tIns="60960" rIns="121920" bIns="60960" numCol="1" anchor="t" anchorCtr="0" compatLnSpc="1"/>
            <a:lstStyle/>
            <a:p>
              <a:pP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grpSp>
      <p:sp>
        <p:nvSpPr>
          <p:cNvPr id="2" name="矩形 20"/>
          <p:cNvSpPr/>
          <p:nvPr/>
        </p:nvSpPr>
        <p:spPr bwMode="auto">
          <a:xfrm>
            <a:off x="2648378" y="5472086"/>
            <a:ext cx="6707285" cy="830997"/>
          </a:xfrm>
          <a:prstGeom prst="rect">
            <a:avLst/>
          </a:prstGeom>
        </p:spPr>
        <p:style>
          <a:lnRef idx="0">
            <a:srgbClr val="FFFFFF"/>
          </a:lnRef>
          <a:fillRef idx="1">
            <a:schemeClr val="accent1"/>
          </a:fillRef>
          <a:effectRef idx="0">
            <a:srgbClr val="FFFFFF"/>
          </a:effectRef>
          <a:fontRef idx="minor">
            <a:schemeClr val="lt1"/>
          </a:fontRef>
        </p:style>
        <p:txBody>
          <a:bodyPr wrap="none">
            <a:spAutoFit/>
          </a:bodyPr>
          <a:lstStyle/>
          <a:p>
            <a:pPr algn="ctr" defTabSz="609585">
              <a:defRPr/>
            </a:pPr>
            <a:r>
              <a:rPr lang="en-US" altLang="zh-CN" sz="2400" b="1" kern="100" dirty="0">
                <a:solidFill>
                  <a:prstClr val="white"/>
                </a:solidFill>
                <a:latin typeface="Open Sans" panose="020B0606030504020204" charset="0"/>
                <a:ea typeface="Open Sans" panose="020B0606030504020204" charset="0"/>
                <a:cs typeface="Open Sans" panose="020B0606030504020204" charset="0"/>
              </a:rPr>
              <a:t>How much has been borrowed? </a:t>
            </a:r>
          </a:p>
          <a:p>
            <a:pPr algn="ctr" defTabSz="609585">
              <a:defRPr/>
            </a:pPr>
            <a:r>
              <a:rPr lang="en-US" altLang="zh-CN" sz="2400" b="1" kern="100" dirty="0">
                <a:solidFill>
                  <a:prstClr val="white"/>
                </a:solidFill>
                <a:latin typeface="Open Sans" panose="020B0606030504020204" charset="0"/>
                <a:ea typeface="Open Sans" panose="020B0606030504020204" charset="0"/>
                <a:cs typeface="Open Sans" panose="020B0606030504020204" charset="0"/>
              </a:rPr>
              <a:t>How many students have taken out loans?</a:t>
            </a:r>
          </a:p>
        </p:txBody>
      </p:sp>
      <p:sp>
        <p:nvSpPr>
          <p:cNvPr id="5" name="矩形 20"/>
          <p:cNvSpPr/>
          <p:nvPr/>
        </p:nvSpPr>
        <p:spPr bwMode="auto">
          <a:xfrm>
            <a:off x="5077132" y="3829553"/>
            <a:ext cx="2037737" cy="461665"/>
          </a:xfrm>
          <a:prstGeom prst="rect">
            <a:avLst/>
          </a:prstGeom>
        </p:spPr>
        <p:style>
          <a:lnRef idx="2">
            <a:schemeClr val="accent1"/>
          </a:lnRef>
          <a:fillRef idx="0">
            <a:srgbClr val="FFFFFF"/>
          </a:fillRef>
          <a:effectRef idx="0">
            <a:srgbClr val="FFFFFF"/>
          </a:effectRef>
          <a:fontRef idx="minor">
            <a:schemeClr val="dk1"/>
          </a:fontRef>
        </p:style>
        <p:txBody>
          <a:bodyPr wrap="none">
            <a:spAutoFit/>
          </a:bodyPr>
          <a:lstStyle/>
          <a:p>
            <a:pPr algn="ctr" defTabSz="609585">
              <a:defRPr/>
            </a:pPr>
            <a:r>
              <a:rPr lang="en-US" altLang="zh-CN" sz="2400" b="1" kern="100">
                <a:solidFill>
                  <a:prstClr val="white"/>
                </a:solidFill>
                <a:latin typeface="Open Sans" panose="020B0606030504020204" charset="0"/>
                <a:ea typeface="Open Sans" panose="020B0606030504020204" charset="0"/>
                <a:cs typeface="Open Sans" panose="020B0606030504020204" charset="0"/>
              </a:rPr>
              <a:t>Let’s look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188"/>
            <a:ext cx="12192000" cy="30307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Open Sans" panose="020B0606030504020204" charset="0"/>
            </a:endParaRPr>
          </a:p>
        </p:txBody>
      </p:sp>
      <p:sp>
        <p:nvSpPr>
          <p:cNvPr id="21" name="矩形 20"/>
          <p:cNvSpPr/>
          <p:nvPr/>
        </p:nvSpPr>
        <p:spPr bwMode="auto">
          <a:xfrm>
            <a:off x="1656068" y="3524597"/>
            <a:ext cx="8879867" cy="913007"/>
          </a:xfrm>
          <a:prstGeom prst="rect">
            <a:avLst/>
          </a:prstGeom>
        </p:spPr>
        <p:txBody>
          <a:bodyPr wrap="none">
            <a:spAutoFit/>
          </a:bodyPr>
          <a:lstStyle/>
          <a:p>
            <a:pPr algn="ctr">
              <a:defRPr/>
            </a:pPr>
            <a:r>
              <a:rPr lang="en-US" altLang="zh-CN" sz="5333" b="1" kern="100">
                <a:solidFill>
                  <a:schemeClr val="accent1"/>
                </a:solidFill>
                <a:latin typeface="+mj-ea"/>
                <a:ea typeface="+mj-ea"/>
                <a:cs typeface="Open Sans" panose="020B0606030504020204" charset="0"/>
              </a:rPr>
              <a:t>Total Dollars vs Recipients</a:t>
            </a:r>
          </a:p>
        </p:txBody>
      </p:sp>
      <p:sp>
        <p:nvSpPr>
          <p:cNvPr id="23" name="矩形 22"/>
          <p:cNvSpPr/>
          <p:nvPr/>
        </p:nvSpPr>
        <p:spPr>
          <a:xfrm>
            <a:off x="1676401" y="4531361"/>
            <a:ext cx="8838353" cy="461665"/>
          </a:xfrm>
          <a:prstGeom prst="rect">
            <a:avLst/>
          </a:prstGeom>
        </p:spPr>
        <p:style>
          <a:lnRef idx="0">
            <a:srgbClr val="FFFFFF"/>
          </a:lnRef>
          <a:fillRef idx="1">
            <a:schemeClr val="accent1"/>
          </a:fillRef>
          <a:effectRef idx="0">
            <a:srgbClr val="FFFFFF"/>
          </a:effectRef>
          <a:fontRef idx="minor">
            <a:schemeClr val="lt1"/>
          </a:fontRef>
        </p:style>
        <p:txBody>
          <a:bodyPr wrap="square">
            <a:spAutoFit/>
          </a:bodyPr>
          <a:lstStyle/>
          <a:p>
            <a:pPr algn="ctr"/>
            <a:r>
              <a:rPr lang="en-US" altLang="zh-CN" sz="2400" b="1" kern="100">
                <a:solidFill>
                  <a:prstClr val="white"/>
                </a:solidFill>
                <a:latin typeface="Open Sans" panose="020B0606030504020204" charset="0"/>
                <a:ea typeface="Open Sans" panose="020B0606030504020204" charset="0"/>
                <a:cs typeface="Open Sans" panose="020B0606030504020204" charset="0"/>
                <a:sym typeface="+mn-ea"/>
              </a:rPr>
              <a:t>Direct Loan, Federal Femily Education Loan, Perkin</a:t>
            </a:r>
            <a:r>
              <a:rPr lang="en-US" altLang="zh-CN" sz="2400" b="1" i="1">
                <a:solidFill>
                  <a:schemeClr val="tx1">
                    <a:lumMod val="75000"/>
                    <a:lumOff val="25000"/>
                  </a:schemeClr>
                </a:solidFill>
                <a:latin typeface="+mj-lt"/>
                <a:cs typeface="Open Sans" panose="020B0606030504020204" charset="0"/>
              </a:rPr>
              <a:t> </a:t>
            </a:r>
          </a:p>
        </p:txBody>
      </p:sp>
      <p:cxnSp>
        <p:nvCxnSpPr>
          <p:cNvPr id="28" name="直接连接符 27"/>
          <p:cNvCxnSpPr/>
          <p:nvPr/>
        </p:nvCxnSpPr>
        <p:spPr>
          <a:xfrm>
            <a:off x="4466252" y="5161429"/>
            <a:ext cx="32594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191796" y="1701883"/>
            <a:ext cx="1808405" cy="1808405"/>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400" b="1">
                <a:latin typeface="Open Sans" panose="020B0606030504020204" charset="0"/>
                <a:cs typeface="Open Sans" panose="020B0606030504020204" charset="0"/>
              </a:rPr>
              <a:t>01</a:t>
            </a:r>
          </a:p>
        </p:txBody>
      </p:sp>
      <p:sp>
        <p:nvSpPr>
          <p:cNvPr id="14" name="矩形: 圆角 13"/>
          <p:cNvSpPr/>
          <p:nvPr/>
        </p:nvSpPr>
        <p:spPr>
          <a:xfrm>
            <a:off x="4894581" y="5640494"/>
            <a:ext cx="2401993" cy="525780"/>
          </a:xfrm>
          <a:prstGeom prst="roundRect">
            <a:avLst>
              <a:gd name="adj" fmla="val 5000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7">
                <a:latin typeface="+mj-lt"/>
                <a:cs typeface="Open Sans" panose="020B0606030504020204" charset="0"/>
              </a:rPr>
              <a:t>Overview</a:t>
            </a:r>
          </a:p>
        </p:txBody>
      </p:sp>
      <p:sp>
        <p:nvSpPr>
          <p:cNvPr id="5" name="Text Box 4"/>
          <p:cNvSpPr txBox="1"/>
          <p:nvPr/>
        </p:nvSpPr>
        <p:spPr>
          <a:xfrm>
            <a:off x="4064847" y="419100"/>
            <a:ext cx="4064000" cy="666786"/>
          </a:xfrm>
          <a:prstGeom prst="rect">
            <a:avLst/>
          </a:prstGeom>
          <a:noFill/>
        </p:spPr>
        <p:txBody>
          <a:bodyPr wrap="square" rtlCol="0">
            <a:spAutoFit/>
          </a:bodyPr>
          <a:lstStyle/>
          <a:p>
            <a:pPr algn="ctr"/>
            <a:r>
              <a:rPr lang="en-US" sz="3733" b="1">
                <a:solidFill>
                  <a:schemeClr val="tx2"/>
                </a:solidFill>
              </a:rPr>
              <a:t>2007 - 2022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7654" b="7654"/>
          <a:stretch>
            <a:fillRect/>
          </a:stretch>
        </p:blipFill>
        <p:spPr>
          <a:xfrm>
            <a:off x="0" y="0"/>
            <a:ext cx="12192000" cy="6858000"/>
          </a:xfrm>
          <a:prstGeom prst="rect">
            <a:avLst/>
          </a:prstGeom>
        </p:spPr>
      </p:pic>
      <p:sp>
        <p:nvSpPr>
          <p:cNvPr id="2" name="矩形 1"/>
          <p:cNvSpPr/>
          <p:nvPr/>
        </p:nvSpPr>
        <p:spPr>
          <a:xfrm>
            <a:off x="284480" y="351973"/>
            <a:ext cx="11623040" cy="615405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sp>
        <p:nvSpPr>
          <p:cNvPr id="4" name="矩形 3"/>
          <p:cNvSpPr/>
          <p:nvPr/>
        </p:nvSpPr>
        <p:spPr bwMode="auto">
          <a:xfrm>
            <a:off x="468029" y="769922"/>
            <a:ext cx="2729953" cy="4770537"/>
          </a:xfrm>
          <a:prstGeom prst="rect">
            <a:avLst/>
          </a:prstGeom>
        </p:spPr>
        <p:txBody>
          <a:bodyPr wrap="square">
            <a:spAutoFit/>
          </a:bodyPr>
          <a:lstStyle/>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This bar graph presents a comparison between total dollar amounts and the number of recipients from the years 2007 to 2022. </a:t>
            </a:r>
          </a:p>
          <a:p>
            <a:pPr defTabSz="609585">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A significant increase is evident in 2013, with the number of recipients surging to more than three times the previous year's figure.</a:t>
            </a:r>
          </a:p>
          <a:p>
            <a:pPr defTabSz="609585">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Notably, from 2007 up until 2019, the funds available did not suffice to cater to all students</a:t>
            </a:r>
          </a:p>
        </p:txBody>
      </p:sp>
      <p:pic>
        <p:nvPicPr>
          <p:cNvPr id="7" name="Picture 6" descr="bar"/>
          <p:cNvPicPr>
            <a:picLocks noChangeAspect="1"/>
          </p:cNvPicPr>
          <p:nvPr/>
        </p:nvPicPr>
        <p:blipFill>
          <a:blip r:embed="rId3"/>
          <a:stretch>
            <a:fillRect/>
          </a:stretch>
        </p:blipFill>
        <p:spPr>
          <a:xfrm>
            <a:off x="3279141" y="586741"/>
            <a:ext cx="8448887" cy="56582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188"/>
            <a:ext cx="12192000" cy="30307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Open Sans" panose="020B0606030504020204" charset="0"/>
            </a:endParaRPr>
          </a:p>
        </p:txBody>
      </p:sp>
      <p:sp>
        <p:nvSpPr>
          <p:cNvPr id="21" name="矩形 20"/>
          <p:cNvSpPr/>
          <p:nvPr/>
        </p:nvSpPr>
        <p:spPr bwMode="auto">
          <a:xfrm>
            <a:off x="1789598" y="3608417"/>
            <a:ext cx="8612806" cy="913007"/>
          </a:xfrm>
          <a:prstGeom prst="rect">
            <a:avLst/>
          </a:prstGeom>
        </p:spPr>
        <p:txBody>
          <a:bodyPr wrap="none">
            <a:spAutoFit/>
          </a:bodyPr>
          <a:lstStyle/>
          <a:p>
            <a:pPr algn="ctr">
              <a:defRPr/>
            </a:pPr>
            <a:r>
              <a:rPr lang="en-US" altLang="zh-CN" sz="5333" b="1" kern="100">
                <a:solidFill>
                  <a:schemeClr val="accent1"/>
                </a:solidFill>
                <a:latin typeface="+mj-ea"/>
                <a:ea typeface="+mj-ea"/>
                <a:cs typeface="Open Sans" panose="020B0606030504020204" charset="0"/>
              </a:rPr>
              <a:t>Recipients Over the Years</a:t>
            </a:r>
          </a:p>
        </p:txBody>
      </p:sp>
      <p:cxnSp>
        <p:nvCxnSpPr>
          <p:cNvPr id="28" name="直接连接符 27"/>
          <p:cNvCxnSpPr/>
          <p:nvPr/>
        </p:nvCxnSpPr>
        <p:spPr>
          <a:xfrm>
            <a:off x="4466252" y="5254563"/>
            <a:ext cx="32594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191796" y="1701883"/>
            <a:ext cx="1808405" cy="1808405"/>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400" b="1">
                <a:latin typeface="Open Sans" panose="020B0606030504020204" charset="0"/>
                <a:cs typeface="Open Sans" panose="020B0606030504020204" charset="0"/>
              </a:rPr>
              <a:t>02</a:t>
            </a:r>
          </a:p>
        </p:txBody>
      </p:sp>
      <p:sp>
        <p:nvSpPr>
          <p:cNvPr id="14" name="矩形: 圆角 13"/>
          <p:cNvSpPr/>
          <p:nvPr/>
        </p:nvSpPr>
        <p:spPr>
          <a:xfrm>
            <a:off x="4859867" y="5566834"/>
            <a:ext cx="2472267" cy="541020"/>
          </a:xfrm>
          <a:prstGeom prst="roundRect">
            <a:avLst>
              <a:gd name="adj" fmla="val 5000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7">
                <a:latin typeface="+mj-lt"/>
                <a:cs typeface="Open Sans" panose="020B0606030504020204" charset="0"/>
              </a:rPr>
              <a:t>Overview</a:t>
            </a:r>
          </a:p>
        </p:txBody>
      </p:sp>
      <p:sp>
        <p:nvSpPr>
          <p:cNvPr id="4" name="矩形 22"/>
          <p:cNvSpPr/>
          <p:nvPr/>
        </p:nvSpPr>
        <p:spPr>
          <a:xfrm>
            <a:off x="1676401" y="4605867"/>
            <a:ext cx="8838353" cy="461665"/>
          </a:xfrm>
          <a:prstGeom prst="rect">
            <a:avLst/>
          </a:prstGeom>
        </p:spPr>
        <p:style>
          <a:lnRef idx="0">
            <a:srgbClr val="FFFFFF"/>
          </a:lnRef>
          <a:fillRef idx="1">
            <a:schemeClr val="accent1"/>
          </a:fillRef>
          <a:effectRef idx="0">
            <a:srgbClr val="FFFFFF"/>
          </a:effectRef>
          <a:fontRef idx="minor">
            <a:schemeClr val="lt1"/>
          </a:fontRef>
        </p:style>
        <p:txBody>
          <a:bodyPr wrap="square">
            <a:spAutoFit/>
          </a:bodyPr>
          <a:lstStyle/>
          <a:p>
            <a:pPr algn="ctr"/>
            <a:r>
              <a:rPr lang="en-US" altLang="zh-CN" sz="2400" b="1" kern="100">
                <a:solidFill>
                  <a:prstClr val="white"/>
                </a:solidFill>
                <a:latin typeface="Open Sans" panose="020B0606030504020204" charset="0"/>
                <a:ea typeface="Open Sans" panose="020B0606030504020204" charset="0"/>
                <a:cs typeface="Open Sans" panose="020B0606030504020204" charset="0"/>
                <a:sym typeface="+mn-ea"/>
              </a:rPr>
              <a:t>Direct Loan, Federal Femily Education Loan, Perkin</a:t>
            </a:r>
            <a:r>
              <a:rPr lang="en-US" altLang="zh-CN" sz="2400" b="1" i="1">
                <a:solidFill>
                  <a:schemeClr val="tx1">
                    <a:lumMod val="75000"/>
                    <a:lumOff val="25000"/>
                  </a:schemeClr>
                </a:solidFill>
                <a:latin typeface="+mj-lt"/>
                <a:cs typeface="Open Sans" panose="020B0606030504020204" charset="0"/>
              </a:rPr>
              <a:t> </a:t>
            </a:r>
          </a:p>
        </p:txBody>
      </p:sp>
      <p:sp>
        <p:nvSpPr>
          <p:cNvPr id="5" name="Text Box 4"/>
          <p:cNvSpPr txBox="1"/>
          <p:nvPr/>
        </p:nvSpPr>
        <p:spPr>
          <a:xfrm>
            <a:off x="4064847" y="419100"/>
            <a:ext cx="4064000" cy="666786"/>
          </a:xfrm>
          <a:prstGeom prst="rect">
            <a:avLst/>
          </a:prstGeom>
          <a:noFill/>
        </p:spPr>
        <p:txBody>
          <a:bodyPr wrap="square" rtlCol="0">
            <a:spAutoFit/>
          </a:bodyPr>
          <a:lstStyle/>
          <a:p>
            <a:pPr algn="ctr"/>
            <a:r>
              <a:rPr lang="en-US" sz="3733" b="1">
                <a:solidFill>
                  <a:schemeClr val="tx2"/>
                </a:solidFill>
              </a:rPr>
              <a:t>2007 - 2022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7654" b="7654"/>
          <a:stretch>
            <a:fillRect/>
          </a:stretch>
        </p:blipFill>
        <p:spPr>
          <a:xfrm>
            <a:off x="0" y="0"/>
            <a:ext cx="12192000" cy="6858000"/>
          </a:xfrm>
          <a:prstGeom prst="rect">
            <a:avLst/>
          </a:prstGeom>
        </p:spPr>
      </p:pic>
      <p:sp>
        <p:nvSpPr>
          <p:cNvPr id="2" name="矩形 1"/>
          <p:cNvSpPr/>
          <p:nvPr/>
        </p:nvSpPr>
        <p:spPr>
          <a:xfrm>
            <a:off x="284480" y="351973"/>
            <a:ext cx="11623040" cy="615405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zh-CN" altLang="en-US" sz="2400">
              <a:solidFill>
                <a:prstClr val="white"/>
              </a:solidFill>
              <a:latin typeface="Open Sans" panose="020B0606030504020204" charset="0"/>
              <a:ea typeface="Open Sans" panose="020B0606030504020204" charset="0"/>
              <a:cs typeface="Open Sans" panose="020B0606030504020204" charset="0"/>
            </a:endParaRPr>
          </a:p>
        </p:txBody>
      </p:sp>
      <p:pic>
        <p:nvPicPr>
          <p:cNvPr id="4" name="Picture 3" descr="line"/>
          <p:cNvPicPr>
            <a:picLocks noChangeAspect="1"/>
          </p:cNvPicPr>
          <p:nvPr/>
        </p:nvPicPr>
        <p:blipFill>
          <a:blip r:embed="rId3"/>
          <a:stretch>
            <a:fillRect/>
          </a:stretch>
        </p:blipFill>
        <p:spPr>
          <a:xfrm>
            <a:off x="3721100" y="951654"/>
            <a:ext cx="7962053" cy="4954693"/>
          </a:xfrm>
          <a:prstGeom prst="rect">
            <a:avLst/>
          </a:prstGeom>
        </p:spPr>
      </p:pic>
      <p:sp>
        <p:nvSpPr>
          <p:cNvPr id="5" name="矩形 3"/>
          <p:cNvSpPr/>
          <p:nvPr/>
        </p:nvSpPr>
        <p:spPr bwMode="auto">
          <a:xfrm>
            <a:off x="626356" y="1029849"/>
            <a:ext cx="2729953" cy="4278094"/>
          </a:xfrm>
          <a:prstGeom prst="rect">
            <a:avLst/>
          </a:prstGeom>
        </p:spPr>
        <p:txBody>
          <a:bodyPr wrap="square">
            <a:spAutoFit/>
          </a:bodyPr>
          <a:lstStyle/>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A consistent increase in Direct Loans recipients from 2008 to 2022, with a sharp rise between 2012 and 2014.</a:t>
            </a:r>
          </a:p>
          <a:p>
            <a:pPr defTabSz="609585">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FFEL recipients peaked in 2014 but dwindled by 2022, indicating changing borrowing trends.</a:t>
            </a:r>
          </a:p>
          <a:p>
            <a:pPr marL="228594" indent="-228594" defTabSz="609585">
              <a:buFont typeface="Arial" panose="020B0604020202020204" pitchFamily="34" charset="0"/>
              <a:buChar char="•"/>
              <a:defRPr/>
            </a:pPr>
            <a:endParaRPr lang="en-US" altLang="zh-CN" sz="1600" b="1" i="1">
              <a:solidFill>
                <a:prstClr val="white"/>
              </a:solidFill>
              <a:latin typeface="Open Sans" panose="020B0606030504020204" charset="0"/>
              <a:ea typeface="Open Sans" panose="020B0606030504020204" charset="0"/>
              <a:cs typeface="Open Sans" panose="020B0606030504020204" charset="0"/>
            </a:endParaRPr>
          </a:p>
          <a:p>
            <a:pPr marL="228594" indent="-228594" defTabSz="609585">
              <a:buFont typeface="Arial" panose="020B0604020202020204" pitchFamily="34" charset="0"/>
              <a:buChar char="•"/>
              <a:defRPr/>
            </a:pPr>
            <a:r>
              <a:rPr lang="en-US" altLang="zh-CN" sz="1600" b="1" i="1">
                <a:solidFill>
                  <a:prstClr val="white"/>
                </a:solidFill>
                <a:latin typeface="Open Sans" panose="020B0606030504020204" charset="0"/>
                <a:ea typeface="Open Sans" panose="020B0606030504020204" charset="0"/>
                <a:cs typeface="Open Sans" panose="020B0606030504020204" charset="0"/>
              </a:rPr>
              <a:t>Perkins loan recipients showed minor fluctuations, suggesting consistent demand and funding over the years.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758</Words>
  <Application>Microsoft Office PowerPoint</Application>
  <PresentationFormat>Widescreen</PresentationFormat>
  <Paragraphs>66</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等线 Light</vt:lpstr>
      <vt:lpstr>-apple-system</vt:lpstr>
      <vt:lpstr>Arial</vt:lpstr>
      <vt:lpstr>Calibri</vt:lpstr>
      <vt:lpstr>Calibri Light</vt:lpstr>
      <vt:lpstr>Open Sans</vt:lpstr>
      <vt:lpstr>Slack-Lato</vt:lpstr>
      <vt:lpstr>Office Theme</vt:lpstr>
      <vt:lpstr>Data and Visualization  Project 1: Student Loan Analysis </vt:lpstr>
      <vt:lpstr>Analysis Proposal: Student Loans</vt:lpstr>
      <vt:lpstr>What age and location type are most impacted by student Loan debt?</vt:lpstr>
      <vt:lpstr>What age and location type are most impacted by student Loan debt?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Tuition Costs</vt:lpstr>
      <vt:lpstr>How does the rise in tuition costs relate to student debt?</vt:lpstr>
      <vt:lpstr>Reference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Visualization  Project 1: Student Loan Analysis </dc:title>
  <dc:creator>alex godina</dc:creator>
  <cp:lastModifiedBy>alex godina</cp:lastModifiedBy>
  <cp:revision>5</cp:revision>
  <dcterms:created xsi:type="dcterms:W3CDTF">2023-10-24T00:55:23Z</dcterms:created>
  <dcterms:modified xsi:type="dcterms:W3CDTF">2023-10-24T02:41:43Z</dcterms:modified>
</cp:coreProperties>
</file>