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30" r:id="rId3"/>
    <p:sldId id="311" r:id="rId4"/>
    <p:sldId id="322" r:id="rId5"/>
    <p:sldId id="350" r:id="rId6"/>
    <p:sldId id="363" r:id="rId7"/>
    <p:sldId id="351" r:id="rId8"/>
    <p:sldId id="328" r:id="rId9"/>
    <p:sldId id="329" r:id="rId10"/>
  </p:sldIdLst>
  <p:sldSz cx="9144000" cy="5143500" type="screen16x9"/>
  <p:notesSz cx="6858000" cy="91440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2F5"/>
    <a:srgbClr val="013B6D"/>
    <a:srgbClr val="1D4E89"/>
    <a:srgbClr val="F6F6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5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533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</a:fld>
            <a:endParaRPr lang="zh-CN" altLang="en-US"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</a:fld>
            <a:endParaRPr lang="zh-CN" altLang="en-US"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Open Sans" panose="020B0606030504020204" charset="0"/>
        <a:ea typeface="Open Sans" panose="020B0606030504020204" charset="0"/>
        <a:cs typeface="Open Sans" panose="020B060603050402020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Open Sans" panose="020B0606030504020204" charset="0"/>
        <a:ea typeface="Open Sans" panose="020B0606030504020204" charset="0"/>
        <a:cs typeface="Open Sans" panose="020B060603050402020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Open Sans" panose="020B0606030504020204" charset="0"/>
        <a:ea typeface="Open Sans" panose="020B0606030504020204" charset="0"/>
        <a:cs typeface="Open Sans" panose="020B060603050402020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Open Sans" panose="020B0606030504020204" charset="0"/>
        <a:ea typeface="Open Sans" panose="020B0606030504020204" charset="0"/>
        <a:cs typeface="Open Sans" panose="020B060603050402020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Open Sans" panose="020B0606030504020204" charset="0"/>
        <a:ea typeface="Open Sans" panose="020B0606030504020204" charset="0"/>
        <a:cs typeface="Open Sans" panose="020B060603050402020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1"/>
            <a:ext cx="9144000" cy="1172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Open Sans" panose="020B060603050402020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1"/>
            <a:ext cx="9144000" cy="1172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Open Sans" panose="020B0606030504020204" charset="0"/>
            </a:endParaRP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0" y="1079391"/>
            <a:ext cx="3155795" cy="188710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" name="矩形 1"/>
          <p:cNvSpPr/>
          <p:nvPr userDrawn="1"/>
        </p:nvSpPr>
        <p:spPr>
          <a:xfrm>
            <a:off x="3256156" y="1059366"/>
            <a:ext cx="3311912" cy="191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Open Sans" panose="020B0606030504020204" charset="0"/>
            </a:endParaRP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4817327" y="3047070"/>
            <a:ext cx="4326673" cy="19263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3047071"/>
            <a:ext cx="4672361" cy="191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Open Sans" panose="020B0606030504020204" charset="0"/>
            </a:endParaRPr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679581" y="1068240"/>
            <a:ext cx="2464419" cy="188710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9144000" cy="1172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Open Sans" panose="020B0606030504020204" charset="0"/>
            </a:endParaRP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0" y="1257810"/>
            <a:ext cx="4572000" cy="188710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3" name="矩形 2"/>
          <p:cNvSpPr/>
          <p:nvPr userDrawn="1"/>
        </p:nvSpPr>
        <p:spPr>
          <a:xfrm>
            <a:off x="4572000" y="1257810"/>
            <a:ext cx="4572000" cy="1887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Open Sans" panose="020B060603050402020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9144000" cy="1172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Open Sans" panose="020B0606030504020204" charset="0"/>
            </a:endParaRP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112294" y="1350977"/>
            <a:ext cx="2181726" cy="152549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2358189" y="1350976"/>
            <a:ext cx="2181726" cy="152549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4604084" y="1350976"/>
            <a:ext cx="2181726" cy="152549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6849979" y="1350975"/>
            <a:ext cx="2181726" cy="152549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defRPr>
            </a:lvl1pPr>
          </a:lstStyle>
          <a:p>
            <a:fld id="{B13F87CF-3569-4A6D-ABE9-80B564D3AF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defRPr>
            </a:lvl1pPr>
          </a:lstStyle>
          <a:p>
            <a:fld id="{E431EDE2-ED55-47B1-BF0C-0EF98048EBB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Open Sans" panose="020B0606030504020204" charset="0"/>
          <a:ea typeface="Open Sans" panose="020B0606030504020204" charset="0"/>
          <a:cs typeface="Open Sans" panose="020B060603050402020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Open Sans" panose="020B0606030504020204" charset="0"/>
          <a:ea typeface="Open Sans" panose="020B0606030504020204" charset="0"/>
          <a:cs typeface="Open Sans" panose="020B060603050402020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charset="0"/>
          <a:ea typeface="Open Sans" panose="020B0606030504020204" charset="0"/>
          <a:cs typeface="Open Sans" panose="020B060603050402020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Open Sans" panose="020B0606030504020204" charset="0"/>
          <a:ea typeface="Open Sans" panose="020B0606030504020204" charset="0"/>
          <a:cs typeface="Open Sans" panose="020B060603050402020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Open Sans" panose="020B0606030504020204" charset="0"/>
          <a:ea typeface="Open Sans" panose="020B0606030504020204" charset="0"/>
          <a:cs typeface="Open Sans" panose="020B060603050402020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Open Sans" panose="020B0606030504020204" charset="0"/>
          <a:ea typeface="Open Sans" panose="020B0606030504020204" charset="0"/>
          <a:cs typeface="Open Sans" panose="020B060603050402020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: 形状 13"/>
          <p:cNvSpPr/>
          <p:nvPr/>
        </p:nvSpPr>
        <p:spPr>
          <a:xfrm rot="10800000">
            <a:off x="0" y="0"/>
            <a:ext cx="9144000" cy="3992136"/>
          </a:xfrm>
          <a:custGeom>
            <a:avLst/>
            <a:gdLst>
              <a:gd name="connsiteX0" fmla="*/ 9144000 w 9144000"/>
              <a:gd name="connsiteY0" fmla="*/ 3992136 h 3992136"/>
              <a:gd name="connsiteX1" fmla="*/ 0 w 9144000"/>
              <a:gd name="connsiteY1" fmla="*/ 3992136 h 3992136"/>
              <a:gd name="connsiteX2" fmla="*/ 0 w 9144000"/>
              <a:gd name="connsiteY2" fmla="*/ 379141 h 3992136"/>
              <a:gd name="connsiteX3" fmla="*/ 4301185 w 9144000"/>
              <a:gd name="connsiteY3" fmla="*/ 379141 h 3992136"/>
              <a:gd name="connsiteX4" fmla="*/ 4572001 w 9144000"/>
              <a:gd name="connsiteY4" fmla="*/ 0 h 3992136"/>
              <a:gd name="connsiteX5" fmla="*/ 4842816 w 9144000"/>
              <a:gd name="connsiteY5" fmla="*/ 379141 h 3992136"/>
              <a:gd name="connsiteX6" fmla="*/ 9144000 w 9144000"/>
              <a:gd name="connsiteY6" fmla="*/ 379141 h 399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3992136">
                <a:moveTo>
                  <a:pt x="9144000" y="3992136"/>
                </a:moveTo>
                <a:lnTo>
                  <a:pt x="0" y="3992136"/>
                </a:lnTo>
                <a:lnTo>
                  <a:pt x="0" y="379141"/>
                </a:lnTo>
                <a:lnTo>
                  <a:pt x="4301185" y="379141"/>
                </a:lnTo>
                <a:lnTo>
                  <a:pt x="4572001" y="0"/>
                </a:lnTo>
                <a:lnTo>
                  <a:pt x="4842816" y="379141"/>
                </a:lnTo>
                <a:lnTo>
                  <a:pt x="9144000" y="3791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2633028" y="2162234"/>
            <a:ext cx="3877945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Students Loan</a:t>
            </a:r>
            <a:endParaRPr kumimoji="0" lang="en-US" altLang="zh-CN" sz="4000" b="1" i="0" u="none" strike="noStrike" kern="1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465776" y="3317924"/>
            <a:ext cx="2444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893848" y="651943"/>
            <a:ext cx="1356304" cy="1356304"/>
            <a:chOff x="3893848" y="1276412"/>
            <a:chExt cx="1356304" cy="1356304"/>
          </a:xfrm>
        </p:grpSpPr>
        <p:sp>
          <p:nvSpPr>
            <p:cNvPr id="3" name="椭圆 2"/>
            <p:cNvSpPr/>
            <p:nvPr/>
          </p:nvSpPr>
          <p:spPr>
            <a:xfrm>
              <a:off x="3893848" y="1276412"/>
              <a:ext cx="1356304" cy="1356304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endParaRPr>
            </a:p>
          </p:txBody>
        </p:sp>
        <p:sp>
          <p:nvSpPr>
            <p:cNvPr id="31" name="Freeform 5"/>
            <p:cNvSpPr>
              <a:spLocks noEditPoints="1"/>
            </p:cNvSpPr>
            <p:nvPr/>
          </p:nvSpPr>
          <p:spPr bwMode="auto">
            <a:xfrm>
              <a:off x="4008813" y="1508646"/>
              <a:ext cx="1126374" cy="827336"/>
            </a:xfrm>
            <a:custGeom>
              <a:avLst/>
              <a:gdLst>
                <a:gd name="T0" fmla="*/ 690 w 702"/>
                <a:gd name="T1" fmla="*/ 144 h 517"/>
                <a:gd name="T2" fmla="*/ 358 w 702"/>
                <a:gd name="T3" fmla="*/ 1 h 517"/>
                <a:gd name="T4" fmla="*/ 351 w 702"/>
                <a:gd name="T5" fmla="*/ 0 h 517"/>
                <a:gd name="T6" fmla="*/ 345 w 702"/>
                <a:gd name="T7" fmla="*/ 1 h 517"/>
                <a:gd name="T8" fmla="*/ 12 w 702"/>
                <a:gd name="T9" fmla="*/ 144 h 517"/>
                <a:gd name="T10" fmla="*/ 0 w 702"/>
                <a:gd name="T11" fmla="*/ 164 h 517"/>
                <a:gd name="T12" fmla="*/ 12 w 702"/>
                <a:gd name="T13" fmla="*/ 183 h 517"/>
                <a:gd name="T14" fmla="*/ 345 w 702"/>
                <a:gd name="T15" fmla="*/ 326 h 517"/>
                <a:gd name="T16" fmla="*/ 358 w 702"/>
                <a:gd name="T17" fmla="*/ 326 h 517"/>
                <a:gd name="T18" fmla="*/ 616 w 702"/>
                <a:gd name="T19" fmla="*/ 215 h 517"/>
                <a:gd name="T20" fmla="*/ 616 w 702"/>
                <a:gd name="T21" fmla="*/ 329 h 517"/>
                <a:gd name="T22" fmla="*/ 593 w 702"/>
                <a:gd name="T23" fmla="*/ 370 h 517"/>
                <a:gd name="T24" fmla="*/ 616 w 702"/>
                <a:gd name="T25" fmla="*/ 412 h 517"/>
                <a:gd name="T26" fmla="*/ 616 w 702"/>
                <a:gd name="T27" fmla="*/ 452 h 517"/>
                <a:gd name="T28" fmla="*/ 650 w 702"/>
                <a:gd name="T29" fmla="*/ 452 h 517"/>
                <a:gd name="T30" fmla="*/ 650 w 702"/>
                <a:gd name="T31" fmla="*/ 412 h 517"/>
                <a:gd name="T32" fmla="*/ 674 w 702"/>
                <a:gd name="T33" fmla="*/ 370 h 517"/>
                <a:gd name="T34" fmla="*/ 650 w 702"/>
                <a:gd name="T35" fmla="*/ 329 h 517"/>
                <a:gd name="T36" fmla="*/ 650 w 702"/>
                <a:gd name="T37" fmla="*/ 200 h 517"/>
                <a:gd name="T38" fmla="*/ 690 w 702"/>
                <a:gd name="T39" fmla="*/ 183 h 517"/>
                <a:gd name="T40" fmla="*/ 702 w 702"/>
                <a:gd name="T41" fmla="*/ 164 h 517"/>
                <a:gd name="T42" fmla="*/ 690 w 702"/>
                <a:gd name="T43" fmla="*/ 144 h 517"/>
                <a:gd name="T44" fmla="*/ 351 w 702"/>
                <a:gd name="T45" fmla="*/ 355 h 517"/>
                <a:gd name="T46" fmla="*/ 336 w 702"/>
                <a:gd name="T47" fmla="*/ 352 h 517"/>
                <a:gd name="T48" fmla="*/ 129 w 702"/>
                <a:gd name="T49" fmla="*/ 262 h 517"/>
                <a:gd name="T50" fmla="*/ 129 w 702"/>
                <a:gd name="T51" fmla="*/ 386 h 517"/>
                <a:gd name="T52" fmla="*/ 327 w 702"/>
                <a:gd name="T53" fmla="*/ 517 h 517"/>
                <a:gd name="T54" fmla="*/ 375 w 702"/>
                <a:gd name="T55" fmla="*/ 517 h 517"/>
                <a:gd name="T56" fmla="*/ 574 w 702"/>
                <a:gd name="T57" fmla="*/ 386 h 517"/>
                <a:gd name="T58" fmla="*/ 574 w 702"/>
                <a:gd name="T59" fmla="*/ 262 h 517"/>
                <a:gd name="T60" fmla="*/ 366 w 702"/>
                <a:gd name="T61" fmla="*/ 352 h 517"/>
                <a:gd name="T62" fmla="*/ 351 w 702"/>
                <a:gd name="T63" fmla="*/ 355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02" h="517">
                  <a:moveTo>
                    <a:pt x="690" y="144"/>
                  </a:moveTo>
                  <a:cubicBezTo>
                    <a:pt x="358" y="1"/>
                    <a:pt x="358" y="1"/>
                    <a:pt x="358" y="1"/>
                  </a:cubicBezTo>
                  <a:cubicBezTo>
                    <a:pt x="356" y="0"/>
                    <a:pt x="353" y="0"/>
                    <a:pt x="351" y="0"/>
                  </a:cubicBezTo>
                  <a:cubicBezTo>
                    <a:pt x="349" y="0"/>
                    <a:pt x="347" y="0"/>
                    <a:pt x="345" y="1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5" y="147"/>
                    <a:pt x="0" y="155"/>
                    <a:pt x="0" y="164"/>
                  </a:cubicBezTo>
                  <a:cubicBezTo>
                    <a:pt x="0" y="172"/>
                    <a:pt x="5" y="180"/>
                    <a:pt x="12" y="183"/>
                  </a:cubicBezTo>
                  <a:cubicBezTo>
                    <a:pt x="345" y="326"/>
                    <a:pt x="345" y="326"/>
                    <a:pt x="345" y="326"/>
                  </a:cubicBezTo>
                  <a:cubicBezTo>
                    <a:pt x="349" y="328"/>
                    <a:pt x="354" y="328"/>
                    <a:pt x="358" y="326"/>
                  </a:cubicBezTo>
                  <a:cubicBezTo>
                    <a:pt x="616" y="215"/>
                    <a:pt x="616" y="215"/>
                    <a:pt x="616" y="215"/>
                  </a:cubicBezTo>
                  <a:cubicBezTo>
                    <a:pt x="616" y="329"/>
                    <a:pt x="616" y="329"/>
                    <a:pt x="616" y="329"/>
                  </a:cubicBezTo>
                  <a:cubicBezTo>
                    <a:pt x="602" y="336"/>
                    <a:pt x="593" y="352"/>
                    <a:pt x="593" y="370"/>
                  </a:cubicBezTo>
                  <a:cubicBezTo>
                    <a:pt x="593" y="389"/>
                    <a:pt x="602" y="405"/>
                    <a:pt x="616" y="412"/>
                  </a:cubicBezTo>
                  <a:cubicBezTo>
                    <a:pt x="616" y="452"/>
                    <a:pt x="616" y="452"/>
                    <a:pt x="616" y="452"/>
                  </a:cubicBezTo>
                  <a:cubicBezTo>
                    <a:pt x="650" y="452"/>
                    <a:pt x="650" y="452"/>
                    <a:pt x="650" y="452"/>
                  </a:cubicBezTo>
                  <a:cubicBezTo>
                    <a:pt x="650" y="412"/>
                    <a:pt x="650" y="412"/>
                    <a:pt x="650" y="412"/>
                  </a:cubicBezTo>
                  <a:cubicBezTo>
                    <a:pt x="664" y="405"/>
                    <a:pt x="674" y="389"/>
                    <a:pt x="674" y="370"/>
                  </a:cubicBezTo>
                  <a:cubicBezTo>
                    <a:pt x="674" y="352"/>
                    <a:pt x="664" y="336"/>
                    <a:pt x="650" y="329"/>
                  </a:cubicBezTo>
                  <a:cubicBezTo>
                    <a:pt x="650" y="200"/>
                    <a:pt x="650" y="200"/>
                    <a:pt x="650" y="200"/>
                  </a:cubicBezTo>
                  <a:cubicBezTo>
                    <a:pt x="690" y="183"/>
                    <a:pt x="690" y="183"/>
                    <a:pt x="690" y="183"/>
                  </a:cubicBezTo>
                  <a:cubicBezTo>
                    <a:pt x="697" y="180"/>
                    <a:pt x="702" y="172"/>
                    <a:pt x="702" y="164"/>
                  </a:cubicBezTo>
                  <a:cubicBezTo>
                    <a:pt x="702" y="155"/>
                    <a:pt x="697" y="147"/>
                    <a:pt x="690" y="144"/>
                  </a:cubicBezTo>
                  <a:close/>
                  <a:moveTo>
                    <a:pt x="351" y="355"/>
                  </a:moveTo>
                  <a:cubicBezTo>
                    <a:pt x="346" y="355"/>
                    <a:pt x="341" y="354"/>
                    <a:pt x="336" y="352"/>
                  </a:cubicBezTo>
                  <a:cubicBezTo>
                    <a:pt x="129" y="262"/>
                    <a:pt x="129" y="262"/>
                    <a:pt x="129" y="262"/>
                  </a:cubicBezTo>
                  <a:cubicBezTo>
                    <a:pt x="129" y="386"/>
                    <a:pt x="129" y="386"/>
                    <a:pt x="129" y="386"/>
                  </a:cubicBezTo>
                  <a:cubicBezTo>
                    <a:pt x="129" y="487"/>
                    <a:pt x="280" y="517"/>
                    <a:pt x="327" y="517"/>
                  </a:cubicBezTo>
                  <a:cubicBezTo>
                    <a:pt x="375" y="517"/>
                    <a:pt x="375" y="517"/>
                    <a:pt x="375" y="517"/>
                  </a:cubicBezTo>
                  <a:cubicBezTo>
                    <a:pt x="410" y="517"/>
                    <a:pt x="574" y="487"/>
                    <a:pt x="574" y="386"/>
                  </a:cubicBezTo>
                  <a:cubicBezTo>
                    <a:pt x="574" y="262"/>
                    <a:pt x="574" y="262"/>
                    <a:pt x="574" y="262"/>
                  </a:cubicBezTo>
                  <a:cubicBezTo>
                    <a:pt x="366" y="352"/>
                    <a:pt x="366" y="352"/>
                    <a:pt x="366" y="352"/>
                  </a:cubicBezTo>
                  <a:cubicBezTo>
                    <a:pt x="361" y="354"/>
                    <a:pt x="356" y="355"/>
                    <a:pt x="351" y="3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endParaRPr>
            </a:p>
          </p:txBody>
        </p:sp>
      </p:grpSp>
      <p:sp>
        <p:nvSpPr>
          <p:cNvPr id="2" name="矩形 20"/>
          <p:cNvSpPr/>
          <p:nvPr/>
        </p:nvSpPr>
        <p:spPr bwMode="auto">
          <a:xfrm>
            <a:off x="1712278" y="4104064"/>
            <a:ext cx="5578475" cy="645160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>
            <a:spAutoFit/>
          </a:bodyPr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How much has been borrowed, </a:t>
            </a:r>
            <a:endParaRPr kumimoji="0" lang="en-US" altLang="zh-CN" b="1" i="0" u="none" strike="noStrike" kern="1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and how many students have taken out loans?</a:t>
            </a:r>
            <a:endParaRPr kumimoji="0" lang="en-US" altLang="zh-CN" b="1" i="0" u="none" strike="noStrike" kern="1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5" name="矩形 20"/>
          <p:cNvSpPr/>
          <p:nvPr/>
        </p:nvSpPr>
        <p:spPr bwMode="auto">
          <a:xfrm>
            <a:off x="3780473" y="2872164"/>
            <a:ext cx="1583055" cy="36830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none">
            <a:spAutoFit/>
          </a:bodyPr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Let’s look at</a:t>
            </a:r>
            <a:endParaRPr kumimoji="0" lang="en-US" altLang="zh-CN" b="1" i="0" u="none" strike="noStrike" kern="1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0641"/>
            <a:ext cx="9144000" cy="22730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Open Sans" panose="020B0606030504020204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124903" y="2643447"/>
            <a:ext cx="6894195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4000" b="1" kern="100">
                <a:solidFill>
                  <a:schemeClr val="accent1"/>
                </a:solidFill>
                <a:latin typeface="+mj-ea"/>
                <a:ea typeface="+mj-ea"/>
                <a:cs typeface="Open Sans" panose="020B0606030504020204" charset="0"/>
              </a:rPr>
              <a:t>Total Dollars vs Recipients</a:t>
            </a:r>
            <a:endParaRPr lang="en-US" altLang="zh-CN" sz="4000" b="1" kern="100">
              <a:solidFill>
                <a:schemeClr val="accent1"/>
              </a:solidFill>
              <a:latin typeface="+mj-ea"/>
              <a:ea typeface="+mj-ea"/>
              <a:cs typeface="Open Sans" panose="020B060603050402020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57300" y="3398520"/>
            <a:ext cx="6628765" cy="368300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b="1" kern="10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+mn-ea"/>
              </a:rPr>
              <a:t>Direct Loan, Federal Femily Education Loan, Perkin</a:t>
            </a:r>
            <a:r>
              <a:rPr lang="en-US" altLang="zh-CN" b="1" i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Open Sans" panose="020B0606030504020204" charset="0"/>
              </a:rPr>
              <a:t> </a:t>
            </a:r>
            <a:endParaRPr lang="en-US" altLang="zh-CN" b="1" i="1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Open Sans" panose="020B0606030504020204" charset="0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349689" y="3871072"/>
            <a:ext cx="244462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3893847" y="1276412"/>
            <a:ext cx="1356304" cy="1356304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>
                <a:latin typeface="Open Sans" panose="020B0606030504020204" charset="0"/>
                <a:cs typeface="Open Sans" panose="020B0606030504020204" charset="0"/>
              </a:rPr>
              <a:t>01</a:t>
            </a:r>
            <a:endParaRPr lang="en-US" altLang="zh-CN" sz="4800" b="1">
              <a:latin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3670935" y="4230370"/>
            <a:ext cx="1801495" cy="394335"/>
          </a:xfrm>
          <a:prstGeom prst="roundRect">
            <a:avLst>
              <a:gd name="adj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latin typeface="+mj-lt"/>
                <a:cs typeface="Open Sans" panose="020B0606030504020204" charset="0"/>
              </a:rPr>
              <a:t>Overview</a:t>
            </a:r>
            <a:endParaRPr lang="zh-CN" altLang="en-US" sz="1100">
              <a:latin typeface="+mj-lt"/>
              <a:cs typeface="Open Sans" panose="020B060603050402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048635" y="314325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solidFill>
                  <a:schemeClr val="tx2"/>
                </a:solidFill>
              </a:rPr>
              <a:t>2007 - 2022</a:t>
            </a:r>
            <a:endParaRPr lang="en-US" sz="2800" b="1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4" b="765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13360" y="263979"/>
            <a:ext cx="8717280" cy="4615543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51021" y="577441"/>
            <a:ext cx="2047465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This bar graph presents a comparison between total dollar amounts and the number of recipients from the years 2007 to 2022. </a:t>
            </a:r>
            <a:endParaRPr kumimoji="0" lang="en-US" altLang="zh-CN" sz="1200" b="1" i="1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  <a:p>
            <a:pPr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1" i="1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A significant increase is evident in 2013, with the number of recipients surging to more than three times the previous year's figure.</a:t>
            </a:r>
            <a:endParaRPr kumimoji="0" lang="en-US" altLang="zh-CN" sz="1200" b="1" i="1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  <a:p>
            <a:pPr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1" i="1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Notably, from 2007 up until 2019, the funds available did not suffice to cater to all students</a:t>
            </a:r>
            <a:endParaRPr kumimoji="0" lang="en-US" altLang="zh-CN" sz="1200" b="1" i="1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  <p:pic>
        <p:nvPicPr>
          <p:cNvPr id="7" name="Picture 6" descr="b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355" y="440055"/>
            <a:ext cx="6336665" cy="42437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0641"/>
            <a:ext cx="9144000" cy="22730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Open Sans" panose="020B0606030504020204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199833" y="2706312"/>
            <a:ext cx="6744335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4000" b="1" kern="100">
                <a:solidFill>
                  <a:schemeClr val="accent1"/>
                </a:solidFill>
                <a:latin typeface="+mj-ea"/>
                <a:ea typeface="+mj-ea"/>
                <a:cs typeface="Open Sans" panose="020B0606030504020204" charset="0"/>
              </a:rPr>
              <a:t>Recipients Over the Years</a:t>
            </a:r>
            <a:endParaRPr lang="en-US" altLang="zh-CN" sz="4000" b="1" kern="100">
              <a:solidFill>
                <a:schemeClr val="accent1"/>
              </a:solidFill>
              <a:latin typeface="+mj-ea"/>
              <a:ea typeface="+mj-ea"/>
              <a:cs typeface="Open Sans" panose="020B0606030504020204" charset="0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349689" y="3940922"/>
            <a:ext cx="244462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3893847" y="1276412"/>
            <a:ext cx="1356304" cy="1356304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>
                <a:latin typeface="Open Sans" panose="020B0606030504020204" charset="0"/>
                <a:cs typeface="Open Sans" panose="020B0606030504020204" charset="0"/>
              </a:rPr>
              <a:t>02</a:t>
            </a:r>
            <a:endParaRPr lang="en-US" altLang="zh-CN" sz="4800" b="1">
              <a:latin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3644900" y="4175125"/>
            <a:ext cx="1854200" cy="405765"/>
          </a:xfrm>
          <a:prstGeom prst="roundRect">
            <a:avLst>
              <a:gd name="adj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latin typeface="+mj-lt"/>
                <a:cs typeface="Open Sans" panose="020B0606030504020204" charset="0"/>
              </a:rPr>
              <a:t>Overview</a:t>
            </a:r>
            <a:endParaRPr lang="zh-CN" altLang="en-US" sz="1100">
              <a:latin typeface="+mj-lt"/>
              <a:cs typeface="Open Sans" panose="020B0606030504020204" charset="0"/>
            </a:endParaRPr>
          </a:p>
        </p:txBody>
      </p:sp>
      <p:sp>
        <p:nvSpPr>
          <p:cNvPr id="4" name="矩形 22"/>
          <p:cNvSpPr/>
          <p:nvPr/>
        </p:nvSpPr>
        <p:spPr>
          <a:xfrm>
            <a:off x="1257300" y="3454400"/>
            <a:ext cx="6628765" cy="368300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>
            <a:spAutoFit/>
          </a:bodyPr>
          <a:p>
            <a:pPr algn="ctr"/>
            <a:r>
              <a:rPr lang="en-US" altLang="zh-CN" b="1" kern="10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+mn-ea"/>
              </a:rPr>
              <a:t>Direct Loan, Federal Femily Education Loan, Perkin</a:t>
            </a:r>
            <a:r>
              <a:rPr lang="en-US" altLang="zh-CN" b="1" i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Open Sans" panose="020B0606030504020204" charset="0"/>
              </a:rPr>
              <a:t> </a:t>
            </a:r>
            <a:endParaRPr lang="en-US" altLang="zh-CN" b="1" i="1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Open Sans" panose="020B060603050402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048635" y="314325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solidFill>
                  <a:schemeClr val="tx2"/>
                </a:solidFill>
              </a:rPr>
              <a:t>2007 - 2022</a:t>
            </a:r>
            <a:endParaRPr lang="en-US" sz="2800" b="1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4" b="765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13360" y="263979"/>
            <a:ext cx="8717280" cy="4615543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  <p:pic>
        <p:nvPicPr>
          <p:cNvPr id="4" name="Picture 3" descr="lin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825" y="713740"/>
            <a:ext cx="5971540" cy="3716020"/>
          </a:xfrm>
          <a:prstGeom prst="rect">
            <a:avLst/>
          </a:prstGeom>
        </p:spPr>
      </p:pic>
      <p:sp>
        <p:nvSpPr>
          <p:cNvPr id="5" name="矩形 3"/>
          <p:cNvSpPr/>
          <p:nvPr/>
        </p:nvSpPr>
        <p:spPr bwMode="auto">
          <a:xfrm>
            <a:off x="469766" y="772386"/>
            <a:ext cx="2047465" cy="3599815"/>
          </a:xfrm>
          <a:prstGeom prst="rect">
            <a:avLst/>
          </a:prstGeom>
        </p:spPr>
        <p:txBody>
          <a:bodyPr wrap="square">
            <a:spAutoFit/>
          </a:bodyPr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A consistent increase in Direct Loans recipients from 2008 to 2022, with a sharp rise between 2012 and 2014.</a:t>
            </a:r>
            <a:endParaRPr kumimoji="0" lang="en-US" altLang="zh-CN" sz="1200" b="1" i="1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  <a:p>
            <a:pPr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1" i="1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FFEL recipients peaked in 2014 but dwindled by 2022, indicating changing borrowing trends.</a:t>
            </a:r>
            <a:endParaRPr kumimoji="0" lang="en-US" altLang="zh-CN" sz="1200" b="1" i="1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1200" b="1" i="1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Perkins loan recipients showed minor fluctuations, suggesting consistent demand and funding over the years.</a:t>
            </a:r>
            <a:endParaRPr kumimoji="0" lang="en-US" altLang="zh-CN" sz="1200" b="1" i="1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0641"/>
            <a:ext cx="9144000" cy="22730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Open Sans" panose="020B0606030504020204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2305368" y="2706312"/>
            <a:ext cx="4533265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4000" b="1" kern="100">
                <a:solidFill>
                  <a:schemeClr val="accent1"/>
                </a:solidFill>
                <a:latin typeface="+mj-ea"/>
                <a:ea typeface="+mj-ea"/>
                <a:cs typeface="Open Sans" panose="020B0606030504020204" charset="0"/>
              </a:rPr>
              <a:t>The Distributions</a:t>
            </a:r>
            <a:endParaRPr lang="en-US" altLang="zh-CN" sz="4000" b="1" kern="100">
              <a:solidFill>
                <a:schemeClr val="accent1"/>
              </a:solidFill>
              <a:latin typeface="+mj-ea"/>
              <a:ea typeface="+mj-ea"/>
              <a:cs typeface="Open Sans" panose="020B0606030504020204" charset="0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349689" y="3871072"/>
            <a:ext cx="244462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3893847" y="1276412"/>
            <a:ext cx="1356304" cy="1356304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>
                <a:latin typeface="Open Sans" panose="020B0606030504020204" charset="0"/>
                <a:cs typeface="Open Sans" panose="020B0606030504020204" charset="0"/>
              </a:rPr>
              <a:t>03</a:t>
            </a:r>
            <a:endParaRPr lang="en-US" altLang="zh-CN" sz="4800" b="1">
              <a:latin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3995999" y="4230563"/>
            <a:ext cx="1152000" cy="251847"/>
          </a:xfrm>
          <a:prstGeom prst="roundRect">
            <a:avLst>
              <a:gd name="adj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latin typeface="+mj-lt"/>
                <a:cs typeface="Open Sans" panose="020B0606030504020204" charset="0"/>
              </a:rPr>
              <a:t>Overview</a:t>
            </a:r>
            <a:endParaRPr lang="zh-CN" altLang="en-US" sz="1100">
              <a:latin typeface="+mj-lt"/>
              <a:cs typeface="Open Sans" panose="020B0606030504020204" charset="0"/>
            </a:endParaRPr>
          </a:p>
        </p:txBody>
      </p:sp>
      <p:sp>
        <p:nvSpPr>
          <p:cNvPr id="4" name="矩形 22"/>
          <p:cNvSpPr/>
          <p:nvPr/>
        </p:nvSpPr>
        <p:spPr>
          <a:xfrm>
            <a:off x="1257300" y="3391535"/>
            <a:ext cx="6628765" cy="368300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>
            <a:spAutoFit/>
          </a:bodyPr>
          <a:p>
            <a:pPr algn="ctr"/>
            <a:r>
              <a:rPr lang="en-US" altLang="zh-CN" b="1" kern="10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+mn-ea"/>
              </a:rPr>
              <a:t>Direct Loan, Federal Femily Education Loan, Perkin</a:t>
            </a:r>
            <a:r>
              <a:rPr lang="en-US" altLang="zh-CN" b="1" i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Open Sans" panose="020B0606030504020204" charset="0"/>
              </a:rPr>
              <a:t> </a:t>
            </a:r>
            <a:endParaRPr lang="en-US" altLang="zh-CN" b="1" i="1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Open Sans" panose="020B060603050402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048635" y="314325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solidFill>
                  <a:schemeClr val="tx2"/>
                </a:solidFill>
              </a:rPr>
              <a:t>2007 - 2022</a:t>
            </a:r>
            <a:endParaRPr lang="en-US" sz="2800" b="1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4" b="765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13360" y="263979"/>
            <a:ext cx="8717280" cy="4615543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  <p:pic>
        <p:nvPicPr>
          <p:cNvPr id="4" name="Picture 3" descr="pi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445" y="548640"/>
            <a:ext cx="4231005" cy="4046220"/>
          </a:xfrm>
          <a:prstGeom prst="rect">
            <a:avLst/>
          </a:prstGeom>
        </p:spPr>
      </p:pic>
      <p:sp>
        <p:nvSpPr>
          <p:cNvPr id="5" name="矩形 3"/>
          <p:cNvSpPr/>
          <p:nvPr/>
        </p:nvSpPr>
        <p:spPr bwMode="auto">
          <a:xfrm>
            <a:off x="623436" y="1233396"/>
            <a:ext cx="2047465" cy="2676525"/>
          </a:xfrm>
          <a:prstGeom prst="rect">
            <a:avLst/>
          </a:prstGeom>
        </p:spPr>
        <p:txBody>
          <a:bodyPr wrap="square">
            <a:spAutoFit/>
          </a:bodyPr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Direct Loans constitute a substantial 73.1% of the total.</a:t>
            </a:r>
            <a:endParaRPr kumimoji="0" lang="en-US" altLang="zh-CN" sz="1200" b="1" i="1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  <a:p>
            <a:pPr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1" i="1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FFEL loans account for 26.4%, showing significant but lesser adoption.</a:t>
            </a:r>
            <a:endParaRPr kumimoji="0" lang="en-US" altLang="zh-CN" sz="1200" b="1" i="1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  <a:p>
            <a:pPr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1" i="1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Perkins Loans represent a minimal 0.6% of the distribution.</a:t>
            </a:r>
            <a:endParaRPr kumimoji="0" lang="en-US" altLang="zh-CN" sz="1200" b="1" i="1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: 形状 13"/>
          <p:cNvSpPr/>
          <p:nvPr/>
        </p:nvSpPr>
        <p:spPr>
          <a:xfrm rot="10800000">
            <a:off x="0" y="0"/>
            <a:ext cx="9144000" cy="3992136"/>
          </a:xfrm>
          <a:custGeom>
            <a:avLst/>
            <a:gdLst>
              <a:gd name="connsiteX0" fmla="*/ 9144000 w 9144000"/>
              <a:gd name="connsiteY0" fmla="*/ 3992136 h 3992136"/>
              <a:gd name="connsiteX1" fmla="*/ 0 w 9144000"/>
              <a:gd name="connsiteY1" fmla="*/ 3992136 h 3992136"/>
              <a:gd name="connsiteX2" fmla="*/ 0 w 9144000"/>
              <a:gd name="connsiteY2" fmla="*/ 379141 h 3992136"/>
              <a:gd name="connsiteX3" fmla="*/ 4301185 w 9144000"/>
              <a:gd name="connsiteY3" fmla="*/ 379141 h 3992136"/>
              <a:gd name="connsiteX4" fmla="*/ 4572001 w 9144000"/>
              <a:gd name="connsiteY4" fmla="*/ 0 h 3992136"/>
              <a:gd name="connsiteX5" fmla="*/ 4842816 w 9144000"/>
              <a:gd name="connsiteY5" fmla="*/ 379141 h 3992136"/>
              <a:gd name="connsiteX6" fmla="*/ 9144000 w 9144000"/>
              <a:gd name="connsiteY6" fmla="*/ 379141 h 399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3992136">
                <a:moveTo>
                  <a:pt x="9144000" y="3992136"/>
                </a:moveTo>
                <a:lnTo>
                  <a:pt x="0" y="3992136"/>
                </a:lnTo>
                <a:lnTo>
                  <a:pt x="0" y="379141"/>
                </a:lnTo>
                <a:lnTo>
                  <a:pt x="4301185" y="379141"/>
                </a:lnTo>
                <a:lnTo>
                  <a:pt x="4572001" y="0"/>
                </a:lnTo>
                <a:lnTo>
                  <a:pt x="4842816" y="379141"/>
                </a:lnTo>
                <a:lnTo>
                  <a:pt x="9144000" y="3791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Open Sans" panose="020B0606030504020204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2844799" y="2162234"/>
            <a:ext cx="345440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THANK YOU</a:t>
            </a:r>
            <a:endParaRPr kumimoji="0" lang="en-US" altLang="zh-CN" sz="4000" b="1" i="0" u="none" strike="noStrike" kern="1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465776" y="3213149"/>
            <a:ext cx="2444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893848" y="651943"/>
            <a:ext cx="1356304" cy="1356304"/>
            <a:chOff x="3893848" y="1276412"/>
            <a:chExt cx="1356304" cy="1356304"/>
          </a:xfrm>
        </p:grpSpPr>
        <p:sp>
          <p:nvSpPr>
            <p:cNvPr id="3" name="椭圆 2"/>
            <p:cNvSpPr/>
            <p:nvPr/>
          </p:nvSpPr>
          <p:spPr>
            <a:xfrm>
              <a:off x="3893848" y="1276412"/>
              <a:ext cx="1356304" cy="1356304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endParaRPr>
            </a:p>
          </p:txBody>
        </p:sp>
        <p:sp>
          <p:nvSpPr>
            <p:cNvPr id="31" name="Freeform 5"/>
            <p:cNvSpPr>
              <a:spLocks noEditPoints="1"/>
            </p:cNvSpPr>
            <p:nvPr/>
          </p:nvSpPr>
          <p:spPr bwMode="auto">
            <a:xfrm>
              <a:off x="4008813" y="1508646"/>
              <a:ext cx="1126374" cy="827336"/>
            </a:xfrm>
            <a:custGeom>
              <a:avLst/>
              <a:gdLst>
                <a:gd name="T0" fmla="*/ 690 w 702"/>
                <a:gd name="T1" fmla="*/ 144 h 517"/>
                <a:gd name="T2" fmla="*/ 358 w 702"/>
                <a:gd name="T3" fmla="*/ 1 h 517"/>
                <a:gd name="T4" fmla="*/ 351 w 702"/>
                <a:gd name="T5" fmla="*/ 0 h 517"/>
                <a:gd name="T6" fmla="*/ 345 w 702"/>
                <a:gd name="T7" fmla="*/ 1 h 517"/>
                <a:gd name="T8" fmla="*/ 12 w 702"/>
                <a:gd name="T9" fmla="*/ 144 h 517"/>
                <a:gd name="T10" fmla="*/ 0 w 702"/>
                <a:gd name="T11" fmla="*/ 164 h 517"/>
                <a:gd name="T12" fmla="*/ 12 w 702"/>
                <a:gd name="T13" fmla="*/ 183 h 517"/>
                <a:gd name="T14" fmla="*/ 345 w 702"/>
                <a:gd name="T15" fmla="*/ 326 h 517"/>
                <a:gd name="T16" fmla="*/ 358 w 702"/>
                <a:gd name="T17" fmla="*/ 326 h 517"/>
                <a:gd name="T18" fmla="*/ 616 w 702"/>
                <a:gd name="T19" fmla="*/ 215 h 517"/>
                <a:gd name="T20" fmla="*/ 616 w 702"/>
                <a:gd name="T21" fmla="*/ 329 h 517"/>
                <a:gd name="T22" fmla="*/ 593 w 702"/>
                <a:gd name="T23" fmla="*/ 370 h 517"/>
                <a:gd name="T24" fmla="*/ 616 w 702"/>
                <a:gd name="T25" fmla="*/ 412 h 517"/>
                <a:gd name="T26" fmla="*/ 616 w 702"/>
                <a:gd name="T27" fmla="*/ 452 h 517"/>
                <a:gd name="T28" fmla="*/ 650 w 702"/>
                <a:gd name="T29" fmla="*/ 452 h 517"/>
                <a:gd name="T30" fmla="*/ 650 w 702"/>
                <a:gd name="T31" fmla="*/ 412 h 517"/>
                <a:gd name="T32" fmla="*/ 674 w 702"/>
                <a:gd name="T33" fmla="*/ 370 h 517"/>
                <a:gd name="T34" fmla="*/ 650 w 702"/>
                <a:gd name="T35" fmla="*/ 329 h 517"/>
                <a:gd name="T36" fmla="*/ 650 w 702"/>
                <a:gd name="T37" fmla="*/ 200 h 517"/>
                <a:gd name="T38" fmla="*/ 690 w 702"/>
                <a:gd name="T39" fmla="*/ 183 h 517"/>
                <a:gd name="T40" fmla="*/ 702 w 702"/>
                <a:gd name="T41" fmla="*/ 164 h 517"/>
                <a:gd name="T42" fmla="*/ 690 w 702"/>
                <a:gd name="T43" fmla="*/ 144 h 517"/>
                <a:gd name="T44" fmla="*/ 351 w 702"/>
                <a:gd name="T45" fmla="*/ 355 h 517"/>
                <a:gd name="T46" fmla="*/ 336 w 702"/>
                <a:gd name="T47" fmla="*/ 352 h 517"/>
                <a:gd name="T48" fmla="*/ 129 w 702"/>
                <a:gd name="T49" fmla="*/ 262 h 517"/>
                <a:gd name="T50" fmla="*/ 129 w 702"/>
                <a:gd name="T51" fmla="*/ 386 h 517"/>
                <a:gd name="T52" fmla="*/ 327 w 702"/>
                <a:gd name="T53" fmla="*/ 517 h 517"/>
                <a:gd name="T54" fmla="*/ 375 w 702"/>
                <a:gd name="T55" fmla="*/ 517 h 517"/>
                <a:gd name="T56" fmla="*/ 574 w 702"/>
                <a:gd name="T57" fmla="*/ 386 h 517"/>
                <a:gd name="T58" fmla="*/ 574 w 702"/>
                <a:gd name="T59" fmla="*/ 262 h 517"/>
                <a:gd name="T60" fmla="*/ 366 w 702"/>
                <a:gd name="T61" fmla="*/ 352 h 517"/>
                <a:gd name="T62" fmla="*/ 351 w 702"/>
                <a:gd name="T63" fmla="*/ 355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02" h="517">
                  <a:moveTo>
                    <a:pt x="690" y="144"/>
                  </a:moveTo>
                  <a:cubicBezTo>
                    <a:pt x="358" y="1"/>
                    <a:pt x="358" y="1"/>
                    <a:pt x="358" y="1"/>
                  </a:cubicBezTo>
                  <a:cubicBezTo>
                    <a:pt x="356" y="0"/>
                    <a:pt x="353" y="0"/>
                    <a:pt x="351" y="0"/>
                  </a:cubicBezTo>
                  <a:cubicBezTo>
                    <a:pt x="349" y="0"/>
                    <a:pt x="347" y="0"/>
                    <a:pt x="345" y="1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5" y="147"/>
                    <a:pt x="0" y="155"/>
                    <a:pt x="0" y="164"/>
                  </a:cubicBezTo>
                  <a:cubicBezTo>
                    <a:pt x="0" y="172"/>
                    <a:pt x="5" y="180"/>
                    <a:pt x="12" y="183"/>
                  </a:cubicBezTo>
                  <a:cubicBezTo>
                    <a:pt x="345" y="326"/>
                    <a:pt x="345" y="326"/>
                    <a:pt x="345" y="326"/>
                  </a:cubicBezTo>
                  <a:cubicBezTo>
                    <a:pt x="349" y="328"/>
                    <a:pt x="354" y="328"/>
                    <a:pt x="358" y="326"/>
                  </a:cubicBezTo>
                  <a:cubicBezTo>
                    <a:pt x="616" y="215"/>
                    <a:pt x="616" y="215"/>
                    <a:pt x="616" y="215"/>
                  </a:cubicBezTo>
                  <a:cubicBezTo>
                    <a:pt x="616" y="329"/>
                    <a:pt x="616" y="329"/>
                    <a:pt x="616" y="329"/>
                  </a:cubicBezTo>
                  <a:cubicBezTo>
                    <a:pt x="602" y="336"/>
                    <a:pt x="593" y="352"/>
                    <a:pt x="593" y="370"/>
                  </a:cubicBezTo>
                  <a:cubicBezTo>
                    <a:pt x="593" y="389"/>
                    <a:pt x="602" y="405"/>
                    <a:pt x="616" y="412"/>
                  </a:cubicBezTo>
                  <a:cubicBezTo>
                    <a:pt x="616" y="452"/>
                    <a:pt x="616" y="452"/>
                    <a:pt x="616" y="452"/>
                  </a:cubicBezTo>
                  <a:cubicBezTo>
                    <a:pt x="650" y="452"/>
                    <a:pt x="650" y="452"/>
                    <a:pt x="650" y="452"/>
                  </a:cubicBezTo>
                  <a:cubicBezTo>
                    <a:pt x="650" y="412"/>
                    <a:pt x="650" y="412"/>
                    <a:pt x="650" y="412"/>
                  </a:cubicBezTo>
                  <a:cubicBezTo>
                    <a:pt x="664" y="405"/>
                    <a:pt x="674" y="389"/>
                    <a:pt x="674" y="370"/>
                  </a:cubicBezTo>
                  <a:cubicBezTo>
                    <a:pt x="674" y="352"/>
                    <a:pt x="664" y="336"/>
                    <a:pt x="650" y="329"/>
                  </a:cubicBezTo>
                  <a:cubicBezTo>
                    <a:pt x="650" y="200"/>
                    <a:pt x="650" y="200"/>
                    <a:pt x="650" y="200"/>
                  </a:cubicBezTo>
                  <a:cubicBezTo>
                    <a:pt x="690" y="183"/>
                    <a:pt x="690" y="183"/>
                    <a:pt x="690" y="183"/>
                  </a:cubicBezTo>
                  <a:cubicBezTo>
                    <a:pt x="697" y="180"/>
                    <a:pt x="702" y="172"/>
                    <a:pt x="702" y="164"/>
                  </a:cubicBezTo>
                  <a:cubicBezTo>
                    <a:pt x="702" y="155"/>
                    <a:pt x="697" y="147"/>
                    <a:pt x="690" y="144"/>
                  </a:cubicBezTo>
                  <a:close/>
                  <a:moveTo>
                    <a:pt x="351" y="355"/>
                  </a:moveTo>
                  <a:cubicBezTo>
                    <a:pt x="346" y="355"/>
                    <a:pt x="341" y="354"/>
                    <a:pt x="336" y="352"/>
                  </a:cubicBezTo>
                  <a:cubicBezTo>
                    <a:pt x="129" y="262"/>
                    <a:pt x="129" y="262"/>
                    <a:pt x="129" y="262"/>
                  </a:cubicBezTo>
                  <a:cubicBezTo>
                    <a:pt x="129" y="386"/>
                    <a:pt x="129" y="386"/>
                    <a:pt x="129" y="386"/>
                  </a:cubicBezTo>
                  <a:cubicBezTo>
                    <a:pt x="129" y="487"/>
                    <a:pt x="280" y="517"/>
                    <a:pt x="327" y="517"/>
                  </a:cubicBezTo>
                  <a:cubicBezTo>
                    <a:pt x="375" y="517"/>
                    <a:pt x="375" y="517"/>
                    <a:pt x="375" y="517"/>
                  </a:cubicBezTo>
                  <a:cubicBezTo>
                    <a:pt x="410" y="517"/>
                    <a:pt x="574" y="487"/>
                    <a:pt x="574" y="386"/>
                  </a:cubicBezTo>
                  <a:cubicBezTo>
                    <a:pt x="574" y="262"/>
                    <a:pt x="574" y="262"/>
                    <a:pt x="574" y="262"/>
                  </a:cubicBezTo>
                  <a:cubicBezTo>
                    <a:pt x="366" y="352"/>
                    <a:pt x="366" y="352"/>
                    <a:pt x="366" y="352"/>
                  </a:cubicBezTo>
                  <a:cubicBezTo>
                    <a:pt x="361" y="354"/>
                    <a:pt x="356" y="355"/>
                    <a:pt x="351" y="3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9c733616-6340-4497-9593-42f2bdf4ffc4"/>
  <p:tag name="COMMONDATA" val="eyJoZGlkIjoiMmNmYmEwOWQ4Y2Q0M2IxMGZkNjI4ZjhkZDQyNzg1OTYifQ=="/>
</p:tagLst>
</file>

<file path=ppt/theme/theme1.xml><?xml version="1.0" encoding="utf-8"?>
<a:theme xmlns:a="http://schemas.openxmlformats.org/drawingml/2006/main" name="Office 主题​​">
  <a:themeElements>
    <a:clrScheme name="2经典蓝配色方案">
      <a:dk1>
        <a:sysClr val="windowText" lastClr="000000"/>
      </a:dk1>
      <a:lt1>
        <a:sysClr val="window" lastClr="FFFFFF"/>
      </a:lt1>
      <a:dk2>
        <a:srgbClr val="EEF2F5"/>
      </a:dk2>
      <a:lt2>
        <a:srgbClr val="E7E6E6"/>
      </a:lt2>
      <a:accent1>
        <a:srgbClr val="0F4C82"/>
      </a:accent1>
      <a:accent2>
        <a:srgbClr val="B3C6D5"/>
      </a:accent2>
      <a:accent3>
        <a:srgbClr val="F7B793"/>
      </a:accent3>
      <a:accent4>
        <a:srgbClr val="F4DBB2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标准5-3">
      <a:majorFont>
        <a:latin typeface="Open Sans"/>
        <a:ea typeface="Open Sans"/>
        <a:cs typeface=""/>
      </a:majorFont>
      <a:minorFont>
        <a:latin typeface="Open Sans"/>
        <a:ea typeface="Open Sans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Open Sans"/>
        <a:ea typeface=""/>
        <a:cs typeface=""/>
        <a:font script="Jpan" typeface="ＭＳ Ｐゴシック"/>
        <a:font script="Hang" typeface="맑은 고딕"/>
        <a:font script="Hans" typeface="Open Sans"/>
        <a:font script="Hant" typeface="新細明體"/>
        <a:font script="Arab" typeface="Open Sans"/>
        <a:font script="Hebr" typeface="Open Sans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Open Sans"/>
        <a:font script="Uigh" typeface="Microsoft Uighur"/>
        <a:font script="Geor" typeface="Sylfaen"/>
      </a:majorFont>
      <a:minorFont>
        <a:latin typeface="Open Sans"/>
        <a:ea typeface=""/>
        <a:cs typeface=""/>
        <a:font script="Jpan" typeface="ＭＳ Ｐゴシック"/>
        <a:font script="Hang" typeface="맑은 고딕"/>
        <a:font script="Hans" typeface="Open Sans"/>
        <a:font script="Hant" typeface="新細明體"/>
        <a:font script="Arab" typeface="Open Sans"/>
        <a:font script="Hebr" typeface="Open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Open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Open Sans"/>
        <a:ea typeface=""/>
        <a:cs typeface=""/>
        <a:font script="Jpan" typeface="ＭＳ Ｐゴシック"/>
        <a:font script="Hang" typeface="맑은 고딕"/>
        <a:font script="Hans" typeface="Open Sans"/>
        <a:font script="Hant" typeface="新細明體"/>
        <a:font script="Arab" typeface="Open Sans"/>
        <a:font script="Hebr" typeface="Open Sans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Open Sans"/>
        <a:font script="Uigh" typeface="Microsoft Uighur"/>
        <a:font script="Geor" typeface="Sylfaen"/>
      </a:majorFont>
      <a:minorFont>
        <a:latin typeface="Open Sans"/>
        <a:ea typeface=""/>
        <a:cs typeface=""/>
        <a:font script="Jpan" typeface="ＭＳ Ｐゴシック"/>
        <a:font script="Hang" typeface="맑은 고딕"/>
        <a:font script="Hans" typeface="Open Sans"/>
        <a:font script="Hant" typeface="新細明體"/>
        <a:font script="Arab" typeface="Open Sans"/>
        <a:font script="Hebr" typeface="Open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Open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1233</Words>
  <Application>WPS Presentation</Application>
  <PresentationFormat>全屏显示(16:9)</PresentationFormat>
  <Paragraphs>57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宋体</vt:lpstr>
      <vt:lpstr>Wingdings</vt:lpstr>
      <vt:lpstr>Open Sans</vt:lpstr>
      <vt:lpstr>Segoe Print</vt:lpstr>
      <vt:lpstr>Open Sans Light</vt:lpstr>
      <vt:lpstr>Calibri Light</vt:lpstr>
      <vt:lpstr>方正宋刻本秀楷简体</vt:lpstr>
      <vt:lpstr>Calibri</vt:lpstr>
      <vt:lpstr>微软雅黑</vt:lpstr>
      <vt:lpstr>Arial Unicode MS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哒哒 熊猫</dc:creator>
  <cp:lastModifiedBy>gt382</cp:lastModifiedBy>
  <cp:revision>215</cp:revision>
  <dcterms:created xsi:type="dcterms:W3CDTF">2020-01-28T04:26:00Z</dcterms:created>
  <dcterms:modified xsi:type="dcterms:W3CDTF">2023-10-24T01:44:36Z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1033-12.2.0.13266</vt:lpwstr>
  </property>
  <property fmtid="{D5CDD505-2E9C-101B-9397-08002B2CF9AE}" pid="3" name="ICV">
    <vt:lpwstr>CD9768A50EA04996A4FF4EA6E7ED3A88_11</vt:lpwstr>
  </property>
</Properties>
</file>