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330" r:id="rId6"/>
    <p:sldId id="311" r:id="rId7"/>
    <p:sldId id="322" r:id="rId8"/>
    <p:sldId id="350" r:id="rId9"/>
    <p:sldId id="363" r:id="rId10"/>
    <p:sldId id="351" r:id="rId11"/>
    <p:sldId id="32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1" d="100"/>
          <a:sy n="111"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9376-42AB-7877-3A30-7011C67AB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D7C42-6565-E0AE-8F09-26C635EAB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A6068-62B2-1271-4FF1-853C977BA0DB}"/>
              </a:ext>
            </a:extLst>
          </p:cNvPr>
          <p:cNvSpPr>
            <a:spLocks noGrp="1"/>
          </p:cNvSpPr>
          <p:nvPr>
            <p:ph type="dt" sz="half" idx="10"/>
          </p:nvPr>
        </p:nvSpPr>
        <p:spPr/>
        <p:txBody>
          <a:bodyPr/>
          <a:lstStyle/>
          <a:p>
            <a:fld id="{64F0E216-BA48-4F04-AC4F-645AA0DD6AC6}" type="datetimeFigureOut">
              <a:rPr lang="en-US" smtClean="0"/>
              <a:t>10/23/2023</a:t>
            </a:fld>
            <a:endParaRPr lang="en-US" dirty="0"/>
          </a:p>
        </p:txBody>
      </p:sp>
      <p:sp>
        <p:nvSpPr>
          <p:cNvPr id="5" name="Footer Placeholder 4">
            <a:extLst>
              <a:ext uri="{FF2B5EF4-FFF2-40B4-BE49-F238E27FC236}">
                <a16:creationId xmlns:a16="http://schemas.microsoft.com/office/drawing/2014/main" id="{74CFC504-7583-00FC-4C65-79AD2C0B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27168-A02D-E185-5495-AF3E35FAAA19}"/>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50493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AF1-AFA8-CBCE-3CF5-4FF9AE8E4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1B8F4-EBA5-A896-BADB-C62E21243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6DF7-64E4-5F93-1529-B85DEBF2492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4D5FE4B8-2300-2145-7338-7993975B5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B1301-FAA7-4CC1-CA6E-E66976D3039C}"/>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0201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86541-6868-1E7A-A178-C66698CE2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E13C8-7518-24DD-4DF6-DD8272BB8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42C92-0DCA-0ECD-D04E-E69CE3EAE381}"/>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DAA82700-9537-4736-587E-8810036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7D35F-16E0-DE81-0B42-505477693F6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871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7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011-C357-7A32-391D-56B9171EC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1339D-3A6F-7224-7A98-75934D28D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0A2E-134E-5317-FEC0-3FDE6B14F24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8800DBA4-2475-94DE-0F48-2E3249146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70F61-0CBB-3F3C-4804-6A8ED31F621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719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5966-4542-97DF-014C-A6699E208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3DC807-BDE6-29F2-A9B7-4F8FD87EF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0D05B-B50C-F3F3-4742-B5D445F51989}"/>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692C5261-B72A-F5BD-8F4A-315E821B1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58D1B-E32B-02FD-57A7-3BD3F90AA0D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9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E57E-226E-5043-E29D-6CCCA4251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1E9AC-41BC-D237-730D-6E0A10E01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A2A5D-2949-B020-CA6D-9CA63E498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EEE88-DC06-3414-750C-3927C69862B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77900C63-0333-2F9E-B7B9-ACBF9AB3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FFE74-033C-202C-778F-E1963E9B6CA2}"/>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744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54B-5DF4-F230-664A-CF21B72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C6C79-148C-DFAC-A401-8292A218F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6FE7-F326-0BF7-1E34-1D6A8771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2DAF2-E39A-F52F-9DCF-FFF2998C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900C0-8147-5FB8-A151-C5D411BEA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565AB-ECBE-A115-2C15-D87A9B60DBA0}"/>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8" name="Footer Placeholder 7">
            <a:extLst>
              <a:ext uri="{FF2B5EF4-FFF2-40B4-BE49-F238E27FC236}">
                <a16:creationId xmlns:a16="http://schemas.microsoft.com/office/drawing/2014/main" id="{46C15936-8DEA-61EC-AB9B-9DBC16AEF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BAB46-8A00-320F-704D-4FD089C0B7C3}"/>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3145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BFAB-EBC3-2C50-34DF-507769C69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9E093-967F-774B-0F76-6FBD9FA6D8A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4" name="Footer Placeholder 3">
            <a:extLst>
              <a:ext uri="{FF2B5EF4-FFF2-40B4-BE49-F238E27FC236}">
                <a16:creationId xmlns:a16="http://schemas.microsoft.com/office/drawing/2014/main" id="{9B5BBA06-70B8-E962-5D76-F9B9CEE77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60F13-26EF-1DA4-6879-B990C97DE188}"/>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110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51D93-68E7-8E42-3106-DF90B99301A3}"/>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3" name="Footer Placeholder 2">
            <a:extLst>
              <a:ext uri="{FF2B5EF4-FFF2-40B4-BE49-F238E27FC236}">
                <a16:creationId xmlns:a16="http://schemas.microsoft.com/office/drawing/2014/main" id="{A04E76B3-84DB-91D7-B152-F0F0FABE0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E4E20-23CC-4053-DB12-72F03587FEA6}"/>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812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2246-8DE1-309C-F4DC-CBF38D05E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C4480-D8B1-05DC-127F-62B23C1E3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D6B2B-BF6B-4AA3-EA11-FB4C516A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CB774-CEE0-0DD0-647B-EC8F25C254D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4CE40EB0-07F9-52D3-8FE9-766F095FB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47A93-89A7-2865-857B-D8D14CBFE3E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5318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4392-5180-089E-5A5B-10E776014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6108B-55D4-55E9-D654-254CDBEBE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F3ADC7-91EB-D71A-2F85-A710DD8E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11F64-B4D7-345D-E63A-ED15D49E71A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3C0310A6-D44F-764F-F270-EE130818D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1000A-08A0-2ED6-3B9F-74B734B2698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7775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00020-5A08-D960-C8BB-AAD76B893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27E6F-5EA3-DE32-9CEB-BA8C7FBC8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49563-CF5A-E6CF-A107-5030D9103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10/23/2023</a:t>
            </a:fld>
            <a:endParaRPr lang="en-US" dirty="0"/>
          </a:p>
        </p:txBody>
      </p:sp>
      <p:sp>
        <p:nvSpPr>
          <p:cNvPr id="5" name="Footer Placeholder 4">
            <a:extLst>
              <a:ext uri="{FF2B5EF4-FFF2-40B4-BE49-F238E27FC236}">
                <a16:creationId xmlns:a16="http://schemas.microsoft.com/office/drawing/2014/main" id="{4DF35C0B-6D05-9B01-3E65-8C5419017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1A51F2-DED4-4CEF-34CC-27B97C434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75087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studentaid.gov/data-center/student/portfolio" TargetMode="External"/><Relationship Id="rId4" Type="http://schemas.openxmlformats.org/officeDocument/2006/relationships/hyperlink" Target="https://data.ed.gov/dataset/federal-student-loan-portfolio/resources?resource=9f3366c2-ef2c-489c-86ad-12e334113e5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3A28-B494-0232-EF89-4FF290B2C576}"/>
              </a:ext>
            </a:extLst>
          </p:cNvPr>
          <p:cNvSpPr>
            <a:spLocks noGrp="1"/>
          </p:cNvSpPr>
          <p:nvPr>
            <p:ph type="ctrTitle"/>
          </p:nvPr>
        </p:nvSpPr>
        <p:spPr>
          <a:xfrm>
            <a:off x="8000837" y="1325880"/>
            <a:ext cx="3543464" cy="3066507"/>
          </a:xfrm>
        </p:spPr>
        <p:txBody>
          <a:bodyPr>
            <a:normAutofit/>
          </a:bodyPr>
          <a:lstStyle/>
          <a:p>
            <a:pPr>
              <a:lnSpc>
                <a:spcPct val="90000"/>
              </a:lnSpc>
            </a:pPr>
            <a:r>
              <a:rPr lang="en-US" sz="4100" dirty="0">
                <a:solidFill>
                  <a:srgbClr val="EBEBEB"/>
                </a:solidFill>
              </a:rPr>
              <a:t>Data and Visualization </a:t>
            </a:r>
            <a:br>
              <a:rPr lang="en-US" sz="4100" dirty="0">
                <a:solidFill>
                  <a:srgbClr val="EBEBEB"/>
                </a:solidFill>
              </a:rPr>
            </a:br>
            <a:r>
              <a:rPr lang="en-US" sz="4100" dirty="0">
                <a:solidFill>
                  <a:srgbClr val="EBEBEB"/>
                </a:solidFill>
              </a:rPr>
              <a:t>Project 1: Student Loan Analysis </a:t>
            </a:r>
          </a:p>
        </p:txBody>
      </p:sp>
      <p:sp>
        <p:nvSpPr>
          <p:cNvPr id="3" name="Subtitle 2">
            <a:extLst>
              <a:ext uri="{FF2B5EF4-FFF2-40B4-BE49-F238E27FC236}">
                <a16:creationId xmlns:a16="http://schemas.microsoft.com/office/drawing/2014/main" id="{0AA62516-B6E6-4F57-3AD3-2B12D0428336}"/>
              </a:ext>
            </a:extLst>
          </p:cNvPr>
          <p:cNvSpPr>
            <a:spLocks noGrp="1"/>
          </p:cNvSpPr>
          <p:nvPr>
            <p:ph type="subTitle" idx="1"/>
          </p:nvPr>
        </p:nvSpPr>
        <p:spPr>
          <a:xfrm>
            <a:off x="7973137" y="4588329"/>
            <a:ext cx="3571163" cy="1621508"/>
          </a:xfrm>
        </p:spPr>
        <p:txBody>
          <a:bodyPr>
            <a:normAutofit/>
          </a:bodyPr>
          <a:lstStyle/>
          <a:p>
            <a:r>
              <a:rPr lang="en-US" sz="1800" dirty="0"/>
              <a:t>Contributors: Marissa Saucedo, Xiang Li and Alejandro Godina</a:t>
            </a:r>
          </a:p>
        </p:txBody>
      </p:sp>
      <p:pic>
        <p:nvPicPr>
          <p:cNvPr id="4" name="Picture 3" descr="Angled shot of pen on a graph">
            <a:extLst>
              <a:ext uri="{FF2B5EF4-FFF2-40B4-BE49-F238E27FC236}">
                <a16:creationId xmlns:a16="http://schemas.microsoft.com/office/drawing/2014/main" id="{7397A5F4-4EBB-B85C-C9A6-034C00C6923D}"/>
              </a:ext>
            </a:extLst>
          </p:cNvPr>
          <p:cNvPicPr>
            <a:picLocks noChangeAspect="1"/>
          </p:cNvPicPr>
          <p:nvPr/>
        </p:nvPicPr>
        <p:blipFill rotWithShape="1">
          <a:blip r:embed="rId3"/>
          <a:srcRect r="24470"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37149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3189597" y="3608417"/>
            <a:ext cx="5812809"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The Distributions</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03</a:t>
            </a:r>
          </a:p>
        </p:txBody>
      </p:sp>
      <p:sp>
        <p:nvSpPr>
          <p:cNvPr id="14" name="矩形: 圆角 13"/>
          <p:cNvSpPr/>
          <p:nvPr/>
        </p:nvSpPr>
        <p:spPr>
          <a:xfrm>
            <a:off x="5327999" y="5640751"/>
            <a:ext cx="1536000" cy="33579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52204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pie"/>
          <p:cNvPicPr>
            <a:picLocks noChangeAspect="1"/>
          </p:cNvPicPr>
          <p:nvPr/>
        </p:nvPicPr>
        <p:blipFill>
          <a:blip r:embed="rId3"/>
          <a:stretch>
            <a:fillRect/>
          </a:stretch>
        </p:blipFill>
        <p:spPr>
          <a:xfrm>
            <a:off x="5255261" y="731520"/>
            <a:ext cx="5641340" cy="5394960"/>
          </a:xfrm>
          <a:prstGeom prst="rect">
            <a:avLst/>
          </a:prstGeom>
        </p:spPr>
      </p:pic>
      <p:sp>
        <p:nvSpPr>
          <p:cNvPr id="5" name="矩形 3"/>
          <p:cNvSpPr/>
          <p:nvPr/>
        </p:nvSpPr>
        <p:spPr bwMode="auto">
          <a:xfrm>
            <a:off x="831249" y="1644529"/>
            <a:ext cx="2729953" cy="3046988"/>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Direct Loans constitute a substantial 73.1% of the total.</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loans account for 26.4%, showing significant but lesser adoption.</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Loans represent a minimal 0.6% of the distribution.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1CD30-2849-6764-4C3C-5F2F4AB19D4F}"/>
              </a:ext>
            </a:extLst>
          </p:cNvPr>
          <p:cNvSpPr>
            <a:spLocks noGrp="1"/>
          </p:cNvSpPr>
          <p:nvPr>
            <p:ph type="title"/>
          </p:nvPr>
        </p:nvSpPr>
        <p:spPr>
          <a:xfrm>
            <a:off x="2187363" y="1671569"/>
            <a:ext cx="5801917" cy="2228760"/>
          </a:xfrm>
        </p:spPr>
        <p:txBody>
          <a:bodyPr anchor="b">
            <a:normAutofit/>
          </a:bodyPr>
          <a:lstStyle/>
          <a:p>
            <a:r>
              <a:rPr lang="en-US" sz="4000"/>
              <a:t>Reference Page:</a:t>
            </a:r>
          </a:p>
        </p:txBody>
      </p:sp>
      <p:pic>
        <p:nvPicPr>
          <p:cNvPr id="7" name="Graphic 6" descr="Books">
            <a:extLst>
              <a:ext uri="{FF2B5EF4-FFF2-40B4-BE49-F238E27FC236}">
                <a16:creationId xmlns:a16="http://schemas.microsoft.com/office/drawing/2014/main" id="{26A3B77B-EC67-5698-11E0-588DDC59A8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BB382C46-D484-1E9C-6C4D-5E323E6873F5}"/>
              </a:ext>
            </a:extLst>
          </p:cNvPr>
          <p:cNvSpPr>
            <a:spLocks noGrp="1"/>
          </p:cNvSpPr>
          <p:nvPr>
            <p:ph idx="1"/>
          </p:nvPr>
        </p:nvSpPr>
        <p:spPr>
          <a:xfrm>
            <a:off x="2187364" y="4072044"/>
            <a:ext cx="5801917" cy="2057045"/>
          </a:xfrm>
        </p:spPr>
        <p:txBody>
          <a:bodyPr>
            <a:normAutofit/>
          </a:bodyPr>
          <a:lstStyle/>
          <a:p>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4"/>
              </a:rPr>
              <a:t>https://data.ed.gov/dataset/federal-student-loan-portfolio/resources?resource=9f3366c2-ef2c-489c-86ad-12e334113e5b</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b="0" i="0" u="sng" dirty="0">
                <a:effectLst/>
                <a:latin typeface="Slack-Lato"/>
                <a:hlinkClick r:id="rId5"/>
              </a:rPr>
              <a:t>https://studentaid.gov/data-center/student/portfolio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9" name="Graphic 8" descr="Books">
            <a:extLst>
              <a:ext uri="{FF2B5EF4-FFF2-40B4-BE49-F238E27FC236}">
                <a16:creationId xmlns:a16="http://schemas.microsoft.com/office/drawing/2014/main" id="{71655D0E-4591-4D48-A170-51675471BC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15209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CD1-020F-47BD-2E1C-CDA39DE40857}"/>
              </a:ext>
            </a:extLst>
          </p:cNvPr>
          <p:cNvSpPr>
            <a:spLocks noGrp="1"/>
          </p:cNvSpPr>
          <p:nvPr>
            <p:ph type="title"/>
          </p:nvPr>
        </p:nvSpPr>
        <p:spPr/>
        <p:txBody>
          <a:bodyPr>
            <a:normAutofit/>
          </a:bodyPr>
          <a:lstStyle/>
          <a:p>
            <a:r>
              <a:rPr lang="en-US" dirty="0"/>
              <a:t>Analysis Proposal: Student Loans</a:t>
            </a:r>
          </a:p>
        </p:txBody>
      </p:sp>
      <p:sp>
        <p:nvSpPr>
          <p:cNvPr id="3" name="Content Placeholder 2">
            <a:extLst>
              <a:ext uri="{FF2B5EF4-FFF2-40B4-BE49-F238E27FC236}">
                <a16:creationId xmlns:a16="http://schemas.microsoft.com/office/drawing/2014/main" id="{CC2756D5-0A63-2F79-8FB9-CD8C8725C640}"/>
              </a:ext>
            </a:extLst>
          </p:cNvPr>
          <p:cNvSpPr>
            <a:spLocks noGrp="1"/>
          </p:cNvSpPr>
          <p:nvPr>
            <p:ph idx="1"/>
          </p:nvPr>
        </p:nvSpPr>
        <p:spPr/>
        <p:txBody>
          <a:bodyPr/>
          <a:lstStyle/>
          <a:p>
            <a:pPr marL="0" indent="0" algn="l">
              <a:buNone/>
            </a:pPr>
            <a:r>
              <a:rPr lang="en-US" b="0" i="0" dirty="0">
                <a:effectLst/>
                <a:latin typeface="-apple-system"/>
              </a:rPr>
              <a:t>Higher education is placing students into debt each year. Whether it be a technical degree, under-grad, graduate, or post graduate work, graduating students are facing long term student loan debt. Utilizing nces.ed.gov, Education Data Initiative and Federal Student Aid websites. We will answer these three questions to identify the impact of student loans on the population.</a:t>
            </a:r>
          </a:p>
          <a:p>
            <a:pPr algn="l">
              <a:buFont typeface="+mj-lt"/>
              <a:buAutoNum type="arabicPeriod"/>
            </a:pPr>
            <a:r>
              <a:rPr lang="en-US" b="0" i="0" dirty="0">
                <a:effectLst/>
                <a:latin typeface="-apple-system"/>
              </a:rPr>
              <a:t>What age and location type are most impacted by student debt?</a:t>
            </a:r>
          </a:p>
          <a:p>
            <a:pPr algn="l">
              <a:buFont typeface="+mj-lt"/>
              <a:buAutoNum type="arabicPeriod"/>
            </a:pPr>
            <a:r>
              <a:rPr lang="en-US" b="0" i="0" dirty="0">
                <a:effectLst/>
                <a:latin typeface="-apple-system"/>
              </a:rPr>
              <a:t>What is the average student loan per student across America?</a:t>
            </a:r>
          </a:p>
          <a:p>
            <a:pPr algn="l">
              <a:buFont typeface="+mj-lt"/>
              <a:buAutoNum type="arabicPeriod"/>
            </a:pPr>
            <a:r>
              <a:rPr lang="en-US" b="0" i="0" dirty="0">
                <a:effectLst/>
                <a:latin typeface="-apple-system"/>
              </a:rPr>
              <a:t>What is the average cost of tuition relative to the average amount of student debt for a 4-year university?</a:t>
            </a:r>
          </a:p>
          <a:p>
            <a:endParaRPr lang="en-US" dirty="0"/>
          </a:p>
        </p:txBody>
      </p:sp>
    </p:spTree>
    <p:extLst>
      <p:ext uri="{BB962C8B-B14F-4D97-AF65-F5344CB8AC3E}">
        <p14:creationId xmlns:p14="http://schemas.microsoft.com/office/powerpoint/2010/main" val="31730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3855-81F2-A403-AF6D-B4B1436150C3}"/>
              </a:ext>
            </a:extLst>
          </p:cNvPr>
          <p:cNvSpPr>
            <a:spLocks noGrp="1"/>
          </p:cNvSpPr>
          <p:nvPr>
            <p:ph type="title"/>
          </p:nvPr>
        </p:nvSpPr>
        <p:spPr>
          <a:xfrm>
            <a:off x="1079500" y="1011238"/>
            <a:ext cx="10026650" cy="714045"/>
          </a:xfrm>
        </p:spPr>
        <p:txBody>
          <a:bodyPr>
            <a:normAutofit fontScale="90000"/>
          </a:bodyPr>
          <a:lstStyle/>
          <a:p>
            <a:r>
              <a:rPr lang="en-US" b="0" i="0" dirty="0">
                <a:effectLst/>
                <a:latin typeface="-apple-system"/>
              </a:rPr>
              <a:t>What age and location type are most impacted by student Loan debt?</a:t>
            </a:r>
            <a:endParaRPr lang="en-US" dirty="0"/>
          </a:p>
        </p:txBody>
      </p:sp>
      <p:sp>
        <p:nvSpPr>
          <p:cNvPr id="3" name="Content Placeholder 2">
            <a:extLst>
              <a:ext uri="{FF2B5EF4-FFF2-40B4-BE49-F238E27FC236}">
                <a16:creationId xmlns:a16="http://schemas.microsoft.com/office/drawing/2014/main" id="{CEF2C109-9F05-D635-D463-0180FFFAD5A5}"/>
              </a:ext>
            </a:extLst>
          </p:cNvPr>
          <p:cNvSpPr>
            <a:spLocks noGrp="1"/>
          </p:cNvSpPr>
          <p:nvPr>
            <p:ph sz="half" idx="1"/>
          </p:nvPr>
        </p:nvSpPr>
        <p:spPr/>
        <p:txBody>
          <a:bodyPr>
            <a:normAutofit fontScale="92500" lnSpcReduction="10000"/>
          </a:bodyPr>
          <a:lstStyle/>
          <a:p>
            <a:endParaRPr lang="en-US" dirty="0"/>
          </a:p>
          <a:p>
            <a:r>
              <a:rPr lang="en-US" dirty="0"/>
              <a:t>Utilizing the Education Data Initiative and Federal Student Aid websites. We were able to identify student loans in California younger than the ages of 24 held the most student debt.</a:t>
            </a:r>
          </a:p>
          <a:p>
            <a:r>
              <a:rPr lang="en-US" dirty="0"/>
              <a:t>The stacked graph shows Arizona and Alabama cam came in 2</a:t>
            </a:r>
            <a:r>
              <a:rPr lang="en-US" baseline="30000" dirty="0"/>
              <a:t>nd</a:t>
            </a:r>
            <a:r>
              <a:rPr lang="en-US" dirty="0"/>
              <a:t> and 3</a:t>
            </a:r>
            <a:r>
              <a:rPr lang="en-US" baseline="30000" dirty="0"/>
              <a:t>rd</a:t>
            </a:r>
            <a:r>
              <a:rPr lang="en-US" dirty="0"/>
              <a:t>. </a:t>
            </a:r>
          </a:p>
          <a:p>
            <a:pPr marL="0" indent="0">
              <a:buNone/>
            </a:pPr>
            <a:r>
              <a:rPr lang="en-US" dirty="0"/>
              <a:t> </a:t>
            </a:r>
          </a:p>
          <a:p>
            <a:pPr lvl="1"/>
            <a:endParaRPr lang="en-US" dirty="0"/>
          </a:p>
        </p:txBody>
      </p:sp>
      <p:pic>
        <p:nvPicPr>
          <p:cNvPr id="1026" name="Picture 2">
            <a:extLst>
              <a:ext uri="{FF2B5EF4-FFF2-40B4-BE49-F238E27FC236}">
                <a16:creationId xmlns:a16="http://schemas.microsoft.com/office/drawing/2014/main" id="{BB8008A5-F51D-E5F1-669E-7DBCBC8EC5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825" y="1552875"/>
            <a:ext cx="5811127" cy="429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7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FC0BBD-5F42-2373-F328-1C9D24F51561}"/>
              </a:ext>
            </a:extLst>
          </p:cNvPr>
          <p:cNvPicPr>
            <a:picLocks noChangeAspect="1"/>
          </p:cNvPicPr>
          <p:nvPr/>
        </p:nvPicPr>
        <p:blipFill>
          <a:blip r:embed="rId2"/>
          <a:stretch>
            <a:fillRect/>
          </a:stretch>
        </p:blipFill>
        <p:spPr>
          <a:xfrm>
            <a:off x="6793526" y="0"/>
            <a:ext cx="5292074" cy="6858000"/>
          </a:xfrm>
          <a:prstGeom prst="rect">
            <a:avLst/>
          </a:prstGeom>
        </p:spPr>
      </p:pic>
      <p:sp>
        <p:nvSpPr>
          <p:cNvPr id="2" name="Title 1">
            <a:extLst>
              <a:ext uri="{FF2B5EF4-FFF2-40B4-BE49-F238E27FC236}">
                <a16:creationId xmlns:a16="http://schemas.microsoft.com/office/drawing/2014/main" id="{B46A7892-F178-C412-EA28-30D2DDCBC88A}"/>
              </a:ext>
            </a:extLst>
          </p:cNvPr>
          <p:cNvSpPr>
            <a:spLocks noGrp="1"/>
          </p:cNvSpPr>
          <p:nvPr>
            <p:ph type="title"/>
          </p:nvPr>
        </p:nvSpPr>
        <p:spPr/>
        <p:txBody>
          <a:bodyPr>
            <a:normAutofit/>
          </a:bodyPr>
          <a:lstStyle/>
          <a:p>
            <a:r>
              <a:rPr lang="en-US" sz="2800" b="0" i="0" dirty="0">
                <a:effectLst/>
                <a:latin typeface="-apple-system"/>
              </a:rPr>
              <a:t>What age and location type are most impacted by student Loan debt?</a:t>
            </a:r>
            <a:endParaRPr lang="en-US" sz="2800" dirty="0"/>
          </a:p>
        </p:txBody>
      </p:sp>
      <p:sp>
        <p:nvSpPr>
          <p:cNvPr id="4" name="Text Placeholder 3">
            <a:extLst>
              <a:ext uri="{FF2B5EF4-FFF2-40B4-BE49-F238E27FC236}">
                <a16:creationId xmlns:a16="http://schemas.microsoft.com/office/drawing/2014/main" id="{EA6564E9-2CD0-B6B9-80C5-8EFCE3EB4250}"/>
              </a:ext>
            </a:extLst>
          </p:cNvPr>
          <p:cNvSpPr>
            <a:spLocks noGrp="1"/>
          </p:cNvSpPr>
          <p:nvPr>
            <p:ph type="body" sz="half" idx="2"/>
          </p:nvPr>
        </p:nvSpPr>
        <p:spPr>
          <a:xfrm>
            <a:off x="839788" y="2622430"/>
            <a:ext cx="3932237" cy="3246558"/>
          </a:xfrm>
        </p:spPr>
        <p:txBody>
          <a:bodyPr>
            <a:normAutofit/>
          </a:bodyPr>
          <a:lstStyle/>
          <a:p>
            <a:pPr marL="342900" indent="-342900">
              <a:buFont typeface="Arial" panose="020B0604020202020204" pitchFamily="34" charset="0"/>
              <a:buChar char="•"/>
            </a:pPr>
            <a:r>
              <a:rPr lang="en-US" sz="2400" dirty="0"/>
              <a:t>Focusing on all of America, the greatest student loan debt is owned by the population aged 35 to 49 with a total just over 600 billion dollars.  </a:t>
            </a:r>
          </a:p>
        </p:txBody>
      </p:sp>
    </p:spTree>
    <p:extLst>
      <p:ext uri="{BB962C8B-B14F-4D97-AF65-F5344CB8AC3E}">
        <p14:creationId xmlns:p14="http://schemas.microsoft.com/office/powerpoint/2010/main" val="285523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10800000">
            <a:off x="0" y="0"/>
            <a:ext cx="12192000" cy="5322848"/>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556684" y="2882979"/>
            <a:ext cx="5078634" cy="913007"/>
          </a:xfrm>
          <a:prstGeom prst="rect">
            <a:avLst/>
          </a:prstGeom>
        </p:spPr>
        <p:txBody>
          <a:bodyPr wrap="none">
            <a:spAutoFit/>
          </a:bodyPr>
          <a:lstStyle/>
          <a:p>
            <a:pPr algn="ctr" defTabSz="609585">
              <a:defRPr/>
            </a:pPr>
            <a:r>
              <a:rPr lang="en-US" altLang="zh-CN" sz="5333" b="1" kern="100" dirty="0">
                <a:solidFill>
                  <a:prstClr val="white"/>
                </a:solidFill>
                <a:latin typeface="Open Sans" panose="020B0606030504020204" charset="0"/>
                <a:ea typeface="Open Sans" panose="020B0606030504020204" charset="0"/>
                <a:cs typeface="Open Sans" panose="020B0606030504020204" charset="0"/>
              </a:rPr>
              <a:t>Students Loan</a:t>
            </a:r>
          </a:p>
        </p:txBody>
      </p:sp>
      <p:cxnSp>
        <p:nvCxnSpPr>
          <p:cNvPr id="28" name="直接连接符 27"/>
          <p:cNvCxnSpPr/>
          <p:nvPr/>
        </p:nvCxnSpPr>
        <p:spPr>
          <a:xfrm>
            <a:off x="4621035" y="4423899"/>
            <a:ext cx="32594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191798" y="869258"/>
            <a:ext cx="1808405" cy="1808405"/>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121920" tIns="60960" rIns="121920" bIns="60960" numCol="1" anchor="t" anchorCtr="0" compatLnSpc="1"/>
            <a:lstStyle/>
            <a:p>
              <a:pP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grpSp>
      <p:sp>
        <p:nvSpPr>
          <p:cNvPr id="2" name="矩形 20"/>
          <p:cNvSpPr/>
          <p:nvPr/>
        </p:nvSpPr>
        <p:spPr bwMode="auto">
          <a:xfrm>
            <a:off x="2648378" y="5472086"/>
            <a:ext cx="6707285" cy="830997"/>
          </a:xfrm>
          <a:prstGeom prst="rect">
            <a:avLst/>
          </a:prstGeom>
        </p:spPr>
        <p:style>
          <a:lnRef idx="0">
            <a:srgbClr val="FFFFFF"/>
          </a:lnRef>
          <a:fillRef idx="1">
            <a:schemeClr val="accent1"/>
          </a:fillRef>
          <a:effectRef idx="0">
            <a:srgbClr val="FFFFFF"/>
          </a:effectRef>
          <a:fontRef idx="minor">
            <a:schemeClr val="lt1"/>
          </a:fontRef>
        </p:style>
        <p:txBody>
          <a:bodyPr wrap="none">
            <a:spAutoFit/>
          </a:bodyPr>
          <a:lstStyle/>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much has been borrowed? </a:t>
            </a:r>
          </a:p>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many students have taken out loans?</a:t>
            </a:r>
          </a:p>
        </p:txBody>
      </p:sp>
      <p:sp>
        <p:nvSpPr>
          <p:cNvPr id="5" name="矩形 20"/>
          <p:cNvSpPr/>
          <p:nvPr/>
        </p:nvSpPr>
        <p:spPr bwMode="auto">
          <a:xfrm>
            <a:off x="5077132" y="3829553"/>
            <a:ext cx="2037737" cy="461665"/>
          </a:xfrm>
          <a:prstGeom prst="rect">
            <a:avLst/>
          </a:prstGeom>
        </p:spPr>
        <p:style>
          <a:lnRef idx="2">
            <a:schemeClr val="accent1"/>
          </a:lnRef>
          <a:fillRef idx="0">
            <a:srgbClr val="FFFFFF"/>
          </a:fillRef>
          <a:effectRef idx="0">
            <a:srgbClr val="FFFFFF"/>
          </a:effectRef>
          <a:fontRef idx="minor">
            <a:schemeClr val="dk1"/>
          </a:fontRef>
        </p:style>
        <p:txBody>
          <a:bodyPr wrap="none">
            <a:spAutoFit/>
          </a:bodyPr>
          <a:lstStyle/>
          <a:p>
            <a:pPr algn="ctr" defTabSz="609585">
              <a:defRPr/>
            </a:pPr>
            <a:r>
              <a:rPr lang="en-US" altLang="zh-CN" sz="2400" b="1" kern="100">
                <a:solidFill>
                  <a:prstClr val="white"/>
                </a:solidFill>
                <a:latin typeface="Open Sans" panose="020B0606030504020204" charset="0"/>
                <a:ea typeface="Open Sans" panose="020B0606030504020204" charset="0"/>
                <a:cs typeface="Open Sans" panose="020B0606030504020204" charset="0"/>
              </a:rPr>
              <a:t>Let’s look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656068" y="3524597"/>
            <a:ext cx="8879867"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Total Dollars vs Recipients</a:t>
            </a:r>
          </a:p>
        </p:txBody>
      </p:sp>
      <p:sp>
        <p:nvSpPr>
          <p:cNvPr id="23" name="矩形 22"/>
          <p:cNvSpPr/>
          <p:nvPr/>
        </p:nvSpPr>
        <p:spPr>
          <a:xfrm>
            <a:off x="1676401" y="4531361"/>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01</a:t>
            </a:r>
          </a:p>
        </p:txBody>
      </p:sp>
      <p:sp>
        <p:nvSpPr>
          <p:cNvPr id="14" name="矩形: 圆角 13"/>
          <p:cNvSpPr/>
          <p:nvPr/>
        </p:nvSpPr>
        <p:spPr>
          <a:xfrm>
            <a:off x="4894581" y="5640494"/>
            <a:ext cx="2401993" cy="52578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4" name="矩形 3"/>
          <p:cNvSpPr/>
          <p:nvPr/>
        </p:nvSpPr>
        <p:spPr bwMode="auto">
          <a:xfrm>
            <a:off x="468029" y="769922"/>
            <a:ext cx="2729953" cy="4770537"/>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This bar graph presents a comparison between total dollar amounts and the number of recipients from the years 2007 to 2022. </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significant increase is evident in 2013, with the number of recipients surging to more than three times the previous year's figure.</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Notably, from 2007 up until 2019, the funds available did not suffice to cater to all students</a:t>
            </a:r>
          </a:p>
        </p:txBody>
      </p:sp>
      <p:pic>
        <p:nvPicPr>
          <p:cNvPr id="7" name="Picture 6" descr="bar"/>
          <p:cNvPicPr>
            <a:picLocks noChangeAspect="1"/>
          </p:cNvPicPr>
          <p:nvPr/>
        </p:nvPicPr>
        <p:blipFill>
          <a:blip r:embed="rId3"/>
          <a:stretch>
            <a:fillRect/>
          </a:stretch>
        </p:blipFill>
        <p:spPr>
          <a:xfrm>
            <a:off x="3279141" y="586741"/>
            <a:ext cx="8448887" cy="5658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789598" y="3608417"/>
            <a:ext cx="8612806"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Recipients Over the Years</a:t>
            </a:r>
          </a:p>
        </p:txBody>
      </p:sp>
      <p:cxnSp>
        <p:nvCxnSpPr>
          <p:cNvPr id="28" name="直接连接符 27"/>
          <p:cNvCxnSpPr/>
          <p:nvPr/>
        </p:nvCxnSpPr>
        <p:spPr>
          <a:xfrm>
            <a:off x="4466252" y="5254563"/>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02</a:t>
            </a:r>
          </a:p>
        </p:txBody>
      </p:sp>
      <p:sp>
        <p:nvSpPr>
          <p:cNvPr id="14" name="矩形: 圆角 13"/>
          <p:cNvSpPr/>
          <p:nvPr/>
        </p:nvSpPr>
        <p:spPr>
          <a:xfrm>
            <a:off x="4859867" y="5566834"/>
            <a:ext cx="2472267" cy="54102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60586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line"/>
          <p:cNvPicPr>
            <a:picLocks noChangeAspect="1"/>
          </p:cNvPicPr>
          <p:nvPr/>
        </p:nvPicPr>
        <p:blipFill>
          <a:blip r:embed="rId3"/>
          <a:stretch>
            <a:fillRect/>
          </a:stretch>
        </p:blipFill>
        <p:spPr>
          <a:xfrm>
            <a:off x="3721100" y="951654"/>
            <a:ext cx="7962053" cy="4954693"/>
          </a:xfrm>
          <a:prstGeom prst="rect">
            <a:avLst/>
          </a:prstGeom>
        </p:spPr>
      </p:pic>
      <p:sp>
        <p:nvSpPr>
          <p:cNvPr id="5" name="矩形 3"/>
          <p:cNvSpPr/>
          <p:nvPr/>
        </p:nvSpPr>
        <p:spPr bwMode="auto">
          <a:xfrm>
            <a:off x="626356" y="1029849"/>
            <a:ext cx="2729953" cy="4278094"/>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consistent increase in Direct Loans recipients from 2008 to 2022, with a sharp rise between 2012 and 2014.</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recipients peaked in 2014 but dwindled by 2022, indicating changing borrowing trends.</a:t>
            </a:r>
          </a:p>
          <a:p>
            <a:pPr marL="228594" indent="-228594" defTabSz="609585">
              <a:buFont typeface="Arial" panose="020B0604020202020204" pitchFamily="34" charset="0"/>
              <a:buChar char="•"/>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 recipients showed minor fluctuations, suggesting consistent demand and funding over the years.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513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等线 Light</vt:lpstr>
      <vt:lpstr>-apple-system</vt:lpstr>
      <vt:lpstr>Arial</vt:lpstr>
      <vt:lpstr>Calibri</vt:lpstr>
      <vt:lpstr>Calibri Light</vt:lpstr>
      <vt:lpstr>Open Sans</vt:lpstr>
      <vt:lpstr>Slack-Lato</vt:lpstr>
      <vt:lpstr>Office Theme</vt:lpstr>
      <vt:lpstr>Data and Visualization  Project 1: Student Loan Analysis </vt:lpstr>
      <vt:lpstr>Analysis Proposal: Student Loans</vt:lpstr>
      <vt:lpstr>What age and location type are most impacted by student Loan debt?</vt:lpstr>
      <vt:lpstr>What age and location type are most impacted by student Loan debt?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Visualization  Project 1: Student Loan Analysis </dc:title>
  <dc:creator>alex godina</dc:creator>
  <cp:lastModifiedBy>alex godina</cp:lastModifiedBy>
  <cp:revision>3</cp:revision>
  <dcterms:created xsi:type="dcterms:W3CDTF">2023-10-24T00:55:23Z</dcterms:created>
  <dcterms:modified xsi:type="dcterms:W3CDTF">2023-10-24T02:09:33Z</dcterms:modified>
</cp:coreProperties>
</file>