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000000"/>
          </p15:clr>
        </p15:guide>
        <p15:guide id="2" orient="horz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83747877_0_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5f83747877_0_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-10687" y="-23594"/>
            <a:ext cx="12203906" cy="858981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13"/>
          <p:cNvCxnSpPr>
            <a:stCxn id="86" idx="3"/>
          </p:cNvCxnSpPr>
          <p:nvPr/>
        </p:nvCxnSpPr>
        <p:spPr>
          <a:xfrm flipH="1" rot="10800000">
            <a:off x="6991318" y="6286535"/>
            <a:ext cx="5202000" cy="2190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13"/>
          <p:cNvSpPr txBox="1"/>
          <p:nvPr/>
        </p:nvSpPr>
        <p:spPr>
          <a:xfrm>
            <a:off x="1981199" y="0"/>
            <a:ext cx="846974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Санкт-Петербургское государственной бюджетное профессиональное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образовательное учреждение «Охтинский колледж»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(СПб ГБ ПОУ «Охтинский колледж»)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161355" y="2480947"/>
            <a:ext cx="78693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специальности «09.02.07 Информационные системы и программирование</a:t>
            </a: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Специальность: 09.02.07 Информационные системы и программирование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672025" y="1652100"/>
            <a:ext cx="6085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Дипломная</a:t>
            </a: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работа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664928" y="2721664"/>
            <a:ext cx="8852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тему: «</a:t>
            </a:r>
            <a:r>
              <a:rPr lang="en-US" sz="2800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СЕРВЕРНОЙ ЧАСТИ ВЕБ-САЙТА ДЛЯ « ООО ЛОФТ ПРОЕКТ ЭТАЖИ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973798" y="4320108"/>
            <a:ext cx="3638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 студент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курса группы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92: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Портнова Мария Владимировна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Богомолов Вадим Анатольевич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5477762" y="6181477"/>
            <a:ext cx="1513556" cy="253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Санкт-Петербург, 202</a:t>
            </a: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3"/>
          <p:cNvCxnSpPr>
            <a:endCxn id="86" idx="1"/>
          </p:cNvCxnSpPr>
          <p:nvPr/>
        </p:nvCxnSpPr>
        <p:spPr>
          <a:xfrm>
            <a:off x="24962" y="6286535"/>
            <a:ext cx="5452800" cy="2190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74" y="-83125"/>
            <a:ext cx="694744" cy="9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5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66674" y="-44785"/>
            <a:ext cx="2270693" cy="858982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304800" y="411361"/>
            <a:ext cx="4084187" cy="858982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11115675" y="-352425"/>
            <a:ext cx="0" cy="741045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4"/>
          <p:cNvSpPr txBox="1"/>
          <p:nvPr/>
        </p:nvSpPr>
        <p:spPr>
          <a:xfrm>
            <a:off x="738792" y="460254"/>
            <a:ext cx="321620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3849" y="2630999"/>
            <a:ext cx="4867273" cy="486727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-39261" y="6484978"/>
            <a:ext cx="122937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 веб-сайта для ООО ЛОФТ ПРОЕКТ ЭТАЖИ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304800" y="1386988"/>
            <a:ext cx="8814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Современные веб-технологии являются неотъемлемой частью цифровой трансформации бизнеса, обеспечивая эффективное взаимодействие между компаниями и их клиентами. В условиях высокой конкуренции на рынке услуг наличие функционального, удобного и технологичного веб-сайта становится критически важным фактором успеха.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«ООО ЛОФТ ПРОЕКТ ЭТАЖИ», занимающегося проведением мероприятий, выставок и экскурсий, разработка специализированного веб-сайта с полноценной серверной частью позволит не только автоматизировать ключевые бизнес-процессы, но и повысить уровень клиентского сервиса, увеличить охват аудитории и оптимизировать управление контентом.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858" y="3697931"/>
            <a:ext cx="441007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-66674" y="-44785"/>
            <a:ext cx="3533773" cy="858982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304799" y="411360"/>
            <a:ext cx="6959230" cy="858981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5"/>
          <p:cNvCxnSpPr/>
          <p:nvPr/>
        </p:nvCxnSpPr>
        <p:spPr>
          <a:xfrm>
            <a:off x="11115675" y="-352425"/>
            <a:ext cx="0" cy="741045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15"/>
          <p:cNvSpPr txBox="1"/>
          <p:nvPr/>
        </p:nvSpPr>
        <p:spPr>
          <a:xfrm>
            <a:off x="528457" y="460253"/>
            <a:ext cx="6569605" cy="70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Цель, объект, предмет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234793" y="1993181"/>
            <a:ext cx="1058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серверной части для веб-сайта 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компании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«ООО ЛОФТ ПРОЕКТ ЭТАЖИ»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09098" y="3352800"/>
            <a:ext cx="1026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Объект: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к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омпания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«ООО ЛОФТ ПРОЕКТ ЭТАЖИ» и её деятельность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532725" y="4594075"/>
            <a:ext cx="8110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Предмет: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технология разработки web-сайтов и web-приложений.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-39261" y="6484978"/>
            <a:ext cx="122937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 веб-сайта для ООО ЛОФТ ПРОЕКТ ЭТАЖИ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66674" y="-44785"/>
            <a:ext cx="1669369" cy="858982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304801" y="411361"/>
            <a:ext cx="2562221" cy="858982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16"/>
          <p:cNvCxnSpPr/>
          <p:nvPr/>
        </p:nvCxnSpPr>
        <p:spPr>
          <a:xfrm>
            <a:off x="11115675" y="-352425"/>
            <a:ext cx="0" cy="741045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16"/>
          <p:cNvSpPr txBox="1"/>
          <p:nvPr/>
        </p:nvSpPr>
        <p:spPr>
          <a:xfrm>
            <a:off x="751227" y="460254"/>
            <a:ext cx="166936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812" y="2845593"/>
            <a:ext cx="4876799" cy="487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78989" y="1558138"/>
            <a:ext cx="9338700" cy="52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4169" lvl="0" marL="344169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Задачи, которые необходимо решить при создании веб-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приложения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компании Duck Player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168" lvl="0" marL="344168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  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Провести анализ предметной области и сформулировать требования к функционалу веб-сайта.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Спроектировать архитектуру базы данных и API для взаимодействия клиентской и серверной частей.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Разработать пользовательские интерфейсы для форм бронирования и обратной связи с учетом UX/UI-принципов.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Реализовать серверную логику обработки данных (регистрация бронирований, сбор заявок, управление событиями, админ-панель).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Провести тестирование системы на различных сценариях использования, выявить и устранить возможные ошибки.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Оптимизировать производительность системы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69" lvl="0" marL="344169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-39261" y="6484978"/>
            <a:ext cx="122937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 веб-сайта для ООО ЛОФТ ПРОЕКТ ЭТАЖИ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-66674" y="-44785"/>
            <a:ext cx="1669369" cy="858982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304801" y="411361"/>
            <a:ext cx="2562221" cy="858982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824244" y="460254"/>
            <a:ext cx="155690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Макет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omputer&#10;&#10;Description automatically generated"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3491" y="29195"/>
            <a:ext cx="3039060" cy="620696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-39261" y="6484978"/>
            <a:ext cx="122937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 веб-сайта для ООО ЛОФТ ПРОЕКТ ЭТАЖИ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-66674" y="-44785"/>
            <a:ext cx="2632074" cy="858982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304801" y="411361"/>
            <a:ext cx="4305299" cy="858982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860025" y="460254"/>
            <a:ext cx="31948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Дизайн-макет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-39261" y="6484978"/>
            <a:ext cx="122937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 веб-сайта для ООО ЛОФТ ПРОЕКТ ЭТАЖИ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1819180" y="1286436"/>
            <a:ext cx="7645399" cy="1644462"/>
          </a:xfrm>
          <a:prstGeom prst="rect">
            <a:avLst/>
          </a:prstGeom>
          <a:solidFill>
            <a:srgbClr val="ACE197"/>
          </a:solidFill>
          <a:ln cap="flat" cmpd="sng" w="12700">
            <a:solidFill>
              <a:srgbClr val="ACE19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1314854" y="456386"/>
            <a:ext cx="2778783" cy="858982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2031874" y="531934"/>
            <a:ext cx="125226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Сайт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19"/>
          <p:cNvCxnSpPr/>
          <p:nvPr/>
        </p:nvCxnSpPr>
        <p:spPr>
          <a:xfrm>
            <a:off x="1003299" y="0"/>
            <a:ext cx="0" cy="741045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19"/>
          <p:cNvCxnSpPr/>
          <p:nvPr/>
        </p:nvCxnSpPr>
        <p:spPr>
          <a:xfrm>
            <a:off x="11268075" y="-200025"/>
            <a:ext cx="0" cy="741045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19"/>
          <p:cNvSpPr txBox="1"/>
          <p:nvPr/>
        </p:nvSpPr>
        <p:spPr>
          <a:xfrm>
            <a:off x="5347347" y="2066634"/>
            <a:ext cx="276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Ссылка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-39261" y="6484978"/>
            <a:ext cx="122937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 веб-сайта для ООО ЛОФТ ПРОЕКТ ЭТАЖИ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-66673" y="-44784"/>
            <a:ext cx="2270692" cy="858981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304799" y="411360"/>
            <a:ext cx="4084186" cy="858981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0"/>
          <p:cNvCxnSpPr/>
          <p:nvPr/>
        </p:nvCxnSpPr>
        <p:spPr>
          <a:xfrm>
            <a:off x="11115675" y="-352424"/>
            <a:ext cx="0" cy="7410449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20"/>
          <p:cNvSpPr txBox="1"/>
          <p:nvPr/>
        </p:nvSpPr>
        <p:spPr>
          <a:xfrm>
            <a:off x="951923" y="460253"/>
            <a:ext cx="2793538" cy="70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0250" y="2679945"/>
            <a:ext cx="4867273" cy="48672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1072075" y="2129100"/>
            <a:ext cx="89445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4958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 рамках данной курсовой работы была успешно разработана и реализована серверная часть, которая обеспечивает удобный и функциональный интерфейс для пользователей, желающих выбрать нужную подписку. Проект охватывает ключевые аспекты, необходимые для эффективной работы современного веб-сайта, включая удобный пользовательский интерфейс, интеграцию с базой данных для хранения информации о датах подписок.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-39261" y="6484978"/>
            <a:ext cx="122937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 веб-сайта для ООО ЛОФТ ПРОЕКТ ЭТАЖИ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-10687" y="-23594"/>
            <a:ext cx="12204000" cy="8589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21"/>
          <p:cNvCxnSpPr>
            <a:stCxn id="174" idx="3"/>
          </p:cNvCxnSpPr>
          <p:nvPr/>
        </p:nvCxnSpPr>
        <p:spPr>
          <a:xfrm flipH="1" rot="10800000">
            <a:off x="6991262" y="6286477"/>
            <a:ext cx="5202000" cy="2190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21"/>
          <p:cNvSpPr txBox="1"/>
          <p:nvPr/>
        </p:nvSpPr>
        <p:spPr>
          <a:xfrm>
            <a:off x="1981199" y="0"/>
            <a:ext cx="846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Санкт-Петербургское государственной бюджетное профессиональное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образовательное учреждение «Охтинский колледж»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(СПб ГБ ПОУ «Охтинский колледж»)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2161355" y="2480947"/>
            <a:ext cx="78693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специальности «09.02.07 Информационные системы и программирование</a:t>
            </a: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Специальность: 09.02.07 Информационные системы и программирование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3672025" y="1652100"/>
            <a:ext cx="6085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Дипломная</a:t>
            </a: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работа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1664928" y="2721664"/>
            <a:ext cx="8852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тему: «</a:t>
            </a:r>
            <a:r>
              <a:rPr lang="en-US" sz="2800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СЕРВЕРНОЙ ЧАСТИ ВЕБ-САЙТА ДЛЯ « ООО ЛОФТ ПРОЕКТ ЭТАЖИ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7973798" y="4320108"/>
            <a:ext cx="3638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 студент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курса группы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92: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Портнова Мария Владимировна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Богомолов Вадим Анатольевич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5477762" y="6181477"/>
            <a:ext cx="1513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Санкт-Петербург, 202</a:t>
            </a: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p21"/>
          <p:cNvCxnSpPr>
            <a:endCxn id="174" idx="1"/>
          </p:cNvCxnSpPr>
          <p:nvPr/>
        </p:nvCxnSpPr>
        <p:spPr>
          <a:xfrm>
            <a:off x="24962" y="6286477"/>
            <a:ext cx="5452800" cy="2190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1" name="Google Shape;1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74" y="-83125"/>
            <a:ext cx="694744" cy="9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5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