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3A7351-E049-E518-43FA-DE9D263DCC6D}" v="853" dt="2024-04-25T20:52:02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00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7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41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36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51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67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8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33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88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79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4794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7184" y="390895"/>
            <a:ext cx="6477989" cy="226855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Arial"/>
              </a:rPr>
              <a:t>"</a:t>
            </a:r>
            <a:r>
              <a:rPr lang="en-US" err="1">
                <a:latin typeface="Times New Roman"/>
                <a:cs typeface="Arial"/>
              </a:rPr>
              <a:t>Сайт</a:t>
            </a:r>
            <a:r>
              <a:rPr lang="en-US" dirty="0">
                <a:latin typeface="Times New Roman"/>
                <a:cs typeface="Arial"/>
              </a:rPr>
              <a:t> </a:t>
            </a:r>
            <a:r>
              <a:rPr lang="en-US" err="1">
                <a:latin typeface="Times New Roman"/>
                <a:cs typeface="Arial"/>
              </a:rPr>
              <a:t>для</a:t>
            </a:r>
            <a:r>
              <a:rPr lang="en-US" dirty="0">
                <a:latin typeface="Times New Roman"/>
                <a:cs typeface="Arial"/>
              </a:rPr>
              <a:t> </a:t>
            </a:r>
            <a:r>
              <a:rPr lang="en-US" err="1">
                <a:latin typeface="Times New Roman"/>
                <a:cs typeface="Arial"/>
              </a:rPr>
              <a:t>фирмы</a:t>
            </a:r>
            <a:r>
              <a:rPr lang="en-US" dirty="0">
                <a:latin typeface="Times New Roman"/>
                <a:cs typeface="Arial"/>
              </a:rPr>
              <a:t> Farm Food"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9D55BF-8573-85E6-EAC9-535627FA9982}"/>
              </a:ext>
            </a:extLst>
          </p:cNvPr>
          <p:cNvSpPr txBox="1">
            <a:spLocks/>
          </p:cNvSpPr>
          <p:nvPr/>
        </p:nvSpPr>
        <p:spPr>
          <a:xfrm>
            <a:off x="1806760" y="5655869"/>
            <a:ext cx="6468093" cy="8138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err="1">
                <a:latin typeface="Times New Roman"/>
                <a:cs typeface="Arial"/>
              </a:rPr>
              <a:t>Презентация</a:t>
            </a:r>
            <a:r>
              <a:rPr lang="en-US" sz="1100" dirty="0">
                <a:latin typeface="Times New Roman"/>
                <a:cs typeface="Arial"/>
              </a:rPr>
              <a:t> к </a:t>
            </a:r>
            <a:r>
              <a:rPr lang="en-US" sz="1100" err="1">
                <a:latin typeface="Times New Roman"/>
                <a:cs typeface="Arial"/>
              </a:rPr>
              <a:t>курсовому</a:t>
            </a:r>
            <a:r>
              <a:rPr lang="en-US" sz="1100" dirty="0">
                <a:latin typeface="Times New Roman"/>
                <a:cs typeface="Arial"/>
              </a:rPr>
              <a:t> </a:t>
            </a:r>
            <a:r>
              <a:rPr lang="en-US" sz="1100" err="1">
                <a:latin typeface="Times New Roman"/>
                <a:cs typeface="Arial"/>
              </a:rPr>
              <a:t>проекту</a:t>
            </a:r>
            <a:r>
              <a:rPr lang="en-US" sz="1100" dirty="0">
                <a:latin typeface="Times New Roman"/>
                <a:cs typeface="Arial"/>
              </a:rPr>
              <a:t> </a:t>
            </a:r>
            <a:r>
              <a:rPr lang="en-US" sz="1100" err="1">
                <a:latin typeface="Times New Roman"/>
                <a:cs typeface="Arial"/>
              </a:rPr>
              <a:t>по</a:t>
            </a:r>
            <a:r>
              <a:rPr lang="en-US" sz="1100" dirty="0">
                <a:latin typeface="Times New Roman"/>
                <a:cs typeface="Arial"/>
              </a:rPr>
              <a:t> </a:t>
            </a:r>
            <a:r>
              <a:rPr lang="en-US" sz="1100" dirty="0">
                <a:solidFill>
                  <a:srgbClr val="FFFFFF"/>
                </a:solidFill>
                <a:latin typeface="Times New Roman"/>
                <a:cs typeface="Arial"/>
              </a:rPr>
              <a:t>МДК 08.01 </a:t>
            </a:r>
            <a:r>
              <a:rPr lang="en-US" sz="1100" err="1">
                <a:solidFill>
                  <a:srgbClr val="FFFFFF"/>
                </a:solidFill>
                <a:latin typeface="Times New Roman"/>
                <a:cs typeface="Arial"/>
              </a:rPr>
              <a:t>Проектирование</a:t>
            </a:r>
            <a:r>
              <a:rPr lang="en-US" sz="1100" dirty="0">
                <a:solidFill>
                  <a:srgbClr val="FFFFFF"/>
                </a:solidFill>
                <a:latin typeface="Times New Roman"/>
                <a:cs typeface="Arial"/>
              </a:rPr>
              <a:t> и </a:t>
            </a:r>
            <a:r>
              <a:rPr lang="en-US" sz="1100" err="1">
                <a:solidFill>
                  <a:srgbClr val="FFFFFF"/>
                </a:solidFill>
                <a:latin typeface="Times New Roman"/>
                <a:cs typeface="Arial"/>
              </a:rPr>
              <a:t>разработка</a:t>
            </a:r>
            <a:r>
              <a:rPr lang="en-US" sz="1100" dirty="0">
                <a:solidFill>
                  <a:srgbClr val="FFFFFF"/>
                </a:solidFill>
                <a:latin typeface="Times New Roman"/>
                <a:cs typeface="Arial"/>
              </a:rPr>
              <a:t> </a:t>
            </a:r>
            <a:r>
              <a:rPr lang="en-US" sz="1100" err="1">
                <a:solidFill>
                  <a:srgbClr val="FFFFFF"/>
                </a:solidFill>
                <a:latin typeface="Times New Roman"/>
                <a:cs typeface="Arial"/>
              </a:rPr>
              <a:t>интерфейсов</a:t>
            </a:r>
            <a:r>
              <a:rPr lang="en-US" sz="1100" dirty="0">
                <a:solidFill>
                  <a:srgbClr val="FFFFFF"/>
                </a:solidFill>
                <a:latin typeface="Times New Roman"/>
                <a:cs typeface="Arial"/>
              </a:rPr>
              <a:t> </a:t>
            </a:r>
            <a:r>
              <a:rPr lang="en-US" sz="1100" err="1">
                <a:solidFill>
                  <a:srgbClr val="FFFFFF"/>
                </a:solidFill>
                <a:latin typeface="Times New Roman"/>
                <a:cs typeface="Arial"/>
              </a:rPr>
              <a:t>пользователя</a:t>
            </a:r>
            <a:br>
              <a:rPr lang="en-US" sz="1100" dirty="0">
                <a:latin typeface="Times New Roman"/>
                <a:cs typeface="Arial"/>
              </a:rPr>
            </a:br>
            <a:br>
              <a:rPr lang="en-US" sz="1100" dirty="0">
                <a:latin typeface="Times New Roman"/>
                <a:cs typeface="Arial"/>
              </a:rPr>
            </a:br>
            <a:r>
              <a:rPr lang="en-US" sz="1100" err="1">
                <a:solidFill>
                  <a:srgbClr val="FFFFFF"/>
                </a:solidFill>
                <a:latin typeface="Times New Roman"/>
                <a:cs typeface="Arial"/>
              </a:rPr>
              <a:t>Подготовила</a:t>
            </a:r>
            <a:r>
              <a:rPr lang="en-US" sz="1100" dirty="0">
                <a:solidFill>
                  <a:srgbClr val="FFFFFF"/>
                </a:solidFill>
                <a:latin typeface="Times New Roman"/>
                <a:cs typeface="Arial"/>
              </a:rPr>
              <a:t> </a:t>
            </a:r>
            <a:r>
              <a:rPr lang="en-US" sz="1100" err="1">
                <a:solidFill>
                  <a:srgbClr val="FFFFFF"/>
                </a:solidFill>
                <a:latin typeface="Times New Roman"/>
                <a:cs typeface="Arial"/>
              </a:rPr>
              <a:t>студентка</a:t>
            </a:r>
            <a:r>
              <a:rPr lang="en-US" sz="1100" dirty="0">
                <a:solidFill>
                  <a:srgbClr val="FFFFFF"/>
                </a:solidFill>
                <a:latin typeface="Times New Roman"/>
                <a:cs typeface="Arial"/>
              </a:rPr>
              <a:t> </a:t>
            </a:r>
            <a:r>
              <a:rPr lang="en-US" sz="1100" err="1">
                <a:solidFill>
                  <a:srgbClr val="FFFFFF"/>
                </a:solidFill>
                <a:latin typeface="Times New Roman"/>
                <a:cs typeface="Arial"/>
              </a:rPr>
              <a:t>группы</a:t>
            </a:r>
            <a:r>
              <a:rPr lang="en-US" sz="1100" dirty="0">
                <a:solidFill>
                  <a:srgbClr val="FFFFFF"/>
                </a:solidFill>
                <a:latin typeface="Times New Roman"/>
                <a:cs typeface="Arial"/>
              </a:rPr>
              <a:t> 392 </a:t>
            </a:r>
            <a:r>
              <a:rPr lang="en-US" sz="1100" err="1">
                <a:solidFill>
                  <a:srgbClr val="FFFFFF"/>
                </a:solidFill>
                <a:latin typeface="Times New Roman"/>
                <a:cs typeface="Arial"/>
              </a:rPr>
              <a:t>Портнова</a:t>
            </a:r>
            <a:r>
              <a:rPr lang="en-US" sz="1100" dirty="0">
                <a:solidFill>
                  <a:srgbClr val="FFFFFF"/>
                </a:solidFill>
                <a:latin typeface="Times New Roman"/>
                <a:cs typeface="Arial"/>
              </a:rPr>
              <a:t> </a:t>
            </a:r>
            <a:r>
              <a:rPr lang="en-US" sz="1100" err="1">
                <a:solidFill>
                  <a:srgbClr val="FFFFFF"/>
                </a:solidFill>
                <a:latin typeface="Times New Roman"/>
                <a:cs typeface="Arial"/>
              </a:rPr>
              <a:t>Мария</a:t>
            </a:r>
            <a:r>
              <a:rPr lang="en-US" sz="1100" dirty="0">
                <a:solidFill>
                  <a:srgbClr val="FFFFFF"/>
                </a:solidFill>
                <a:latin typeface="Times New Roman"/>
                <a:cs typeface="Arial"/>
              </a:rPr>
              <a:t> </a:t>
            </a:r>
            <a:r>
              <a:rPr lang="en-US" sz="1100" err="1">
                <a:solidFill>
                  <a:srgbClr val="FFFFFF"/>
                </a:solidFill>
                <a:latin typeface="Times New Roman"/>
                <a:cs typeface="Arial"/>
              </a:rPr>
              <a:t>Владимировна</a:t>
            </a:r>
            <a:endParaRPr lang="en-US" sz="1100">
              <a:solidFill>
                <a:srgbClr val="FFFFFF"/>
              </a:solidFill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BBAF34-367D-4E18-A62E-4602BD908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32" y="-2718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A4CF08-858A-49E4-B707-4E7585D1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938E62-910D-4D69-AA09-567AAAC37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4E54C6-D084-4BC8-B3F9-8B9EC22A6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65268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B8C5D-9CA9-68F6-27B4-D0979CC43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023" y="125225"/>
            <a:ext cx="4986954" cy="1077229"/>
          </a:xfrm>
        </p:spPr>
        <p:txBody>
          <a:bodyPr>
            <a:normAutofit/>
          </a:bodyPr>
          <a:lstStyle/>
          <a:p>
            <a:pPr algn="l"/>
            <a:r>
              <a:rPr lang="en-US" err="1">
                <a:latin typeface="Times New Roman"/>
                <a:cs typeface="Arial"/>
              </a:rPr>
              <a:t>Актуальность</a:t>
            </a:r>
            <a:endParaRPr lang="en-US" err="1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551FA-C9CD-E994-24C1-B00294A8C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36" y="1530921"/>
            <a:ext cx="4901548" cy="399782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4170" indent="-344170">
              <a:lnSpc>
                <a:spcPct val="110000"/>
              </a:lnSpc>
            </a:pPr>
            <a:r>
              <a:rPr lang="en-US" sz="1600" dirty="0">
                <a:latin typeface="Times New Roman"/>
                <a:cs typeface="Arial"/>
              </a:rPr>
              <a:t>В </a:t>
            </a:r>
            <a:r>
              <a:rPr lang="en-US" sz="1600" err="1">
                <a:latin typeface="Times New Roman"/>
                <a:cs typeface="Arial"/>
              </a:rPr>
              <a:t>современном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мире</a:t>
            </a:r>
            <a:r>
              <a:rPr lang="en-US" sz="1600" dirty="0">
                <a:latin typeface="Times New Roman"/>
                <a:cs typeface="Arial"/>
              </a:rPr>
              <a:t>, </a:t>
            </a:r>
            <a:r>
              <a:rPr lang="en-US" sz="1600" err="1">
                <a:latin typeface="Times New Roman"/>
                <a:cs typeface="Arial"/>
              </a:rPr>
              <a:t>где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технологии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становятся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все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более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интегрированными</a:t>
            </a:r>
            <a:r>
              <a:rPr lang="en-US" sz="1600" dirty="0">
                <a:latin typeface="Times New Roman"/>
                <a:cs typeface="Arial"/>
              </a:rPr>
              <a:t> в </a:t>
            </a:r>
            <a:r>
              <a:rPr lang="en-US" sz="1600" err="1">
                <a:latin typeface="Times New Roman"/>
                <a:cs typeface="Arial"/>
              </a:rPr>
              <a:t>нашу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повседневную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жизнь</a:t>
            </a:r>
            <a:r>
              <a:rPr lang="en-US" sz="1600" dirty="0">
                <a:latin typeface="Times New Roman"/>
                <a:cs typeface="Arial"/>
              </a:rPr>
              <a:t>, </a:t>
            </a:r>
            <a:r>
              <a:rPr lang="en-US" sz="1600" err="1">
                <a:latin typeface="Times New Roman"/>
                <a:cs typeface="Arial"/>
              </a:rPr>
              <a:t>очевидно</a:t>
            </a:r>
            <a:r>
              <a:rPr lang="en-US" sz="1600" dirty="0">
                <a:latin typeface="Times New Roman"/>
                <a:cs typeface="Arial"/>
              </a:rPr>
              <a:t>, </a:t>
            </a:r>
            <a:r>
              <a:rPr lang="en-US" sz="1600" err="1">
                <a:latin typeface="Times New Roman"/>
                <a:cs typeface="Arial"/>
              </a:rPr>
              <a:t>что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они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играют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ключевую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роль</a:t>
            </a:r>
            <a:r>
              <a:rPr lang="en-US" sz="1600" dirty="0">
                <a:latin typeface="Times New Roman"/>
                <a:cs typeface="Arial"/>
              </a:rPr>
              <a:t> в </a:t>
            </a:r>
            <a:r>
              <a:rPr lang="en-US" sz="1600" err="1">
                <a:latin typeface="Times New Roman"/>
                <a:cs typeface="Arial"/>
              </a:rPr>
              <a:t>развитии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бизнеса</a:t>
            </a:r>
            <a:r>
              <a:rPr lang="en-US" sz="1600" dirty="0">
                <a:latin typeface="Times New Roman"/>
                <a:cs typeface="Arial"/>
              </a:rPr>
              <a:t> и </a:t>
            </a:r>
            <a:r>
              <a:rPr lang="en-US" sz="1600" err="1">
                <a:latin typeface="Times New Roman"/>
                <a:cs typeface="Arial"/>
              </a:rPr>
              <a:t>общества</a:t>
            </a:r>
            <a:r>
              <a:rPr lang="en-US" sz="1600" dirty="0">
                <a:latin typeface="Times New Roman"/>
                <a:cs typeface="Arial"/>
              </a:rPr>
              <a:t> в </a:t>
            </a:r>
            <a:r>
              <a:rPr lang="en-US" sz="1600" err="1">
                <a:latin typeface="Times New Roman"/>
                <a:cs typeface="Arial"/>
              </a:rPr>
              <a:t>целом</a:t>
            </a:r>
            <a:r>
              <a:rPr lang="en-US" sz="1600" dirty="0">
                <a:latin typeface="Times New Roman"/>
                <a:cs typeface="Arial"/>
              </a:rPr>
              <a:t>. С </a:t>
            </a:r>
            <a:r>
              <a:rPr lang="en-US" sz="1600" err="1">
                <a:latin typeface="Times New Roman"/>
                <a:cs typeface="Arial"/>
              </a:rPr>
              <a:t>появлением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интернета</a:t>
            </a:r>
            <a:r>
              <a:rPr lang="en-US" sz="1600" dirty="0">
                <a:latin typeface="Times New Roman"/>
                <a:cs typeface="Arial"/>
              </a:rPr>
              <a:t> и </a:t>
            </a:r>
            <a:r>
              <a:rPr lang="en-US" sz="1600" err="1">
                <a:latin typeface="Times New Roman"/>
                <a:cs typeface="Arial"/>
              </a:rPr>
              <a:t>мобильных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устройств</a:t>
            </a:r>
            <a:r>
              <a:rPr lang="en-US" sz="1600" dirty="0">
                <a:latin typeface="Times New Roman"/>
                <a:cs typeface="Arial"/>
              </a:rPr>
              <a:t>, </a:t>
            </a:r>
            <a:r>
              <a:rPr lang="en-US" sz="1600" err="1">
                <a:latin typeface="Times New Roman"/>
                <a:cs typeface="Arial"/>
              </a:rPr>
              <a:t>люди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имеют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доступ</a:t>
            </a:r>
            <a:r>
              <a:rPr lang="en-US" sz="1600" dirty="0">
                <a:latin typeface="Times New Roman"/>
                <a:cs typeface="Arial"/>
              </a:rPr>
              <a:t> к </a:t>
            </a:r>
            <a:r>
              <a:rPr lang="en-US" sz="1600" err="1">
                <a:latin typeface="Times New Roman"/>
                <a:cs typeface="Arial"/>
              </a:rPr>
              <a:t>информации</a:t>
            </a:r>
            <a:r>
              <a:rPr lang="en-US" sz="1600" dirty="0">
                <a:latin typeface="Times New Roman"/>
                <a:cs typeface="Arial"/>
              </a:rPr>
              <a:t> и </a:t>
            </a:r>
            <a:r>
              <a:rPr lang="en-US" sz="1600" err="1">
                <a:latin typeface="Times New Roman"/>
                <a:cs typeface="Arial"/>
              </a:rPr>
              <a:t>сервисам</a:t>
            </a:r>
            <a:r>
              <a:rPr lang="en-US" sz="1600" dirty="0">
                <a:latin typeface="Times New Roman"/>
                <a:cs typeface="Arial"/>
              </a:rPr>
              <a:t>, </a:t>
            </a:r>
            <a:r>
              <a:rPr lang="en-US" sz="1600" err="1">
                <a:latin typeface="Times New Roman"/>
                <a:cs typeface="Arial"/>
              </a:rPr>
              <a:t>которые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прежде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были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недоступны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или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труднодоступны</a:t>
            </a:r>
            <a:r>
              <a:rPr lang="en-US" sz="1600" dirty="0">
                <a:latin typeface="Times New Roman"/>
                <a:cs typeface="Arial"/>
              </a:rPr>
              <a:t>. </a:t>
            </a:r>
            <a:r>
              <a:rPr lang="en-US" sz="1600" err="1">
                <a:latin typeface="Times New Roman"/>
                <a:cs typeface="Arial"/>
              </a:rPr>
              <a:t>Это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изменение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способствует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росту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конкуренции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на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рынке</a:t>
            </a:r>
            <a:r>
              <a:rPr lang="en-US" sz="1600" dirty="0">
                <a:latin typeface="Times New Roman"/>
                <a:cs typeface="Arial"/>
              </a:rPr>
              <a:t> и </a:t>
            </a:r>
            <a:r>
              <a:rPr lang="en-US" sz="1600" err="1">
                <a:latin typeface="Times New Roman"/>
                <a:cs typeface="Arial"/>
              </a:rPr>
              <a:t>стимулирует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компании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искать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новые</a:t>
            </a:r>
            <a:r>
              <a:rPr lang="en-US" sz="1600" dirty="0">
                <a:latin typeface="Times New Roman"/>
                <a:cs typeface="Arial"/>
              </a:rPr>
              <a:t> и </a:t>
            </a:r>
            <a:r>
              <a:rPr lang="en-US" sz="1600" err="1">
                <a:latin typeface="Times New Roman"/>
                <a:cs typeface="Arial"/>
              </a:rPr>
              <a:t>инновационные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способы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привлечения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клиентов</a:t>
            </a:r>
            <a:r>
              <a:rPr lang="en-US" sz="1600" dirty="0">
                <a:latin typeface="Times New Roman"/>
                <a:cs typeface="Arial"/>
              </a:rPr>
              <a:t> и </a:t>
            </a:r>
            <a:r>
              <a:rPr lang="en-US" sz="1600" err="1">
                <a:latin typeface="Times New Roman"/>
                <a:cs typeface="Arial"/>
              </a:rPr>
              <a:t>удовлетворения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их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потребностей</a:t>
            </a:r>
            <a:r>
              <a:rPr lang="en-US" sz="1600" dirty="0">
                <a:latin typeface="Times New Roman"/>
                <a:cs typeface="Arial"/>
              </a:rPr>
              <a:t>.</a:t>
            </a:r>
            <a:br>
              <a:rPr lang="en-US" sz="1600" dirty="0">
                <a:latin typeface="Times New Roman"/>
                <a:cs typeface="Arial"/>
              </a:rPr>
            </a:br>
            <a:br>
              <a:rPr lang="en-US" sz="1600" dirty="0">
                <a:latin typeface="Times New Roman"/>
                <a:cs typeface="Arial"/>
              </a:rPr>
            </a:br>
            <a:r>
              <a:rPr lang="en-US" sz="1600" dirty="0">
                <a:latin typeface="Times New Roman"/>
                <a:cs typeface="Arial"/>
              </a:rPr>
              <a:t>В </a:t>
            </a:r>
            <a:r>
              <a:rPr lang="en-US" sz="1600" err="1">
                <a:latin typeface="Times New Roman"/>
                <a:cs typeface="Arial"/>
              </a:rPr>
              <a:t>свете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технологического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развития</a:t>
            </a:r>
            <a:r>
              <a:rPr lang="en-US" sz="1600" dirty="0">
                <a:latin typeface="Times New Roman"/>
                <a:cs typeface="Arial"/>
              </a:rPr>
              <a:t>, </a:t>
            </a:r>
            <a:r>
              <a:rPr lang="en-US" sz="1600" err="1">
                <a:latin typeface="Times New Roman"/>
                <a:cs typeface="Arial"/>
              </a:rPr>
              <a:t>фирма</a:t>
            </a:r>
            <a:r>
              <a:rPr lang="en-US" sz="1600" dirty="0">
                <a:latin typeface="Times New Roman"/>
                <a:cs typeface="Arial"/>
              </a:rPr>
              <a:t> “Farm Food </a:t>
            </a:r>
            <a:r>
              <a:rPr lang="en-US" sz="1600" err="1">
                <a:latin typeface="Times New Roman"/>
                <a:cs typeface="Arial"/>
              </a:rPr>
              <a:t>осознает</a:t>
            </a:r>
            <a:r>
              <a:rPr lang="en-US" sz="1600" dirty="0">
                <a:latin typeface="Times New Roman"/>
                <a:cs typeface="Arial"/>
              </a:rPr>
              <a:t>” </a:t>
            </a:r>
            <a:r>
              <a:rPr lang="en-US" sz="1600" err="1">
                <a:latin typeface="Times New Roman"/>
                <a:cs typeface="Arial"/>
              </a:rPr>
              <a:t>важность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использования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технологий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для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расширения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своего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присутствия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на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рынке</a:t>
            </a:r>
            <a:r>
              <a:rPr lang="en-US" sz="1600" dirty="0">
                <a:latin typeface="Times New Roman"/>
                <a:cs typeface="Arial"/>
              </a:rPr>
              <a:t> и </a:t>
            </a:r>
            <a:r>
              <a:rPr lang="en-US" sz="1600" err="1">
                <a:latin typeface="Times New Roman"/>
                <a:cs typeface="Arial"/>
              </a:rPr>
              <a:t>улучшения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связи</a:t>
            </a:r>
            <a:r>
              <a:rPr lang="en-US" sz="1600" dirty="0">
                <a:latin typeface="Times New Roman"/>
                <a:cs typeface="Arial"/>
              </a:rPr>
              <a:t> с </a:t>
            </a:r>
            <a:r>
              <a:rPr lang="en-US" sz="1600" err="1">
                <a:latin typeface="Times New Roman"/>
                <a:cs typeface="Arial"/>
              </a:rPr>
              <a:t>клиентами</a:t>
            </a:r>
            <a:r>
              <a:rPr lang="en-US" sz="1600" dirty="0">
                <a:latin typeface="Times New Roman"/>
                <a:cs typeface="Arial"/>
              </a:rPr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7713DB-A0B1-4507-9991-B6DCAE436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397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mputer with a keyboard and mouse&#10;&#10;Description automatically generated">
            <a:extLst>
              <a:ext uri="{FF2B5EF4-FFF2-40B4-BE49-F238E27FC236}">
                <a16:creationId xmlns:a16="http://schemas.microsoft.com/office/drawing/2014/main" id="{AB8AB901-8829-ADFD-25D0-A85BFE1F43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70" r="5182"/>
          <a:stretch/>
        </p:blipFill>
        <p:spPr>
          <a:xfrm>
            <a:off x="7534656" y="227"/>
            <a:ext cx="4657039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A96FF2-ACD7-48C4-BCE1-FC7F42108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372" y="0"/>
            <a:ext cx="4649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7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683F2F9-DEFB-90DC-0EA5-C28979146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595" y="184602"/>
            <a:ext cx="4986954" cy="1077229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latin typeface="Times New Roman"/>
                <a:cs typeface="Arial"/>
              </a:rPr>
              <a:t>Анализ</a:t>
            </a:r>
            <a:r>
              <a:rPr lang="en-US" dirty="0">
                <a:latin typeface="Times New Roman"/>
                <a:cs typeface="Arial"/>
              </a:rPr>
              <a:t> </a:t>
            </a:r>
            <a:r>
              <a:rPr lang="en-US" dirty="0" err="1">
                <a:latin typeface="Times New Roman"/>
                <a:cs typeface="Arial"/>
              </a:rPr>
              <a:t>деятельности</a:t>
            </a:r>
            <a:endParaRPr lang="en-US" dirty="0" err="1">
              <a:latin typeface="Times New Roman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000CE7-16A4-8C14-400F-D15271962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505" y="1906973"/>
            <a:ext cx="9335001" cy="439367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4170" indent="-344170">
              <a:lnSpc>
                <a:spcPct val="110000"/>
              </a:lnSpc>
            </a:pPr>
            <a:r>
              <a:rPr lang="en-US" sz="1600" err="1">
                <a:latin typeface="Times New Roman"/>
                <a:cs typeface="Arial"/>
              </a:rPr>
              <a:t>Цель</a:t>
            </a:r>
            <a:r>
              <a:rPr lang="en-US" sz="1600" dirty="0">
                <a:latin typeface="Times New Roman"/>
                <a:cs typeface="Arial"/>
              </a:rPr>
              <a:t>: </a:t>
            </a:r>
            <a:r>
              <a:rPr lang="en-US" sz="160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Создание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веб-сайта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для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фирмы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 Farm Food, </a:t>
            </a:r>
            <a:r>
              <a:rPr lang="en-US" sz="160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который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будет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служить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платформой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для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продвижения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продукции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предоставления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информации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 о </a:t>
            </a:r>
            <a:r>
              <a:rPr lang="en-US" sz="160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компании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взаимодействия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 с </a:t>
            </a:r>
            <a:r>
              <a:rPr lang="en-US" sz="160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клиентами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 и </a:t>
            </a:r>
            <a:r>
              <a:rPr lang="en-US" sz="160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привлечения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новых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партнеров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.</a:t>
            </a:r>
            <a:br>
              <a:rPr lang="en-US" sz="1600" dirty="0">
                <a:latin typeface="Times New Roman"/>
                <a:cs typeface="Arial"/>
              </a:rPr>
            </a:br>
            <a:br>
              <a:rPr lang="en-US" sz="1600" dirty="0">
                <a:latin typeface="Times New Roman"/>
                <a:cs typeface="Arial"/>
              </a:rPr>
            </a:br>
            <a:r>
              <a:rPr lang="en-US" sz="1600" err="1">
                <a:latin typeface="Times New Roman"/>
                <a:cs typeface="Arial"/>
              </a:rPr>
              <a:t>Объект</a:t>
            </a:r>
            <a:r>
              <a:rPr lang="en-US" sz="1600" dirty="0">
                <a:latin typeface="Times New Roman"/>
                <a:cs typeface="Arial"/>
              </a:rPr>
              <a:t>: </a:t>
            </a:r>
            <a:r>
              <a:rPr lang="en-US" sz="1600" err="1">
                <a:solidFill>
                  <a:srgbClr val="FFFFFF"/>
                </a:solidFill>
                <a:latin typeface="Times New Roman"/>
                <a:cs typeface="Arial"/>
              </a:rPr>
              <a:t>фермерская</a:t>
            </a:r>
            <a:r>
              <a:rPr lang="en-US" sz="1600" dirty="0">
                <a:solidFill>
                  <a:srgbClr val="FFFFFF"/>
                </a:solidFill>
                <a:latin typeface="Times New Roman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Times New Roman"/>
                <a:cs typeface="Arial"/>
              </a:rPr>
              <a:t>компания</a:t>
            </a:r>
            <a:r>
              <a:rPr lang="en-US" sz="1600" dirty="0">
                <a:solidFill>
                  <a:srgbClr val="FFFFFF"/>
                </a:solidFill>
                <a:latin typeface="Times New Roman"/>
                <a:cs typeface="Arial"/>
              </a:rPr>
              <a:t> “Farm Food” и </a:t>
            </a:r>
            <a:r>
              <a:rPr lang="en-US" sz="1600" err="1">
                <a:solidFill>
                  <a:srgbClr val="FFFFFF"/>
                </a:solidFill>
                <a:latin typeface="Times New Roman"/>
                <a:cs typeface="Arial"/>
              </a:rPr>
              <a:t>её</a:t>
            </a:r>
            <a:r>
              <a:rPr lang="en-US" sz="1600" dirty="0">
                <a:solidFill>
                  <a:srgbClr val="FFFFFF"/>
                </a:solidFill>
                <a:latin typeface="Times New Roman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Times New Roman"/>
                <a:cs typeface="Arial"/>
              </a:rPr>
              <a:t>деятельность</a:t>
            </a:r>
            <a:r>
              <a:rPr lang="en-US" sz="1600" dirty="0">
                <a:solidFill>
                  <a:srgbClr val="FFFFFF"/>
                </a:solidFill>
                <a:latin typeface="Times New Roman"/>
                <a:cs typeface="Arial"/>
              </a:rPr>
              <a:t>.</a:t>
            </a:r>
            <a:br>
              <a:rPr lang="en-US" sz="1600" dirty="0"/>
            </a:br>
            <a:br>
              <a:rPr lang="en-US" sz="1600" dirty="0"/>
            </a:br>
            <a:r>
              <a:rPr lang="en-US" sz="1600" err="1">
                <a:latin typeface="Times New Roman"/>
                <a:cs typeface="Arial"/>
              </a:rPr>
              <a:t>Предмет</a:t>
            </a:r>
            <a:r>
              <a:rPr lang="en-US" sz="1600" dirty="0">
                <a:latin typeface="Times New Roman"/>
                <a:cs typeface="Arial"/>
              </a:rPr>
              <a:t>: </a:t>
            </a:r>
            <a:r>
              <a:rPr lang="en-US" sz="160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Веб-сайт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разработанный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для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фирмы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 Farm Food, </a:t>
            </a:r>
            <a:r>
              <a:rPr lang="en-US" sz="160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включающий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 в </a:t>
            </a:r>
            <a:r>
              <a:rPr lang="en-US" sz="160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себя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следующие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разделы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:</a:t>
            </a:r>
            <a:br>
              <a:rPr lang="en-US" sz="1600" dirty="0">
                <a:latin typeface="Times New Roman"/>
                <a:cs typeface="Arial"/>
              </a:rPr>
            </a:br>
            <a:br>
              <a:rPr lang="en-US" sz="1600" dirty="0">
                <a:latin typeface="Times New Roman"/>
                <a:cs typeface="Arial"/>
              </a:rPr>
            </a:br>
            <a:r>
              <a:rPr lang="en-US" sz="1600" dirty="0">
                <a:latin typeface="Times New Roman"/>
                <a:cs typeface="Arial"/>
              </a:rPr>
              <a:t>1. </a:t>
            </a:r>
            <a:r>
              <a:rPr lang="en-US" sz="1600" err="1">
                <a:latin typeface="Times New Roman"/>
                <a:cs typeface="Arial"/>
              </a:rPr>
              <a:t>Главная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страница</a:t>
            </a:r>
            <a:r>
              <a:rPr lang="en-US" sz="1600" dirty="0">
                <a:latin typeface="Times New Roman"/>
                <a:cs typeface="Arial"/>
              </a:rPr>
              <a:t>: 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en-US" sz="160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Информационное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представление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 о </a:t>
            </a:r>
            <a:r>
              <a:rPr lang="en-US" sz="160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фирме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ее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каталоге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товаров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ценностях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 и </a:t>
            </a:r>
            <a:r>
              <a:rPr lang="en-US" sz="160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преимуществах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latin typeface="Times New Roman"/>
                <a:cs typeface="Arial"/>
              </a:rPr>
              <a:t>2. </a:t>
            </a:r>
            <a:r>
              <a:rPr lang="en-US" sz="1600" err="1">
                <a:latin typeface="Times New Roman"/>
                <a:cs typeface="Arial"/>
              </a:rPr>
              <a:t>Компания</a:t>
            </a:r>
            <a:r>
              <a:rPr lang="en-US" sz="1600" dirty="0">
                <a:latin typeface="Times New Roman"/>
                <a:cs typeface="Arial"/>
              </a:rPr>
              <a:t>: </a:t>
            </a:r>
            <a:r>
              <a:rPr lang="en-US" sz="1600" err="1">
                <a:latin typeface="Times New Roman"/>
                <a:cs typeface="Arial"/>
              </a:rPr>
              <a:t>Информация</a:t>
            </a:r>
            <a:r>
              <a:rPr lang="en-US" sz="1600" dirty="0">
                <a:latin typeface="Times New Roman"/>
                <a:cs typeface="Arial"/>
              </a:rPr>
              <a:t> о </a:t>
            </a:r>
            <a:r>
              <a:rPr lang="en-US" sz="1600" err="1">
                <a:latin typeface="Times New Roman"/>
                <a:cs typeface="Arial"/>
              </a:rPr>
              <a:t>самой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компании</a:t>
            </a:r>
            <a:r>
              <a:rPr lang="en-US" sz="1600" dirty="0">
                <a:latin typeface="Times New Roman"/>
                <a:cs typeface="Arial"/>
              </a:rPr>
              <a:t>; </a:t>
            </a:r>
            <a:r>
              <a:rPr lang="en-US" sz="1600" err="1">
                <a:latin typeface="Times New Roman"/>
                <a:cs typeface="Arial"/>
              </a:rPr>
              <a:t>контактные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данные</a:t>
            </a:r>
            <a:br>
              <a:rPr lang="en-US" sz="1600" dirty="0">
                <a:latin typeface="Times New Roman"/>
                <a:cs typeface="Arial"/>
              </a:rPr>
            </a:br>
            <a:br>
              <a:rPr lang="en-US" sz="1600" dirty="0">
                <a:latin typeface="Times New Roman"/>
                <a:cs typeface="Arial"/>
              </a:rPr>
            </a:br>
            <a:r>
              <a:rPr lang="en-US" sz="1600" dirty="0">
                <a:latin typeface="Times New Roman"/>
                <a:cs typeface="Arial"/>
              </a:rPr>
              <a:t>3. </a:t>
            </a:r>
            <a:r>
              <a:rPr lang="en-US" sz="1600" err="1">
                <a:latin typeface="Times New Roman"/>
                <a:cs typeface="Arial"/>
              </a:rPr>
              <a:t>Доставка</a:t>
            </a:r>
            <a:r>
              <a:rPr lang="en-US" sz="1600" dirty="0">
                <a:latin typeface="Times New Roman"/>
                <a:cs typeface="Arial"/>
              </a:rPr>
              <a:t>: </a:t>
            </a:r>
            <a:r>
              <a:rPr lang="en-US" sz="1600" err="1">
                <a:latin typeface="Times New Roman"/>
                <a:cs typeface="Arial"/>
              </a:rPr>
              <a:t>информация</a:t>
            </a:r>
            <a:r>
              <a:rPr lang="en-US" sz="1600" dirty="0">
                <a:latin typeface="Times New Roman"/>
                <a:cs typeface="Arial"/>
              </a:rPr>
              <a:t> о </a:t>
            </a:r>
            <a:r>
              <a:rPr lang="en-US" sz="1600" err="1">
                <a:latin typeface="Times New Roman"/>
                <a:cs typeface="Arial"/>
              </a:rPr>
              <a:t>доставке</a:t>
            </a:r>
            <a:r>
              <a:rPr lang="en-US" sz="1600" dirty="0">
                <a:latin typeface="Times New Roman"/>
                <a:cs typeface="Arial"/>
              </a:rPr>
              <a:t> и </a:t>
            </a:r>
            <a:r>
              <a:rPr lang="en-US" sz="1600" err="1">
                <a:latin typeface="Times New Roman"/>
                <a:cs typeface="Arial"/>
              </a:rPr>
              <a:t>её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условиях</a:t>
            </a:r>
            <a:br>
              <a:rPr lang="en-US" sz="1600" dirty="0">
                <a:latin typeface="Times New Roman"/>
                <a:cs typeface="Arial"/>
              </a:rPr>
            </a:br>
            <a:br>
              <a:rPr lang="en-US" sz="1600" dirty="0">
                <a:latin typeface="Times New Roman"/>
                <a:cs typeface="Arial"/>
              </a:rPr>
            </a:br>
            <a:r>
              <a:rPr lang="en-US" sz="1600" dirty="0">
                <a:latin typeface="Times New Roman"/>
                <a:cs typeface="Arial"/>
              </a:rPr>
              <a:t>4. "</a:t>
            </a:r>
            <a:r>
              <a:rPr lang="en-US" sz="1600" err="1">
                <a:latin typeface="Times New Roman"/>
                <a:cs typeface="Arial"/>
              </a:rPr>
              <a:t>Заказать</a:t>
            </a:r>
            <a:r>
              <a:rPr lang="en-US" sz="1600" dirty="0">
                <a:latin typeface="Times New Roman"/>
                <a:cs typeface="Arial"/>
              </a:rPr>
              <a:t>": </a:t>
            </a:r>
            <a:r>
              <a:rPr lang="en-US" sz="1600" err="1">
                <a:latin typeface="Times New Roman"/>
                <a:cs typeface="Arial"/>
              </a:rPr>
              <a:t>страница</a:t>
            </a:r>
            <a:r>
              <a:rPr lang="en-US" sz="1600" dirty="0">
                <a:latin typeface="Times New Roman"/>
                <a:cs typeface="Arial"/>
              </a:rPr>
              <a:t> с </a:t>
            </a:r>
            <a:r>
              <a:rPr lang="en-US" sz="1600" err="1">
                <a:latin typeface="Times New Roman"/>
                <a:cs typeface="Arial"/>
              </a:rPr>
              <a:t>каталогом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товаров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фиомы</a:t>
            </a:r>
            <a:br>
              <a:rPr lang="en-US" dirty="0"/>
            </a:br>
            <a:br>
              <a:rPr lang="en-US" dirty="0"/>
            </a:br>
            <a:r>
              <a:rPr lang="en-US" sz="1600" dirty="0">
                <a:latin typeface="Times New Roman"/>
                <a:cs typeface="Arial"/>
              </a:rPr>
              <a:t>5.  </a:t>
            </a:r>
            <a:r>
              <a:rPr lang="en-US" sz="1600" err="1">
                <a:latin typeface="Times New Roman"/>
                <a:cs typeface="Arial"/>
              </a:rPr>
              <a:t>Корзина</a:t>
            </a:r>
            <a:r>
              <a:rPr lang="en-US" sz="1600" dirty="0">
                <a:latin typeface="Times New Roman"/>
                <a:cs typeface="Arial"/>
              </a:rPr>
              <a:t>: </a:t>
            </a:r>
            <a:r>
              <a:rPr lang="en-US" sz="1600" err="1">
                <a:latin typeface="Times New Roman"/>
                <a:cs typeface="Arial"/>
              </a:rPr>
              <a:t>страница</a:t>
            </a:r>
            <a:r>
              <a:rPr lang="en-US" sz="1600" dirty="0">
                <a:latin typeface="Times New Roman"/>
                <a:cs typeface="Arial"/>
              </a:rPr>
              <a:t>, </a:t>
            </a:r>
            <a:r>
              <a:rPr lang="en-US" sz="1600" err="1">
                <a:latin typeface="Times New Roman"/>
                <a:cs typeface="Arial"/>
              </a:rPr>
              <a:t>где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сохраняются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продукты</a:t>
            </a:r>
            <a:r>
              <a:rPr lang="en-US" sz="1600" dirty="0">
                <a:latin typeface="Times New Roman"/>
                <a:cs typeface="Arial"/>
              </a:rPr>
              <a:t>, </a:t>
            </a:r>
            <a:r>
              <a:rPr lang="en-US" sz="1600" err="1">
                <a:latin typeface="Times New Roman"/>
                <a:cs typeface="Arial"/>
              </a:rPr>
              <a:t>которые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пользователь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хочет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заказать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онлайн</a:t>
            </a:r>
            <a:br>
              <a:rPr lang="en-US" sz="1600" dirty="0">
                <a:latin typeface="Times New Roman"/>
                <a:cs typeface="Arial"/>
              </a:rPr>
            </a:br>
            <a:br>
              <a:rPr lang="en-US" sz="1600" dirty="0">
                <a:latin typeface="Times New Roman"/>
                <a:cs typeface="Arial"/>
              </a:rPr>
            </a:br>
            <a:r>
              <a:rPr lang="en-US" sz="1600" dirty="0">
                <a:latin typeface="Times New Roman"/>
                <a:cs typeface="Arial"/>
              </a:rPr>
              <a:t>6. </a:t>
            </a:r>
            <a:r>
              <a:rPr lang="en-US" sz="1600" dirty="0" err="1">
                <a:latin typeface="Times New Roman"/>
                <a:cs typeface="Arial"/>
              </a:rPr>
              <a:t>Отзывы</a:t>
            </a:r>
            <a:r>
              <a:rPr lang="en-US" sz="1600" dirty="0">
                <a:latin typeface="Times New Roman"/>
                <a:cs typeface="Arial"/>
              </a:rPr>
              <a:t>: </a:t>
            </a:r>
            <a:r>
              <a:rPr lang="en-US" sz="1600" dirty="0" err="1">
                <a:latin typeface="Times New Roman"/>
                <a:cs typeface="Arial"/>
              </a:rPr>
              <a:t>страница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dirty="0" err="1">
                <a:latin typeface="Times New Roman"/>
                <a:cs typeface="Arial"/>
              </a:rPr>
              <a:t>для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dirty="0" err="1">
                <a:latin typeface="Times New Roman"/>
                <a:cs typeface="Arial"/>
              </a:rPr>
              <a:t>отзывов</a:t>
            </a:r>
            <a:r>
              <a:rPr lang="en-US" sz="1600" dirty="0">
                <a:latin typeface="Times New Roman"/>
                <a:cs typeface="Arial"/>
              </a:rPr>
              <a:t>, </a:t>
            </a:r>
            <a:r>
              <a:rPr lang="en-US" sz="1600" dirty="0" err="1">
                <a:latin typeface="Times New Roman"/>
                <a:cs typeface="Arial"/>
              </a:rPr>
              <a:t>дабы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dirty="0" err="1">
                <a:latin typeface="Times New Roman"/>
                <a:cs typeface="Arial"/>
              </a:rPr>
              <a:t>пользователдь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dirty="0" err="1">
                <a:latin typeface="Times New Roman"/>
                <a:cs typeface="Arial"/>
              </a:rPr>
              <a:t>убедился</a:t>
            </a:r>
            <a:r>
              <a:rPr lang="en-US" sz="1600" dirty="0">
                <a:latin typeface="Times New Roman"/>
                <a:cs typeface="Arial"/>
              </a:rPr>
              <a:t>, </a:t>
            </a:r>
            <a:r>
              <a:rPr lang="en-US" sz="1600" dirty="0" err="1">
                <a:latin typeface="Times New Roman"/>
                <a:cs typeface="Arial"/>
              </a:rPr>
              <a:t>что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dirty="0" err="1">
                <a:latin typeface="Times New Roman"/>
                <a:cs typeface="Arial"/>
              </a:rPr>
              <a:t>фирма</a:t>
            </a:r>
            <a:r>
              <a:rPr lang="en-US" sz="1600">
                <a:latin typeface="Times New Roman"/>
                <a:cs typeface="Arial"/>
              </a:rPr>
              <a:t> надёжная</a:t>
            </a:r>
            <a:br>
              <a:rPr lang="en-US" sz="1600" dirty="0"/>
            </a:br>
            <a:br>
              <a:rPr lang="en-US" sz="1600" dirty="0">
                <a:latin typeface="Times New Roman"/>
                <a:cs typeface="Arial"/>
              </a:rPr>
            </a:br>
            <a:endParaRPr lang="en-US" sz="1600" dirty="0">
              <a:solidFill>
                <a:srgbClr val="FFFFFF"/>
              </a:solidFill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255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BDDE3D7-9937-1232-E300-C8B8F4F80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607" y="105433"/>
            <a:ext cx="1553006" cy="1077229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latin typeface="Times New Roman"/>
                <a:cs typeface="Arial"/>
              </a:rPr>
              <a:t>Задачи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B1B07C-72D7-F477-1738-E6134878B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583" y="1491337"/>
            <a:ext cx="9988142" cy="439367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4170" indent="-344170">
              <a:lnSpc>
                <a:spcPct val="110000"/>
              </a:lnSpc>
            </a:pPr>
            <a:r>
              <a:rPr lang="en-US" sz="1800" err="1">
                <a:latin typeface="Times New Roman"/>
                <a:cs typeface="Arial"/>
              </a:rPr>
              <a:t>Задачи</a:t>
            </a:r>
            <a:r>
              <a:rPr lang="en-US" sz="1800" dirty="0">
                <a:latin typeface="Times New Roman"/>
                <a:cs typeface="Arial"/>
              </a:rPr>
              <a:t>, </a:t>
            </a:r>
            <a:r>
              <a:rPr lang="en-US" sz="1800" err="1">
                <a:latin typeface="Times New Roman"/>
                <a:cs typeface="Arial"/>
              </a:rPr>
              <a:t>которые</a:t>
            </a:r>
            <a:r>
              <a:rPr lang="en-US" sz="1800" dirty="0">
                <a:latin typeface="Times New Roman"/>
                <a:cs typeface="Arial"/>
              </a:rPr>
              <a:t> </a:t>
            </a:r>
            <a:r>
              <a:rPr lang="en-US" sz="1800" err="1">
                <a:latin typeface="Times New Roman"/>
                <a:cs typeface="Arial"/>
              </a:rPr>
              <a:t>необходимо</a:t>
            </a:r>
            <a:r>
              <a:rPr lang="en-US" sz="1800" dirty="0">
                <a:latin typeface="Times New Roman"/>
                <a:cs typeface="Arial"/>
              </a:rPr>
              <a:t> </a:t>
            </a:r>
            <a:r>
              <a:rPr lang="en-US" sz="1800" err="1">
                <a:latin typeface="Times New Roman"/>
                <a:cs typeface="Arial"/>
              </a:rPr>
              <a:t>решить</a:t>
            </a:r>
            <a:r>
              <a:rPr lang="en-US" sz="1800" dirty="0">
                <a:latin typeface="Times New Roman"/>
                <a:cs typeface="Arial"/>
              </a:rPr>
              <a:t> </a:t>
            </a:r>
            <a:r>
              <a:rPr lang="en-US" sz="1800" err="1">
                <a:latin typeface="Times New Roman"/>
                <a:cs typeface="Arial"/>
              </a:rPr>
              <a:t>при</a:t>
            </a:r>
            <a:r>
              <a:rPr lang="en-US" sz="1800" dirty="0">
                <a:latin typeface="Times New Roman"/>
                <a:cs typeface="Arial"/>
              </a:rPr>
              <a:t> </a:t>
            </a:r>
            <a:r>
              <a:rPr lang="en-US" sz="1800" err="1">
                <a:latin typeface="Times New Roman"/>
                <a:cs typeface="Arial"/>
              </a:rPr>
              <a:t>создании</a:t>
            </a:r>
            <a:r>
              <a:rPr lang="en-US" sz="1800" dirty="0">
                <a:latin typeface="Times New Roman"/>
                <a:cs typeface="Arial"/>
              </a:rPr>
              <a:t> </a:t>
            </a:r>
            <a:r>
              <a:rPr lang="en-US" sz="1800" err="1">
                <a:latin typeface="Times New Roman"/>
                <a:cs typeface="Arial"/>
              </a:rPr>
              <a:t>веб-сайта</a:t>
            </a:r>
            <a:r>
              <a:rPr lang="en-US" sz="1800" dirty="0">
                <a:latin typeface="Times New Roman"/>
                <a:cs typeface="Arial"/>
              </a:rPr>
              <a:t> </a:t>
            </a:r>
            <a:r>
              <a:rPr lang="en-US" sz="1800" err="1">
                <a:latin typeface="Times New Roman"/>
                <a:cs typeface="Arial"/>
              </a:rPr>
              <a:t>для</a:t>
            </a:r>
            <a:r>
              <a:rPr lang="en-US" sz="1800" dirty="0">
                <a:latin typeface="Times New Roman"/>
                <a:cs typeface="Arial"/>
              </a:rPr>
              <a:t> </a:t>
            </a:r>
            <a:r>
              <a:rPr lang="en-US" sz="1800" err="1">
                <a:latin typeface="Times New Roman"/>
                <a:cs typeface="Arial"/>
              </a:rPr>
              <a:t>фирмы</a:t>
            </a:r>
            <a:r>
              <a:rPr lang="en-US" sz="1800" dirty="0">
                <a:latin typeface="Times New Roman"/>
                <a:cs typeface="Arial"/>
              </a:rPr>
              <a:t> Farm Food:</a:t>
            </a:r>
            <a:endParaRPr lang="en-US" sz="1800">
              <a:cs typeface="Arial" panose="020B0604020202020204"/>
            </a:endParaRPr>
          </a:p>
          <a:p>
            <a:pPr marL="344170" indent="-344170">
              <a:lnSpc>
                <a:spcPct val="110000"/>
              </a:lnSpc>
            </a:pPr>
            <a:r>
              <a:rPr lang="en-US" sz="1800" dirty="0">
                <a:latin typeface="Times New Roman"/>
                <a:cs typeface="Times New Roman"/>
              </a:rPr>
              <a:t> 1)  </a:t>
            </a:r>
            <a:r>
              <a:rPr lang="en-US" sz="1800" err="1">
                <a:latin typeface="Times New Roman"/>
                <a:cs typeface="Times New Roman"/>
              </a:rPr>
              <a:t>Разработка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дизайна</a:t>
            </a:r>
            <a:r>
              <a:rPr lang="en-US" sz="1800" dirty="0">
                <a:latin typeface="Times New Roman"/>
                <a:cs typeface="Times New Roman"/>
              </a:rPr>
              <a:t> и </a:t>
            </a:r>
            <a:r>
              <a:rPr lang="en-US" sz="1800" err="1">
                <a:latin typeface="Times New Roman"/>
                <a:cs typeface="Times New Roman"/>
              </a:rPr>
              <a:t>структуры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сайта</a:t>
            </a:r>
            <a:r>
              <a:rPr lang="en-US" sz="1800" dirty="0">
                <a:latin typeface="Times New Roman"/>
                <a:cs typeface="Times New Roman"/>
              </a:rPr>
              <a:t>: </a:t>
            </a:r>
            <a:r>
              <a:rPr lang="en-US" sz="1800" err="1">
                <a:latin typeface="Times New Roman"/>
                <a:cs typeface="Times New Roman"/>
              </a:rPr>
              <a:t>Создание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привлекательного</a:t>
            </a:r>
            <a:r>
              <a:rPr lang="en-US" sz="1800" dirty="0">
                <a:latin typeface="Times New Roman"/>
                <a:cs typeface="Times New Roman"/>
              </a:rPr>
              <a:t> и </a:t>
            </a:r>
            <a:r>
              <a:rPr lang="en-US" sz="1800" err="1">
                <a:latin typeface="Times New Roman"/>
                <a:cs typeface="Times New Roman"/>
              </a:rPr>
              <a:t>удобного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для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пользователей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дизайна</a:t>
            </a:r>
            <a:r>
              <a:rPr lang="en-US" sz="1800" dirty="0">
                <a:latin typeface="Times New Roman"/>
                <a:cs typeface="Times New Roman"/>
              </a:rPr>
              <a:t>, а </a:t>
            </a:r>
            <a:r>
              <a:rPr lang="en-US" sz="1800" err="1">
                <a:latin typeface="Times New Roman"/>
                <a:cs typeface="Times New Roman"/>
              </a:rPr>
              <a:t>также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логичной</a:t>
            </a:r>
            <a:r>
              <a:rPr lang="en-US" sz="1800" dirty="0">
                <a:latin typeface="Times New Roman"/>
                <a:cs typeface="Times New Roman"/>
              </a:rPr>
              <a:t> и </a:t>
            </a:r>
            <a:r>
              <a:rPr lang="en-US" sz="1800" err="1">
                <a:latin typeface="Times New Roman"/>
                <a:cs typeface="Times New Roman"/>
              </a:rPr>
              <a:t>понятной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структуры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сайта</a:t>
            </a:r>
            <a:r>
              <a:rPr lang="en-US" sz="1800" dirty="0">
                <a:latin typeface="Times New Roman"/>
                <a:cs typeface="Times New Roman"/>
              </a:rPr>
              <a:t>, </a:t>
            </a:r>
            <a:r>
              <a:rPr lang="en-US" sz="1800" err="1">
                <a:latin typeface="Times New Roman"/>
                <a:cs typeface="Times New Roman"/>
              </a:rPr>
              <a:t>которая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будет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отражать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специфику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деятельности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фирмы</a:t>
            </a:r>
            <a:r>
              <a:rPr lang="en-US" sz="1800" dirty="0">
                <a:latin typeface="Times New Roman"/>
                <a:cs typeface="Times New Roman"/>
              </a:rPr>
              <a:t>.</a:t>
            </a:r>
            <a:endParaRPr lang="en-US" sz="1800">
              <a:cs typeface="Arial"/>
            </a:endParaRPr>
          </a:p>
          <a:p>
            <a:pPr marL="344170" indent="-344170">
              <a:lnSpc>
                <a:spcPct val="110000"/>
              </a:lnSpc>
            </a:pPr>
            <a:r>
              <a:rPr lang="en-US" sz="1800" dirty="0">
                <a:latin typeface="Times New Roman"/>
                <a:cs typeface="Times New Roman"/>
              </a:rPr>
              <a:t>2) </a:t>
            </a:r>
            <a:r>
              <a:rPr lang="en-US" sz="1800" err="1">
                <a:latin typeface="Times New Roman"/>
                <a:cs typeface="Times New Roman"/>
              </a:rPr>
              <a:t>Создание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контента</a:t>
            </a:r>
            <a:r>
              <a:rPr lang="en-US" sz="1800" dirty="0">
                <a:latin typeface="Times New Roman"/>
                <a:cs typeface="Times New Roman"/>
              </a:rPr>
              <a:t>: </a:t>
            </a:r>
            <a:r>
              <a:rPr lang="en-US" sz="1800" err="1">
                <a:latin typeface="Times New Roman"/>
                <a:cs typeface="Times New Roman"/>
              </a:rPr>
              <a:t>Подготовка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качественного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текстового</a:t>
            </a:r>
            <a:r>
              <a:rPr lang="en-US" sz="1800" dirty="0">
                <a:latin typeface="Times New Roman"/>
                <a:cs typeface="Times New Roman"/>
              </a:rPr>
              <a:t> и </a:t>
            </a:r>
            <a:r>
              <a:rPr lang="en-US" sz="1800" err="1">
                <a:latin typeface="Times New Roman"/>
                <a:cs typeface="Times New Roman"/>
              </a:rPr>
              <a:t>визуального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контента</a:t>
            </a:r>
            <a:r>
              <a:rPr lang="en-US" sz="1800" dirty="0">
                <a:latin typeface="Times New Roman"/>
                <a:cs typeface="Times New Roman"/>
              </a:rPr>
              <a:t>, </a:t>
            </a:r>
            <a:r>
              <a:rPr lang="en-US" sz="1800" err="1">
                <a:latin typeface="Times New Roman"/>
                <a:cs typeface="Times New Roman"/>
              </a:rPr>
              <a:t>который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будет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информировать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посетителей</a:t>
            </a:r>
            <a:r>
              <a:rPr lang="en-US" sz="1800" dirty="0">
                <a:latin typeface="Times New Roman"/>
                <a:cs typeface="Times New Roman"/>
              </a:rPr>
              <a:t> о </a:t>
            </a:r>
            <a:r>
              <a:rPr lang="en-US" sz="1800" err="1">
                <a:latin typeface="Times New Roman"/>
                <a:cs typeface="Times New Roman"/>
              </a:rPr>
              <a:t>продукции</a:t>
            </a:r>
            <a:r>
              <a:rPr lang="en-US" sz="1800" dirty="0">
                <a:latin typeface="Times New Roman"/>
                <a:cs typeface="Times New Roman"/>
              </a:rPr>
              <a:t>, </a:t>
            </a:r>
            <a:r>
              <a:rPr lang="en-US" sz="1800" err="1">
                <a:latin typeface="Times New Roman"/>
                <a:cs typeface="Times New Roman"/>
              </a:rPr>
              <a:t>принципах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работы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фирмы</a:t>
            </a:r>
            <a:r>
              <a:rPr lang="en-US" sz="1800" dirty="0">
                <a:latin typeface="Times New Roman"/>
                <a:cs typeface="Times New Roman"/>
              </a:rPr>
              <a:t> и </a:t>
            </a:r>
            <a:r>
              <a:rPr lang="en-US" sz="1800" err="1">
                <a:latin typeface="Times New Roman"/>
                <a:cs typeface="Times New Roman"/>
              </a:rPr>
              <a:t>ее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преимуществах</a:t>
            </a:r>
            <a:r>
              <a:rPr lang="en-US" sz="1800" dirty="0">
                <a:latin typeface="Times New Roman"/>
                <a:cs typeface="Times New Roman"/>
              </a:rPr>
              <a:t>.</a:t>
            </a:r>
            <a:endParaRPr lang="en-US" sz="1800">
              <a:cs typeface="Arial"/>
            </a:endParaRPr>
          </a:p>
          <a:p>
            <a:pPr marL="344170" indent="-344170">
              <a:lnSpc>
                <a:spcPct val="110000"/>
              </a:lnSpc>
            </a:pPr>
            <a:r>
              <a:rPr lang="en-US" sz="1800" dirty="0">
                <a:latin typeface="Times New Roman"/>
                <a:cs typeface="Times New Roman"/>
              </a:rPr>
              <a:t>3) </a:t>
            </a:r>
            <a:r>
              <a:rPr lang="en-US" sz="1800" err="1">
                <a:latin typeface="Times New Roman"/>
                <a:cs typeface="Times New Roman"/>
              </a:rPr>
              <a:t>Тестирование</a:t>
            </a:r>
            <a:r>
              <a:rPr lang="en-US" sz="1800" dirty="0">
                <a:latin typeface="Times New Roman"/>
                <a:cs typeface="Times New Roman"/>
              </a:rPr>
              <a:t> и </a:t>
            </a:r>
            <a:r>
              <a:rPr lang="en-US" sz="1800" err="1">
                <a:latin typeface="Times New Roman"/>
                <a:cs typeface="Times New Roman"/>
              </a:rPr>
              <a:t>отладка</a:t>
            </a:r>
            <a:r>
              <a:rPr lang="en-US" sz="1800" dirty="0">
                <a:latin typeface="Times New Roman"/>
                <a:cs typeface="Times New Roman"/>
              </a:rPr>
              <a:t>: </a:t>
            </a:r>
            <a:r>
              <a:rPr lang="en-US" sz="1800" err="1">
                <a:latin typeface="Times New Roman"/>
                <a:cs typeface="Times New Roman"/>
              </a:rPr>
              <a:t>Проведение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полного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цикла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тестирования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сайта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на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предмет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удобства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использования</a:t>
            </a:r>
            <a:r>
              <a:rPr lang="en-US" sz="1800" dirty="0">
                <a:latin typeface="Times New Roman"/>
                <a:cs typeface="Times New Roman"/>
              </a:rPr>
              <a:t>, </a:t>
            </a:r>
            <a:r>
              <a:rPr lang="en-US" sz="1800" err="1">
                <a:latin typeface="Times New Roman"/>
                <a:cs typeface="Times New Roman"/>
              </a:rPr>
              <a:t>корректной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работы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функционала</a:t>
            </a:r>
            <a:r>
              <a:rPr lang="en-US" sz="1800" dirty="0">
                <a:latin typeface="Times New Roman"/>
                <a:cs typeface="Times New Roman"/>
              </a:rPr>
              <a:t> и </a:t>
            </a:r>
            <a:r>
              <a:rPr lang="en-US" sz="1800" err="1">
                <a:latin typeface="Times New Roman"/>
                <a:cs typeface="Times New Roman"/>
              </a:rPr>
              <a:t>отсутствия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ошибок</a:t>
            </a:r>
            <a:r>
              <a:rPr lang="en-US" sz="1800" dirty="0">
                <a:latin typeface="Times New Roman"/>
                <a:cs typeface="Times New Roman"/>
              </a:rPr>
              <a:t>.</a:t>
            </a:r>
            <a:endParaRPr lang="en-US" sz="1800">
              <a:cs typeface="Arial"/>
            </a:endParaRPr>
          </a:p>
          <a:p>
            <a:pPr marL="344170" indent="-344170">
              <a:lnSpc>
                <a:spcPct val="110000"/>
              </a:lnSpc>
            </a:pPr>
            <a:r>
              <a:rPr lang="en-US" sz="1800" dirty="0">
                <a:latin typeface="Times New Roman"/>
                <a:cs typeface="Times New Roman"/>
              </a:rPr>
              <a:t>4) </a:t>
            </a:r>
            <a:r>
              <a:rPr lang="en-US" sz="1800" err="1">
                <a:latin typeface="Times New Roman"/>
                <a:cs typeface="Times New Roman"/>
              </a:rPr>
              <a:t>Создание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мобильной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версии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сайта</a:t>
            </a:r>
            <a:r>
              <a:rPr lang="en-US" sz="1800" dirty="0">
                <a:latin typeface="Times New Roman"/>
                <a:cs typeface="Times New Roman"/>
              </a:rPr>
              <a:t>: </a:t>
            </a:r>
            <a:r>
              <a:rPr lang="en-US" sz="1800" err="1">
                <a:latin typeface="Times New Roman"/>
                <a:cs typeface="Times New Roman"/>
              </a:rPr>
              <a:t>Разработка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адаптивной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версии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веб-сайта</a:t>
            </a:r>
            <a:r>
              <a:rPr lang="en-US" sz="1800" dirty="0">
                <a:latin typeface="Times New Roman"/>
                <a:cs typeface="Times New Roman"/>
              </a:rPr>
              <a:t>, </a:t>
            </a:r>
            <a:r>
              <a:rPr lang="en-US" sz="1800" err="1">
                <a:latin typeface="Times New Roman"/>
                <a:cs typeface="Times New Roman"/>
              </a:rPr>
              <a:t>которая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будет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хорошо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отображаться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на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различных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устройствах</a:t>
            </a:r>
            <a:r>
              <a:rPr lang="en-US" sz="1800" dirty="0">
                <a:latin typeface="Times New Roman"/>
                <a:cs typeface="Times New Roman"/>
              </a:rPr>
              <a:t> с </a:t>
            </a:r>
            <a:r>
              <a:rPr lang="en-US" sz="1800" err="1">
                <a:latin typeface="Times New Roman"/>
                <a:cs typeface="Times New Roman"/>
              </a:rPr>
              <a:t>разными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разрешениями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экрана</a:t>
            </a:r>
            <a:r>
              <a:rPr lang="en-US" sz="1800" dirty="0">
                <a:latin typeface="Times New Roman"/>
                <a:cs typeface="Times New Roman"/>
              </a:rPr>
              <a:t>.</a:t>
            </a:r>
            <a:endParaRPr lang="en-US" sz="1800" dirty="0">
              <a:cs typeface="Arial"/>
            </a:endParaRPr>
          </a:p>
          <a:p>
            <a:pPr marL="344170" indent="-344170">
              <a:lnSpc>
                <a:spcPct val="110000"/>
              </a:lnSpc>
            </a:pPr>
            <a:endParaRPr lang="en-US" sz="1400" dirty="0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226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6CDEC81-804D-46B6-95DA-DEF2A7586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0333DD4-1BAD-4A0F-97CE-BC0365285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00B2048-F340-478F-9B06-A78BBA2D6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E845C87-7EAA-46AF-B7BA-7D9A27F7F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AAE793-35FD-4F15-816E-C3B8E037B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A5D4C3-50B1-4596-A008-B91727460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762" y="0"/>
            <a:ext cx="384908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A265EB1-1B7F-02FD-8464-119D2F577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6279" y="228562"/>
            <a:ext cx="2481833" cy="6547413"/>
          </a:xfrm>
          <a:prstGeom prst="rect">
            <a:avLst/>
          </a:prstGeom>
          <a:ln w="12700">
            <a:noFill/>
          </a:ln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E9129AA9-E0F9-4F97-BBA2-96A79DEFF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2940" y="0"/>
            <a:ext cx="652490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7628FE-3EB5-E2CC-BE98-9F3145C0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255" y="2586402"/>
            <a:ext cx="4745117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Макет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7C8A03-A59D-4813-A456-D2D23826D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31734" y="231960"/>
            <a:ext cx="3384630" cy="639193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24641D-BB05-4708-8F6A-9824DECAF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8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6CDEC81-804D-46B6-95DA-DEF2A7586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0333DD4-1BAD-4A0F-97CE-BC0365285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00B2048-F340-478F-9B06-A78BBA2D6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E845C87-7EAA-46AF-B7BA-7D9A27F7F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AAE793-35FD-4F15-816E-C3B8E037B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A5D4C3-50B1-4596-A008-B91727460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762" y="0"/>
            <a:ext cx="384908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website&#10;&#10;Description automatically generated">
            <a:extLst>
              <a:ext uri="{FF2B5EF4-FFF2-40B4-BE49-F238E27FC236}">
                <a16:creationId xmlns:a16="http://schemas.microsoft.com/office/drawing/2014/main" id="{7B03A79B-1640-6044-7C08-02AEB1E64D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700" y="229895"/>
            <a:ext cx="3379667" cy="6528096"/>
          </a:xfrm>
          <a:prstGeom prst="rect">
            <a:avLst/>
          </a:prstGeom>
          <a:ln w="12700">
            <a:noFill/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E9129AA9-E0F9-4F97-BBA2-96A79DEFF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2940" y="0"/>
            <a:ext cx="652490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C95D80-60B3-5FA3-0B36-A92EFFEC6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2419" y="424293"/>
            <a:ext cx="2918050" cy="20001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Дизайн-макет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47C8A03-A59D-4813-A456-D2D23826D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31734" y="231960"/>
            <a:ext cx="3384630" cy="639193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024641D-BB05-4708-8F6A-9824DECAF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9B38273-D0C7-3F40-FED4-D34FEC4E7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061" y="5768928"/>
            <a:ext cx="3545779" cy="125908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4170" indent="-344170">
              <a:lnSpc>
                <a:spcPct val="110000"/>
              </a:lnSpc>
            </a:pPr>
            <a:r>
              <a:rPr lang="en-US" sz="1800" dirty="0" err="1">
                <a:latin typeface="Times New Roman"/>
                <a:cs typeface="Arial"/>
              </a:rPr>
              <a:t>Дизайн-макет</a:t>
            </a:r>
            <a:r>
              <a:rPr lang="en-US" sz="1800" dirty="0">
                <a:latin typeface="Times New Roman"/>
                <a:cs typeface="Arial"/>
              </a:rPr>
              <a:t> </a:t>
            </a:r>
            <a:r>
              <a:rPr lang="en-US" sz="1800" dirty="0" err="1">
                <a:latin typeface="Times New Roman"/>
                <a:cs typeface="Arial"/>
              </a:rPr>
              <a:t>страницы</a:t>
            </a:r>
            <a:r>
              <a:rPr lang="en-US" sz="1800" dirty="0">
                <a:latin typeface="Times New Roman"/>
                <a:cs typeface="Arial"/>
              </a:rPr>
              <a:t> </a:t>
            </a:r>
            <a:r>
              <a:rPr lang="en-US" sz="1800" dirty="0" err="1">
                <a:latin typeface="Times New Roman"/>
                <a:cs typeface="Arial"/>
              </a:rPr>
              <a:t>онлайн-магазина</a:t>
            </a:r>
            <a:r>
              <a:rPr lang="en-US" sz="1800" dirty="0">
                <a:latin typeface="Times New Roman"/>
                <a:cs typeface="Arial"/>
              </a:rPr>
              <a:t> и </a:t>
            </a:r>
            <a:r>
              <a:rPr lang="en-US" sz="1800" dirty="0" err="1">
                <a:latin typeface="Times New Roman"/>
                <a:cs typeface="Arial"/>
              </a:rPr>
              <a:t>краткой</a:t>
            </a:r>
            <a:r>
              <a:rPr lang="en-US" sz="1800" dirty="0">
                <a:latin typeface="Times New Roman"/>
                <a:cs typeface="Arial"/>
              </a:rPr>
              <a:t> </a:t>
            </a:r>
            <a:r>
              <a:rPr lang="en-US" sz="1800" dirty="0" err="1">
                <a:latin typeface="Times New Roman"/>
                <a:cs typeface="Arial"/>
              </a:rPr>
              <a:t>информации</a:t>
            </a:r>
            <a:r>
              <a:rPr lang="en-US" sz="1800" dirty="0">
                <a:latin typeface="Times New Roman"/>
                <a:cs typeface="Arial"/>
              </a:rPr>
              <a:t> о </a:t>
            </a:r>
            <a:r>
              <a:rPr lang="en-US" sz="1800" dirty="0" err="1">
                <a:latin typeface="Times New Roman"/>
                <a:cs typeface="Arial"/>
              </a:rPr>
              <a:t>продуктах</a:t>
            </a:r>
          </a:p>
          <a:p>
            <a:pPr marL="344170" indent="-344170">
              <a:lnSpc>
                <a:spcPct val="110000"/>
              </a:lnSpc>
            </a:pPr>
            <a:endParaRPr lang="en-US" sz="1400" dirty="0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777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20F6B6D-F8EF-D68A-2A95-9E613464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7972" y="243978"/>
            <a:ext cx="3639846" cy="1077229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latin typeface="Times New Roman"/>
                <a:cs typeface="Arial"/>
              </a:rPr>
              <a:t>Ссылка</a:t>
            </a:r>
            <a:r>
              <a:rPr lang="en-US" dirty="0">
                <a:latin typeface="Times New Roman"/>
                <a:cs typeface="Arial"/>
              </a:rPr>
              <a:t> </a:t>
            </a:r>
            <a:r>
              <a:rPr lang="en-US" dirty="0" err="1">
                <a:latin typeface="Times New Roman"/>
                <a:cs typeface="Arial"/>
              </a:rPr>
              <a:t>на</a:t>
            </a:r>
            <a:r>
              <a:rPr lang="en-US" dirty="0">
                <a:latin typeface="Times New Roman"/>
                <a:cs typeface="Arial"/>
              </a:rPr>
              <a:t> </a:t>
            </a:r>
            <a:r>
              <a:rPr lang="en-US" dirty="0" err="1">
                <a:latin typeface="Times New Roman"/>
                <a:cs typeface="Arial"/>
              </a:rPr>
              <a:t>сайт</a:t>
            </a:r>
          </a:p>
        </p:txBody>
      </p:sp>
      <p:pic>
        <p:nvPicPr>
          <p:cNvPr id="6" name="Picture 5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0F3D907E-D276-0365-C99C-832A8E832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160" y="1220932"/>
            <a:ext cx="4061113" cy="40178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3B5F1B8-C24F-C730-7BBB-3346F31AA314}"/>
              </a:ext>
            </a:extLst>
          </p:cNvPr>
          <p:cNvSpPr txBox="1">
            <a:spLocks/>
          </p:cNvSpPr>
          <p:nvPr/>
        </p:nvSpPr>
        <p:spPr>
          <a:xfrm>
            <a:off x="3464349" y="5617810"/>
            <a:ext cx="8133914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Times New Roman"/>
                <a:ea typeface="+mj-lt"/>
                <a:cs typeface="+mj-lt"/>
              </a:rPr>
              <a:t>https://marishka2223.github.io/FarmFood/</a:t>
            </a:r>
            <a:endParaRPr lang="en-US" sz="20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902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800320-4310-D93C-5B9E-B0C60132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972" y="235319"/>
            <a:ext cx="3639846" cy="1077229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latin typeface="Times New Roman"/>
                <a:cs typeface="Arial"/>
              </a:rPr>
              <a:t>Заключение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BBE7DB-447F-5F5A-9DD6-889473F9A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402" y="1777087"/>
            <a:ext cx="9304074" cy="484394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4170" indent="-344170">
              <a:lnSpc>
                <a:spcPct val="110000"/>
              </a:lnSpc>
            </a:pPr>
            <a:r>
              <a:rPr lang="en-US" sz="1600" dirty="0">
                <a:latin typeface="Times New Roman"/>
                <a:cs typeface="Times New Roman"/>
              </a:rPr>
              <a:t>В </a:t>
            </a:r>
            <a:r>
              <a:rPr lang="en-US" sz="1600" err="1">
                <a:latin typeface="Times New Roman"/>
                <a:cs typeface="Times New Roman"/>
              </a:rPr>
              <a:t>заключение</a:t>
            </a:r>
            <a:r>
              <a:rPr lang="en-US" sz="1600" dirty="0">
                <a:latin typeface="Times New Roman"/>
                <a:cs typeface="Times New Roman"/>
              </a:rPr>
              <a:t>, </a:t>
            </a:r>
            <a:r>
              <a:rPr lang="en-US" sz="1600" err="1">
                <a:latin typeface="Times New Roman"/>
                <a:cs typeface="Times New Roman"/>
              </a:rPr>
              <a:t>создание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веб-сайта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для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фирмы</a:t>
            </a:r>
            <a:r>
              <a:rPr lang="en-US" sz="1600" dirty="0">
                <a:latin typeface="Times New Roman"/>
                <a:cs typeface="Times New Roman"/>
              </a:rPr>
              <a:t> Farm Food </a:t>
            </a:r>
            <a:r>
              <a:rPr lang="en-US" sz="1600" err="1">
                <a:latin typeface="Times New Roman"/>
                <a:cs typeface="Times New Roman"/>
              </a:rPr>
              <a:t>является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важным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шагом</a:t>
            </a:r>
            <a:r>
              <a:rPr lang="en-US" sz="1600" dirty="0">
                <a:latin typeface="Times New Roman"/>
                <a:cs typeface="Times New Roman"/>
              </a:rPr>
              <a:t> в </a:t>
            </a:r>
            <a:r>
              <a:rPr lang="en-US" sz="1600" err="1">
                <a:latin typeface="Times New Roman"/>
                <a:cs typeface="Times New Roman"/>
              </a:rPr>
              <a:t>развитии</a:t>
            </a:r>
            <a:r>
              <a:rPr lang="en-US" sz="1600" dirty="0">
                <a:latin typeface="Times New Roman"/>
                <a:cs typeface="Times New Roman"/>
              </a:rPr>
              <a:t> и </a:t>
            </a:r>
            <a:r>
              <a:rPr lang="en-US" sz="1600" err="1">
                <a:latin typeface="Times New Roman"/>
                <a:cs typeface="Times New Roman"/>
              </a:rPr>
              <a:t>продвижении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компании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на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рынке</a:t>
            </a:r>
            <a:r>
              <a:rPr lang="en-US" sz="1600" dirty="0">
                <a:latin typeface="Times New Roman"/>
                <a:cs typeface="Times New Roman"/>
              </a:rPr>
              <a:t>. </a:t>
            </a:r>
            <a:r>
              <a:rPr lang="en-US" sz="1600" err="1">
                <a:latin typeface="Times New Roman"/>
                <a:cs typeface="Times New Roman"/>
              </a:rPr>
              <a:t>Решение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поставленных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задач</a:t>
            </a:r>
            <a:r>
              <a:rPr lang="en-US" sz="1600" dirty="0">
                <a:latin typeface="Times New Roman"/>
                <a:cs typeface="Times New Roman"/>
              </a:rPr>
              <a:t>, </a:t>
            </a:r>
            <a:r>
              <a:rPr lang="en-US" sz="1600" err="1">
                <a:latin typeface="Times New Roman"/>
                <a:cs typeface="Times New Roman"/>
              </a:rPr>
              <a:t>таких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как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разработка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дизайна</a:t>
            </a:r>
            <a:r>
              <a:rPr lang="en-US" sz="1600" dirty="0">
                <a:latin typeface="Times New Roman"/>
                <a:cs typeface="Times New Roman"/>
              </a:rPr>
              <a:t> и </a:t>
            </a:r>
            <a:r>
              <a:rPr lang="en-US" sz="1600" err="1">
                <a:latin typeface="Times New Roman"/>
                <a:cs typeface="Times New Roman"/>
              </a:rPr>
              <a:t>структуры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сайта</a:t>
            </a:r>
            <a:r>
              <a:rPr lang="en-US" sz="1600" dirty="0">
                <a:latin typeface="Times New Roman"/>
                <a:cs typeface="Times New Roman"/>
              </a:rPr>
              <a:t>, </a:t>
            </a:r>
            <a:r>
              <a:rPr lang="en-US" sz="1600" err="1">
                <a:latin typeface="Times New Roman"/>
                <a:cs typeface="Times New Roman"/>
              </a:rPr>
              <a:t>создание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качественного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контента</a:t>
            </a:r>
            <a:r>
              <a:rPr lang="en-US" sz="1600" dirty="0">
                <a:latin typeface="Times New Roman"/>
                <a:cs typeface="Times New Roman"/>
              </a:rPr>
              <a:t>, </a:t>
            </a:r>
            <a:r>
              <a:rPr lang="en-US" sz="1600" err="1">
                <a:latin typeface="Times New Roman"/>
                <a:cs typeface="Times New Roman"/>
              </a:rPr>
              <a:t>интеграция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функционала</a:t>
            </a:r>
            <a:r>
              <a:rPr lang="en-US" sz="1600" dirty="0">
                <a:latin typeface="Times New Roman"/>
                <a:cs typeface="Times New Roman"/>
              </a:rPr>
              <a:t>, </a:t>
            </a:r>
            <a:r>
              <a:rPr lang="en-US" sz="1600" err="1">
                <a:latin typeface="Times New Roman"/>
                <a:cs typeface="Times New Roman"/>
              </a:rPr>
              <a:t>оптимизация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для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поисковых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систем</a:t>
            </a:r>
            <a:r>
              <a:rPr lang="en-US" sz="1600" dirty="0">
                <a:latin typeface="Times New Roman"/>
                <a:cs typeface="Times New Roman"/>
              </a:rPr>
              <a:t>, </a:t>
            </a:r>
            <a:r>
              <a:rPr lang="en-US" sz="1600" err="1">
                <a:latin typeface="Times New Roman"/>
                <a:cs typeface="Times New Roman"/>
              </a:rPr>
              <a:t>тестирование</a:t>
            </a:r>
            <a:r>
              <a:rPr lang="en-US" sz="1600" dirty="0">
                <a:latin typeface="Times New Roman"/>
                <a:cs typeface="Times New Roman"/>
              </a:rPr>
              <a:t> и </a:t>
            </a:r>
            <a:r>
              <a:rPr lang="en-US" sz="1600" err="1">
                <a:latin typeface="Times New Roman"/>
                <a:cs typeface="Times New Roman"/>
              </a:rPr>
              <a:t>отладка</a:t>
            </a:r>
            <a:r>
              <a:rPr lang="en-US" sz="1600" dirty="0">
                <a:latin typeface="Times New Roman"/>
                <a:cs typeface="Times New Roman"/>
              </a:rPr>
              <a:t>, </a:t>
            </a:r>
            <a:r>
              <a:rPr lang="en-US" sz="1600" err="1">
                <a:latin typeface="Times New Roman"/>
                <a:cs typeface="Times New Roman"/>
              </a:rPr>
              <a:t>создание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мобильной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версии</a:t>
            </a:r>
            <a:r>
              <a:rPr lang="en-US" sz="1600" dirty="0">
                <a:latin typeface="Times New Roman"/>
                <a:cs typeface="Times New Roman"/>
              </a:rPr>
              <a:t>, </a:t>
            </a:r>
            <a:r>
              <a:rPr lang="en-US" sz="1600" err="1">
                <a:latin typeface="Times New Roman"/>
                <a:cs typeface="Times New Roman"/>
              </a:rPr>
              <a:t>поддержка</a:t>
            </a:r>
            <a:r>
              <a:rPr lang="en-US" sz="1600" dirty="0">
                <a:latin typeface="Times New Roman"/>
                <a:cs typeface="Times New Roman"/>
              </a:rPr>
              <a:t> и </a:t>
            </a:r>
            <a:r>
              <a:rPr lang="en-US" sz="1600" err="1">
                <a:latin typeface="Times New Roman"/>
                <a:cs typeface="Times New Roman"/>
              </a:rPr>
              <a:t>развитие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сайта</a:t>
            </a:r>
            <a:r>
              <a:rPr lang="en-US" sz="1600" dirty="0">
                <a:latin typeface="Times New Roman"/>
                <a:cs typeface="Times New Roman"/>
              </a:rPr>
              <a:t>, а </a:t>
            </a:r>
            <a:r>
              <a:rPr lang="en-US" sz="1600" err="1">
                <a:latin typeface="Times New Roman"/>
                <a:cs typeface="Times New Roman"/>
              </a:rPr>
              <a:t>также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создание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системы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аналитики</a:t>
            </a:r>
            <a:r>
              <a:rPr lang="en-US" sz="1600" dirty="0">
                <a:latin typeface="Times New Roman"/>
                <a:cs typeface="Times New Roman"/>
              </a:rPr>
              <a:t>, </a:t>
            </a:r>
            <a:r>
              <a:rPr lang="en-US" sz="1600" err="1">
                <a:latin typeface="Times New Roman"/>
                <a:cs typeface="Times New Roman"/>
              </a:rPr>
              <a:t>позволит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создать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эффективный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инструмент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для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взаимодействия</a:t>
            </a:r>
            <a:r>
              <a:rPr lang="en-US" sz="1600" dirty="0">
                <a:latin typeface="Times New Roman"/>
                <a:cs typeface="Times New Roman"/>
              </a:rPr>
              <a:t> с </a:t>
            </a:r>
            <a:r>
              <a:rPr lang="en-US" sz="1600" err="1">
                <a:latin typeface="Times New Roman"/>
                <a:cs typeface="Times New Roman"/>
              </a:rPr>
              <a:t>клиентами</a:t>
            </a:r>
            <a:r>
              <a:rPr lang="en-US" sz="1600" dirty="0">
                <a:latin typeface="Times New Roman"/>
                <a:cs typeface="Times New Roman"/>
              </a:rPr>
              <a:t> и </a:t>
            </a:r>
            <a:r>
              <a:rPr lang="en-US" sz="1600" err="1">
                <a:latin typeface="Times New Roman"/>
                <a:cs typeface="Times New Roman"/>
              </a:rPr>
              <a:t>партнерами</a:t>
            </a:r>
            <a:r>
              <a:rPr lang="en-US" sz="1600" dirty="0">
                <a:latin typeface="Times New Roman"/>
                <a:cs typeface="Times New Roman"/>
              </a:rPr>
              <a:t>.</a:t>
            </a:r>
          </a:p>
          <a:p>
            <a:pPr marL="344170" indent="-344170">
              <a:lnSpc>
                <a:spcPct val="110000"/>
              </a:lnSpc>
            </a:pPr>
            <a:r>
              <a:rPr lang="en-US" sz="1600" err="1">
                <a:latin typeface="Times New Roman"/>
                <a:cs typeface="Arial"/>
              </a:rPr>
              <a:t>Веб-сайт</a:t>
            </a:r>
            <a:r>
              <a:rPr lang="en-US" sz="1600" dirty="0">
                <a:latin typeface="Times New Roman"/>
                <a:cs typeface="Arial"/>
              </a:rPr>
              <a:t> Farm Food </a:t>
            </a:r>
            <a:r>
              <a:rPr lang="en-US" sz="1600" err="1">
                <a:latin typeface="Times New Roman"/>
                <a:cs typeface="Arial"/>
              </a:rPr>
              <a:t>станет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надежным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источником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информации</a:t>
            </a:r>
            <a:r>
              <a:rPr lang="en-US" sz="1600" dirty="0">
                <a:latin typeface="Times New Roman"/>
                <a:cs typeface="Arial"/>
              </a:rPr>
              <a:t> о </a:t>
            </a:r>
            <a:r>
              <a:rPr lang="en-US" sz="1600" err="1">
                <a:latin typeface="Times New Roman"/>
                <a:cs typeface="Arial"/>
              </a:rPr>
              <a:t>продукции</a:t>
            </a:r>
            <a:r>
              <a:rPr lang="en-US" sz="1600" dirty="0">
                <a:latin typeface="Times New Roman"/>
                <a:cs typeface="Arial"/>
              </a:rPr>
              <a:t> и </a:t>
            </a:r>
            <a:r>
              <a:rPr lang="en-US" sz="1600" err="1">
                <a:latin typeface="Times New Roman"/>
                <a:cs typeface="Arial"/>
              </a:rPr>
              <a:t>принципах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работы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фирмы</a:t>
            </a:r>
            <a:r>
              <a:rPr lang="en-US" sz="1600" dirty="0">
                <a:latin typeface="Times New Roman"/>
                <a:cs typeface="Arial"/>
              </a:rPr>
              <a:t>, а </a:t>
            </a:r>
            <a:r>
              <a:rPr lang="en-US" sz="1600" err="1">
                <a:latin typeface="Times New Roman"/>
                <a:cs typeface="Arial"/>
              </a:rPr>
              <a:t>также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поможет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привлечь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новых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клиентов</a:t>
            </a:r>
            <a:r>
              <a:rPr lang="en-US" sz="1600" dirty="0">
                <a:latin typeface="Times New Roman"/>
                <a:cs typeface="Arial"/>
              </a:rPr>
              <a:t> и </a:t>
            </a:r>
            <a:r>
              <a:rPr lang="en-US" sz="1600" err="1">
                <a:latin typeface="Times New Roman"/>
                <a:cs typeface="Arial"/>
              </a:rPr>
              <a:t>укрепить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лояльность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существующих</a:t>
            </a:r>
            <a:r>
              <a:rPr lang="en-US" sz="1600" dirty="0">
                <a:latin typeface="Times New Roman"/>
                <a:cs typeface="Arial"/>
              </a:rPr>
              <a:t>. </a:t>
            </a:r>
            <a:r>
              <a:rPr lang="en-US" sz="1600" err="1">
                <a:latin typeface="Times New Roman"/>
                <a:cs typeface="Arial"/>
              </a:rPr>
              <a:t>Благодаря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постоянному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мониторингу</a:t>
            </a:r>
            <a:r>
              <a:rPr lang="en-US" sz="1600" dirty="0">
                <a:latin typeface="Times New Roman"/>
                <a:cs typeface="Arial"/>
              </a:rPr>
              <a:t> и </a:t>
            </a:r>
            <a:r>
              <a:rPr lang="en-US" sz="1600" err="1">
                <a:latin typeface="Times New Roman"/>
                <a:cs typeface="Arial"/>
              </a:rPr>
              <a:t>анализу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данных</a:t>
            </a:r>
            <a:r>
              <a:rPr lang="en-US" sz="1600" dirty="0">
                <a:latin typeface="Times New Roman"/>
                <a:cs typeface="Arial"/>
              </a:rPr>
              <a:t> о </a:t>
            </a:r>
            <a:r>
              <a:rPr lang="en-US" sz="1600" err="1">
                <a:latin typeface="Times New Roman"/>
                <a:cs typeface="Arial"/>
              </a:rPr>
              <a:t>посетителях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сайта</a:t>
            </a:r>
            <a:r>
              <a:rPr lang="en-US" sz="1600" dirty="0">
                <a:latin typeface="Times New Roman"/>
                <a:cs typeface="Arial"/>
              </a:rPr>
              <a:t>, </a:t>
            </a:r>
            <a:r>
              <a:rPr lang="en-US" sz="1600" err="1">
                <a:latin typeface="Times New Roman"/>
                <a:cs typeface="Arial"/>
              </a:rPr>
              <a:t>компания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сможет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адаптировать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свою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деятельность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под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потребности</a:t>
            </a:r>
            <a:r>
              <a:rPr lang="en-US" sz="1600" dirty="0">
                <a:latin typeface="Times New Roman"/>
                <a:cs typeface="Arial"/>
              </a:rPr>
              <a:t> и </a:t>
            </a:r>
            <a:r>
              <a:rPr lang="en-US" sz="1600" err="1">
                <a:latin typeface="Times New Roman"/>
                <a:cs typeface="Arial"/>
              </a:rPr>
              <a:t>предпочтения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потребителей</a:t>
            </a:r>
            <a:r>
              <a:rPr lang="en-US" sz="1600" dirty="0">
                <a:latin typeface="Times New Roman"/>
                <a:cs typeface="Arial"/>
              </a:rPr>
              <a:t>, </a:t>
            </a:r>
            <a:r>
              <a:rPr lang="en-US" sz="1600" err="1">
                <a:latin typeface="Times New Roman"/>
                <a:cs typeface="Arial"/>
              </a:rPr>
              <a:t>тем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самым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повышая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эффективность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своей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работы</a:t>
            </a:r>
            <a:r>
              <a:rPr lang="en-US" sz="1600" dirty="0">
                <a:latin typeface="Times New Roman"/>
                <a:cs typeface="Arial"/>
              </a:rPr>
              <a:t> и </a:t>
            </a:r>
            <a:r>
              <a:rPr lang="en-US" sz="1600" err="1">
                <a:latin typeface="Times New Roman"/>
                <a:cs typeface="Arial"/>
              </a:rPr>
              <a:t>удовлетворение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клиентов</a:t>
            </a:r>
            <a:r>
              <a:rPr lang="en-US" sz="1600" dirty="0">
                <a:latin typeface="Times New Roman"/>
                <a:cs typeface="Arial"/>
              </a:rPr>
              <a:t>.</a:t>
            </a:r>
          </a:p>
          <a:p>
            <a:pPr marL="344170" indent="-344170">
              <a:lnSpc>
                <a:spcPct val="110000"/>
              </a:lnSpc>
            </a:pPr>
            <a:r>
              <a:rPr lang="en-US" sz="1600" err="1">
                <a:latin typeface="Times New Roman"/>
                <a:cs typeface="Arial"/>
              </a:rPr>
              <a:t>Таким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образом</a:t>
            </a:r>
            <a:r>
              <a:rPr lang="en-US" sz="1600" dirty="0">
                <a:latin typeface="Times New Roman"/>
                <a:cs typeface="Arial"/>
              </a:rPr>
              <a:t>, </a:t>
            </a:r>
            <a:r>
              <a:rPr lang="en-US" sz="1600" err="1">
                <a:latin typeface="Times New Roman"/>
                <a:cs typeface="Arial"/>
              </a:rPr>
              <a:t>создание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профессионального</a:t>
            </a:r>
            <a:r>
              <a:rPr lang="en-US" sz="1600" dirty="0">
                <a:latin typeface="Times New Roman"/>
                <a:cs typeface="Arial"/>
              </a:rPr>
              <a:t> и </a:t>
            </a:r>
            <a:r>
              <a:rPr lang="en-US" sz="1600" err="1">
                <a:latin typeface="Times New Roman"/>
                <a:cs typeface="Arial"/>
              </a:rPr>
              <a:t>удобного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веб-сайта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является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неотъемлемой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частью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стратегии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развития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фирмы</a:t>
            </a:r>
            <a:r>
              <a:rPr lang="en-US" sz="1600" dirty="0">
                <a:latin typeface="Times New Roman"/>
                <a:cs typeface="Arial"/>
              </a:rPr>
              <a:t> Farm Food и </a:t>
            </a:r>
            <a:r>
              <a:rPr lang="en-US" sz="1600" err="1">
                <a:latin typeface="Times New Roman"/>
                <a:cs typeface="Arial"/>
              </a:rPr>
              <a:t>ключом</a:t>
            </a:r>
            <a:r>
              <a:rPr lang="en-US" sz="1600" dirty="0">
                <a:latin typeface="Times New Roman"/>
                <a:cs typeface="Arial"/>
              </a:rPr>
              <a:t> к </a:t>
            </a:r>
            <a:r>
              <a:rPr lang="en-US" sz="1600" err="1">
                <a:latin typeface="Times New Roman"/>
                <a:cs typeface="Arial"/>
              </a:rPr>
              <a:t>успешному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продвижению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на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рынке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продуктов</a:t>
            </a:r>
            <a:r>
              <a:rPr lang="en-US" sz="1600" dirty="0">
                <a:latin typeface="Times New Roman"/>
                <a:cs typeface="Arial"/>
              </a:rPr>
              <a:t> </a:t>
            </a:r>
            <a:r>
              <a:rPr lang="en-US" sz="1600" err="1">
                <a:latin typeface="Times New Roman"/>
                <a:cs typeface="Arial"/>
              </a:rPr>
              <a:t>питания</a:t>
            </a:r>
            <a:r>
              <a:rPr lang="en-US" sz="1600" dirty="0">
                <a:latin typeface="Times New Roman"/>
                <a:cs typeface="Arial"/>
              </a:rPr>
              <a:t>.</a:t>
            </a:r>
            <a:endParaRPr lang="en-US" sz="1600" dirty="0">
              <a:latin typeface="Times New Roman"/>
              <a:cs typeface="Times New Roman"/>
            </a:endParaRPr>
          </a:p>
          <a:p>
            <a:pPr marL="344170" indent="-344170">
              <a:lnSpc>
                <a:spcPct val="110000"/>
              </a:lnSpc>
            </a:pPr>
            <a:br>
              <a:rPr lang="en-US" dirty="0"/>
            </a:br>
            <a:br>
              <a:rPr lang="en-US" dirty="0"/>
            </a:br>
            <a:endParaRPr lang="en-US">
              <a:cs typeface="Arial"/>
            </a:endParaRPr>
          </a:p>
          <a:p>
            <a:pPr marL="344170" indent="-344170">
              <a:lnSpc>
                <a:spcPct val="110000"/>
              </a:lnSpc>
            </a:pPr>
            <a:endParaRPr lang="en-US" sz="1400" dirty="0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0235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Madison</vt:lpstr>
      <vt:lpstr>"Сайт для фирмы Farm Food"</vt:lpstr>
      <vt:lpstr>Актуальность</vt:lpstr>
      <vt:lpstr>Анализ деятельности</vt:lpstr>
      <vt:lpstr>Задачи</vt:lpstr>
      <vt:lpstr>Макет</vt:lpstr>
      <vt:lpstr>Дизайн-макет</vt:lpstr>
      <vt:lpstr>Ссылка на сайт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231</cp:revision>
  <dcterms:created xsi:type="dcterms:W3CDTF">2024-04-25T20:00:51Z</dcterms:created>
  <dcterms:modified xsi:type="dcterms:W3CDTF">2024-04-25T20:52:30Z</dcterms:modified>
</cp:coreProperties>
</file>