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8" r:id="rId6"/>
    <p:sldId id="261" r:id="rId7"/>
    <p:sldId id="290" r:id="rId8"/>
    <p:sldId id="291" r:id="rId9"/>
    <p:sldId id="288" r:id="rId10"/>
    <p:sldId id="292" r:id="rId11"/>
    <p:sldId id="293" r:id="rId12"/>
    <p:sldId id="281" r:id="rId13"/>
    <p:sldId id="295" r:id="rId14"/>
    <p:sldId id="289" r:id="rId15"/>
    <p:sldId id="296" r:id="rId16"/>
    <p:sldId id="297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3595" autoAdjust="0"/>
  </p:normalViewPr>
  <p:slideViewPr>
    <p:cSldViewPr snapToGrid="0">
      <p:cViewPr>
        <p:scale>
          <a:sx n="86" d="100"/>
          <a:sy n="86" d="100"/>
        </p:scale>
        <p:origin x="48" y="12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08A38D-2AB3-44DE-918C-4FFB29DB7449}" type="datetime1">
              <a:rPr lang="de-DE" smtClean="0"/>
              <a:t>08.11.2022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BB9283-A8E1-40C3-96D0-D8EE90066662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Zeilenabstand + Seitenzahlen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79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3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864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75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1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636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68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1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08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41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8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Bildplatzhalt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de-DE" noProof="1"/>
              <a:t>Bild durch Klicken auf Symbol hinzufügen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i="0" u="none" strike="noStrike" kern="1200" cap="none" spc="0" normalizeH="0" noProof="1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Text einfügen</a:t>
            </a:r>
            <a:endParaRPr lang="de-DE" sz="1400" noProof="1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de-DE" sz="1600" noProof="1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i="0" u="none" strike="noStrike" kern="1200" cap="none" spc="0" normalizeH="0" noProof="1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Text einfügen</a:t>
            </a:r>
            <a:endParaRPr lang="de-DE" sz="1400" noProof="1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de-DE" sz="1600" noProof="1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i="0" u="none" strike="noStrike" kern="1200" cap="none" spc="0" normalizeH="0" noProof="1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Text einfügen</a:t>
            </a:r>
            <a:endParaRPr lang="de-DE" sz="1400" noProof="1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1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de-DE" sz="1600" noProof="1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C601D29-D899-431A-81C2-E0DA448429CF}" type="datetime1">
              <a:rPr lang="de-DE" noProof="1" dirty="0" smtClean="0"/>
              <a:t>08.11.2022</a:t>
            </a:fld>
            <a:endParaRPr lang="de-DE" noProof="1"/>
          </a:p>
        </p:txBody>
      </p: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1" dirty="0" smtClean="0"/>
              <a:pPr/>
              <a:t>‹Nr.›</a:t>
            </a:fld>
            <a:endParaRPr lang="de-DE" noProof="1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1"/>
              <a:t>Titel durch Klicken hinzufügen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0475E3-67AC-4E0D-BD8F-F9CF91640CAB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01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Textmasterformat durch Klicken bearbeiten</a:t>
            </a:r>
          </a:p>
        </p:txBody>
      </p: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948BFB-27AA-4B79-A449-449406A5D4C1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Datumsplatzhalt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E3E2442-29B7-472B-9BE3-8F162EBB4FD6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36" name="Foliennummernplatzhalt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01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4C10369-D630-40F1-A175-F7CF117B11B4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02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Klicken, um Mastertext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Graf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48785B-7A45-4632-A645-F9ACBA0CBF27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CB9AF2-10A2-4953-AC2E-1FAF9BD8DD4B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pic>
        <p:nvPicPr>
          <p:cNvPr id="4" name="Bild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CBB03A-6E2D-40DD-BE45-4B466309A9A4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platzhalt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01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2" name="Bildplatzhalt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Bildplatzhalt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5" name="Bildplatzhalt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3AD2D7B-375B-4737-98DD-4CD3F3F56A49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Name</a:t>
            </a:r>
          </a:p>
          <a:p>
            <a:pPr lvl="0" rtl="0"/>
            <a:r>
              <a:rPr lang="de-DE" noProof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 Spal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de-DE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Mastertextformat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00B23D2-E66A-4A04-9447-8A3A9CE9108B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4FFEA-0C50-4F45-BD45-7767DC7AA345}" type="datetime1">
              <a:rPr lang="de-DE" noProof="0" smtClean="0"/>
              <a:t>08.11.2022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4941887" cy="2242441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/>
              <a:t>WaldKreisLAUF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dirty="0"/>
              <a:t>Interface Design</a:t>
            </a:r>
          </a:p>
          <a:p>
            <a:pPr rtl="0"/>
            <a:r>
              <a:rPr lang="de-DE" dirty="0"/>
              <a:t>Lilli Knecht &amp; Marissa Reiser</a:t>
            </a:r>
          </a:p>
          <a:p>
            <a:pPr rtl="0"/>
            <a:endParaRPr lang="de-DE" dirty="0"/>
          </a:p>
        </p:txBody>
      </p:sp>
      <p:pic>
        <p:nvPicPr>
          <p:cNvPr id="3" name="Grafik 2" descr="Waldszenerie Silhouette">
            <a:extLst>
              <a:ext uri="{FF2B5EF4-FFF2-40B4-BE49-F238E27FC236}">
                <a16:creationId xmlns:a16="http://schemas.microsoft.com/office/drawing/2014/main" id="{68D32E66-817A-3D9E-ED8D-7E8905B9B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8548" y="267394"/>
            <a:ext cx="3390288" cy="3390288"/>
          </a:xfrm>
          <a:prstGeom prst="rect">
            <a:avLst/>
          </a:prstGeom>
        </p:spPr>
      </p:pic>
      <p:pic>
        <p:nvPicPr>
          <p:cNvPr id="8" name="Grafik 7" descr="Wandern Silhouette">
            <a:extLst>
              <a:ext uri="{FF2B5EF4-FFF2-40B4-BE49-F238E27FC236}">
                <a16:creationId xmlns:a16="http://schemas.microsoft.com/office/drawing/2014/main" id="{412D7038-0127-6DBC-ECDD-FC356383D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0223" y="3601092"/>
            <a:ext cx="1077884" cy="1077884"/>
          </a:xfrm>
          <a:prstGeom prst="rect">
            <a:avLst/>
          </a:prstGeom>
        </p:spPr>
      </p:pic>
      <p:pic>
        <p:nvPicPr>
          <p:cNvPr id="9" name="Grafik 8" descr="Wandern Silhouette">
            <a:extLst>
              <a:ext uri="{FF2B5EF4-FFF2-40B4-BE49-F238E27FC236}">
                <a16:creationId xmlns:a16="http://schemas.microsoft.com/office/drawing/2014/main" id="{19B5DCD2-FACA-4FB7-5286-B8F8B5026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8910" y="3118740"/>
            <a:ext cx="964704" cy="9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215" y="394610"/>
            <a:ext cx="2378075" cy="1111250"/>
          </a:xfrm>
        </p:spPr>
        <p:txBody>
          <a:bodyPr rtlCol="0"/>
          <a:lstStyle/>
          <a:p>
            <a:pPr rtl="0"/>
            <a:r>
              <a:rPr lang="de-DE" dirty="0"/>
              <a:t>05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888" y="702304"/>
            <a:ext cx="7943461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Scribbles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BFB6AE9-E0F1-7C0A-FA98-9057888DE6BB}"/>
              </a:ext>
            </a:extLst>
          </p:cNvPr>
          <p:cNvSpPr txBox="1">
            <a:spLocks/>
          </p:cNvSpPr>
          <p:nvPr/>
        </p:nvSpPr>
        <p:spPr>
          <a:xfrm>
            <a:off x="838688" y="2095957"/>
            <a:ext cx="6070111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de-DE" sz="20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C0B1BDB-FB32-833B-AA47-536056DD5CC1}"/>
              </a:ext>
            </a:extLst>
          </p:cNvPr>
          <p:cNvSpPr txBox="1">
            <a:spLocks/>
          </p:cNvSpPr>
          <p:nvPr/>
        </p:nvSpPr>
        <p:spPr>
          <a:xfrm>
            <a:off x="205048" y="5808069"/>
            <a:ext cx="4080098" cy="65532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 Siehe PDF: Interface Design - Scribbles</a:t>
            </a:r>
            <a:endParaRPr lang="de-DE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E921B4-1314-E8E2-701C-9F719AFBE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20" r="3319"/>
          <a:stretch/>
        </p:blipFill>
        <p:spPr>
          <a:xfrm>
            <a:off x="6017671" y="2853752"/>
            <a:ext cx="5969281" cy="33412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91B95AD-5510-5B15-25DE-60AB05D3B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080"/>
          <a:stretch/>
        </p:blipFill>
        <p:spPr>
          <a:xfrm>
            <a:off x="205048" y="1712591"/>
            <a:ext cx="5643373" cy="34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11" name="Textplatzhalter 57">
            <a:extLst>
              <a:ext uri="{FF2B5EF4-FFF2-40B4-BE49-F238E27FC236}">
                <a16:creationId xmlns:a16="http://schemas.microsoft.com/office/drawing/2014/main" id="{A347F89D-E8F6-285A-63D4-E5CDA8A75DA9}"/>
              </a:ext>
            </a:extLst>
          </p:cNvPr>
          <p:cNvSpPr txBox="1">
            <a:spLocks/>
          </p:cNvSpPr>
          <p:nvPr/>
        </p:nvSpPr>
        <p:spPr>
          <a:xfrm>
            <a:off x="519640" y="542681"/>
            <a:ext cx="31089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C0C9C2"/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06</a:t>
            </a:r>
          </a:p>
        </p:txBody>
      </p:sp>
      <p:sp>
        <p:nvSpPr>
          <p:cNvPr id="3" name="Titel 17">
            <a:extLst>
              <a:ext uri="{FF2B5EF4-FFF2-40B4-BE49-F238E27FC236}">
                <a16:creationId xmlns:a16="http://schemas.microsoft.com/office/drawing/2014/main" id="{CF551DE7-E5E3-74DC-5645-D11FBA45F8BE}"/>
              </a:ext>
            </a:extLst>
          </p:cNvPr>
          <p:cNvSpPr txBox="1">
            <a:spLocks/>
          </p:cNvSpPr>
          <p:nvPr/>
        </p:nvSpPr>
        <p:spPr>
          <a:xfrm>
            <a:off x="1028700" y="465137"/>
            <a:ext cx="9712280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Tools, die wir verwenden wollen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E8505F-D469-862C-7E0A-25FBDEA7AF67}"/>
              </a:ext>
            </a:extLst>
          </p:cNvPr>
          <p:cNvSpPr txBox="1">
            <a:spLocks/>
          </p:cNvSpPr>
          <p:nvPr/>
        </p:nvSpPr>
        <p:spPr>
          <a:xfrm>
            <a:off x="1301007" y="1950854"/>
            <a:ext cx="9167666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Baumscheibe mit Druckknopf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Laser um die Frage und Symbol einzubrennen bzw. Farbe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/>
              <a:t>ESP für die Interaktion des Druckknopfes auf der Baumscheibe  Abspielen der Audio (VS Code)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Gestaltung der App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Scribbles mit Stift und Papier (digital)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Adobe </a:t>
            </a:r>
            <a:r>
              <a:rPr lang="de-DE" sz="2000" dirty="0" err="1"/>
              <a:t>Xd</a:t>
            </a:r>
            <a:r>
              <a:rPr lang="de-DE" sz="2000" dirty="0"/>
              <a:t> ggf. </a:t>
            </a:r>
            <a:r>
              <a:rPr lang="de-DE" sz="2000" dirty="0" err="1"/>
              <a:t>Axure</a:t>
            </a:r>
            <a:r>
              <a:rPr lang="de-DE" sz="2000" dirty="0"/>
              <a:t> bei mehr Interaktion </a:t>
            </a:r>
          </a:p>
        </p:txBody>
      </p:sp>
    </p:spTree>
    <p:extLst>
      <p:ext uri="{BB962C8B-B14F-4D97-AF65-F5344CB8AC3E}">
        <p14:creationId xmlns:p14="http://schemas.microsoft.com/office/powerpoint/2010/main" val="427908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12</a:t>
            </a:fld>
            <a:endParaRPr lang="de-DE" dirty="0"/>
          </a:p>
        </p:txBody>
      </p:sp>
      <p:sp>
        <p:nvSpPr>
          <p:cNvPr id="11" name="Textplatzhalter 57">
            <a:extLst>
              <a:ext uri="{FF2B5EF4-FFF2-40B4-BE49-F238E27FC236}">
                <a16:creationId xmlns:a16="http://schemas.microsoft.com/office/drawing/2014/main" id="{A347F89D-E8F6-285A-63D4-E5CDA8A75DA9}"/>
              </a:ext>
            </a:extLst>
          </p:cNvPr>
          <p:cNvSpPr txBox="1">
            <a:spLocks/>
          </p:cNvSpPr>
          <p:nvPr/>
        </p:nvSpPr>
        <p:spPr>
          <a:xfrm>
            <a:off x="519640" y="542681"/>
            <a:ext cx="31089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C0C9C2"/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07</a:t>
            </a:r>
          </a:p>
        </p:txBody>
      </p:sp>
      <p:sp>
        <p:nvSpPr>
          <p:cNvPr id="3" name="Titel 17">
            <a:extLst>
              <a:ext uri="{FF2B5EF4-FFF2-40B4-BE49-F238E27FC236}">
                <a16:creationId xmlns:a16="http://schemas.microsoft.com/office/drawing/2014/main" id="{CF551DE7-E5E3-74DC-5645-D11FBA45F8BE}"/>
              </a:ext>
            </a:extLst>
          </p:cNvPr>
          <p:cNvSpPr txBox="1">
            <a:spLocks/>
          </p:cNvSpPr>
          <p:nvPr/>
        </p:nvSpPr>
        <p:spPr>
          <a:xfrm>
            <a:off x="1028700" y="465137"/>
            <a:ext cx="8385756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Erste Ideen für Gestaltung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E8505F-D469-862C-7E0A-25FBDEA7AF67}"/>
              </a:ext>
            </a:extLst>
          </p:cNvPr>
          <p:cNvSpPr txBox="1">
            <a:spLocks/>
          </p:cNvSpPr>
          <p:nvPr/>
        </p:nvSpPr>
        <p:spPr>
          <a:xfrm>
            <a:off x="1301007" y="1950854"/>
            <a:ext cx="9167666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Farbgebung</a:t>
            </a:r>
          </a:p>
          <a:p>
            <a:pPr marL="0" indent="0">
              <a:buNone/>
            </a:pPr>
            <a:r>
              <a:rPr lang="de-DE" sz="2000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EE1656-35B2-A6EE-6BCC-34AAC308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07" y="2730321"/>
            <a:ext cx="3470361" cy="33217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58786A-AD1F-1409-0637-DCC1C9935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088" y="1805751"/>
            <a:ext cx="3341824" cy="351044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DCBD59D-D8A9-A424-0257-A301C671E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632" y="2344336"/>
            <a:ext cx="2496335" cy="38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08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50" y="642897"/>
            <a:ext cx="8991563" cy="1005839"/>
          </a:xfrm>
        </p:spPr>
        <p:txBody>
          <a:bodyPr rtlCol="0"/>
          <a:lstStyle/>
          <a:p>
            <a:pPr rtl="0"/>
            <a:r>
              <a:rPr lang="de-DE" dirty="0"/>
              <a:t>Weitere Schritte</a:t>
            </a:r>
          </a:p>
        </p:txBody>
      </p:sp>
      <p:sp>
        <p:nvSpPr>
          <p:cNvPr id="37" name="Foliennummernplatzhalt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13</a:t>
            </a:fld>
            <a:endParaRPr lang="de-DE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8832F113-9A3F-A142-7529-1F01C555098B}"/>
              </a:ext>
            </a:extLst>
          </p:cNvPr>
          <p:cNvSpPr txBox="1">
            <a:spLocks/>
          </p:cNvSpPr>
          <p:nvPr/>
        </p:nvSpPr>
        <p:spPr>
          <a:xfrm>
            <a:off x="838686" y="2095957"/>
            <a:ext cx="9857217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Logo-Icon</a:t>
            </a:r>
          </a:p>
          <a:p>
            <a:r>
              <a:rPr lang="de-DE" sz="2000" dirty="0"/>
              <a:t>Ggf. Baumscheiben- Icon überarbeiten</a:t>
            </a:r>
          </a:p>
          <a:p>
            <a:r>
              <a:rPr lang="de-DE" sz="2000" dirty="0"/>
              <a:t>Texte/ Audiodateien formulieren</a:t>
            </a:r>
          </a:p>
          <a:p>
            <a:r>
              <a:rPr lang="de-DE" sz="2000" dirty="0"/>
              <a:t>Wireframes mit </a:t>
            </a:r>
            <a:r>
              <a:rPr lang="de-DE" sz="2000" dirty="0" err="1"/>
              <a:t>Xd</a:t>
            </a:r>
            <a:endParaRPr lang="de-DE" sz="2000" dirty="0"/>
          </a:p>
          <a:p>
            <a:r>
              <a:rPr lang="de-DE" sz="2000" dirty="0"/>
              <a:t>Farbgebund und Schriftart ausarbeiten</a:t>
            </a:r>
          </a:p>
          <a:p>
            <a:r>
              <a:rPr lang="de-DE" sz="2000" dirty="0"/>
              <a:t>ESP Audio mit Druckknopf abspielen</a:t>
            </a:r>
          </a:p>
          <a:p>
            <a:endParaRPr lang="de-DE" sz="2000" dirty="0"/>
          </a:p>
        </p:txBody>
      </p:sp>
      <p:pic>
        <p:nvPicPr>
          <p:cNvPr id="6" name="Grafik 5" descr="Liste Silhouette">
            <a:extLst>
              <a:ext uri="{FF2B5EF4-FFF2-40B4-BE49-F238E27FC236}">
                <a16:creationId xmlns:a16="http://schemas.microsoft.com/office/drawing/2014/main" id="{C4D45D80-D11A-162B-C3F9-F12923D59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10191">
            <a:off x="8141702" y="1157176"/>
            <a:ext cx="2035870" cy="2035870"/>
          </a:xfrm>
          <a:prstGeom prst="rect">
            <a:avLst/>
          </a:prstGeom>
        </p:spPr>
      </p:pic>
      <p:pic>
        <p:nvPicPr>
          <p:cNvPr id="8" name="Grafik 7" descr="Stift Silhouette">
            <a:extLst>
              <a:ext uri="{FF2B5EF4-FFF2-40B4-BE49-F238E27FC236}">
                <a16:creationId xmlns:a16="http://schemas.microsoft.com/office/drawing/2014/main" id="{A08B9BF0-6ABD-A82E-10D2-71AA06989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472366">
            <a:off x="9748581" y="2436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 dirty="0"/>
              <a:t>01</a:t>
            </a:r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Zielgruppe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sz="2000" dirty="0"/>
              <a:t>Senioren &amp; Seniorinnen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000" dirty="0"/>
              <a:t>Naturverbunden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000" dirty="0"/>
              <a:t>Offen neues zu lernen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000" dirty="0"/>
              <a:t>Möchte körperlich als auch geistig fit bleiben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5" name="Foliennummernplatzhalt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2</a:t>
            </a:fld>
            <a:endParaRPr lang="de-DE"/>
          </a:p>
        </p:txBody>
      </p:sp>
      <p:sp>
        <p:nvSpPr>
          <p:cNvPr id="2" name="Textplatzhalter 57">
            <a:extLst>
              <a:ext uri="{FF2B5EF4-FFF2-40B4-BE49-F238E27FC236}">
                <a16:creationId xmlns:a16="http://schemas.microsoft.com/office/drawing/2014/main" id="{2DC3B72D-C2FF-224C-4F4F-309835687097}"/>
              </a:ext>
            </a:extLst>
          </p:cNvPr>
          <p:cNvSpPr txBox="1">
            <a:spLocks/>
          </p:cNvSpPr>
          <p:nvPr/>
        </p:nvSpPr>
        <p:spPr>
          <a:xfrm>
            <a:off x="6382884" y="542680"/>
            <a:ext cx="31089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C0C9C2"/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02</a:t>
            </a:r>
          </a:p>
        </p:txBody>
      </p:sp>
      <p:sp>
        <p:nvSpPr>
          <p:cNvPr id="5" name="Titel 17">
            <a:extLst>
              <a:ext uri="{FF2B5EF4-FFF2-40B4-BE49-F238E27FC236}">
                <a16:creationId xmlns:a16="http://schemas.microsoft.com/office/drawing/2014/main" id="{B49A48C9-051D-1021-FCA9-B469791FE4F4}"/>
              </a:ext>
            </a:extLst>
          </p:cNvPr>
          <p:cNvSpPr txBox="1">
            <a:spLocks/>
          </p:cNvSpPr>
          <p:nvPr/>
        </p:nvSpPr>
        <p:spPr>
          <a:xfrm>
            <a:off x="6891944" y="465136"/>
            <a:ext cx="3935647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Grundidee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62F8353-5286-5038-45A6-868057760A47}"/>
              </a:ext>
            </a:extLst>
          </p:cNvPr>
          <p:cNvSpPr txBox="1">
            <a:spLocks/>
          </p:cNvSpPr>
          <p:nvPr/>
        </p:nvSpPr>
        <p:spPr>
          <a:xfrm>
            <a:off x="6480118" y="1986202"/>
            <a:ext cx="3924300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Zusammenarbeit mit dem Tourismusbüro und Seniorenheime</a:t>
            </a:r>
          </a:p>
          <a:p>
            <a:pPr marL="342900" indent="-342900"/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App mit </a:t>
            </a:r>
            <a:r>
              <a:rPr lang="de-DE" sz="2000" dirty="0" err="1">
                <a:solidFill>
                  <a:schemeClr val="accent2">
                    <a:lumMod val="50000"/>
                  </a:schemeClr>
                </a:solidFill>
              </a:rPr>
              <a:t>Rundwander</a:t>
            </a: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 Übersicht</a:t>
            </a:r>
          </a:p>
          <a:p>
            <a:pPr marL="342900" indent="-342900"/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Kleines Quiz zur Interaktion</a:t>
            </a: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11" name="Textplatzhalter 57">
            <a:extLst>
              <a:ext uri="{FF2B5EF4-FFF2-40B4-BE49-F238E27FC236}">
                <a16:creationId xmlns:a16="http://schemas.microsoft.com/office/drawing/2014/main" id="{A347F89D-E8F6-285A-63D4-E5CDA8A75DA9}"/>
              </a:ext>
            </a:extLst>
          </p:cNvPr>
          <p:cNvSpPr txBox="1">
            <a:spLocks/>
          </p:cNvSpPr>
          <p:nvPr/>
        </p:nvSpPr>
        <p:spPr>
          <a:xfrm>
            <a:off x="519640" y="542681"/>
            <a:ext cx="31089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C0C9C2"/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03</a:t>
            </a:r>
          </a:p>
        </p:txBody>
      </p:sp>
      <p:sp>
        <p:nvSpPr>
          <p:cNvPr id="3" name="Titel 17">
            <a:extLst>
              <a:ext uri="{FF2B5EF4-FFF2-40B4-BE49-F238E27FC236}">
                <a16:creationId xmlns:a16="http://schemas.microsoft.com/office/drawing/2014/main" id="{CF551DE7-E5E3-74DC-5645-D11FBA45F8BE}"/>
              </a:ext>
            </a:extLst>
          </p:cNvPr>
          <p:cNvSpPr txBox="1">
            <a:spLocks/>
          </p:cNvSpPr>
          <p:nvPr/>
        </p:nvSpPr>
        <p:spPr>
          <a:xfrm>
            <a:off x="1028700" y="465137"/>
            <a:ext cx="7018020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Baumscheiben - Typen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E8505F-D469-862C-7E0A-25FBDEA7AF67}"/>
              </a:ext>
            </a:extLst>
          </p:cNvPr>
          <p:cNvSpPr txBox="1">
            <a:spLocks/>
          </p:cNvSpPr>
          <p:nvPr/>
        </p:nvSpPr>
        <p:spPr>
          <a:xfrm>
            <a:off x="893965" y="1953725"/>
            <a:ext cx="10583140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Start bzw. Endbaumscheibe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>
                <a:sym typeface="Wingdings" panose="05000000000000000000" pitchFamily="2" charset="2"/>
              </a:rPr>
              <a:t> Informationen zum Ablauf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>
                <a:sym typeface="Wingdings" panose="05000000000000000000" pitchFamily="2" charset="2"/>
              </a:rPr>
              <a:t> Lösungswort &amp; weitere Wanderwege</a:t>
            </a:r>
          </a:p>
          <a:p>
            <a:pPr marL="0" indent="0">
              <a:buNone/>
            </a:pPr>
            <a:endParaRPr lang="de-DE" sz="2000" dirty="0"/>
          </a:p>
          <a:p>
            <a:pPr marL="342900" indent="-342900"/>
            <a:r>
              <a:rPr lang="de-DE" sz="2000" b="1" dirty="0"/>
              <a:t>Vogel und Druckknopf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/>
              <a:t> Baumscheibe: Welchen Vogel hören Sie?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/>
              <a:t> ESP: Audio abspielen</a:t>
            </a:r>
          </a:p>
        </p:txBody>
      </p:sp>
      <p:pic>
        <p:nvPicPr>
          <p:cNvPr id="6" name="Grafik 5" descr="Spatz Silhouette">
            <a:extLst>
              <a:ext uri="{FF2B5EF4-FFF2-40B4-BE49-F238E27FC236}">
                <a16:creationId xmlns:a16="http://schemas.microsoft.com/office/drawing/2014/main" id="{0B467EA3-20E3-6567-5298-30766071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2537" y="4025957"/>
            <a:ext cx="1593273" cy="1593273"/>
          </a:xfrm>
          <a:prstGeom prst="rect">
            <a:avLst/>
          </a:prstGeom>
        </p:spPr>
      </p:pic>
      <p:pic>
        <p:nvPicPr>
          <p:cNvPr id="8" name="Grafik 7" descr="Wandern Silhouette">
            <a:extLst>
              <a:ext uri="{FF2B5EF4-FFF2-40B4-BE49-F238E27FC236}">
                <a16:creationId xmlns:a16="http://schemas.microsoft.com/office/drawing/2014/main" id="{98DD299D-457A-4950-2168-941176B09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3037" y="1941050"/>
            <a:ext cx="1340614" cy="13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11" name="Textplatzhalter 57">
            <a:extLst>
              <a:ext uri="{FF2B5EF4-FFF2-40B4-BE49-F238E27FC236}">
                <a16:creationId xmlns:a16="http://schemas.microsoft.com/office/drawing/2014/main" id="{A347F89D-E8F6-285A-63D4-E5CDA8A75DA9}"/>
              </a:ext>
            </a:extLst>
          </p:cNvPr>
          <p:cNvSpPr txBox="1">
            <a:spLocks/>
          </p:cNvSpPr>
          <p:nvPr/>
        </p:nvSpPr>
        <p:spPr>
          <a:xfrm>
            <a:off x="519640" y="542681"/>
            <a:ext cx="31089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C0C9C2"/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03</a:t>
            </a:r>
          </a:p>
        </p:txBody>
      </p:sp>
      <p:sp>
        <p:nvSpPr>
          <p:cNvPr id="3" name="Titel 17">
            <a:extLst>
              <a:ext uri="{FF2B5EF4-FFF2-40B4-BE49-F238E27FC236}">
                <a16:creationId xmlns:a16="http://schemas.microsoft.com/office/drawing/2014/main" id="{CF551DE7-E5E3-74DC-5645-D11FBA45F8BE}"/>
              </a:ext>
            </a:extLst>
          </p:cNvPr>
          <p:cNvSpPr txBox="1">
            <a:spLocks/>
          </p:cNvSpPr>
          <p:nvPr/>
        </p:nvSpPr>
        <p:spPr>
          <a:xfrm>
            <a:off x="1028700" y="465137"/>
            <a:ext cx="7018020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Baumscheiben - Typen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E8505F-D469-862C-7E0A-25FBDEA7AF67}"/>
              </a:ext>
            </a:extLst>
          </p:cNvPr>
          <p:cNvSpPr txBox="1">
            <a:spLocks/>
          </p:cNvSpPr>
          <p:nvPr/>
        </p:nvSpPr>
        <p:spPr>
          <a:xfrm>
            <a:off x="893965" y="1953725"/>
            <a:ext cx="10583140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Pflanze mit Druckknopf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>
                <a:sym typeface="Wingdings" panose="05000000000000000000" pitchFamily="2" charset="2"/>
              </a:rPr>
              <a:t>Baumscheibe: Vor welchem Baum stehen Sie?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/>
              <a:t>ESP: Audio abspielen 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>
                <a:sym typeface="Wingdings" panose="05000000000000000000" pitchFamily="2" charset="2"/>
              </a:rPr>
              <a:t>Infos vom Baum z:B er hat eine weiße Rinde, ist ein Laubbaum…)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2000" b="1" dirty="0">
              <a:sym typeface="Wingdings" panose="05000000000000000000" pitchFamily="2" charset="2"/>
            </a:endParaRPr>
          </a:p>
          <a:p>
            <a:r>
              <a:rPr lang="de-DE" sz="2000" b="1" dirty="0" err="1"/>
              <a:t>Pfotenabrücke</a:t>
            </a:r>
            <a:r>
              <a:rPr lang="de-DE" sz="2000" b="1" dirty="0"/>
              <a:t> mit Druckknopf 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Baumscheibe: Welches Tier lebt hier 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/>
              <a:t>ESP: Audio abspielen</a:t>
            </a:r>
          </a:p>
        </p:txBody>
      </p:sp>
      <p:pic>
        <p:nvPicPr>
          <p:cNvPr id="5" name="Grafik 4" descr="Pflanze Silhouette">
            <a:extLst>
              <a:ext uri="{FF2B5EF4-FFF2-40B4-BE49-F238E27FC236}">
                <a16:creationId xmlns:a16="http://schemas.microsoft.com/office/drawing/2014/main" id="{A342629D-DC79-DF4A-9ABC-82B0236BA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5878" y="1805752"/>
            <a:ext cx="1541172" cy="1541172"/>
          </a:xfrm>
          <a:prstGeom prst="rect">
            <a:avLst/>
          </a:prstGeom>
        </p:spPr>
      </p:pic>
      <p:pic>
        <p:nvPicPr>
          <p:cNvPr id="8" name="Grafik 7" descr="Pfotenabdrücke Silhouette">
            <a:extLst>
              <a:ext uri="{FF2B5EF4-FFF2-40B4-BE49-F238E27FC236}">
                <a16:creationId xmlns:a16="http://schemas.microsoft.com/office/drawing/2014/main" id="{B5A1801B-7362-20FA-59A4-910DD4332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6720" y="4659778"/>
            <a:ext cx="1485632" cy="14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7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11" name="Textplatzhalter 57">
            <a:extLst>
              <a:ext uri="{FF2B5EF4-FFF2-40B4-BE49-F238E27FC236}">
                <a16:creationId xmlns:a16="http://schemas.microsoft.com/office/drawing/2014/main" id="{A347F89D-E8F6-285A-63D4-E5CDA8A75DA9}"/>
              </a:ext>
            </a:extLst>
          </p:cNvPr>
          <p:cNvSpPr txBox="1">
            <a:spLocks/>
          </p:cNvSpPr>
          <p:nvPr/>
        </p:nvSpPr>
        <p:spPr>
          <a:xfrm>
            <a:off x="519640" y="542681"/>
            <a:ext cx="310896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C0C9C2"/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03</a:t>
            </a:r>
          </a:p>
        </p:txBody>
      </p:sp>
      <p:sp>
        <p:nvSpPr>
          <p:cNvPr id="3" name="Titel 17">
            <a:extLst>
              <a:ext uri="{FF2B5EF4-FFF2-40B4-BE49-F238E27FC236}">
                <a16:creationId xmlns:a16="http://schemas.microsoft.com/office/drawing/2014/main" id="{CF551DE7-E5E3-74DC-5645-D11FBA45F8BE}"/>
              </a:ext>
            </a:extLst>
          </p:cNvPr>
          <p:cNvSpPr txBox="1">
            <a:spLocks/>
          </p:cNvSpPr>
          <p:nvPr/>
        </p:nvSpPr>
        <p:spPr>
          <a:xfrm>
            <a:off x="1028700" y="465137"/>
            <a:ext cx="7018020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dirty="0"/>
              <a:t>Baumscheiben - Typen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BE8505F-D469-862C-7E0A-25FBDEA7AF67}"/>
              </a:ext>
            </a:extLst>
          </p:cNvPr>
          <p:cNvSpPr txBox="1">
            <a:spLocks/>
          </p:cNvSpPr>
          <p:nvPr/>
        </p:nvSpPr>
        <p:spPr>
          <a:xfrm>
            <a:off x="887526" y="1789009"/>
            <a:ext cx="10583140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/>
              <a:t>Infostation mit Druckknopf </a:t>
            </a:r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 </a:t>
            </a:r>
            <a:r>
              <a:rPr lang="de-DE" sz="2000" dirty="0">
                <a:sym typeface="Wingdings" panose="05000000000000000000" pitchFamily="2" charset="2"/>
              </a:rPr>
              <a:t>Baumscheibe: Erfahre mehr über den Wald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ESP: Audio abspielen - (Du stehst im Wald..)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sz="2000" b="1" dirty="0">
              <a:sym typeface="Wingdings" panose="05000000000000000000" pitchFamily="2" charset="2"/>
            </a:endParaRPr>
          </a:p>
          <a:p>
            <a:r>
              <a:rPr lang="de-DE" sz="2000" b="1" dirty="0"/>
              <a:t>Nachhaltigkeit mit Druckknopf </a:t>
            </a:r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 </a:t>
            </a:r>
            <a:r>
              <a:rPr lang="de-DE" sz="2000" dirty="0">
                <a:sym typeface="Wingdings" panose="05000000000000000000" pitchFamily="2" charset="2"/>
              </a:rPr>
              <a:t>Baumscheibe: Erfahre mehr zu Nachhaltigkeit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ESP: Audio abspielen - (Der Wald ist die Lunge der Erde… )</a:t>
            </a:r>
          </a:p>
          <a:p>
            <a:pPr marL="0" indent="0">
              <a:buNone/>
            </a:pPr>
            <a:endParaRPr lang="de-DE" sz="2000" b="1" dirty="0">
              <a:sym typeface="Wingdings" panose="05000000000000000000" pitchFamily="2" charset="2"/>
            </a:endParaRPr>
          </a:p>
        </p:txBody>
      </p:sp>
      <p:pic>
        <p:nvPicPr>
          <p:cNvPr id="4" name="Grafik 3" descr="Waldszenerie Silhouette">
            <a:extLst>
              <a:ext uri="{FF2B5EF4-FFF2-40B4-BE49-F238E27FC236}">
                <a16:creationId xmlns:a16="http://schemas.microsoft.com/office/drawing/2014/main" id="{CB31530C-D2F6-D7DA-ADE3-C8B447082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5780" y="1789009"/>
            <a:ext cx="1760381" cy="1760381"/>
          </a:xfrm>
          <a:prstGeom prst="rect">
            <a:avLst/>
          </a:prstGeom>
        </p:spPr>
      </p:pic>
      <p:pic>
        <p:nvPicPr>
          <p:cNvPr id="7" name="Grafik 6" descr="Offene Hand mit Pflanze Silhouette">
            <a:extLst>
              <a:ext uri="{FF2B5EF4-FFF2-40B4-BE49-F238E27FC236}">
                <a16:creationId xmlns:a16="http://schemas.microsoft.com/office/drawing/2014/main" id="{70199F96-DDBE-CD66-F1F7-A4E33F7E6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4158" y="3984521"/>
            <a:ext cx="1830946" cy="18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5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04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50" y="642897"/>
            <a:ext cx="8991563" cy="1005839"/>
          </a:xfrm>
        </p:spPr>
        <p:txBody>
          <a:bodyPr rtlCol="0"/>
          <a:lstStyle/>
          <a:p>
            <a:pPr rtl="0"/>
            <a:r>
              <a:rPr lang="de-DE" dirty="0"/>
              <a:t>App</a:t>
            </a:r>
          </a:p>
        </p:txBody>
      </p:sp>
      <p:sp>
        <p:nvSpPr>
          <p:cNvPr id="37" name="Foliennummernplatzhalt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8832F113-9A3F-A142-7529-1F01C555098B}"/>
              </a:ext>
            </a:extLst>
          </p:cNvPr>
          <p:cNvSpPr txBox="1">
            <a:spLocks/>
          </p:cNvSpPr>
          <p:nvPr/>
        </p:nvSpPr>
        <p:spPr>
          <a:xfrm>
            <a:off x="838687" y="2095957"/>
            <a:ext cx="8550012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Download schon vorab, sonst auch vor Ort möglich (QR-Code an Startpunkt)</a:t>
            </a:r>
          </a:p>
          <a:p>
            <a:r>
              <a:rPr lang="de-DE" sz="2000" dirty="0"/>
              <a:t>Ablauf und Ziel durch Start- und Endscheibe </a:t>
            </a:r>
          </a:p>
          <a:p>
            <a:r>
              <a:rPr lang="de-DE" sz="2000" dirty="0"/>
              <a:t>Nächste Station wird durch Vibration angezeigt (GPS-Funktion)</a:t>
            </a:r>
          </a:p>
          <a:p>
            <a:r>
              <a:rPr lang="de-DE" sz="2000" dirty="0"/>
              <a:t>App wird durch GPS gesteuert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springt direkt zur Frage mit den Auswahlmöglichkeiten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endParaRPr lang="de-DE" sz="2000" dirty="0"/>
          </a:p>
        </p:txBody>
      </p:sp>
      <p:pic>
        <p:nvPicPr>
          <p:cNvPr id="3" name="Grafik 2" descr="Smartphone Silhouette">
            <a:extLst>
              <a:ext uri="{FF2B5EF4-FFF2-40B4-BE49-F238E27FC236}">
                <a16:creationId xmlns:a16="http://schemas.microsoft.com/office/drawing/2014/main" id="{BBDA9A7E-4442-4E50-FA32-93EABC98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1349">
            <a:off x="9614079" y="842761"/>
            <a:ext cx="2017422" cy="20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04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50" y="642897"/>
            <a:ext cx="8991563" cy="1005839"/>
          </a:xfrm>
        </p:spPr>
        <p:txBody>
          <a:bodyPr rtlCol="0"/>
          <a:lstStyle/>
          <a:p>
            <a:pPr rtl="0"/>
            <a:r>
              <a:rPr lang="de-DE" dirty="0"/>
              <a:t>App</a:t>
            </a:r>
          </a:p>
        </p:txBody>
      </p:sp>
      <p:sp>
        <p:nvSpPr>
          <p:cNvPr id="37" name="Foliennummernplatzhalt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7</a:t>
            </a:fld>
            <a:endParaRPr lang="de-DE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8832F113-9A3F-A142-7529-1F01C555098B}"/>
              </a:ext>
            </a:extLst>
          </p:cNvPr>
          <p:cNvSpPr txBox="1">
            <a:spLocks/>
          </p:cNvSpPr>
          <p:nvPr/>
        </p:nvSpPr>
        <p:spPr>
          <a:xfrm>
            <a:off x="838686" y="2095957"/>
            <a:ext cx="9857217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Menü-Leiste oben: 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simpel, nur 2 Icons mit Funktion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	mit Informationen zur Station oder auf dem Weg (Help)</a:t>
            </a:r>
          </a:p>
          <a:p>
            <a:pPr marL="0" indent="0">
              <a:buNone/>
            </a:pPr>
            <a:r>
              <a:rPr lang="de-DE" sz="2000" dirty="0"/>
              <a:t>	Übersicht: wo befinde ich mich gerade? </a:t>
            </a:r>
          </a:p>
          <a:p>
            <a:pPr marL="0" indent="0">
              <a:buNone/>
            </a:pPr>
            <a:r>
              <a:rPr lang="de-DE" sz="2000" dirty="0"/>
              <a:t>	              Geschaffte Stationen werden grün markiert</a:t>
            </a:r>
          </a:p>
          <a:p>
            <a:pPr marL="0" indent="0">
              <a:buNone/>
            </a:pPr>
            <a:r>
              <a:rPr lang="de-DE" sz="2000" dirty="0"/>
              <a:t>	              Standort Nadel wo man sich gerade auf dem Weg befindet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endParaRPr lang="de-DE" sz="2000" dirty="0"/>
          </a:p>
        </p:txBody>
      </p:sp>
      <p:pic>
        <p:nvPicPr>
          <p:cNvPr id="3" name="Grafik 2" descr="Smartphone Silhouette">
            <a:extLst>
              <a:ext uri="{FF2B5EF4-FFF2-40B4-BE49-F238E27FC236}">
                <a16:creationId xmlns:a16="http://schemas.microsoft.com/office/drawing/2014/main" id="{BBDA9A7E-4442-4E50-FA32-93EABC98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1349">
            <a:off x="9614079" y="842761"/>
            <a:ext cx="2017422" cy="2017422"/>
          </a:xfrm>
          <a:prstGeom prst="rect">
            <a:avLst/>
          </a:prstGeom>
        </p:spPr>
      </p:pic>
      <p:pic>
        <p:nvPicPr>
          <p:cNvPr id="4" name="Grafik 3" descr="Informationen Silhouette">
            <a:extLst>
              <a:ext uri="{FF2B5EF4-FFF2-40B4-BE49-F238E27FC236}">
                <a16:creationId xmlns:a16="http://schemas.microsoft.com/office/drawing/2014/main" id="{9756EC45-8F41-C868-DBEF-340C47799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341" y="3269368"/>
            <a:ext cx="580268" cy="580268"/>
          </a:xfrm>
          <a:prstGeom prst="rect">
            <a:avLst/>
          </a:prstGeom>
        </p:spPr>
      </p:pic>
      <p:pic>
        <p:nvPicPr>
          <p:cNvPr id="11" name="Grafik 10" descr="Markierung mit einfarbiger Füllung">
            <a:extLst>
              <a:ext uri="{FF2B5EF4-FFF2-40B4-BE49-F238E27FC236}">
                <a16:creationId xmlns:a16="http://schemas.microsoft.com/office/drawing/2014/main" id="{9B4F2B6E-B88C-04D4-1BF3-011E0B74C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26263" y="5048809"/>
            <a:ext cx="580268" cy="580268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C71F4A0F-3EC8-72DE-292F-011C97225C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6263" y="4468541"/>
            <a:ext cx="580268" cy="580268"/>
          </a:xfrm>
          <a:prstGeom prst="rect">
            <a:avLst/>
          </a:prstGeom>
        </p:spPr>
      </p:pic>
      <p:pic>
        <p:nvPicPr>
          <p:cNvPr id="16" name="Grafik 15" descr="Route zwei Stecknadeln mit Weg mit einfarbiger Füllung">
            <a:extLst>
              <a:ext uri="{FF2B5EF4-FFF2-40B4-BE49-F238E27FC236}">
                <a16:creationId xmlns:a16="http://schemas.microsoft.com/office/drawing/2014/main" id="{CC4DCA53-DC7D-BA70-16E4-A081ECA134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2341" y="3888273"/>
            <a:ext cx="580268" cy="5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8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04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50" y="642897"/>
            <a:ext cx="8991563" cy="1005839"/>
          </a:xfrm>
        </p:spPr>
        <p:txBody>
          <a:bodyPr rtlCol="0"/>
          <a:lstStyle/>
          <a:p>
            <a:pPr rtl="0"/>
            <a:r>
              <a:rPr lang="de-DE" dirty="0"/>
              <a:t>App</a:t>
            </a:r>
          </a:p>
        </p:txBody>
      </p:sp>
      <p:sp>
        <p:nvSpPr>
          <p:cNvPr id="37" name="Foliennummernplatzhalt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8832F113-9A3F-A142-7529-1F01C555098B}"/>
              </a:ext>
            </a:extLst>
          </p:cNvPr>
          <p:cNvSpPr txBox="1">
            <a:spLocks/>
          </p:cNvSpPr>
          <p:nvPr/>
        </p:nvSpPr>
        <p:spPr>
          <a:xfrm>
            <a:off x="838686" y="2095957"/>
            <a:ext cx="9857217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Lösungswort-Leiste unten: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>
                <a:sym typeface="Wingdings" panose="05000000000000000000" pitchFamily="2" charset="2"/>
              </a:rPr>
              <a:t> Immer sichtbar, „Kreuzworträtsel-Stil“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>
                <a:sym typeface="Wingdings" panose="05000000000000000000" pitchFamily="2" charset="2"/>
              </a:rPr>
              <a:t> automatisches Ausfüllen nach Beantworten der Quizfrage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      </a:t>
            </a:r>
            <a:r>
              <a:rPr lang="de-D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A</a:t>
            </a:r>
            <a:r>
              <a:rPr lang="de-DE" sz="2000" dirty="0">
                <a:sym typeface="Wingdings" panose="05000000000000000000" pitchFamily="2" charset="2"/>
              </a:rPr>
              <a:t>      Richtige Antwort: Buchstabe grün hinterlegt</a:t>
            </a:r>
          </a:p>
          <a:p>
            <a:pPr marL="0" indent="0">
              <a:buNone/>
            </a:pPr>
            <a:r>
              <a:rPr lang="de-D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     </a:t>
            </a:r>
            <a:r>
              <a:rPr lang="de-DE" sz="24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de-DE" sz="2000" dirty="0">
                <a:sym typeface="Wingdings" panose="05000000000000000000" pitchFamily="2" charset="2"/>
              </a:rPr>
              <a:t>      Falsche Antwort: Buchstabe grau hinterlegt</a:t>
            </a:r>
            <a:endParaRPr lang="de-DE" sz="2000" dirty="0"/>
          </a:p>
        </p:txBody>
      </p:sp>
      <p:pic>
        <p:nvPicPr>
          <p:cNvPr id="3" name="Grafik 2" descr="Smartphone Silhouette">
            <a:extLst>
              <a:ext uri="{FF2B5EF4-FFF2-40B4-BE49-F238E27FC236}">
                <a16:creationId xmlns:a16="http://schemas.microsoft.com/office/drawing/2014/main" id="{BBDA9A7E-4442-4E50-FA32-93EABC98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1349">
            <a:off x="9614079" y="842761"/>
            <a:ext cx="2017422" cy="20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8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215" y="394610"/>
            <a:ext cx="2378075" cy="1111250"/>
          </a:xfrm>
        </p:spPr>
        <p:txBody>
          <a:bodyPr rtlCol="0"/>
          <a:lstStyle/>
          <a:p>
            <a:pPr rtl="0"/>
            <a:r>
              <a:rPr lang="de-DE" dirty="0"/>
              <a:t>05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888" y="702304"/>
            <a:ext cx="7943461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Scribbles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BFB6AE9-E0F1-7C0A-FA98-9057888DE6BB}"/>
              </a:ext>
            </a:extLst>
          </p:cNvPr>
          <p:cNvSpPr txBox="1">
            <a:spLocks/>
          </p:cNvSpPr>
          <p:nvPr/>
        </p:nvSpPr>
        <p:spPr>
          <a:xfrm>
            <a:off x="838688" y="2095957"/>
            <a:ext cx="6070111" cy="43910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de-DE" sz="20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59744A5-C9DA-7937-AFB3-10028B60FF9D}"/>
              </a:ext>
            </a:extLst>
          </p:cNvPr>
          <p:cNvSpPr txBox="1">
            <a:spLocks/>
          </p:cNvSpPr>
          <p:nvPr/>
        </p:nvSpPr>
        <p:spPr>
          <a:xfrm>
            <a:off x="177508" y="5808069"/>
            <a:ext cx="4080098" cy="65532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 Siehe PDF: Interface Design - Scribbles</a:t>
            </a:r>
            <a:endParaRPr lang="de-DE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0E767C-F5BE-958A-007E-8D352F990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888"/>
          <a:stretch/>
        </p:blipFill>
        <p:spPr>
          <a:xfrm>
            <a:off x="177508" y="1606727"/>
            <a:ext cx="5799564" cy="343291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F8EA9AE-B2EA-7910-8D24-466F20391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13"/>
          <a:stretch/>
        </p:blipFill>
        <p:spPr>
          <a:xfrm>
            <a:off x="6214930" y="2563359"/>
            <a:ext cx="5715139" cy="37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873_TF16411245_Win32" id="{67C7FA62-FA13-4B42-B552-822DAAB451F5}" vid="{9D1CC74E-B7C2-487A-86A5-D14C2A7FD52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{37DF36C3-9929-4487-BE88-EA9A84BAFC0E}tf16411245_win32</Template>
  <TotalTime>0</TotalTime>
  <Words>448</Words>
  <Application>Microsoft Office PowerPoint</Application>
  <PresentationFormat>Breitbild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Biome Light</vt:lpstr>
      <vt:lpstr>Calibri</vt:lpstr>
      <vt:lpstr>Wingdings</vt:lpstr>
      <vt:lpstr>Office-Design</vt:lpstr>
      <vt:lpstr>WaldKreisLAUF</vt:lpstr>
      <vt:lpstr>Zielgruppe</vt:lpstr>
      <vt:lpstr>PowerPoint-Präsentation</vt:lpstr>
      <vt:lpstr>PowerPoint-Präsentation</vt:lpstr>
      <vt:lpstr>PowerPoint-Präsentation</vt:lpstr>
      <vt:lpstr>App</vt:lpstr>
      <vt:lpstr>App</vt:lpstr>
      <vt:lpstr>App</vt:lpstr>
      <vt:lpstr>Scribbles</vt:lpstr>
      <vt:lpstr>Scribbles</vt:lpstr>
      <vt:lpstr>PowerPoint-Präsentation</vt:lpstr>
      <vt:lpstr>PowerPoint-Präsentation</vt:lpstr>
      <vt:lpstr>Weitere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WaldKreisLAUF</dc:title>
  <dc:creator>reiser-marissa@t-online.de</dc:creator>
  <cp:lastModifiedBy>reiser-marissa@t-online.de</cp:lastModifiedBy>
  <cp:revision>10</cp:revision>
  <dcterms:created xsi:type="dcterms:W3CDTF">2022-10-24T14:56:14Z</dcterms:created>
  <dcterms:modified xsi:type="dcterms:W3CDTF">2022-11-08T15:48:43Z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