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71E29-2DD3-1D42-B337-520ADE3A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Analysis of UW Course Grade Distribution</a:t>
            </a:r>
            <a:br>
              <a:rPr lang="en-US" sz="6100"/>
            </a:br>
            <a:r>
              <a:rPr lang="en-US" sz="6100"/>
              <a:t>2010-2016</a:t>
            </a:r>
          </a:p>
        </p:txBody>
      </p:sp>
    </p:spTree>
    <p:extLst>
      <p:ext uri="{BB962C8B-B14F-4D97-AF65-F5344CB8AC3E}">
        <p14:creationId xmlns:p14="http://schemas.microsoft.com/office/powerpoint/2010/main" val="341789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DBEC-0D79-A649-9FDF-2978A655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Research Questions: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1) Is there a correlation between larger classes and lower grades?</a:t>
            </a:r>
            <a:br>
              <a:rPr lang="en-US" dirty="0">
                <a:latin typeface="American Typewriter" panose="02090604020004020304" pitchFamily="18" charset="77"/>
              </a:rPr>
            </a:b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>
                <a:latin typeface="American Typewriter" panose="02090604020004020304" pitchFamily="18" charset="77"/>
              </a:rPr>
              <a:t>2) Which department awarded the most “A”s and which had the most “F”s?</a:t>
            </a:r>
            <a:br>
              <a:rPr lang="en-US" dirty="0">
                <a:latin typeface="American Typewriter" panose="02090604020004020304" pitchFamily="18" charset="77"/>
              </a:rPr>
            </a:b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>
                <a:latin typeface="American Typewriter" panose="02090604020004020304" pitchFamily="18" charset="77"/>
              </a:rPr>
              <a:t>3) What is the ranking of instructors based on grades?</a:t>
            </a:r>
            <a:br>
              <a:rPr lang="en-US" dirty="0">
                <a:latin typeface="American Typewriter" panose="02090604020004020304" pitchFamily="18" charset="77"/>
              </a:rPr>
            </a:b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>
                <a:latin typeface="American Typewriter" panose="02090604020004020304" pitchFamily="18" charset="77"/>
              </a:rPr>
              <a:t>4) Which level of courses (100-400) has the narrowest grade distribution? </a:t>
            </a:r>
          </a:p>
          <a:p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876B8-67B6-D04D-B3BD-708353C9563D}"/>
              </a:ext>
            </a:extLst>
          </p:cNvPr>
          <p:cNvSpPr txBox="1"/>
          <p:nvPr/>
        </p:nvSpPr>
        <p:spPr>
          <a:xfrm>
            <a:off x="474793" y="643467"/>
            <a:ext cx="5090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My research project analyzed the grades received by UW students in every offered course over a 5 year period. </a:t>
            </a:r>
          </a:p>
          <a:p>
            <a:endParaRPr lang="en-US" sz="2000" dirty="0"/>
          </a:p>
          <a:p>
            <a:r>
              <a:rPr lang="en-US" sz="2000" dirty="0"/>
              <a:t>The dataset I am using provides course numbers, instructor, student count, number of students who received letter grade A-F &amp; W, and the average GPA.</a:t>
            </a:r>
          </a:p>
          <a:p>
            <a:endParaRPr lang="en-US" sz="2000" dirty="0"/>
          </a:p>
          <a:p>
            <a:r>
              <a:rPr lang="en-US" sz="2000" dirty="0"/>
              <a:t>This data is available as public record and released as part of a FOIA request in April 2016. </a:t>
            </a:r>
          </a:p>
        </p:txBody>
      </p:sp>
    </p:spTree>
    <p:extLst>
      <p:ext uri="{BB962C8B-B14F-4D97-AF65-F5344CB8AC3E}">
        <p14:creationId xmlns:p14="http://schemas.microsoft.com/office/powerpoint/2010/main" val="42831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111D4-AD2A-F045-BDA3-911693F1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1" y="340208"/>
            <a:ext cx="5934051" cy="617758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B71B4-F533-2B42-A8ED-0CAB3DB53FD9}"/>
              </a:ext>
            </a:extLst>
          </p:cNvPr>
          <p:cNvSpPr txBox="1"/>
          <p:nvPr/>
        </p:nvSpPr>
        <p:spPr>
          <a:xfrm>
            <a:off x="7302843" y="169502"/>
            <a:ext cx="46077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Motivation:</a:t>
            </a:r>
          </a:p>
          <a:p>
            <a:endParaRPr lang="en-US" b="1"/>
          </a:p>
          <a:p>
            <a:r>
              <a:rPr lang="en-US" sz="2400"/>
              <a:t>Many students use </a:t>
            </a:r>
            <a:r>
              <a:rPr lang="en-US" sz="2400" b="1">
                <a:solidFill>
                  <a:srgbClr val="00B0F0"/>
                </a:solidFill>
              </a:rPr>
              <a:t>ratemyprofessor.com </a:t>
            </a:r>
            <a:r>
              <a:rPr lang="en-US" sz="2400"/>
              <a:t>to read opinions on prospective teachers, so I think that having access to a legitimate record of grades will provide a more trustworthy </a:t>
            </a:r>
          </a:p>
          <a:p>
            <a:r>
              <a:rPr lang="en-US" sz="2400"/>
              <a:t>measure in which to help make their course decisions.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4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1447A4-A0E6-7746-812C-8759FC657A26}"/>
              </a:ext>
            </a:extLst>
          </p:cNvPr>
          <p:cNvSpPr txBox="1"/>
          <p:nvPr/>
        </p:nvSpPr>
        <p:spPr>
          <a:xfrm>
            <a:off x="827903" y="345989"/>
            <a:ext cx="104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Q1: Class size/GPA correlation:  Do people get worse grades in big classes?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5198D-F5FE-774E-9946-5E022A231F5A}"/>
              </a:ext>
            </a:extLst>
          </p:cNvPr>
          <p:cNvSpPr txBox="1"/>
          <p:nvPr/>
        </p:nvSpPr>
        <p:spPr>
          <a:xfrm>
            <a:off x="282671" y="846452"/>
            <a:ext cx="588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classes by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F36CC-9A64-EA44-9F9A-568FC1C49278}"/>
              </a:ext>
            </a:extLst>
          </p:cNvPr>
          <p:cNvSpPr txBox="1"/>
          <p:nvPr/>
        </p:nvSpPr>
        <p:spPr>
          <a:xfrm>
            <a:off x="5697495" y="1422427"/>
            <a:ext cx="615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Yes…</a:t>
            </a:r>
          </a:p>
          <a:p>
            <a:r>
              <a:rPr lang="en-US" dirty="0"/>
              <a:t>Results showed a slight correlation between larger class size and lower average GPA</a:t>
            </a:r>
          </a:p>
        </p:txBody>
      </p:sp>
      <p:pic>
        <p:nvPicPr>
          <p:cNvPr id="1028" name="Picture 4" descr="data:image/png;base64,iVBORw0KGgoAAAANSUhEUgAAAYgAAAEICAYAAABF82P+AAAABHNCSVQICAgIfAhkiAAAAAlwSFlzAAALEgAACxIB0t1+/AAAADl0RVh0U29mdHdhcmUAbWF0cGxvdGxpYiB2ZXJzaW9uIDMuMC4yLCBodHRwOi8vbWF0cGxvdGxpYi5vcmcvOIA7rQAAIABJREFUeJzsnXmcHUW5979VfZY5Z2aSSciwG0LYlIBAAL1cIKyCiHLjRQIBxSsRfJXlyhIhEdeokQtcARFF3CAKAcEbkSDChRgEl8sSUcIOSdiTyTJJZjtLV71/VJ9z+vTpPtucM1v6l08+M9PdVfVUdXc9XU89z+8RWmtNiBAhQoQI4YEcbgFChAgRIsTIRKggQoQIESKEL0IFESJEiBAhfBEqiBAhQoQI4YtQQYQIESJECF+ECiJEiBAhQvgiVBAhQoQIEcIXoYIIESJEiBC+CBVEiBAhQoTwRWS4BRgMlFLYdm2B4JYlai4z1BgNMsLokHM0yAijQ87RICOMDjmHW8Zo1KrqulGtIGxb093dV1OZjo5kzWWGGqNBRhgdco4GGWF0yDkaZITRIedwy9jZ2V7VdaGJKUSIECFC+CJUECFChAgRwhehgggRIkSIEL4IFUSIECFChPBFqCBChAgRIoQvQgURIkSIECF8ESqIECFChAjhi1EdBxEiRIgQYwI2iG6BSIGOg+7QUF0sW1MRKogQIUKEGE70QOQZC9GPseko0AnIHmBD2/CKFpqYQoQIEWK4YBvlgNDoTo3ezvxEaHNcDa94oYIIMayILrcYNztB9NHmradrbSO63GL8iUkmHJak48RkU2ULsW1DdAuzcmj1nGgF0Q9ikxgOsfIITUwhhhWt18SI/i2C7IHuGf0joo3Wa2JEVxSUQuvVsabJFmLbhkgR/JkuzfnhpB0MVxAhhhWiRxT9HAlteK9rpmwhtm3oOMFmJOWcH0Y0ZQVh2zZXXnklq1atwrIsFi5cyOTJkwHo6urikksuyV/7/PPPc+mll3LGGWcwY8YMpkyZAsCBBx7IpZde2gzxQoQIEWJEQHdodALopdjM1Gs2qvWE4aUtb4qCWLZsGQCLFy/mb3/7GwsXLuSHP/whAJ2dnSxatAiAFStW8L3vfY9Zs2bx+uuvM23aNH70ox81Q6QQIUKEGHmwjLdS5BkL0UWpF9Mw23iaoiCOP/54jj76aADefvttJk2aVHKN1poFCxZwzTXXYFkWK1euZO3atXzqU5+ipaWFefPmMXXq1GaIFyJEiBAjB22QPcxGbHLFQUzQw64coImb1JFIhMsvv5yHHnqIG264oeT8I488wl577ZVXAp2dnZx33nmcdNJJPPnkk8ydO5d77rmnbBuWJejoSNYkl2XJmssMNUaDjNAYOS3LvAXW65IJTyfRxzZCsuL6hVX4vRp5czK5/272/RgN93w0yAijQ05fGScOjyzl0FQvpquuuorLLruMWbNmsXTpUpLJwoDce++9nH322fm/99tvPyzLvMmHHHIIa9euRWuNEMEbhGFGueFFI+ScYCeJYCG2CvTXNN3TG+st1NGRRNgQwcK2VVXy5mTKodpyg8FouOejQUYYHXIOt4zDmlFuyZIl3HzzzQAkEgmEEPnJP4eVK1cyffr0/N833ngjt956KwAvvPACO++8c1nlEGLsIfQWChFiZKEpK4gTTjiBefPmcdZZZ5HNZpk/fz4PPvggfX19nH766WzcuJHW1tYiBXDeeecxd+5cli9fnvd8ChEiRIgQw4emKIhkMsn1118feH7ixIn89re/LTo2fvx4fvzjHzdDnBAhQoQIUQdGwD55iG0V0eUWcs3ofATL0XcMBX1IiNEN8TCj4hkJqTZCDBtar4khR9q+Qw/Q65GpV5jjLmbNcvQdQ0EfEmJ0Q35LEnlcjPhnZHR+voUARv+X6ojblM4xa5aw35Qya5aj7xgK+pAQoxtiq/NzhD8j4QpiFCP8Um0s8sya3s8mWWDW1NsNL/VBiBBDiXAFMYoRfqk2FtUwa4YIsS0hVBAhQjgY6cyaIUIMNUIFESKEgzyzpldJqJHBrBkixFAj3IMIESIHh1kTvCY7MSKYNStihCa+H3Vwj6MzQ4qsZ0zrHWsbxAYBA87fWXMMRua9CxVEiBButAGtxSsFoTXjzk3Q//k0mRn28MhVCSM48f2ognsc02C9IgCBvYeCuDOme9pEXqljrHsg8leLyHMCNptDolsQ+b0FLc5nyQi7dyP9myhEiGGH7JLEH47QenVsuEXxxwhPfD9q4B7HiRq5XqA7zNe83OB4sClNfEkEdI1jbUPkaQvrNVMnuUdJQuwxifWKqX+k3bttW0E4yz35tjDLvhH6cbgtI7rcYvyJSTpOTA463sN6QZK4MVp7QecldXuL5T3IvEF1HgwmVsVbNqiukZ74vlYMV3yPexxFD4gBIGH+iwFgq0BoEFsFKM+YVhhr0S2Q651VQsJzLisQ/QK2usqOkHu37ZqYwiX5qEDrNTGiK8xE0Xp1bFDxHsIWJL8Xp/+CzKDlkl3mxZXryr/Ag4lV8ZYNqmukJ76vFcMV31M0jmlRPKYSRBpAIKRGpH3GtMxYixRgi9L7pAFpViYldY6Ae7dtriBcS0nrDUHrtTGsN8SIWdaFKMDvq31Q9Q1eNxgoz8+g9gYRq+ItG1TXWHPPHa74nqJxjOniMVWgY+a4VsL87kWZsdZxwNKl90lgViPSp84RcO+2SQXhXkq23BYj+kSExM9iiCyI3uFf1lWD0Ux0F6KxKEp878YISXw/WuAeR90GugXoN/91C9Cu0QJ0uzZf/W5UGGvdoVGTnNWAZ1GkIxqd0NDuKjtC7t2onmHWrhV0d9deLr+U7Ae50SgDa5Ukfk8E63mB2DQ4uYbChjoiie5CDA9y7rlaILrMfproEqBHiXvuSIF7HDcK1CSN6DYflGo7bfYppSA1MwuixrG2IDvdxp5q6iTtHFeQPkJh72nqH2n3blTvQbz7ruTYY9uYMyfNeedlmDSpOm2r40AWrH/K/I0SaUHs91H0h9JYu0rU1Dpvjg1t8+NEXrawXhdserSvKf7MIb1GiCKM4MT3owqeccweag6LTPGYZjvrGOs2yB5rYx8gaLsLWGtWFtmPGO+YkXjvRoAI9UNKzdatguuui3Pwwa187Wtx1q6tPHHqDg0ZiLwgCu5mgOwWWGsksccl4vU6JuAeiDxuYTmmH2uNJPK4ZaiiQ4RoNiTo7TRqZ+MuObrf7mGEexw7zf+SMa13rCXGjbXF+Ttijo3UezdCxKgP++6ruPTSFOPGafr7BT/8YYxDDmll3rw4b71VZoK3QG2vIC3ITsmiHT8BgSDyegSdEcQel7VtVtsmCCZ2nwW5jVAF1guCyF/Dje8QIUKMPoxqBWFZcPnlaVas6GHevBQTJmhSKcFPfxrjAx9o5dJL46xeHaAokgLVqcjuUaytxRaQb4D1nMB6WhRshRUgNggiz0niyyMI7bQpgBaIPCeN/TJEATa+cScNjUuxgfUUFHYzoEG+IoiskMhXqn9eQjQYuZimNwS8CHK1QL4iCj/faMAz1Yy4qQwjOgarKXsQtm1z5ZVXsmrVKizLYuHChUyePDl//uc//zl33303EydOBOAb3/gGO++8M3PnzmXDhg20trZy1VVX5c9XQns7XHxxmvPOS/OLX8S46aYoXV2SRYti3H57lFNPzfLFL6bYc8/CHoXq1KAFsosi6h3RJ4j800I+HaHlLkH6XzL0zs2gp5XnRpFdApHWiAGPIkiA6NLIdQK7s0keCbnJdgRwt1SFfAyKZ6x6zETrjkupe+XltGF8yV3tNPoW2BBbEkFIx/2xXRt+nRBDh9zztAmsVUZJJ96JYLeC1Qv2BGC8xt5NoyfWGevUyLipHvJmZ5Eyz/xIjcFqygpi2bJlACxevJiLLrqIhQsXFp1fuXIlV111FYsWLWLRokVMnTqVO+64g7333pvbb7+dmTNnctNNN9XcbmsrnH9+mief7GXhwhQ77aSwbcFdd0U54ohWPve5Fp591lyrt9PYuynEWkn2PXbezAQQ2WphDVhYmyUtD8YYd26cyL0V9hL6NPINWfwFqYAB0AgaOjN50mKKfseMNRr2Otx0BpaH8yhFCd0AXiVSYxvsQHE7isaY+1xV6t006j3mJwLE5nC1OGTI3WulkRsFut0cVgmwugQqCUKAbge5SYCuI9apkVQm+brMn9oaWdQaXjRFQRx//PEsWLAAgLfffptJkyYVnV+5ciU//vGPmT17NjfffDMATz31FEceeSQAM2bM4C9/+Uvd7ScSMGdOmiee6OXaaweYPFmhlOB//ifK9OkWn/lMC/9YKbHfq9AdCtvlayw8TJ5CCyJvRmhZZJkNZ78baINcJyGiS4hA5SsCIhq1fd3dKWnLmxZTW8P/gFXr2ltEZ9DnOZemlG7ANRGLHqqi3Qiknsidb0ScS04uT1XWWpl3nQYjs/tnIyDXyFGbZrbRyN1roQ0dhtCYj7SY83xFHbd25dBlKFEzhUUjqUwCsxaOEGoNL5rm5hqJRLj88st56KGHuOGGG4rOnXzyyZx55pm0tbVxwQUXsGzZMnp6emhvN+q/tbWVrVu3VmzDsgQdHcmy11x4IXz+85o77lAsXCh45RXB0qVRli6N8pEjNPN2VHywB9wf+SVKIgOR7ghtf4nAMYB3sl8PjAcOAvlAcdl4OgrvhZY9qFodW5YM7td6U48VlUXXt7/egrxVor6k0B+vrp3Bwi2ndZ1EPi6IDljYp/hrKfEwyO9K1IcUeirI7uIBET2Ctmgc2gvHpCyMp+ySWGvM3+O+lwhshx5gHNAOlpQI91wqYHw8AR3l+1Wpv24kWguucNYfJCItCvV0FWQv96z61Z2TI3cu97fsEeX73ySUfS4b3E7V7eXutY0xzyhzz+ORqNn/szCeihEgDkQxHkRxyj4Dvm20+5xL1VmX0y3ZLmlrb6mvriFAU+MgrrrqKi677DJmzZrF0qVLSSaTaK359Kc/nVcGRx11FM899xxtbW309ppQ0N7eXsaNG1exftvWdHf3VbwO4GMfg498BB5+uJUFCzQvvmhx/2OC+7E4doLiKxKOLrNRpHsU9suK/hez2LHiF1OuE1hpid5TMy6SwMopGAkDO6VJ72GjtlRvYuroSAb2S64TWP2SNjtOxNl0sG2F/jHIZwX2d6H7mOrGZLBwyzmhO4nEQnWrQNk7vp5A/k2g3oWeDw7QoTwvv4KBpzK0/D7CwCcyZKcrxinXeLqGvVw7IiWIbJHouKb9+RasN10TvobNqX50d/D9mGAniWChpUa4SNlsu9DmJJexuL+3YFds7Y2TW1bYtsJSMi97uWfV757n5Mi1m/sbQL8Z3P9modxz2Uh4+10OuXtNTGP1SIhCi4qRymawBgS2rREpsLMa0Q/ZjEb0Qjalyj4Dfm3oeOn1Youoq662z8bRt2nznG9VddU1GHR2+mm7UjTFxLRkyZK86SiRSCCEwLLMg93T08NHP/pRent70Vrzt7/9jf3224/p06ezfPlyAB599FEOPvjghstlWTBrlmb58j5uvbWf/fczGuGRTZJjbMEM4CFKdwsEgsi7lglkWVd68/IcLglMyLwDtaPCfq9GT2hcH4J4d3LmGjF03GaB8DM3RZdbWCudv1OilBbCQcs9UaJPRGhZFDN0A3WsuN2UCfKnsmQzvGr6gnLs3rkqvVUNkTeK7BrVDogNQ+5ea2HoMLTA3Lc06CTgBLghHboMqWumsGgklUle3n2h5zspstNV3XUNBZrylJ1wwgk899xznHXWWcyZM4f58+fz4IMPcuedd9Le3s7FF1/M2WefzZlnnsmee+7JUUcdxezZs3n55ZeZPXs2d955JxdccEEzRANASjjppCz/+3Aft1/Xz6Gd5ib9CTgBOAy4j+J3X6QEog+sN0vt/H4PkEpo+j6bRrc29qaXS4sJjAhPptZrYiX5E4qoQRLaeaM9BQX5a+RWQzdAoo6xc1MmbPGcc4KSBg2359sagXzD/BwyjLDNzGFD7l5LgZqoEY5lWvaD3amRfaA1iK2gJmgQdVBYNJLKJFeXYlTQojTFxJRMJrn++usDz8+cOZOZM2cWHUskEiV7Fc2GEHD86Vk+HNc8vijC1X+N8qgS/A34GHAQmisRzASkFkTXRMisUog3BXqya+JybnrkGQthm0lCb6/Jvl83/qb7pMUUtqjrS7tZ8GPjLKIGkYbOoGRcrMIKTCe0/zXVwqFM8HLvl2QTHSwsSM/MIrcKVLsmcV8U3m1wGyHKw0WPYR8ILVHoT2Xzm9WkgRbXF3o9z1QjqUzagCMhu0qNOGoNL0Y1F1NDYEH2eJsZ7wqOt+CvKywW9kgeRLACwanAvsCXgVm9gugyC3s/RXpXz+TlPEBqksZaA2rSICe4cvCkxdSJweWvjS63SPwoNrQpNSX+k7Xl+jnYsZM0/wkXoPbUqIKHQ4jhgENVoQE6QDXDju9uYyTV1USMQJ01DBgPqbOzDHwyy6HnZFhydIY/JxQnOz6WzwFnAfsiuP35COJeC/GSz0wgoXdeitRxWXrnpYj+aYgyY3mqr5VN1s8kFMKF3FucBfGOwFopmmfisUGsc9oYqHx5vowTRTzsUcPlyjUiEnm4skDW0+4YyFgZriByaIfMv9lkj1BY/xAcsIPinpWSlc9G+Q6Ce4CXgXMQfPOPMS62Bf/+4xRxxzfa/RW+5Y5+M0l/NoHcLBqfGSuApgKMj3zbV+JEXrCqbrfeBC3iYRh3TYL+z49RfomcYsilHN0kSF4TxZ7kSvxiY1wXGxEB605qnxEmtSVAjwgOgvRGEacEtDQnapij6itnTKINiEQeriyQ9bQ7RjJWhisINxymRftATXZ/hRoHBwm4G3gWOBOQaFYPCP7zoRgf/GArP/lJlP4eaP1u3HyFL4yD7WzKOhG11kqr4td87qs/cWMU65QygVDOJFLkmdNb+KKVPQLrdXNbm00JLr8lx/bKI6cEcsNog2rTJhjL5cUUWdGAAEVPUns9WRuffUygV2SFz/PgjSIeb6K59bjmRA3zFMF1lYs2ftoy8g8mErmR0cy1oJ52h0vWJiBUED4w2Z8EtCm0s8aaBvwKeB7BZ4AImrfXSebPb+HQ97dx3TOSHkCuF0Qet4oiImWPoO3KeFmzT87Mk/xeHPmA8J90A2gq5FpRHIHZgAewGjNVzmOkGYrIN1rYZ9U0JAnu3WR/45zIXJfxWHYJ3whY0UP15H2bCExqn2vD2//Y/RHaL43TfnkLkZWyUC7RnKhh+oLrKldOrnfkH0QkciOjmWtBPe0Ol6zNQKgg/GBB9hAbu5OS1IJ7Az8DXozCOftmiVmadT2CL2UFU4DvrAX78jjSQzdurSn/tS3fzZl5Cn97J76gB0/2C/PF2EAM976E7PFRkj4keEMhp/C6iHnfGicYywvZJYsC7cpiAP+k9mC0hl2azzh5Y4zIaxaRVyxij3isxdKhLnES31eLfLZFP1jBdZUtZwsjvx+qlK9s/TX2sRbU0+5wydoMhAoiAHoXTfZfNZk9smhR+nBPseDGKTbPHZThQqFpATYAXx2Q7PWqxdd7BRvdBZwNR9EjfL96c4FPuclIdpUqlLIPXoMZRCvtS0SXW7Aqdy2++bFFD4P6uq9mZTIsCe69KzRL+CeXr2Ul14J/UnswqxWrVHm4gyKLGGudtnWMmhPfBwViAmAH11W2nKWN/H6oUr6y9dfYx1pQT7vDJWszECqIIFiQ/aBN5iCFjvl8/cQ0bBRMeSnCDVqwCpgLtKLpBhYg2A24AliH6ytUFX/15pRFSc6C3Maoa+Kr9OANFm4yPNFbfsJtvSaW30SV70rf/NjStWoqIauzaTz19lBgi3Mf3Ba9Tl05GDJNeUU5gcCk9rk2SlyZ3X9LV7n+5kQNkwyuq1w5NcmRfxCRyI2MZq4F9bQ7XLI2A6GCKAO9i8aerkm/P4ufx7LcTH6zeEfgv4DVCK4ExqHpAa4CpgAXA29j+FZyE6voEXllUU1Sm8AHD2qabIPs9rJLElthEV1hIdeVVxBFX+wBdvYc6aHoEcXUEAr/LHsj5b0JUrZOpLd2ETsiIHtQ5XgXoQL2lXLwJLUXr4v8M6HjThvlYIHYbKK5xZbmRA1zMGXNT4HRxtNtI/9gIpEbGc1cC+ppd7hkbQJCN9dysCBzhE3kaYl6XmO5v+Z7IfJaBK/1aRKwALgEuBG4Dtjo/LwJOGe9YK6Gqc71YosziXojrPwmS5+I7TxEQBkftF4TI/q3SKkbrHtibKCnhegprk+ulkT+IUqDykaCd4dNIQeFV74E9F2WQW4EfuDYCSyqdlusaAZzJbWX60DfHTXLzzZdsQ3dqkl/3DamzGZFDbcB3XWUc2QYdCRyI6OZa0E97Q6XrA3GKBN36KEna9IfsUkdlSlaRUhbYKVkYDxCB/AVYDVmFbE95kP7RynBPm8LPgu8mgL6AiYNZ09BrvZ48zgPni7HUeRsggWZiRput6+gmLzEcrJf0PLrgK/pYc7GJrpFidLPQwIxsKc150WPLrcYd1aCyPPStNFSuUweFqhdtYnq3rUBie+dSF+1c411lStXb52NkGuwqKfd4ZK1gRiFIg8xLMgebKM7NWqcT2KhCpNjO/AlzH7udcDOUpNF8FNg2iuSz6wVvOBX0KlX9vqYJiRlqTXyG90VzETVopIrqXv1I9fIUsVUhn22CDpYqQ0VKnmYNNMDZbg9x0KE8CJUEFVAbhSoSZA6KeO7F1ENksB/Aq8IuLFFMRmwEfxyQLAvcDrwz4CyfiksRVcVJqkKJpucl1F+UvbQIuRQy8Qle0RVikn04bvvogfxRFYVE6EpS3lQycOkJg+UGh+VmlZ2g9mvGQMUEEWopT9D3fdRPtbhHkQVkFsFQjqRrTXY+v2QsAVfUHAusCiiWajgVSW4C7gL+DeMaWq6uw2fiV6ur38PIl9HlyS+RqCTTkG3ecf1e80mqSr2EuQmWRpfACZta53w3VvxoUWP/NUKpDzQHTqQGVeLCh4onlzhDd1T8au7ntXWGKGAyMOnP7wJ7EFpf4a67+XaG0FZ48ohXEFUAdWuoUcgGpWkRRsW4nMEPBfRLALe65z6LXAIcLKGPzvHRL9PPIF3nvKbtyrNtcrzswaUVRbVRA/7tTnI4S1RZDbgNWUJylMeWBRyUHjHL1HGjuyTK7yRzK7+ddeoTMcQBQQQ3B9JaX+Guu9jZKxDBVEF1GQNaNha/oWs2fykIZoVfBLD9XQX8H7n1O8RHA4cByxfJ4mNMNu09Jq4XCiJHk5TurT2e/LSYL1V5pGscXhj90fgHZ8TrRD9P8n400qz3o2bnSjwXPnInI9b8ZwLTEbvQXS5lY81SdwY9TWJ+Zn+Wu6M5Dm2AMgUPOCqQXS5xfhZCaJPyEAKiNjSSE2BjUNCc1IGtVBaDDX9RaX2iqNoRy5CE1M1iEH6WEXiiQa/CC7SNws4DTgVk81uAfAk8AjwSMooi/nvCg4x7u1VI7rcIvmdOALo/XKqON9DbsO1HrtoDV9AQgm09szuPn0QiIJMDUDyxlhJutHcHkTLb6JEXrQQ6YI5Kmeiypnc/Ggy8td4XJ3KRrl7yzvEe9YrErnVsP1ySuGaEtOfgpbfRovkEVogN1Vuzyu3XCfIHONzw6UZr+iK6lmAA92lhwjVUFroOq4dCtkYYFSY9MIVRJVQ79Wo9ysyu9kVVwqa8i5tea8fH9puiZkr/g/4PXC4c/xx4OQ1FieemOSB+y1K51vfGZfWa2L54DfvCiS/BzAcrqVV8ukP5q31zc+twXpWIvpKzVF5Z4AysgWZ1spGuQeUF5mAOr2mP8mg71He/DYQTHmRG69q95qGhebEhVooLYaa/qIi60EtLszDiKasIGzb5sorr2TVqlVYlsXChQuZPHly/vx9993HrbfeimVZ7L333nz9619HSsnMmTNpb28HYNddd2XhwoXNEK8u6O00mUMU8nWb6BtWfhIJmpirtT/7lneKfxg4EViOWVE8Avz97xZn/0eSa9FcCfw75bV8YNrP4UYVE57oFVVFmNcEDWwmX69cI4n+wUK3FaLi67EPB+YKbwSCFq51KE8tMJH4btOHQwExEvKZ14IiZgGf/rgdCmq5dihkYyLgzZc+AtGUFcSyZcsAWLx4MRdddFHRRD8wMMB1113HbbfdxuLFi+np6WHZsmWkUsa2sGjRIhYtWjSilANgoqqPt8kcotAtxQ+Tlhp7B5vMgTY6okkflWnYyArgaOBhYPlkm6OOMjPrMwhOA/bD0JAPc3xZ7ajmfRxsRrSAIERrvcjnWpA9gtbvxCmiUK9Hj/rkCm+ozaJRb2pCB1NAjDYEUVooSikthpr+YozQbTRlBXH88cdz9NFHA/D2228zadKk/LlYLMbixYtJJAx5fTabJR6P88ILL9Df388555xDNpvlkksu4cADD2yGePVjPKT/3WZgZZbE76IFE42E3gvTqJ002QMU1mpJ5OkIVqaxX+z/2gK//nU///x+lBsWxPktgueBTwJfB+YBnyI/9zWP26iHxn/Z+0ER/FVbYT4T3QE+5wLUTrpobGSfKN1MrAeeXOENmwQU/iuTelyu5diggMjDh9KC3fH/Oh9q+osxQLfRtE3qSCTC5ZdfzkMPPcQNN9yQPy6lzCuMRYsW0dfXx+GHH85LL73EnDlzOO2001i9ejXnnnsuDzzwAJFIsIiWJejoSNYkl2XJmssUYTPwQVBZhbxfGhORgMR2MViL8W8+CeQ4UXEJGWReCoIljexH/6/kWATPAN8Bfg28AswBvolhkP0MEMuC9XLhacz13bKqeEKdicfqlTDOVb49Cc8wJG56UorAl8kSxX1x98myJOPjCaQfxbSAlnExpGunX0pBW3tLxXEJOu9+noqu8TQfVN6yJNoCEaAMrZSsuKqp9Fy7x6ljYtKYOMpd41OX93il6+tFXfW6+lOxnE/fm4qAsW7kmDULTfViuuqqq7jsssuYNWsWS5cuJZk0A6KU4uqrr2bVqlV8//vfRwjB7rvvzm677Zb/vaOjg66uLnbaaafA+m1b093tx9kQjI6OZM1l3JBdgtjmCPpkTftDLfkv6X70sdobAAAgAElEQVSVRnQL0uuy6AxMkEmsRjrCA/aApvuNPia804pEcABwJ2b1sBC4HVgDfB6zZzHXhvNsQe4xtG1Fd3cfE+wkEb9Pc7+v0ddB7aKxENhpxeZX+4l0Scb7pT1rMJTSIPAdR1sX98W2jcbK/b55Yz8TBnzugYaB9WmSIp4/p5SmZ+sA7XaL/7jk2nS14Yb7eQoc2zLlbVuhbRB26TkAZWuk37Pkul+5exsE9zgFXVfpGu+7U02d9WCw9Q72HR8KDLeMnZ3tVV3XlMXOkiVLuPnmmwFIJBIIIbCswoP/1a9+lVQqxU033ZQ3Nd19991897vfBWDt2rX09PTQ2dnZDPEGhzgQ16Wc/f3O8RbHxS1P1dQ4O49QEH3MEzAFvA+4DXgR+CxG678NXIxgdwwNeVE6hgCabb8VjVAC+Y7jrbJREPmL1VBX1LIQBJuyKmyoWqul/9OtQUcN+2n+UG7jthp4zVYVqDsqlm8g8pQO68z/PL2DOw4lS/G53HG3R52Pd13ueBFtRC3wlk0HUFC42w6StVEY5TQYQ4GmrCBOOOEE5s2bx1lnnUU2m2X+/Pk8+OCD9PX1sd9++3H33XdzyCGH8OlPfxqAs88+m0984hPMmzeP2bNnI4TgO9/5Tlnz0nBBJ8He3SSJ98Le3fFcgMJG9iCpOYqQBdkdbHbZA7gFQ9VxFfATNOsQXO78fVGX4KyNMMEbG1BFu4BJaxpXWC/V4e5Sxxj4uqlWAxtEmkDG2/RJNsm7XAdyG7d2Xqv7o1cgcpNI7poK1B0l5d11N3JC6hVEVkgTbPiKcaOz91CgQb4l8kF3olsQXxwx5+IO9cOeNpFXrLwXl+gXpX3qAZ6BSJcsUFpUS/XhpZzoMzKpnbXZ+1EBcvjJ2ihajLFGOdIkNGUGTiaTXH/99YHnX3jBl7+Ua6+9thniNBS6Q6MngN2hUBMV1loLNVFhT1UghNmE0tB/ZoaW32oi/7CqdjHS6LL7EqIH5OsgKnztTgZ+AMwHrgFuxgRufn2d5JqD27hQw6XAdtWJVUAW9PbAS7pxSq8MdAyzUiiXg8APCvPS+w2lBOENSJceCvXAdbU2+ZU9h9CGPiF7WKUZX6Pr0a2CKvZ8NHqixnpWojvM3/lod0HhGbTMMyw3COz9FfRAfEkEe5rKe3Fpq0AJkT3MBu3QRozD0EW42qyIIsoJ87f1ptlTkZsE9q7KjPeWUjlKZO2nINNgbB9emXLobVD9YwjhMNSKnPuaENDivIAtgqLsXRYMfCpDz1fSDR1h0Sto+U0Mub66SncGvofJSXE50Iamp1ewsM+kQ/0SZl/dt60gRWWBPXUItAOAje9KrRLk65K2L8dLo6gBshB52ipNgeqmUA9oUvSD9DOtZER1dA3e25a73KtXvFxWfilvvVWlBaILxACQMP/lJseba4KrDWHOiQFgq1nRiK0CvFHjLgqKQNqIXH/KBRZ6yooep+0JEHlW0nZFC5GnZZEcIqcMPbI2ihZjqGk3RjNCBVEPHPc1Ncm8uGqSNl8dbcHXNAQ2RFZZNZsmtge+C6yOwIWnZBiPphe4GpMO9T+Bt2qoL/67oTH9ya0CkapDQQwIIq9avspFaEHy5mhJEiMA3VZ+BSG7Zak8GiL/dGzq9e7NeFYHfhQf1fg7WC96vJ1sEHbA8yeNGY60YSoWfgSLDgVFRRqRMqubkrLpgok0tixCdIVFy6JYsRxeOt2crC6ZBoNqaDdCGNSkIB555BHmzJnTLFlGFyT0zkuROi5L77yU/0hK0ONqUBBN/nCZqOBbH8iy2oJvY0xMA8D3EUzFeD+tLleBhsifJS2/j9bsolsXBqtbAyYu0SN8z/XOTZM6LovqDGg4oD4dNXZ/HfU/XxEV3kL5lqw8FsJ4QRXtC1ig/Vx9wdjcY0BMo5Uwv/tdE6+CRqQcv6K3bEzn/84pW9HnkcOb0i8nq0umwWCoaTdGMyoqiO7ubm655RY+9KEP8atf/YpPfOITQyHXqEBmhs2WO/qLCfA8yCkIFddoJ9eBn2eTjujmP5jCbA6OF2Z/YjVmFbED2qRDBfYCzgFe9i0uaFkcGzqq4gorpehyC7mmzCNc40orM8Nmyy39gfkgApGEqrR7gPdYJY8s2VuFh40G3QpIx8OuH9QEY8Nnk6sNbc7pFqDd5L7Q7dqUc8NFQVFEG+HXn3L5mTxldZvT9iaKZh+3HPmkUR5ZG0WLEdifJtFujGYEvl3PPvss8+bN4/TTT6e3t5cdd9yRn/70p5x00klDKd+oR++X0qSOytJ3fho1PvjB00ld9YNZ7dd7yXUaWpZG8y92G3AZ8BpwPbALZi/z55j8FGcCK711Bm3+1ohGrEBar4kh3fxSXgpuP1NNOfjldKgEh3fL3kPlyffKXSy8m9yNxBaBvYNGdBs7u+rUxsSpKbij2M657bRx7ZSC1MwsiIJswvZQQuT23RTFtBFV2b08lBPdAjXRkclRLML2l6NE1kbRVIwRGoyhQKAx+YwzzmDOnDn87ne/IxaLce655w6lXGMGmRk2mRn9iC5B4o4yNgjhsoE3Cwoir1slK5gEcBHwOeBWTNDdauAOYDGGEPBK4EDAeqG+t6cuhWBR9NXtrcNNPihf9g0lqwmiWxD9P4m1NqCPfg0IsPdXiA2i8gqwVaPdSsyiEOcRFHuQQ4VHQ8c09jSFvb8i68ghMo6JaLwm+Stjo9EdmtTsbOGcQ/2Q7Sx4cemELvXkaQOOhOwqVaC0aK3yefWjnHDL5GqvSI4AWRuCMUCDMRQIHI5f/epXbNy4kY9+9KNcffXV9PWN7MjEkQ49UZd1KtZxhv3hjAPnAS9hVhF7YealexAchKEhf9IewoCiGmZ8mRaI9CC9W1ImT4Sv95NXHuH62V+DacLPHKOAx/DPXVE1BJkjbdSuTgazTo3a2WQyI+JqN0Lxudwz5/bisgjeU9vOVbYWeMu6ZXK355YjSNZGwStTqBxKEDgkBxxwAAsWLGDJkiVMmTKFbDbLaaedxi9/+cuhlG/swAJVbgKJmyC8kYAo8B/A8xj6jn2dmep3wAeAkxA8NhSClDHZyDWy4fTlOk5wvoSSi10/swL7PQr5bgXlqSmOicmtjvqNZ0/e/z+HWhRxUgcHePlFSZeLIs6CtVJgrZSIddt4hLHfOG1DEdgV/RWTySSnnXYap512Gi+++CK//vWvh0KuMYm+L6ZJXh8j8pwsnfzS0DcnzbjLWqqfpGpEzeSAwGxgFrAE+Bbwd+APzv+jMaanY2mOA5Yos1ssewS6wYta3aHLb1B7VxCafEBe5CUTYVy0CvDuifhMxGC8eLRfxH0tzgB9wkQ7e5VEPmLYFSW9zCp0xxVFnJenWxB9IIJAo6OC7L6K7L/YhohyW4JftLVzyjt2YzUCO3AF8eqrr3LhhRdyxRVXsH79egD22WcfrrzyyiETbqwhfVKWnq+kUO0+XkwtGt2qsXceednMJSYV6tOYVcQHneN/BI7HZL27nyEJri5CzZvQlWBhaDdqgQIsV2J67yrAjTTF8QY58TPAsz6rl5q6ZyKfi5SKO2LYFSVtvSawXhNG3u2M7ChdyKhngZ6sUZON0rReE0RWWEPnvTYSUBRt7YzTxICxEz5jP0YQqCC+9rWvcdppp3H44Ydz9dVXD6VMYxcW2FOUK2GDgUbTPyeN6BEMnJBBdeqSnMfDidzKQwAfBf4CPAgc6Zz/C3AycChmpTHa3hPhjh2oxw5dbS4J7yohx4ShQTweEKVdNUqjuf0ihoWCyCuS5G0xIo8XNkSE2/zlFiNh/pRdwvC1YNyLx81OFI/bGIPv2PXkndZMZHcOYzgCO/B1kFIyY8YMPvaxj7F2bRAhQ4haISKU5qONQPYwBXGN2ldjf0Ohdhw5CsILAXwIeJTCKgLgKeDjGG+nOxk9plm5rsoXe5CbmEJTPPm6cws9KmveZHebDIVj7nJHAftGDGtBbFmEyEsWiTtdXyppAVFnleHJmIgEbG2iKjHuxfGHI9WP2yiE79jlosDdkd05jNEI7KoeeaVG2zfhyIWvK6SzE6STmFiJyfh+hg9J9HKNOAp4CPgz8BHn2D+BM4BpGBryatOhut1vG0mTXhG5se4hkKFUtWnU9jr/u+/uXb/HTOTpgobiwXDO6wj+MRQ13O4coZ/7+fKNGBa6QBfipg2JadIfsMnuYZP6iOeOKcAS+Q+bvHPAGJ4WfMcuFwXujuzOYYxGYAcqiO7ubh577DH+9Kc/sXnzZh577LH8/xD1Q3doVLJ45lATlInibIXMESYgqZkpPZuhaA4DllJYRYDJT/FpYB/gJ5Ry0A2FXFWjQpCc2k3lc0io3VSxu2qvKW89L8vzEgVpSgX45W+pcQ/C62rrFzFcxAyryS/ztIDMdJu+T6exd3N1ot9cpjr10GdiG0b4jl2bGQsNJrI7hzEcgR3oxTRt2jSWLl0KwL777pv/HeCII45ovmRjFRb0zk8xfk6iYFKIuaI4E5gvNT9unFGA6cBvgGcxfE93YiK1z8WkQ70ckxrVa2UbUvitznI256BPJhv/GAYJaIF8EZOPwW1m8LSjcz7+Xu8rCxOE4kWNcRAlUcBOxHDkGasQJd3nMkv1G24tezeNngipf88S+adF5DkBXaLYi+mgbSzC2D12XeQ9lnJMxiYKnWIvpjE4PoEKYuHChUMpxzaFzIk29l6KyEoz47gjScUGUchON0Roxpf7fphI7K9j8mb/CngDuADjLjsXE7kduL/r5/bZKPgEwokURFZKrHcC3nKFv4IQkP2ATWx1BLWDKtZ83macpDf5/Ba5SPGkz7VQPOFUGo/WgDgIJ2I4t6+g40BEwzogqbEnG3NZ9oO2+dlpYx8gkOtMo2r7bTiILCjaGraZCOzAbq1du5a5c+cC8KEPfYgjjjiC6dOn849//GPIhNtm4IokFSkcFs7hFKhx2AdD3/ESZhURBd7FJCyagqH12OJXsIn6UeTtBK7m4tByd5ko6jITgNgiIOFJPgOB1BwVf6+izZrg5s+KuExQEvRuGqIUXFyliV62pxnqDt05die/quAXbb0NRWAHdu3b3/42H/7whwHYcccdeeyxx7jtttu48cYbh0y4sYwg3iUdp8T9p9oN2yHd2K0RU4EfA69iVhEtwHoMq+wU4BsYgs/hgu7QxZu2XpRR2CIFepzDOlpu41ZQSFnqblvQpNyOLlSg6x6LHjghBo9ABbF582aOO+64omP77bcfmzdvbrpQ2wJ656aNN4wHukMbk8MY9RB5D/B9zL7EpZiubsKYonbDKIz1zRbCz/+2UpDcAIX9hTRFK5Cc94q9twp0YwXMvpLf+WjBhbRuVCL7q5DwZ9AeONsQ/cS2hMDHJp0u+Jz85Cc/yf8ej1d+kmzbZt68eZxxxhmcddZZvP7660XnH3nkEU499VROP/107rrLZI8fGBjgwgsv5Mwzz+Tcc89l48aNNXdmNCEzwzbeMF5YwMHQHPKKkYOdMPmyVwPzME48WzEmp90wNOTvNqvxDP4KuMwkKtcKw7WEY45xTYB5jxcFOllGyWQ853NmxS3CP+92DZOs6BVE/moZV10/5FZA3n43wgNHQeSvFpEVEusFSWSFLC9LiFGDwFeivb2dNWvWAAWlsGbNGpLJyoxyy5YtA2Dx4sVcdNFFRRvemUyGhQsX8rOf/YxFixZx55130tXVxR133MHee+/N7bffzsyZM7npppsG1bHRgJyZqcTc1EZVVMoj2aRULToxm9hrMKuIDoyTz38jmAJciNncbiTKTuJBsChMsu5IeCevQT6/QJl8DzquwR0nkZusG2HDtgFdDeVDmbwP9aJfFFNSjHH6iW0JgY/FF7/4Rb7whS/wi1/8gmXLlnHbbbdxwQUXcPHFF1es9Pjjj2fBggUAvP3220yaNCl/7tVXX2Xy5MmMHz+eWCzGwQcfzJNPPslTTz3FkUca8oYZM2bwl7/8ZbB9G/HIpbjsnVsaIVBVbgiv3XoULzomAF/DKIqFwCQ0KeBGYA8MDflrDWrLWuOJV0hD4oZo+ex0zuYkkI97AApmopy3UKJ0hZD/8x2J9XbATap0uyudV4AqpdsoQasuyKg0rd+I03FqkuijRvtFl1uMPzFJx4mFY5UgNKXuaA2gn5BrZNUyhGgOArfG9t13X37xi1+wZMkS/vjHP7LTTjtxyy23sOOOO1ZXcSTC5ZdfzkMPPcQNN9yQP97T00N7eyEqqLW1lZ6enqLjra2tbN26tWIbliXo6KiNI9uyZM1lmoZTzP9WjxO8ZUnUNxT6E7o8pbVFcWRuFEiblcVIjLquBuOAK4ALEdyMSYn6LnAL8DPgkxiT1D6DaEMoUbT6EkrQ+t/xohiBkjKycE72iiKmWffzZMVcWsFTnQyg0pCiivwTFSCloC0aN7v/cUqYVy1L5n9q55zcLLHeMI2M+14C+xSFdZ1Erig+5q6joyOZr6uo7XafyJaUvyx+MhWNoXNc9ogSGarBiHrHAzAaZIQKvhOdnZ2BmeTOP/98fvCDH5St/KqrruKyyy5j1qxZLF26lGQySVtbG729hfDE3t5e2tvbi4739vYybty4isLbtqa7uzbO546OZM1lhhodHUm6p/cxYeckkZeCv6DsXRVyrSyk3cy9t82MIRgitAKXAF8AfgpchTE13Yqh7zgds6G9f6Ma9Ilc10LnFYFWjv87omRs3c/TBDtJpFKSaQ+U1vjmw3O3YzmKP8CEpZSmJ5NC9EI2pdDdxULm5LJtRc/FKRItMSKvSqwtpj7Vreju7mNCdxLpyJ87lkNHR5LuDX1MSDt9dOZtldH0dA+UeHqJLcJXFj+ZgsbQK0M1GDXv+DDK2NnpF7pfirotj1u2+HqvA7BkyRJuvvlmABKJBEIILMvc8D322IM1a9bQ3d1NOp3mySef5KCDDmL69OksX74cgEcffZSDDz64XtHGDorI5z2nhKb3P9P+G90+Udijdb+iBTgfeAWzipiKGZbFwPsx6VCfbkRDfsPjnvAcDh6gcvxCuTqD4FePu7wEe5cyFUpAltJt+CEzw2bLHf156pCq0WM2o/MsrrnxSIH1pCyOEB/D9BPbEupWECJoWQyccMIJPPfcc5x11lnMmTOH+fPn8+CDD3LnnXcSjUa54oormDNnDmeccQannnoqO+ywA7Nnz+bll19m9uzZ3HnnnVxwwQX1ijZ2IDw/3YhA9gi7eK/CuZtqR4WWY+vFjAGfxfA73UbBxPQ/GKevjwJ/HUwDlYbL7UbqQ9ldV525t68aNkPhwyDqhgWIBmw4B8HGEG0pXRiHXN+diPDIExaiSyC6GrT5HWLY0ZTwnGQyyfXXXx94/thjj+XYY48tOpZIJIr2KkJQnKfXs1BQjmtl79w0yW+bHQfRD5EXLNSOGrmWwfvWj0BEgE8BZwJ3Y2g7nsUQBS7FUI9fiWGZHTTcDkcO/bp8heonvUp7CLl7GuQ57m7HBllmw1e3FOha6kKFOArRLaDP2ZD2WbTa79XIjRq1k0btqMc0/cS2hPAWjmTkTBxFDNIOo+gk8xJmZths/kMf3X/oo+dbqUCvqMFipJmoLMw+xDOYVcR05/j/YlKhzsAkNapaar8L3RNhnMJE3qi3xrmvOqaDlYRLFlEu0lvUKJeH2lz0O3EUAfvBOQoY0qJU8QnDVKs7jElprNNPbEuo+zaOHz++kXKEKAcPQ2dmuk3v/FTJ3cvZljMz6v+SrEcRDKc5SwIzgScxK4h/cY7/CTgRQ0N+H3Xu2Q+lD3+l+xXQgXzmwVrutw+1ubZM7IIfkSG4KGBiulQW7eRHGKM5EbZlVDQxrV27lquvvppNmzZx4oknss8++3DAAQfw/e9/fyjkC4HZU5BvSJODOQLd9/dVnBDU9hpr9eBdXatymY0x7OYsgUlYdBLwCMb09Efgb8DHMFnursTkqvAdupHoFVyNVotgPLDcG+q2Q1+eYxvtcFWUAfmKQL4lEFnXCiJrri9KXJQFsU6Y1YGTCVFnKQygWz6t0QlR/aa026RlY/J1bzUyeE1dYoOnLyM1NMI77u0636dA2d1lnNk4P96534ex3xUVxFe+8hU+85nPcNNNN3HIIYdwxRVX5OkxQjQXuQ3ooj2FKk0JJR4qUQzVg8t1c1CyNSDWolGyuCGA45z/jwELMKamvwOfwGS5+zJwGs3nxxu0maWeZU+PWR3kc1sopxrHFVr0C+K/srBesgy3SQ5bIPY/FsJFtSbXCeK3RbDfp4wJrA1DaJjrV26FlQXrBUlqZra6PudldGTqFcR/HkHtrJ0AO9cz0StMng1v7gU/avPhhHfc+0C+JfJ98pXdXSYN1isCENi7KKy3nN/3UHma+OHod8XbmUqlOOywwxBCMHXq1Kq4mEI0BuUirSuhJBI79/WRGLxcDUPADB1k5qrV/HUE8AcKqwiAlZgN7n2BX+AKf6jkZloPajFR+V1bje70rBwiz1jFtBcTNdZrosDWmnXSosZ1EbOsyIB4Wxbvd0kQW0F2CbOv0Iq5Z27vJUC3gT1NEXmlCmoNt4yWzh9DmE14PcF13NQ+8ik8vOPeoZEbRXGfvLK7y0zUyPXC7OGM00T/IdHjzapBbnDGfpj6XVFBxGIx/vSnP6GU4u9//zux2ChNdTYKUbSnUCNK2GJzLrCdqjQp/RjHB4B7gRWYVYQAXkbwGWBv4GYgVW3i7EbCuQ2GE8nnfI2Lq3xWPBfthejxVGMDLaKUmlybyGXvfpfAocvYKqAV5MaC3PmKpYb26qg1/GREARNADGDaKS6R/y3ytKTt23GiT8hBUXg0Gt4+iR6nL94+uelHNpEvk78+YbaBRK8wY5JwlW8AdUk9qKggFixYwG9+8xs2bdrEz372M77+9a8PgVghBgs3W6xq09iTnd8nkf99UGjEczrEni4HAr/GuMWeiUZi2GT/H7AXgu9jkvnl0HS6kpwXU0Kj/RhshPvXyomMRIrSMU2bSV/nMhTGNFiOp5EbDv1ISaIqCShdiMEIUmbOtZXySvjKmFc0pbEewtVWy6IY0ScitNwTHVH5K0r6lHYpWm+fcmM04Crjvj4DSF3YC3KXH4a8HRVfUaUUc+fO5ZZbbuGKK64gHo+TyfjwEoRoLqTnZw1Qu6m8C2zfeWkGTssUk8q5ETQnSlCtqrD8d08kNcyjOY8n1apR4wNksFzeOTVCO/+8x9zYF/gl8ALwGYzV5E3gImB3DA15jqm6GR5a+b65TDXqqwrlWtnpFu2bLwQK/dEtGrW9q0ycUhNETIOC9LFZMvvbpI/MghaGntx9Dy2Tl7rk+VKAFMZLybku8H5X4cXkK2OuC4pCO+72nQW0cCK1xYAYUd5SJX1yxhwo7VNujNwrOPf1UYyyjvqUHwYvsYrTzec+9zlmzpzJJZdcwsc//nFmzZrFMcccw29/+9uhkC+Eg9xE4J4QaoHbXJWdprB3ClhFBO3cWrB5ST92jtrDeXJ0i0Z5v0bLwXnYVacOpt2O4EsX0mjshSEAfBmTHzuGZi0mX/YU4NvAppxpTgV/ONcMv/iWY0HtUbgnansdfC+cycPeQxU5I+TzUhSoztBtRu7sHoqeqwbIHKRAa5P0yGNO0i0eF1bb/KknaGjX0GtWoNpPriqpNfxkRAKbMGaviDZ7JDmkwHq2mMZDi5FF4eHtk25z+pLrU7sjq3uMJpAvk7++3+lbqxNH0u8qP0zUJRUVxK677soDDzzA4sWLefDBB9l///257777+OUvfzkU8oVwkJsIaubP8dbjSm7jixpd6dQOujpq8rwA5ofQlH/6/L5Sm2TxmQL8CMP3dBHm424Dxi12j6yhIV+bgvzCudruBvWvin7oWB332Z2XostkdhMbBfZUjT1VI7oFanuNatfIPlE00eu4UTjC9VwIBbrdKHOxwdjFs9PtQua9oj2UKqk1/HJnOCEZarwm8pQsdnONgNgMkadkwS03McIC8bzj3i1QE42yVRM0YpMP/Yi7zEaBmqQR3YbgMPN+hdhs9jbUds7YDxN1SUVPvw0bNjBx4kTABMetX7+ejo4OpBxJd2jsIzC5UK1lcg9mPbNtb+khLahNqbiW3iPNn31X4HoMS+y1wE1AN4JvAv+9SnLeeM3lwCR3ZlGFsUf5uR8GDbGFL3tsESJUjq72g5OXQmxy+d87X525Y9lDAWUT+3PEaELMNanzbBIPaKSTHFxtr0l9OovIOKaN3YEtlJg7daJGmg9P7gzdqknNySJXC2TKMh8wDnSLxj5AId6RhX2UkTj1+I37eI3Y7LkPMrhM9lBzWGQgGy387lt2iFBRQUybNo1LLrmEAw88kL///e+8733v4/7772e77bYbCvlCOOidmybxQ+j/fPUur4FlfDLWaalNIF4QJMVffbni5fI4+yHXRJrizGwjCDsA/wV8CbhOar6vBFu04L+7BT8EzrPNuZ0x1hr1bAT5gSpjAKqFZdxM64LEuIV6Dpccc6VwyLtiumeECMZt01VvEdzurrXK6nxF58tHgKShkMGz76PHA9kyex8jBT7j7ncfKpYJ+H04UFFBfO1rX+Phhx/m1Vdf5ZRTTuHoo4/mtdde45hjjhkK+UI4yMywyczor3xhvWWCoqFzAUoxT8Y0J4JXj6uQ1KgcsmXKDfebAUwCvmnBZQquHa+4aYtgoxZcr4yimAPM1bBpNSQmWbS/x8uoGFCx9vzMYlLpuT1UsgQr3wZ/Saqkpv/UDPJFUXllE4BGRDv7bmDnhaSEvNA3arkPWGuSM+kk+Sjyomhl23HXRZi9sO0aEKWck6ePfKIk3/a9ke2V6vNGWA9xVHVFBdHd3U1/fz/bb789mzZt4uabb+Zzn/vcUMgWYgRATVJgC/rPTxd99antFeJ9kt7Ppmn7Wh22kBhF9u7iRuuVtvEQwiREm9cBF7Robl0ruAZNF0ZJ3JKFk2+L8slYmskWbJd1vVRB/bCLz4tNAsnXUMcAACAASURBVP0zEyyVb7fbiVXwFWqwvcKYxRzFrls1kacFkaejhrU1h2rvQ4OinQP3x5wN2vykqJy8FN6o5Yka610jf0xY2LvpvLlKgIlWfk5gvSOxJ2lETKOjguy+iuy/DCJKORcRvQmsVcJEm7fo0vZd41OWbjgownoYoqorKoiLLrqIKVOm8NJLLxGPx0kkRlIoboh6Ue1ehu6ETctKNx90G6h7FZnu2oP4AOM2u53GejPgfDV2ej/k5rdGrUCcySraoukYEHwJ+IIFP7GNGeodBL99MsLvnrY44YQs3+o3+SmKZKlQNzbwssc7qJk+7zZEnrYK9WtQOzq/uG9nvyj9cveFY57KoddMcDXTj/vsjxVtgLvlEhrdafpivSlBQ/RZiT1VQyfo9SA3iHy8gT1dYT0rkVsFqk0jNKj3AAMm0py4RfbwOjaBcxHRSiM3mghoEhr6Pe0fqgp192Jya+xPaXtFEdbGg8ukiDVR1fb+CvrrHN86UFX13/zmN9l99935+c9/zubNmysXCDHiURJp3WR44xq0gN55KX8ZhPH+qKn+chphMF/cubCPNyVRZysnKeGLwGvAjVKzY5tGKcEDD0Q59HXJLOAfmP2JsvK4EhCJt0BuHhoju+gWyPWuA5piOvPcdbpC5G6uf95ZZBBRv9GnrKKVVH4D3PW1LDQlUcsi7opABkiA3ASR5y2St8WIPmKZzXchYJyjfHvNdQJDJ1KPvLkoaqEL0dDu9sWAE+LojhBvxeTW8GnPHZXtjrAerqjqqhREKpWiv78fIQR9fSM712uI6pCZYWNP8/n6z3mm1BkgFlguF9fg2tzOHGUXpUx1T/KBgXxNhG+0sjMeslfk/fNzV7UA/y8Cv7ligC9fmGKXXRQawa+BA4CP24aGvAT5ODmnPg3yJYnIuCbGMm6uuSCqmtyLXTCMqcIVXe066fpdt2jfVUy+3XKzR50roNZrYoUc61B5AzwXheyNQAawIf4ni8hLFi2/iTqcTwXZ3dHK2P59rYR8FLU7GtrVvrC1b4Q4lv/4FEVle+schqjqigrirLPO4tZbb+Xwww/nqKOOYurUqc2XKsSQwG8VoToVqeOyqMm1Tz6qTfuWU22uiN9yEeE+83Nu5aFjdW58usppdGFSrAOqXZM5NGt83DHKsPfTGSbuIvi3j2ZZvLiPn26neJ9z/b1acCiGgvzPbpk8ImhB0cSmo5rU0dmiSSWfKKpV03fx4BJD6ThgadLHZsnuY5M+tEBElT4ki72TTXZPm4FTM76RuzkSSTWpzFjWGfWbc3io+gMlF4XsjUCGQoIjMMrXwvHLduRzRStj1Rednd9Yd0dDu9rXlvCPELf9x6doo95b5zBEVVfcg0ilUpx33nkAnHTSSbS1Vd4ZyWQyzJ8/n7feeot0Os3nP/95jjvuOAC6urq45JJL8tc+//zzXHrppZxxxhnMmDGDKVOmAHDggQdy6aWX1tOnEFUix9ckV1oFMr8dNVvu6GfCMUnfMsWxFaLomD3N9vVocq8SqjL3uOeGKJA2JqdyKTcDsSvwhvN7DOxdFJHX6nQBaYGeK1K0zzW7x/YUhX1yhu2loPV9mu7NgtMnaP5jA/wG+GZE88+s4AHgAeBYTPDdDO/cJykaFzVeQ8LfaKa30/R/LkP/BfXT3egOjZpkoquz70sbamnna9TeVdF7pI29pwLhn98h5x2Xf0YCNpVrjvp154iIUuzV5c0JvgUYRyEKuY9CBDJAPyhXTjMtQY0Dq1vDFmdybTXXaZzI/jqilN0b67loaBJO+xOAAafOdlfdvaZtv/bcUdnuCGtgWKKqKyqIu+66i1NOOQWgKuUAcO+999LR0ZFPNPTxj388ryA6OztZtGgRACtWrOB73/ses2bN4vXXX2fatGn86Ec/qrcvIepAfnKfrLB30fmYiaDAPHdsRatjtHYf8/No0m0uV1hZOFYOJfEW9VJvuPWcdtUroOaNbA3WcwVTUH4DdT+beAvsmNBEY6aLnwBOatfcn9b8V6/kSUwio0eAwxV8BTjBESOrINIC1uZCO6Jb+Pd5AKL/a5E5chBeLJYTEZ22iDwnUBKsdwAE9m7KUKeIWiJ3nUhhrxdTLRuonhwRRQGV3nPOfcjlWlATNbJfkNlPGS+mLc6KzE1n3m8islVMY22U2C0a+QYFL6aD6tzwdTbWI89YxotqlYB1Pl5MG4rHh4Mxrsxl6hMbTVyI24tJbBD1jW+dqKgg0uk0M2fOZPfdd89HT1977bVly3z4wx/mxBNPzP9tWaVfbFprFixYwDXXXINlWaxcuZK1a9fyqU99ipaWFubNmxeas4YA7sndTSseFGTnF1sRFG+hWhX23preuQXFoToV2T11+YA/y7UHMQiSQjBBViLnESXr2NtwXa6jGntaIYzaG0GsNUi3+XwCnNwPn+g1eSm+BTwOPI7gw8ChmBXFcTHzhZt7S3Q7pI+xif2fz+vp9CXvxVIv2iB7rI19gECug4xy9iSSrq/Tase8VZM9SAVHDFeBkhwRuXHsF0RWWIZM0DmXuw9iq8DeWxl5nahlux9aJKj/06gW50NkHZDU2Hsac2NqeqYQB7F9A3JouyKi7QMxnkstxV/5JZHtbUB35fq8EdZDHVVdUUFcdtllNVfa2mpcDHp6erjooov44he/WHLNI488wl577ZVXAp2dnZx33nmcdNJJPPnkk8ydO5d77rmn5rZD1Iagyb2ewDw3VJtmyy8GSnJZ6DbYckcV9XoI7XS1X/zOVxoYu736isKaKQt11Wpd8lq12l3HKmygRhIabZut6A9jcmT/EfgWmkcQPAH8G7D/BsHl7TDbqS5jQc84QZtfHIIG3dEgLxYJulNjdzoVDwIVI4bLwTb90Z2lp0TWeBipPTy1twMDziTskEXmZcia5wyX662WoHfTZqUTA3uapnG+0ARGr+fbr3V8KkRYDxUqKoh9992XW265ha6uLo4++mj22Wefqip+5513OP/88znzzDP52Mc+VnL+3nvv5eyzz87/vd9+++VXGocccghr165Fa40QwS+BZQk6Ovxt5cFlZM1lhhqjQUbwl9OyzIwppkLrKfGS494yuePFlZQet9pEdfsX7ohwAfJDnnr82qsSFpK29haks0wo138AS8simQVwDHCUBX+1TTrUB4B/ZgSf3GjYY+cD/2YJNqdiTMrKwgvqKEhpCdp2jsNGIB48rs1A0L2rt+18eSFpHReH9tL7I4UgGY8VnbMscx9yEct0eOp9p7S+SmWGGqPlHa+oIObPn8+MGTN44oknmDRpEl/+8pcrMrmuX7+ec845h69+9ascdthhvtesXLmS6dOn5/++8cYb6ejo4Nxzz+WFF15g5513LqscAGxb091dm9ttR0ey5jJDjdEgI/jLOcFOEsHCtlXRuUrHATO5p5wNQ1sXjgO2VlgugsiSnNjCUEakTsnQsrjgymLbikjuM98G/ZozZ9fxOaZSmt43B2i3E1iIkr54+2MPKERWYPlotn8Ffo9xg/1GQnNfv+B54FPA1FVw+j8zfCkboyVXVhr57ZiiZ8sA8k2B3aoZl27Jj+vmV/tL6BzEBoHsMgNUFa2El8LCRevQ0Z5k8+r+PP1DRyph2u5XbPlnv6GWyFFeBNFuuOofnyufVvS/kEbtqGnLtBBxjZfSmr5UGrVV0W6bvqqMove1FGILZKYodHfxzeyIJundkkLHdb6MbSt63xxAvCPJTrRRsQpy/v/2zjzOqer8w8+5N8lMktkFERxQhxZLtSqLfNQi1IXFKirCgGBBxJWiiAIiCBQURYpUrYqAVdERxIpIUYt1QUFErbs/qIKo4Mi+zDCTTCbLvef3x00yyUxmAWYLnOcfmJu7vDlJ7vee5f2+9UmCNs06rml/4y1bptdpvzpZbQwcOJCVK1fSuXNnZLXZPxXMnz+fkpIS5s2bx7x58wDIz8/H5/MxePBgDhw4gNvtjhOAm266iQkTJrBmzRp0XWfWrFl1egOKowMzTSJbSPStom6W5po1Fi384e+QDbyTyjFbECcQcYRACx7isExsKEHQv9Yso8HqiF2wFRAJ942NoCvwUo5kQwjm7rZyKH4MCmbNTWWxTXI3VlEjhwbCAEMKjI06Ng/IDLNi4tZTye4CoBxsPwoICgR1sJWItXioPOEM8DXY9mpR+4fIEJc4KHD8S8doZdVijkweV7HdqGQhEbH1ECUC22ca0iGt12Kb32Y9MOCN+SzKBfp3AkyBvglCrkrvJ6bWQrTNy4X12Qlrgtv+bg1x1ifVtGmNVhvNiFoFAuCHH34AYNeuXXWy+Z4yZQpTpkyp9vWcnJwqBYcyMzNZuHBhXcJRHEVUt0S21mSsiFXHjpjbbQCr4lm9Bhh/TZlJ9bkUBpYNRORQRy0OuWGEDme44KXdMB24L93kn2WCn0OCP2NNbo83rKJGlMIve8DZSZJxHKSF36/wUzHZaoD+Xw19q8DoKMEVHsv21WArEWvxEDsX4LVsORBAFsgcadk/ZBC3JFWmha0u2ljLkY3csLVExHajm1HFQiJ6fRNCZ5vWap1gxTYAnJJQJ8OyBimLadsMMH5tVTSqYjsRuxIoYghpWJ+dkWei/2gJRcI469O+ooY2rdZqo5lRa3hTpkxh8uTJ/O9//2PMmDHcfffdjRGX4iijpmWziZK+oslY1VXQq/zNlYCJVTGtgZCpWF44kaGISouIRLGgcqXUhGJSSTNS9gvs4TX/HYGnWkmWLi3j2gwTG7ADuNMUnAzM9UNxW5MSn2THTgiFYoagwnYOwgOaD+vmGNscNdhKxFo8xOEGbZ91DG6wr9dwLXRg+77iA9D2CWzfa5bVhSPGEiJ8vPCBti2BhUQsITB+KyseWSPhaUAaGB3NqD189HNwUb3tRKTmRLj9pdM6Rpjha2cnjrM+7StqatPqrDaaG7X2IH7++WdefPFFVSBIcUTUZdlsrIhEtmf1c6Jv1azXYr+CEqtEZgQdQp0kMjdB8pG96g0poa1GIsJP5NH4YmOopEWVrQ9kdXOQNuLWwGtegQxVxK0FBG1zJE+0ktxbArOBf4QdZKd5NDImOrm6V5DBvUKY4fMETSgLCVw2CUFhxRy2nohrkRhbidjtcRYPlTEqlpClvuTAtlmPS2ITfoHjLRuBC4JW/kHYEiJ6fg200hjbiIiFREwAIhheaVTZTj78nRBBKoRZq/Q5hG0nqnzyWng1EzGfXax9RYI4E57nMKmxTfX6vVZDUetdf/369VxxxRU8/PDDFBYW1ra7QpGQ2JrY1ZGoNxG7rXJvIpr0BphZsiLZKfLYE/637A4/xnEmMrPmn2NkUWFlY0EA0ykpH1ZpQqHSryfW+iCyf/mwAKFfGRg5ZtRfycw2CZ1qYOQaSJuMXDyKXZfklupoAtoBTwBb7JZBoFNISryChSscXD7eyYxSwT7ADMHOfVC4R1BiBzMNKxO68nRMNbYSNdZi0CXo4d5JWBhEoFIPJCAqrC4qW0uYlk1JFQuJmFNE4gxcGCLYyaD8yiCB8yu+CzXaStRgO1F2W4DgmUbFZxdrX5Egzvq0r6ixTaux2mhu1NqDmDZtGoFAgHfffZd7772XYDDIokWLGiE0xbFGbUl4cZPX9vikN9lCVkwwRhLjwk+cvluDlA8Jkd3HVX1yUizhp9dYzNYmoc7hX3vkR19p1YvMkhVWPzH7l84uR/+fhutpB7atVknN0sfLETshfYITfXel3owAd5nEHiNAbQQ8DNzeSvKX34VY9oENr0/wVywBucEr6BOQtCiD3SYUlwuyMyDNBXokN6QGW4lYi4e4IREvmC2wTO681FjlTrolBMKTsBFribAthHmSRNtNvIVELGHbi9BpJv5+5VYmd2wSYkzbxlGL7UTgkpDlDBzx9Ipcu4gK64o6nOdwqKlNq7PaaG7Uadzom2++Yd26dezfv5/zzjuvoWNSKGrFPP7QliUKP4nNABN18rWq/xeGsKqm7RWJTwRWPGHRittfE/ivDEWPE0Z4e5lW/SNaTMIfQGTBX0u35NYrQvxrcjk39A6SKSRe4FGfoP9dTuY+42DvNoH/OMmuViaFWwUHdmoY+0F4BUaeTGwrEanFIK3YorFLQaizYR1jxvTaKtcUNyF4uhWwmS2tLODI8WcaYI85/wFhGf3FCK34WSBKwjbviWw+qmtbWYslSOX3VWwVFkJWE2d9jqTX0KZ0odlPUEMdehB//OMf+c1vfkN+fj7jxo1j2bJljRGXQlEjlZfCxk1+J7DnOKTuvKj6f+mUGL8xwyZvNTz5aVX3j1ojhI+TKZJQBxPb/2lVV+0Q83dM/BGBsDtAP8ckYy/ccGaAGZs1Fm3VmatJDoQEL31gY/lHOpdeGmL4sABtnFC+H/bZBWknSdJzTVKcJK5VUcnioYqtw/kVvbZo2cw94febKQldaEYtLxIeX/n8WRJ2W/8GrgzF21MkunnW1LY1keh91RRnfVJdm9ZktdGMqFUgFi9eTGFhIS+88ALr16+nd+/ejRGXQlEjsQaAZpqMm7cwj7fyKWLnLKodokhk4ZHoRqFjrZuvKzXtbwe9UENmJFi1AxVr5RP0kDQNcttKvDlQVCTItFvZ19efYnL/H0MsXmznwAGNFf+y89rrNvr2DXHttQHatjUpBkp2gsulkZkpcTplVaGoyTJCi4mp8p3DTlXLi2rOEX3dVnGs+at6atu6XDfMEdmDHOG1k4VqBSIQCPDGG2+wePFiHA4HHo+Hd955h9TU6grlKhQNhBF2wwyvRDLdEu+4AGkzwgaAJ5lxk9+R3kVcLyNmiCIODaRRkZXtvyiE7Qcrh6BWQqBvtIacIjUiojYfISvuhMNgMd5D0WWwsSt6zEolNishhCQtDdxusIV/wWkSrrk4xIALQ6xcY6NgsZ29ezXeeMPOqlU2Lr44xIhhAfKOA+8uKEsRpLYSZGZLXK4abl0xWcD4qVh9ZVAlj6La91vNOaO9J2l9vjVmNcfafVd3rch5PdbKqjplR9eQOV7n/TnEcyQR1QrEhRdeyGWXXcZDDz3EySefzA033KDEQdH4eKwC9bb/CUR4zbpMk8gQ1a8QqeY8sUlsUWwQrUhmp8ZaGFHC1xXFAvubNkRAou0Me1CViOhrtvf0xFnLscNHsev9w8hUWaeMXiFk9D5kNwTOXRq6F67+lckVz5Xx7zU2nn/ewc6dGm+9Zeftt21c8DuTkb2CnNpG4t8CuzoaOLI1srMlLpd1ziiVMp/5JSb72SviJvKFT2D7WK89GznmnJEseHFAYFuvVZ/VXMnuO+G1YmPNAFuJVnt2dE2Z43XNNI+8f+p4jiSj2lG34cOHs379eubOncuaNWvqZLGhUNQrhpXFq/8orMLtkSWbOlZGcKIbPlRNyotktCbq5MdOttbx6Td6XR1krrQS0sqwCrtELhGO0falXlXIKk1AV6GuY+ExsWg2yYm/NmnRUWJ3S5w/6Vx5eYh//rOMKZPLadvSRErB6m90/jQ3lTsL7GzcJtC+1fH7JLt2QWEhlJRomKaIzwLOkVad6ONi2qhSLQOpWyuFbF8neL8x8VZkFsdYe2NlNctsa3vceWKPidh9V75WpfPSgqrnqS2W4xJcu7b9c6zMdP1HYf1d2zmSkGq/ijfddBMrV65k2LBhvP7662zYsIE5c+awefPmxoxPcQwjigXavvDTmTP2hfA2W92ys6MZrdV92xM8xdcUk4jcHAWIMsAjEA4QdiqGQUT1WctWvQvivIIqv14X4jK3JWgGZNolbU+StMwGu09gs8Fl3Q1evsvPfTf7yTvRumt98JWN6+akctvfHXz9oXXBYBD27pUUFkLxLzpGSEB6TOazk4q2SjTEU0s2cuXMYhG7iqmarOaaspEPZZ/aYqntmET7C4/VHIKY2OvQDslErZPU3bp1o1u3bpSUlPCvf/2Lu+66ixUrVjRGbIokpDpLjcNB+LGyeCOrV8KZ0zLVWnFSfkkQxxeSsjtqLmpUY0arLezp9EvFpHZs7JEs7GhGr5/4jkgQhCGRIjyLEbWDkNVmLUOFV1C0V5RoCW5tVff8MW0SGRULC0WWLnG3gGKXoKQIpA59zjHo1c1gzRc6T79mZ/PPGp9s1vnkLiedOhlcd12Arl0NQiE4sEfi2SNIS9HINMGZqH5yaoL4ashGrvw5RFaWRdoqUVZz5P+x7zH6XhPsU9d4avxOJDgm4f4xWdlxsddw3WSjzgu7MjIyGDZsmBIHRY1U5610OMgUrCze8JOm/48hgr818P8xBKZV9KXkH1WLEiU8T0x333RIjBYGpltSfmWwQtTCk9reCQECnQyCnQzK7vDHvR+ZQvzN3A5SDz/JSwicFSJ4akWMibKWgejyR+/EAIHfh+CEqrt4JwQwaxAJmQLlA4IEzw5VzfI2QKRIsrJM2p4CLVqBzWGtgrqgq0HB9HLm3l7Oae2shvnyS50xY5zcdJOT9et1pA2McijeL/llv2R3QOCzx793/x9DVb2mashGrvw5lA8OEOpQ0VaJsppjjykfFoh/rwn2qUI18RzqMQn3j2RlV469husmG3Vyc1Uo6sqRVqKLRWZJzBYg9gE+MH5j4vtNwBrrL697oXmZJa0fcNjYzmwjKZ1fbq04kgL7N/FjJcEeBgd7VHj1+24Nxp8r8quR4afZNIncb40pmb8xCV5uWOeuLUYNApeFCFwWosXFVWc0gz0MzJNMtI2Jx5xkliR4tkmwm79Kpm5cucssk0y3IM0GJQIOFkMoAOd3MOk+wc/HIXj2OQdffaWzYYPOuHFOTu1gMLJniJ5nGOCEkhII/AR5RnhkyQ5GKzPeUbeWbOTKmcXB80zMjEC0RGfCrGZZMRwX6mzi6eyvcZ+a2qGmWGo7JtH+Mi2mh5Auaz1HMqIEQtF80SHU2YCAtYqJvZXqGtS10Hyk/kDER6gMbOv0itoIhxhTdLmsAeIXgbRJhCu8wkoHrZBDj/FwiLW13kvVVTSx9tdnWPvl+CEzVXDQhGIHBE4x6OaGbuf4+PJLjWefdfDppzY2bdaZuFmnfWuTkReFuOi3Bil7wAw/vAcAT6rAHb6DCKPuWc2x8Zo5Em27iGY1J4q/Lu8xbh+/tZqsSjscTtvVsr+RFxbh/aL2cyQhSiAUzZs0CF1oYJwp0PYAh1poPrL6xCUr8iKcYHQwIEVYltGHSow/ULCvZaFhtrCERtt3GDEeCbVlP1ezX0YqONOgxCMoKZEYBnTqZNKpUzkbNlhCsX69jR92atzzgoOFJ5rcdC2MTpewH8wUSeE5IbKetOMCpFPWrZbC4WQ11+U9xuxDCoT8Zu3Z0XVtu9r2h7qfI8lQAqFo/mjWskWjJRzytF9RRVJaBKlLZGsQe49wpYnNmgeJjclodRgxHil1zdSttJ8NyMmRZGQISkoqhOL0003mzi1n0yZLKNassbFtu8Y9D8A/7JJJwEDN6i1FzPsCJhSXaKSnS/TaijYdTlZzXd5jeB+yqFKG9IjOW4f9kzVTujaOEp1TKKqhnNpXq9TjyqsGI9JraYAYbTZJTo5Jbi5kZwv08JTHqaeaPPhgOS+8UEavXkGEkPwUFNwEnLFVY9kyO+XhiVspYf9+yS+/wIEDWkUhI0VSowRCcXSTSq2rVY5k5ZXYL9B2WE6dlSvMHRERe5Hw/LjZ0qy31WHVESsUWVkVQtG+vcm99/pZudLkmnQTHfglJJg7N4XTtmr8DfCG2zgUgqIiSyj27dMIBATiSLTCaMA2VtRKgwwxBYNBJk+ezPbt2wkEAowaNYqLLroo+vqzzz7LsmXLyMnJAWDGjBm0adOGCRMmsH//ftxuN7Nnz46+rlAcNgkK2ANxK00Oe+WVV2D7Uqt/iwXTsheJtaOQQlDyVFmj2DfYbJLjjpNkZgqKiwWlpRLThFNOgQUnSO4thZkZJgVlgt0hwTjgga0ag563M2BAELcbDAMOHpSUltZiDlgTh2qFoah3GqQHsXLlSrKysliyZAlPPfUU9913X9zrGzduZPbs2RQUFFBQUEBeXh4vvvgiHTp0YMmSJVx55ZXMmzevIUJTHGvEevIbFfUY6sf/v442DYeKTySwo2h8+wabTdKihdWjyMwURKoO5wGPtZIsW1bGzZkmKcB+Q/Dkkyn07+/m6aftlJRY+5omeDySHTtgxw6NsrI6dicO1QpD0SA0iED07duX22+/Pfq3rsev4964cSMLFy5kyJAhLFiwAIDPP/+c888/H4AePXrw0UcfNURoimORSAH7SC2DyIqbw30KjQxzVP711JPFgpBUtYDQms6+wW63hKJt23B1ujCtWknmHi/5CRiTZZKaKiktFfzjH5ZQPPmkg6Iia18poazM8nz65RcNj0cgE/qvWxyOfYai/mmQISa32/pUPR4PY8aMYezYsXGvX3rppQwdOpS0tDRuvfVW3nvvPTweD+np6dHjS0tLa72Orguysg5tnaKua4d8TGOTDDFCcsQZG6Pu0KL/ZuUcftxamnUeLV0jLb2Sw7EfSAGyEhyXpUX/rdJuGRX/FW4RPa+WXnEtd0ZKteduDHRdgxbAJtCzNDIznZCu0Rp4IE+Q/6jJ888LliwReL2C55938PLLdgYNkowYIWkZs5KsrMzyfsrKgvT0CtvyKB6sNklPEEgNbRyJM5m+l82ZBlvmunPnTkaPHs3QoUPp169fdLuUkmuvvTYqBj179uR///sfaWlpeL3WQLHX6yUjIyPheWMxDElxcVmt+8WSleU65GMam2SIEZIjztgYsw0XNnQMwzyiuB1/tuF61EH50ACh0vixDlEirDX4CZZZ2u/QcaY68I0KECyOn23NnuLCnAQiBP5+QYKl1uu2oRqpDjvlA4MYJbLaczcGWVkuvHf4caY6KB8VID3dZO+fdYJP29kxJIjNZjByJAwcCC+/bOellxyUlgqee07w4ouSyy8P8qc/BWnVqiL+AwcsccjIXOziGwAAG8NJREFUEKSnS2y2iOeVsCy7K1t5UHMbR+JMpu9lU9CyZSLlrUqDCMS+ffsYOXIk06ZN49xzz417zePxcNlll/Hvf/8bl8vFJ598woABA3A6naxZs4YzzjiDtWvX0qVLl4YITaE4YgKXhMK1kyvdoGqxWKhpMlxeCAf/U2aNvX+sRy0dovYSXkCKJrdviH0PKUDK5SE8fQzMYoFWZs05ZGTA9dcHufrqIK+8YufFFx0UFwuWLXOwYoWdSy8NMWxYgBNPtN5LKAQHDkgOHoT0dI2MDIk9+9CsMBQNg5ANUOhh5syZrFq1iry8vOi2/Px8fD4fgwcPZsWKFRQUFOBwODj33HMZM2YMPp+PiRMnsnfvXux2O3PnzqVlbJ80AcGgoXoQTUgyxBnXg7jAhW2jTug0g6L3jjDuel5hE9eWzXT1Tk2ftxBQXm6teiors1Y9RfD5YMUKO0uW2Nm3LzzMp0t697bKoZ50UvwtSNMgLU2QYZO4N2uIUg6pHZLte9kU1LUH0SAC0VgogWhakiHOBhMIALP+LBaqtGU9nru+qMvnHRGKoiJLKGLvLn4/vPaanRdesLN7d7gCn5BcdFGIESOCtG8fP1ynaeBMEWRr4BIS01a3dki272VT0KRDTArFMUFDFqNP0kL3UkJKiqR1a4nPV9GjsLbDwIFBrrgiyKpVVjnU7ds13nnHzjvv2OnZM8R11wU49VRLKEwTvD5JmYDUVEFmmsStCZK/ykLyoDKpFQpFvSMlpKZKWrc2adMGXK6KjGq7HS6/PMTSpWVMm1ZOu3BNijVrbIwY4WLcuFQ2bNDizuXzSXbvhsJCQWlpzUtkFfWHEgiFQtFgRISiTZuqQmGzwSWXhFiypIz77iunfXtr5db69TZuvNHFbbel8sUX8UIRCEj27LHqZxcXaxiGEoqGRA0xKRSKBqdCKCRlZdYcRXm5NfSk63DxxSEuvDDEBx/oLFrk4LvvdD77zMZnn9k46yyDESMCdOtmRMUlGLTMAWNXPkWWyCrqD9WDUCgUjYaU4HRaPYrWrcHprOhRaBr07GnwzDM+/vY3H6efbvUovvpKZ+xYJzfe6GTdOj1u4ruyOaDfr3oU9YnqQSgUiibB6bQM/MrKrMnsSI9CCDj3XINzzvHx2Wc6ixbZ+eILGxs36kyY4OTXvza47roAPXsaUX+oWHPAUMhyWThkc0BFFZRAKBSKJsXlkrhcFUNPfn+FUJx9tsHZZxt8/bVVvOiTT2x8/73O5MlOTjnF4Nprg1x8cShqTW6a4PWCxwNOp+Ui63IplThc1BCTQqFoFrhckhNPNGnVClJS4utInHmmySOPlPOPf5TRvXsIgJ9+0pk+PZUhQ1y88YaNUKhi/0M1B1QkRgmE4pghKSrHKXC7Jbm5iYXitNNM5swp57nnyrjgghBCSAoLNWbOTGXQIBevvmojEFNTSUrw+yNLZKGkRMM0lVDUFSUQimOGI6kcp2h8YoXC4YgXig4dTB54oJzFi8vo0yeIpkl27tT4619TueQSjZdftlNeHn++YBD27pUUFkJRkSqLWheU1UYzJBlihOSIMxlihOSIsyljlFLg9UJRkSAQqHrLKiy07MVXrbJFcyNyckyGDg3Sv38QVwJnbV2H9HRhmQPaG/c22NSfd12tNlQPQqFQNHuEkKSlSXJzZbRHEUvbtpJ77vHz8stlDBpkYrdLDhzQePzxFK66ys2iRXY8nvhzGgYUF1tLZPfssZbIHlH97KMQJRAKhSJpiBWK44+3bDtiad1aMm2aVQ510KAADofk4EHBggVWlbuFCx0cPBh/jGlCaalVFnXnTg2fT6lEBCUQCoUi6RBCkp4uadsWWrYUVYTi+OMld9wR4NVXy7jmmgBOp8TjETz7rIOrrnLzxBMODhyIFwJriaxk506rfrbXK4BjWyyUQCgUiqRFCElGhlmtUOTkSG69NcCrr3oZMSKA223lW7zwgoOrrnLxyCMO9u6NFwFlDliBEgiFQpH0xApFixZVh54yM+Hmmy2huOkmPxkZEr9f8NJLDgYMcDFnTgo7d1YVimPdHFAJhEKhOGoQQpKTA7m50KJF1R5Fejpcd12Q5cu9jB7tJzvbJBgULF9uJz/fxQMPpFBYWFUEIuaAv/wCBw4cO0tklUAoFIqjDk2TZGaa5ObCcccJbJVMhdxu+NOfgixfXsbYsX5atDAxDMFrr9m5+moXM2aksHVrVRGobA4YCBzdK5+UQCgUiqMWTZNkZVlDTzk5VYUiNRUGDw7yyitlTJhQzgknmJim4M037Qwd6uKee1LYsqXqbTJiDrh9O+zapVFefnQKRb2b9QWDQSZPnsz27dsJBAKMGjWKiy66KPr666+/znPPPYeu63To0IHp06ejaRpXXnkl6elW8kZubi6zZs2q79AUCsUxiqZJsrMlGRmCkhJBSYmM825yOOCqq0JcfnmIVatsPPecVQ519Wo7q1fb6dEjxIgRATp2jK+bbZrg8Ui83qPTHLDeBWLlypVkZWUxZ84cioqK6N+/f1QgysvLeeSRR3jttddwOp3ceeedvPfee3Tv3h2AgoKC+g5HoVAoouh6hVAcPGgJhWFUvG6zQb9+IS65JMS779pYtMjB1q0aa9faWLvWxjnnWHWzzzgjXigi5oA+HzgcGllZErfbmhNJZupdIPr27UufPn2if+sRH17A4XCwdOlSnE4nAKFQiJSUFL777jt8Ph8jR44kFApx5513ctZZZ9V3aAqFQgFYQpGTE9+jqCwUffqE6NUrxPvvW1Xuvv9e5+OPbXz8sY0uXUJcd12Qzp2NuKGlWHNAux0yMzXS0yWalpxC0WBeTB6Ph1GjRjFo0CD69etX5fWCggLWrFnDU089xebNm/n666/Jz89n69at3Hjjjbz55pvYKg8YVsI0TQzj0MLXdQ3DMGvfsQlJhhghOeJMhhghOeJMhhjh8OIMBqGoCEpKrGGjykgJa9bA/PkaGzZUKEKnTpKbbzb5/e+pdg5C161ltpmZFctvm7ot7Xa99p1oIIHYuXMno0ePZujQoQwcODDuNdM0mTNnDj/99BMPP/wwTqeTQCCAaZqkpqYCMHDgQB577DFat25d43WUWV/TkgxxJkOMkBxxJkOMcGRxhkLW0FNpaXyPIoKU8MknOs8+6+Cbbypush07WlXuunc3ahSKiDlgy5bOY9Osb9++fYwcOZIJEyZUEQeAadOm4ff7mTdvXnSoadmyZTz44IMA7N69G4/HQ8uWLes7NIVCoagRm01y3HHW8tjMTIFe6UFbCDjnHIP58308/riPLl2sme5vv9W56y4nw4c7efddPaG4xJoD7txJUpgD1nsPYubMmaxatYq8vLzotvz8fHw+H6effjoDBgyga9euiHDLDB8+nJ49ezJp0iR27NiBEILx48fTuXPnWq+lehBNSzLEmQwxQnLEmQwxQv3GGQxW9CgSDT0BfPONxqJFDj76qGJI/KSTTEaMCHDxxaEqS2sB0tOdeL0+nE5BZqZVm7sxqWsPQtWDaIYkQ4yQHHEmQ4yQHHEmQ4zQMHEGg4LiYoHHU71QfPutJRRr11YowoknmgwfHuCSS0JxWd3p6U5KS32A1StJTbWEwu0GaPhbsqoHoVAoFPWE3S5p2dLkxBOteQQtwZ2zY0eT2bPLKSgo46KLgggh2b5dY9YsqxzqK6/Y8PurHteczQGVQCgUCkUdcTgkxx9v0qZN9ULxq1+ZzJzpZ8mSMvr2DaLrkl27NB56KJWBA10sXWrH56t6XHM0B1QCoVAoFIdISoqkVStLKNLSEgvFySdL/vIXP0uXlnH55ZZQ7Nun8eijKfTpo1FQYMfrTXz+5mIOqARCoVAoDgMpLaE44YSahSI3VzJpkp9ly8q46qpAuByqYN48qxzqM8/YKS1NfI3K5oCNvfJJCYRCoVAcAbFC0bo1uN2Jb+InnCCZMCHAK6+UMXy4SUqKpKRE8NRTVjnUBQuqlkONEDEH3LGjcc0BlUAoFApFPSAlpKZKWre2ehQuV+KbeMuWkrvukixfXsawYQFcLonXK1i0yEH//m4ef7xqOdQIEXPAHTussqhlZQ2rEkogFAqFoh6JCEWbNjULRU6O5M9/DrB8uZeRIwOkpUl8PsHixQ7693fx8MMO9uxJLAARc8Bdu+CXXzQ8noZZ+aQEQqFQKBqAWKFo3RqczsRCkZkJN95olUO9+WY/mZmSQEDwz386GDjQxezZVcuhxl4jYg5YWAgHD2qYZv0JhRIIhUKhaECkBKezdqFIS4MRI6xyqLfd5icnxyqHumKFVQ515szE5VAjBIOwb5+ksBCKiupn5ZMSCIVCoWgkIkJxwglW9nQioXC5YOhQq8rdnXf6adnSKof6xhtWOdRp01L48cfqb92hEBw4YK182r9fIxg8fKFQAqFQKBSNTHq6ZcPRqhWkpCQWitRUyM8PsmxZGRMnltO6tVUO9e237VxzjYvJk1PZvLn6W3isOeCePYe3RLbeCwYpFAqFom643RK321rFVFQkCAQkld3xHA648soQl10W4j//scqhFhZqvPeejffes9G9u1UO9bTTEptEmSaUlsaXRa0rqgehUCgUTYzbLcnNtXoUDkfiJ32bDS69NMSLL5YxY0Y5eXmWp/i6dTZuuMHF2LGpfPVV9bd00wSv17LyqCuqB6FQKBTNBLdb4nKB10u0R1EZXYfevUNcfHGItWut4kWbN+t88omNTz6x0amTVbyoa9fqixfVFSUQCoVC0YwQQpKWBm53zUKhafCHPxj07Olj/XpLKDZu1PnyS50vv3Ry+umWUJx77uELhRpiUigUimaIJRSS3FzJ8ccTV08ifj/4/e8NnnrKx6OP+jjrLGvoacMGnXHjnFx3nZP339errWNRE0ogFAqFohkjhCQ9XdK2LbRsKWoUim7dDJ580se8eWV062aVQ920SWfSJKsc6jvv2BKWQ60OJRAKhUKRBAghycgwaxUKgE6dTB59tJynnirjvPMsofjhB52pU1MZPNhV52s2yBxEMBhk8uTJbN++nUAgwKhRo7jooouir69evZonnngCm83GgAEDGDRoEOXl5UyYMIH9+/fjdruZPXs2OTk5DRGeQqFQJC2WUEjS0wUlJYKDByXBYOJ9Tz/dZO7ccjZtssqhvv++jW3b6t4vaBCBWLlyJVlZWcyZM4eioiL69+8fFYhgMMisWbNYtmwZTqeTIUOGcMEFF/D666/ToUMHbrvtNt544w3mzZvHlClTGiI8hUKhSHqEkGRmxgtFKJR431NPNZk1q5wfftD44gsdSKnTNRpkiKlv377cfvvt0b91XY/+/4cffqBdu3ZkZmbicDjo0qULn332GZ9//jnnn38+AD169OCjjz5qiNAUCoXiqELTJFlZ1tDTcccJbDU89rdvbzJkSDXdjQQ0SA/C7XYD4PF4GDNmDGPHjo2+5vF4SE9Pj9vX4/HEbXe73ZRWV2IpBl0XZGXVfTzNOkY75GMam2SIEZIjzmSIEZIjzmSIEZIjzoaKMSfH8mIqLoaDB0k4IR3zvF4rDZYHsXPnTkaPHs3QoUPp169fdHtaWhremEKsXq+X9PT0uO1er5eMjIxar2EYkuLiskOKKyvLdcjHNDbJECMkR5zJECMkR5zJECMkR5wNHaPNBllZgoMHBaWl8UNPVg8jrU7naZAhpn379jFy5EgmTJjAwIED415r374927Zto7i4mEAgwGeffUanTp3o3Lkza9asAWDt2rV06dKlIUJTKBSKYwJdl+TkmOTmQna2OKSeQ4QG6UHMnz+fkpIS5s2bx7x58wDIz8/H5/MxePBg7r77bq6//nqklAwYMIBWrVoxZMgQJk6cyJAhQ7Db7cydO7chQlMoFIpjCksoJBkZ1mR2zABOrQgpK3sHJg/BoKGGmJqQZIgzGWKE5IgzGWKE5IizKWMMBgVt2jThEJNCoVAomid2u7L7VigUCsURogRCoVAoFAlRAqFQKBSKhCiBUCgUCkVClEAoFAqFIiFKIBQKhUKRECUQCoVCoUiIEgiFQqFQJCSpM6kVCoVC0XCoHoRCoVAoEqIEQqFQKBQJUQKhUCgUioQogVAoFApFQpRAKBQKhSIhSiAUCoVCkZAGq0nd3DBNk+nTp7Np0yYcDgczZ87kpJNOatKYvv76ax566CEKCgrYtm0bd999N0IIfv3rX/OXv/wFTdN4/PHHef/997HZbEyePJkzzjij0eILBoNMnjyZ7du3EwgEGDVqFL/61a+aXZyGYTBlyhR++ukndF1n1qxZSCmbXZwA+/fv56qrruKZZ57BZrM1yxivvPJK0tPTAcjNzWXw4MHcf//96LpO9+7dufXWW5v897RgwQJWr15NMBhkyJAhdOvWrdm15fLly3n11VcB8Pv9fPvttxQUFDS7tqwReYzwn//8R06cOFFKKeWXX34pb7nlliaNZ+HChfKyyy6T+fn5Ukopb775Zvnxxx9LKaWcOnWqfOutt+SGDRvksGHDpGmacvv27fKqq65q1BiXLVsmZ86cKaWU8sCBA7Jnz57NMs63335b3n333VJKKT/++GN5yy23NMs4A4GA/POf/yx79+4tt2zZ0ixjLC8vl1dccUXctssvv1xu27ZNmqYpb7jhBrlhw4Ym/T19/PHH8uabb5aGYUiPxyP//ve/N8u2jGX69Oly6dKlza4ta+OYGWL6/PPPOf/88wE466yz2LBhQ5PG065dOx577LHo3xs3bqRbt24A9OjRg/Xr1/P555/TvXt3hBC0adMGwzA4cOBAo8XYt29fbr/99ujfuq43yzgvvvhi7rvvPgB27NhBixYtmmWcs2fP5uqrr+b4448Hmudn/t133+Hz+Rg5ciTDhw/n008/JRAI0K5dO4QQdO/enY8++qhJf0/r1q2jQ4cOjB49mltuuYU//OEPzbItI/zf//0fW7Zs4dJLL212bVkbx4xAeDwe0tIq6rDquk4oFGqyePr06YPNVjHCJ6VECAGA2+2mtLS0SsyR7Y2F2+0mLS0Nj8fDmDFjGDt2bLOME8BmszFx4kTuu+8++vTp0+ziXL58OTk5OdEbATTPzzw1NZXrr7+ep59+mhkzZjBp0iScTmeVeJry91RUVMSGDRt49NFHmTFjBuPHj2+WbRlhwYIFjB49utp4mtu9KZZjZg4iLS0Nr9cb/ds0zbgbdFOjaRVa7fV6ycjIqBKz1+uNjg03Fjt37mT06NEMHTqUfv36MWfOnGYZJ1hP6OPHj2fQoEH4/f5mFecrr7yCEIKPPvqIb7/9lokTJ8Y9zTaHGAFOOeUUTjrpJIQQnHLKKaSnp1NcXFwlzvLy8ib7PWVlZZGXl4fD4SAvL4+UlBR27dpVJcambkuAkpISfvzxR8455xw8Hk+VeJq6LWvjmOlBdO7cmbVr1wLw1Vdf0aFDhyaOKJ7f/va3fPLJJwCsXbuWrl270rlzZ9atW4dpmuzYsQPTNMnJyWm0mPbt28fIkSOZMGECAwcObLZxrlixggULFgDgdDoRQnD66ac3qzgXL17MCy+8QEFBAR07dmT27Nn06NGjWcUIsGzZMh588EEAdu/ejc/nw+Vy8fPPPyOlZN26ddE4m+r31KVLFz744AOklNEYzz333GbXlgCffvop5513HmA9pNrt9mbVlrXRPGSqEejVqxcffvghV199NVJKHnjggaYOKY6JEycydepU/va3v5GXl0efPn3QdZ2uXbsyePBgTNNk2rRpjRrT/PnzKSkpYd68ecybNw+Ae+65h5kzZzarOHv37s2kSZO45pprCIVCTJ48mfbt2ze79qxMc/zMBw4cyKRJkxgyZAhCCB544AE0TWP8+PEYhkH37t0588wz+d3vftdkv6cLLriATz/9lIEDByKlZNq0aeTm5ja7tgT46aefyM3Njf4dGRJrLm1ZG8rNVaFQKBQJOWaGmBQKhUJxaCiBUCgUCkVClEAoFAqFIiFKIBQKhUKRECUQCoVCoUiIEgiFQqFQJOSYyYNQHFssXLiQ9evXo2kaQgjuuOMO7HY7JSUlnH322XU6x+9//3s+/PDDQ7pucXExH3zwAf369at2H7/fzyOPPMLXX3+NEAKXy8W9995L69atD+la1fH2229zxhln0KpVq3o5n+LYRfUgFEcdW7ZsYfXq1Tz77LM888wzjB8/nsmTJ/PWW2+xZcuWBr32pk2bWL16dY373H///bRq1YolS5awePFiBg0axNixY+sthueffx6Px1Nv51Mcu6gehOKoIycnhx07drBs2TJ69OhBx44defLJJxk2bBh2u53TTjuNsWPHsmrVKlJSUnjooYfIy8vjiiuuYOrUqWzZsoW2bdsSCAQAy49q6tSp+P1+UlJSuO+++zAMg3HjxnHCCSdQWFjI7373O2bMmMH8+fP57rvveOmllxg8eHCV2AKBAKtXr2bGjBnRbb169aJr164AfPjhhzzyyCOkpKSQlZXFAw88wLfffsvSpUt5+OGHgYqezd13343D4WD79u3s2bOHBx98kL1790a9npYsWYLD4WiEFlccragehOKoIycnhyeffJIvvviCwYMH07dvXzZs2ED//v0ZMWJEtUVj1q5di9/v55///Cfjxo3D5/MBlgngsGHDKCgo4Prrr+ehhx4CYOvWrdx///28/PLLrF27lr1793LLLbdwzjnnJBQHsIagWrRoEXUejZCdnY2UkqlTp/L444/zwgsvcPbZZ/Pkk0/W+F7btGnD008/zbBhw3jppZf4wx/+EPV6UuKgOFKUQCiOOrZt20ZaWhqzZs3i/fffZ86cOUyfPp2DBw8m3D/iNvP9999HxaNNmzbROYHNmzezYMEChg0bxhNPPBF1YW3Xrh1paWnouk7Lli3jHGSrIzs7m5KSEio73Lz22msUFRWRlpYWnTs4++yz+f7776uNF6Bjx44AnHDCCdEej0JRXyiBUBx1bNq0ienTp0dv2BHb6qysLEzTBMDhcLBnzx6klHz33XcA5OXl8dVXXwGWk+nu3buj28ePH09BQQEzZsygT58+AFV6AWDZtkeukQi73U737t0pKCiIbnvzzTd57rnnyM7OxuPxsGfPHgD++9//cvLJJ5OSksLevXsB2L59e5zQJYpBCFFFgBSKw0HNQSiOOnr37s0PP/xAfn4+LpcLKSV33XUXNpuNv/71r7Rv354bbriBm266iRNPPJGMjAzAqkz3+eefk5+fT5s2bcjOzgYs19WI4JSXl3PPPfdUe+127dqxefNmFi1axIgRIxLuM2nSJGbNmsXVV18NQGZmJo899hhCCGbOnMltt92GEILMzExmzZpFRkYG6enp5Ofn0759+zh30ER06tSJu+66i2eeeYasrKzDaEGFwkK5uSoUCoUiIaoHoVA0AO+++y6LFi2qsn348OH06tWr8QNSKA4D1YNQKBQKRULUJLVCoVAoEqIEQqFQKBQJUQKhUCgUioQogVAoFApFQpRAKBQKhSIh/w8WSd18BMIufgAAAABJRU5ErkJggg==">
            <a:extLst>
              <a:ext uri="{FF2B5EF4-FFF2-40B4-BE49-F238E27FC236}">
                <a16:creationId xmlns:a16="http://schemas.microsoft.com/office/drawing/2014/main" id="{8A69394D-F5B2-AA44-B76E-8AD37E64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30" y="2545272"/>
            <a:ext cx="6223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CB1CBE-FF96-A748-AC3D-2F930952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0" y="1215784"/>
            <a:ext cx="35179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728DD-07A6-D547-96CC-503885DA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58" y="4208972"/>
            <a:ext cx="3771900" cy="252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4B7735-C664-7641-8A77-8E3B899EBE91}"/>
              </a:ext>
            </a:extLst>
          </p:cNvPr>
          <p:cNvSpPr txBox="1"/>
          <p:nvPr/>
        </p:nvSpPr>
        <p:spPr>
          <a:xfrm>
            <a:off x="2100820" y="3708509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GPA by size groups</a:t>
            </a:r>
          </a:p>
        </p:txBody>
      </p:sp>
    </p:spTree>
    <p:extLst>
      <p:ext uri="{BB962C8B-B14F-4D97-AF65-F5344CB8AC3E}">
        <p14:creationId xmlns:p14="http://schemas.microsoft.com/office/powerpoint/2010/main" val="34737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AE52A4-3F6C-F94B-82CB-4395FE6E8DD9}"/>
              </a:ext>
            </a:extLst>
          </p:cNvPr>
          <p:cNvSpPr txBox="1"/>
          <p:nvPr/>
        </p:nvSpPr>
        <p:spPr>
          <a:xfrm>
            <a:off x="7102846" y="0"/>
            <a:ext cx="4798142" cy="148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4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Q2: Which courses might be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4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easiest to get an ”A” in to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4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boost my GPA?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676B0-96D7-F949-8DFE-BF8F4AA56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81" r="-2" b="7735"/>
          <a:stretch/>
        </p:blipFill>
        <p:spPr>
          <a:xfrm>
            <a:off x="579246" y="306102"/>
            <a:ext cx="6101099" cy="6245796"/>
          </a:xfrm>
          <a:prstGeom prst="roundRect">
            <a:avLst>
              <a:gd name="adj" fmla="val 3517"/>
            </a:avLst>
          </a:prstGeom>
          <a:solidFill>
            <a:schemeClr val="tx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90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0D561-E977-DA40-AD72-1116E5827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" b="31893"/>
          <a:stretch/>
        </p:blipFill>
        <p:spPr>
          <a:xfrm>
            <a:off x="334167" y="1754659"/>
            <a:ext cx="3517118" cy="46710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2E5929-9FC1-6D4E-AB39-CA2F15FF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27" y="1014542"/>
            <a:ext cx="3537345" cy="48289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6D9935-32A1-CD48-820E-5127BD95D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87" r="-1" b="10520"/>
          <a:stretch/>
        </p:blipFill>
        <p:spPr>
          <a:xfrm>
            <a:off x="8340714" y="1573887"/>
            <a:ext cx="3517120" cy="4851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C911C-BB61-3443-A28D-7E3EE56CF665}"/>
              </a:ext>
            </a:extLst>
          </p:cNvPr>
          <p:cNvSpPr txBox="1"/>
          <p:nvPr/>
        </p:nvSpPr>
        <p:spPr>
          <a:xfrm>
            <a:off x="230755" y="197709"/>
            <a:ext cx="1139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Q3: Ranking Teachers:  What is the ranking of instructors based on grades?</a:t>
            </a:r>
          </a:p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84EAC-E444-F443-BB0B-E28D3B9CF202}"/>
              </a:ext>
            </a:extLst>
          </p:cNvPr>
          <p:cNvSpPr txBox="1"/>
          <p:nvPr/>
        </p:nvSpPr>
        <p:spPr>
          <a:xfrm>
            <a:off x="334166" y="1204555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View by 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5A8A3-3272-FB49-909C-3DB26C7A1B30}"/>
              </a:ext>
            </a:extLst>
          </p:cNvPr>
          <p:cNvSpPr txBox="1"/>
          <p:nvPr/>
        </p:nvSpPr>
        <p:spPr>
          <a:xfrm>
            <a:off x="4285188" y="611835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Who gives out the lowest grades?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73135-2484-8140-B140-374FF0614435}"/>
              </a:ext>
            </a:extLst>
          </p:cNvPr>
          <p:cNvSpPr txBox="1"/>
          <p:nvPr/>
        </p:nvSpPr>
        <p:spPr>
          <a:xfrm>
            <a:off x="8670324" y="930017"/>
            <a:ext cx="280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Who gives the highest?</a:t>
            </a:r>
          </a:p>
        </p:txBody>
      </p:sp>
    </p:spTree>
    <p:extLst>
      <p:ext uri="{BB962C8B-B14F-4D97-AF65-F5344CB8AC3E}">
        <p14:creationId xmlns:p14="http://schemas.microsoft.com/office/powerpoint/2010/main" val="384497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F72CC-7228-814E-AF97-B1F6AD2E0579}"/>
              </a:ext>
            </a:extLst>
          </p:cNvPr>
          <p:cNvSpPr txBox="1"/>
          <p:nvPr/>
        </p:nvSpPr>
        <p:spPr>
          <a:xfrm>
            <a:off x="1757889" y="374422"/>
            <a:ext cx="8676222" cy="133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Q4: Grade Distribution by Course Level:  Is their correlation between course level and grades?</a:t>
            </a:r>
          </a:p>
        </p:txBody>
      </p:sp>
      <p:pic>
        <p:nvPicPr>
          <p:cNvPr id="2054" name="Picture 6" descr="data:image/png;base64,iVBORw0KGgoAAAANSUhEUgAAAmwAAADaCAYAAAAbmR5kAAAABHNCSVQICAgIfAhkiAAAAAlwSFlzAAAMTQAADE0B0s6tTgAAADl0RVh0U29mdHdhcmUAbWF0cGxvdGxpYiB2ZXJzaW9uIDMuMC4yLCBodHRwOi8vbWF0cGxvdGxpYi5vcmcvOIA7rQAAIABJREFUeJzt3XmcjeX/x/HXNbsxdmMdDCKt1kIpEspSslTCNy1a6ZcopIWopBhtipJ2WmyJUmnfKVu2kHWMfZmxzXbO9fvjDBkz08xwzrnPHO/n43E/cq5zL+9r6MznXNe9GGstIiIiIhK4QpwOICIiIiL/TQWbiIiISIBTwSYiIiIS4FSwiYiIiAQ4FWwiIiIiAU4Fm4iIiEiAU8EmIiIiEuBUsImIiIgEOBVsIiIiIgFOBZuIiIhIgAtzOkAB6NlZIiIiRY9x6sAZezbkWzuEl6/lWL5TURQKNvZ1ael0BL8qO+t7AA6P7uNwEv8q/vDbAMyu1NPhJP513Y6pAIyu0dvhJP718Ob3ABhRo5fDSfxrxOb3AahX4SKHk/jXml2LAIiKqu5wEv9KTd0CQNkSdRxO4l/7Dq5zNoDb5ezxfaBIFGwiIiIiBWbdTifwOhVsIiIiElSsK9PpCF6ngk1ERESCi1sjbCIiIiKBzZXhdAKvU8EmIiIiwUXnsImIiIgEOE2JioiIiAQ2XXQgIiIiEug0JSoiIiIS4ILwogM9S1RERESCi9ud/1JAxpgvjTHLjTFLjTE/GmMaZLXXMcb8YoxZa4xZaIw512f9QSNsIiIiEmy8OyV6g7X2AIAx5jpgCtAImAS8Zq19yxjTHXgDaO7NA59II2wiIiISVKwrI9+lwPvKKtaylALcxpgKeIq297LaZwA1jTHxXupCDhphExERkeDi5YsOjDHvAFdkvbwaqAYkWWszAay11hizBagObPLqwbNohE1ERESCiysz38UYM9AYk3jCMjCv3Vlrb7bWVgMeBZ471nzSasZX3QGNsImIiEiwcbvyXcVamwAkFGa31tq3jTETgUQgzhgTZq3NNMYYPKNuW04lbkFohE1ERESCi3XnvxSAMaakMabKCa+7AHuBXcASoHfWW92ATdbaTd7tyL80wgYQHkHMoMcJrRaPTUvFvX8fRyYm4N69g6huvYm84ipCKsdxaPQwMv741em03hMaTuR19xBSvio2Iw17OJn0+W9jk/ccXyXsgkuJ7HQnqR8n4Fq/zMGw3nPBkzdT+arGRFeL5etWgzm4JjHb+2cP6so5D3XP9b2irO2I/3FWm0aUrhbL622Hsmdt4n+2B4v2I27m7Kz+vdJ2CLuy+pdXezB446OXKF+hHG635fChwzw5bCxrVqzNsd5FzRsxeMT9RBWLIjQ0hGH3j2TpH385kPjU1a4dz+TJCZQvX5YDB1K4445BrFmzLts6kZGRvPzy0zRseAHGGDZu3MJddz3I3r37adXqEkaOHEKJEjG43W7mzv2S4cOfy+NogWn0s4/RvkNrqteI49KLO7B69boc69w/8E66dut0/HV8fDXefecjHn14tD+j+o/3nnRQCphhjCkGuIHdQKesc9buAt4yxgwDUoA+3jpobjTCliXty09J7teblIF9yfjjV4rf+yAAGcv/5OCTQ8hcFRzFyskyl37H0UlDSJ3yOK71y4hsf+vx90yJMoQ1uALXtvUOJvS+pLkL+eHaJziydXeO90pdEE/ZxmdxJDHne0Xdms8W8l73URw4qd95tQeLVZ8tZEr3kTn6l1d7MBjQ92E6t+pJl9a9ePPV93nq+cdyrFOhYnmeeWk4Q/oP55rLb+S61r34Z+1GB9KengkTRjNlylQuuKAVCQkTmTjx2Rzr9O3bi+LFi9OkSTsaN27Lrl17GDjwHgD270+mT5/7aNjwSi65pBOXXdaMG2/s7O9unJY5n8ynQ7ub2LI57y8dLyS8RstLr6XlpdfSplU30jPS+fjDOX5M6Wdeug+btXartfZia+0F1tr61to21tqlWe/9ba1tbq2ta61tYq1d6csuqWADyEgnY/Hvx19mrl1FSMXKALjWrca9I8mpZL7lysD1z/LjL93b1mNKxx5/HdH+VtK/ngqZwXXH6L2/rSF1+74c7SERYdQffSvLhr6Z81TSILB14d8c3JGz33m1B4vNC9eQkkv/8moPBgdTDh3/c4mSMdhcfjnddGt35kz/nA3rNgGQnpaebbuiIDa2HA0anM/UqbMAmDXrM+Ljq1GjRlyOdaOjowgPDyc0NJSYmGi2bdsOwLJlK9m40XPaUVpaGsuWraRmzer+64QX/PrzIpKSdhR4/Y6d2pC0bSfLlvq0vnCUN2/rESg0JZqLqI7dyFj0i9Mx/C6sSTtc65Z6/tywNe7d23AnbXA4lf/UG9ydrTN+4siW4BtxkTPPMy+PoOmlTQC4o8f/5Xi/9tm12LYliSnTJ1CmbGn+/G0JY0e9ROrRNH9HPWVxcVXYvn0XLte/J5hv3ZpEtWpV2HzCaNPkye/TtGkjtm5djMvlZtGiJbz66ls59lexYixdunTguutu8UN65/S++Xree+djp2P4ViGeZFBUODbCZozJeUJFAIjq1pvQKnEceX+y01H8Krx5J0LKViT9++mYUuUJa9CSjB9nOh3Lb8o0rkOZBrXZ+OZXTkcR8Yqh/UdwRcNOvPDMqzw0PGfBFh4WxsWXNGLA7UPp3vZmYkrG0P+hOx1IenqszT4c7rlYL7vWrVsAlho1mhAf34Tk5BQeeWRAtnVKlIhhxowpJCRMZOnSFb6M7KiqVSvRtHljPv4oiKdDoUC39ShqfFqwGWPOzWsBYvLYJtt9URISCnXF7WmJ6nwjEc0u4+DIwZBedL5lnq6wi9sTenYTUj8cB5nphFQ9CxNTmmJ3jKbYPWMJqVqbyA63E1a/pdNRfaZ883rEnFWFdoteoN2iF4iqXJZLpg2lQuv6TkcTOS2zP5xH00sbU7pMqWztSYnb+W7Bz6QkH8TlcvHZrC+5sOF5DqU8NYmJSVStWonQ0NDjbXFxldm6NftpLHfc0ZtPPvmCtLQ0MjIymDZtNi1b/vsEoZiY4syZ8w7z5n3Fiy8G95f1nr27M/+zbziwP9npKL7lpatEA4mvp0RX4Lnjb243kyuf2wa53BfF7vvxE+8nO0nUtTcQcdmVHBw+EHukaJ3HcTrCLrqKsHObkfrBGEg7AoBr1W8cXfXb8XWieg4lY+HnQXOVaG7Wvfwp617+9Pjrdote4Nf/PRdUV4nKmaF4THGKFy/Grp2eq73bdGjFgf3JOX5Bz535BYMe68/EiHAy0jO4rHVz1qzMeXVhINu9ey/Llq2kZ88uvPvudLp06cDmzYnZpkMBNm7cQtu2lzNjxlwAOnS4kpUr/wagePFoPv30XRYs+IHRo1/0ex/87aZeXXng/x51OobvBeGUqK8Lts1AC2ttjrP2jTFbfXzsAjPlYom+tR+uHdsoMep5T2NGBilD7iGqay+i2l+HKVWa4vcNhfR0kgf1xaYU/W8npkQZItv0xL1/F1E9h3oaXZmkvj3S2WA+duHoW6h8VWMiK5Tm0o+GkXk4lQXN87zBddBoN6oPddo2Jia2FDe9P5SMI2lMbDkoz/Zg0WHULdTL6t/N7z9M+pFUXmw5KM/2oq5EyRhenDKGqKhI3NbNvr0HuLu359/3pKnP89KYSaxYtpoli5bz7Zc/Mvub93Fluli35h+GP1T0bvHQr9/DvP76OAYP7k9KyiH69vX0dfbstxg5MoHFi5fz5JMJTJgwhiVLvsZay+rV6+jf3/OZ17//bTRpUp/o6GJce+1VAMycOY8xY152rE+F9ey44XTo2IYKFcsz89O3OXzoCE0atOHD6a8z+qkXWLrEM8V7ecvmGAPff3cGnKNdBKc882NOnv/36s6NeQH42Fr7Uy7vvWyt7V+A3dh9XYJ3Ki43ZWd9D8Dh0T69pUvAKf7w2wDMrtTT4ST+dd2OqQCMrtE7nzWDy8ObPc9MHlGjl8NJ/GvE5vcBqFfhIoeT+NeaXYsAiIoqWldgnq7UVM8VqGVL1HE4iX/tO7gOfPyopv9ydN7z+RY3xToOcCzfqfDpCJu19v7/eK8gxZqIiIhI4QThCJtu6yEiIiLBpQheVJAfFWwiIiISXHTRgYiIiEiA05SoiIiISIDTCJuIiIhIgDvhcWXBQgWbiIiIBBeNsImIiIgEOJ3DJiIiIhLgfPhQAKeoYBMREZHgoilRERERkQCnKVERERGRwGbdmhIVERERCWwaYRMREREJcBphExEREQlwuuhAREREJMDpSQciIiIiAU4jbCIiIiIBLghH2IwN/LsBB3xAERERycE4deAjY27Nt3aIHvJmvvmMMVHAB8C5wBFgB3C3tXbTCev0Ad4CrrHWzj3FyPkqEiNsG+u3dTqCX9Vc9hUAR6c/6XAS/yrW/VEAfqvS1eEk/tUsaSYAL1fr7XAS/+q/9T0AHonv6XAS/3pq01QAapVv6HAS/9qwZwkAEZFxDifxr/S0RABioms6nMS/Dh3Z6OjxrXenRF8DPrfWWmNM/6zX7QCMMXHAXcBv3jxgbkJ8fQARERERv3K58l8KwFqbaq39zP47HfkbUOuEVV4DHgDSvNuBnFSwiYiISHBx23wXY8xAY0ziCcvAAuz5/4BPAYwx9wArrbW/+7QvWYrElKiIiIhIgWXmP4JmrU0AEgq6S2PMMKAOcLcxpiZwB3DpqUYsLI2wiYiISHCx7vyXQjDGPAh0Bdpba48AzYEqwGpjzCagGfCGMeYOL/fkOI2wiYiISFCxBRhhK6isqdKbgDbW2gMA1tqpwNQT1vkOGHvGXyUqIiIiUmBeepZo1lWg44ANwLfGGIA0a21TrxygEFSwiYiISHDxUsFmrU2kAPeTs9a28soB/4MKNhEREQkuQfikAxVsIiIiElSsl0bYAokKNhEREQkuXrzoIFCoYBMREZHgohE2ERERkQCngk1EREQksFmXVx/+HhBUsImIiEhw0QibiIiISGCzmRphExEREQlswVevqWADKDvkXqJbNie8aiUSu91BxvpNABS7pAll7rsVQkIwYaEkv/Uxhz79ytmwXpSW4WLIhz+wYVcyUeFhlC9RjEc6N6VqmRhunjSf1PRMAFxuN//sSuaj+zpRt1IZh1Ofvhqjbqdsu4uIrFaBZVcM4OjfWwAwEWHUGH4LpVo2wGZkcnjFRv657wWH03rPZU/8j5ptG1GyWixT2wxl39+JhEaGc9WEfpStU5WMo+kc2Z3Mdw9P4WDiHqfjek3H4TdzTtvGlImL5YV2g9m1NhGAcvGV6DbuboqXKUFqyhGmPziR3eu3OZzWO97++BViK5TD7bYcPnSYEQ+PYfWKtdnWubDhuTz21GDOPb8u3y34mX63PeRQ2tNz1lk1eWPyeMqXL8uBAyn07fsAq9esy7HeZZc1Y8wzjxIdXYzQ0FD63jGQ339fTOPG9UkY9wT165/H/Pnf0OOmuxzoxel5buxwOnRsQ40acVzc5CpWrVqbY51rrm3HI488gNu6CQ8LY+7cr3hixFgH0vqH7sMWpI589SPJb35E5bfGZ2uPHf0w2/s+SMa6jYRVqUjV2VM4/PVP2CNHHUrqfd0uqkuLulUwxvDBr2sYNfs3Jt7ahnfuuvr4Ol+t2Mykb5YHRbEGsG/ur2x/ZTbnzX4qW3v1Yf/Dui3LWvQHILxCcPT3mH8+W8jiV+fRbeZj2dpXvv8tm79dBsAFfdpyxZjbmdNrjBMRfWLl5wv5cdJc7pw+PFt756dvZ9G0b1gy/QfOa38xXZ+9k0ldh+exl6Kl/+2DOZhyCIC27Vsx5sURXNu6Z7Z1du3Yw6hHnuO8C+vRomUzJ2J6xYSXn2HyG+/z7rsf07VLRyZNGsvlLTtnW6dy5Yq8MXk813b+H2vWrCcyMpKoqEgAduzYxaAHR9CgwXm0ufJyJ7pw2mbP+pzx4yfx1YKP81zn229+Zu6nX2GtJTw8nK++/phFi5by2bwFfkzqR5nBV7CFOB0gEKQu/gvXrtxHFEJLxABgikfjTk7Bpmf4M5pPRYaHctnZVcl6mC0XVItl275DOdab/ed6rmt8lr/j+czB31eRvn1vtraQYpHE3tiaraPfP96WsWu/v6P5VNLvf3N4x75sba60jOPFGsDOJespWb2Cv6P51KaFa0g5qd/Fy5WkyvnxLJv1E+Ap6spUi6V0XHknInrdsWINoETJErmONuzYvovlS1aSnpbuz2heFRtbjoYNz2fq1JkAzJw1j/j4atSoEZdtvbvvuplp02ayZs16ANLS0khOTgFg27bt/PHHUtKK8M/h558XkrRtx3+uc+jQYaz1/DuIiookMiICtzsI5w2zWLfNdylqNML2H3Y99CQVEoZjj6YSUjKGnQOfgMxMp2P5zLRf13B5varZ2nYmH+HPjTt5svulDqXyj6j4SmTuP0jVAd0pddmFuFPTSRz3ISk//eV0NL+68NZ2bFqw2OkYPleqcjkO7tyP+4RL/5O37aV0lfIcCJLp4LETRtGsRRMAbr2hn8NpfCMurgrbt+/EdcJzI7duTaJataps3px4vO2cc+qycdMWPv98GuXLleWnnxcybNhTHD2a6kRsxzRt2ogXXnyKs+rU5PXX3mX+5984HclnrEbYCs4YU90Y84UxZq0xZqwxJuqE93711XG9JjSE0rf3YOeA4Wxt35vtdw4m9snBhJQs4XQyn5j83V9s2ZtC/7YNs7XPWfwPl50dR5niUXlsGRxMWChR8ZU4ujaRFe0Hs+mRydR5dSBhZUs6Hc1vGve/ltI1K/HbmLynVYKJPfnz3DgSw2ce7PcYLeq3J+HpV3h4xANOx/EZe9JfpMnl7zE8PIyWlzfnppvuplnzDpQqWYLHHxvkp4SB4/ffF9OsaXvq1b2Exo3rc+mlFzsdyXfcBViKGF9OiU4E5gA3AbHA18aYY9VOnr/9jTEDjTGJx5aEhAQfRsxbxNlnERpbjrSlKwFIX7kW1669RJxdy5E8vvT2jyv5ZuUWXu5zJcUi/h10tdYyZ/E/dGkSPNOheUnbthvrcrFn5g8AHFm1ibQtu4g+u5rDyfyj4V0dqN2+CXNufo7M1KI7NVRQydv3UqpSWUJC//0ILFWlHAeSgmN07UQzP/yUZi2aULpMKaejeF1iYhJVq1YmNDT0eFtcXBW2bs1+8cjmLdv4/PNvOHAgGZfLxUcfz6FJkwb+jhsw9uzZx/z539Claweno/iMzcx/KWp8WbBVstZOsNb+aa3tA8zDU7SVAvIcq7TWJlhr444tAwcO9GHEvGXu2EVYxfKEZ50LEVatCmHVKpNxwjB7MHj3p1XMX76Jibe1oWSxiGzv/bFxJxkuF81qV3Yonf9k7jtI8k9/UbqV50M8omoskdUrcPSfJIeT+V6DO9pT59rmfNLzGdJTjjgdxy8O700hadUm6ndpAcB57S9mf+LuoJgOjYkpToVKscdft+twBfv3J3Ngf7KDqXxj9+69LF26kp49uwLQtUtHNm9OzDYdCvDBB7No2bI5ERGez7h27Vqx/K9Vfs/rpDp1ah0/XzkmpjhXt2/NihVrHE7lO9ad/1LU+PIctugTX1hrnzbGpANfAwE1r1ju4fuIvqI5oeXKUmnSGOyRoyRecwt7Rr1AhXGPY91ujDHsffolXLv25r/DImJn8mHGff4ncWVj6DvZc7uSiLAQ3rvH861r9p/rubbRWYSEBNdcUfzTd1Cm3cVEVCjNOR8Ox304laWX9mPjkEnUTuhH9Uf+h3W72fDQxKC68ODyJ/tQq11jomNL0XnqUDKOpDHr+qdo8Xgvkjfv5LoPHwHAlZ7B9GtHOBvWi64ZeQvntG1MTGxpbnt/GOmHU0loNZBPhr1Bt7F30+rezqQdOsr0Qa86HdUrSpSM4ZW3xhIVFYnbbdm3dz99e/4fAFOmvcT4Ma/y19JVVI+PY9qcyRQrFkVkZAQ/L5/Pq+Pf4L03i9aUeL/+Q5j8+niGDrmPlJSD3H67Z/r3k0/e4YknxrJ48XJ+++1P5n22gD8WfUFmpouVK9fQr//DANSqVYMFX00nOroYUVGRbPhnEWOefYlJk95xsluFkjB+JB07taFixVg+nfcehw4dpv4FVzBj1hSeHDWeJYv/okvXDtxww7VkZGQSGhrC7Nmf89abHzgd3XeKYEGWH3Py/L/XdmzMLGCStXb+Se0DgbHW2oKO7tmN9dt6PV8gq7nMUzwdnf6kw0n8q1j3RwH4rUpXh5P4V7MkzxVuL1fr7XAS/+q/9T0AHonvmc+aweWpTVMBqFW+YT5rBpcNe5YAEBEZl8+awSU9zTPaFxNd0+Ek/nXoyEZw8MzQXVe2zLe4qfD190VqNMKXU6I9gG9PbrTWJgBnxolBIiIi4neBOiVqjLmtIG258VnBZq1Ns9am5fFecNxOXERERAKOdZl8F4f0L2BbDroPm4iIiAQV6w6s2U5jTBOgKVDeGHPvCW+VAiJy3yo7FWwiIiISVALwKtCqQBOgOHDRCe0pwC0F2YEKNhEREQkqbuemPHNlrf0E+MQY095a+/mp7EMFm4iIiASVQJsSPcZa+7kxpilQmxNqMGttvveRUcEmIiIiQcVbI2zGmBeBa4EawAXW2hVZ7VcBT+O5eDMceM5a+3YB9vcKcDWwFDj2EFwLqGATERGRM4sXR9imA88CPx1rMJ5HRkwFrrDWLjfGxANrjDEzrbUH89lfW+Bca21qYYOoYBMREZGg4q1nAlhrfwCOP9brJKWz/lsS2Avkeiuzk2w/lWINTqFgM8ZEkH3e9cx4+KCIiIgUCW6X754LYK21xpgbgJnGmMNAGaCrtTa9AJv/Yoz5CPgAOF64WWs/y2/DAhdsWeHGA5WONeGZdw0t6D5EREREfK0gt/XIelTmwBOaErKexpTfdmHAw0Bna+3PxpiLgNnGmAustfvy2bxp1n/vOzEu4L2CDRgDXAf8aW0A3uFEREREBHC58x9hyyrO8i3QctEAqGKt/TlrP4uMMUlAfXJ5JOdJx7ziFI4HFO7RVEnW2kUq1kRERCSQWbfJdzkNW4E4Y8zZAMaYs/DcpmNtfhsaY0KNMfcbY17Kel3bGNO6IActzAjbi8aYkcBsss+7rirEPkRERER8you39ZgAdMZzOtgCY8wha+1Zxpi7gOnGGDeeU8TuLeBz0l/CcxuQFlmv9+I5n+2iPLfIUpiCrRrwIJ5HKJx475BahdiHiIiIiE+5rXcKNmttP6BfLu3TgGmnsMtLrLUNjDFLsvZzIOtiznwVpmC7D6htrd1+CgFFRERE/MJ6qWDzgWy39DDGhFLA09MKU7BtUrEmIiIigc4VoI+mApYbY3rhuf9uPJ6rTX8oyIaFKdh+N8ZMAz6mkPcOEREREfGXAB5hGwiMAyoDvwNzgCEF2dDYAt4O2BiT26Wq1lpboKsbToOX7lcsIiIifuRY1fRH3HX51g5NEmcHbFWXmwKPsJ3OvUNO195rWjp1aEeU+/R7AFIXfuxwEv+Kuvh6AP6u197hJP519prPARhXvbfDSfxr0Jb3ALg1vpvDSfzrzU0zAKhc+lyHk/jX9gOeGwqER1R1OIl/ZaR7LhwsHh3vbBA/O3xkk6PHD9QRNmPME8CL1tq9Wa/LA/2stU/kt21hnnRweW7tx56zJSIiIhIIvHWVqA90ttYOP/bCWrvHGHMd4L2CDc+c6zFRwNnACqBRIfYhIiIi4lOuwC3YcgsWXpANCzMlmu2mbsaYi4E+Bd1eRERExB8CdUoUWJv1DNPxeIq3B4A1BdnwlB9nb61diEbXREREJMC4MPkuDrkf6AQcBQ4DVwP9C7JhYc5hO/EM2VA8T5wvUfCMIiIiIr7nDsD7SxhjQoBq1trWxpjiANbawwXdvjDnsM074c+ZwHo0JSoiIiIBxnXqE4g+Y611Zz30/eLCFGrHFOYctpqF3bmIiIiIv7mdDpC31caYWtbaDYXdsDAjbMeG8yqduJ21dkthDyoiIiLiK9a5c9TyUwFYaoz5CTh0rNFae0N+GxbmHLZbgBeBDP4tXm3WwUVEREQCQqbTAfL2QdZSaIUZYXsMz7xrgS4/FREREXFCoI6wWWvfBjDGhFlrC1VXFuasvN0q1kRERCTQZRqT7+IEY8y5xpilwMas142NMWMKsm1hCraZxpj+xpiyxpjoY8upBBYRERHxFVuAxSET8Nx3bU/W68VAx4JsWJgp0Wey/vsinr6arP+GFmIfIiIiIj4VwFeJlrDW/mSyRvistdYYk1GQDQtzW4/Au6mJiIiIyElcDk15FkCmMSacrEE+Y0wcBawvVYSJiIhIUHEXYHHIy8AsoLwxZgTwA/BcQTYs1H3YRERERAKdUxcV/BdjzPnAEWAMnueJRgN9rLU/FmR7FWwiIiISVALtUaLGmHuBp4C1wNnAbdbamYXZhwo2gPAISgx+nNBq8di0VNz793H4lQTcu3ZQ7PreRLa+ipAqcRx8chgZi351Oq1X3TXmTfYmHyLEGKKjIhl6cyfq1ajM5h17eGzSDPYfOkKJ6ChG3dmN2lWD4x7JFR65m5jWzQivWpGN19xN+rrNAES3aETsA7eACcGEhbJvygxSZi9wNqwXXfHE/6jdphGlqsXyVpuh7F2bSGhkOJ1e7kfZOlXJPJrO4d3JLBg2hZTEPfnvsAg4//IGdHuoJybEEBoWxvzXPuHnGd9lW6d2o7rc/OSdAISGhbHuj9W8P+INMtMD+Nab/yEyMoKJU8ZR5+zaHD2ayu6duxk88AkStyTluf6X38/g6NGjXH1FvjdbDzhnnVWTKW88T7nyZUk+kMztfR9g9ep1ua5bvnxZli75hp9+XkiPHp6/84ce6seNN3Q+vk7NmtWZMmUaDw1+wi/5veG5scPp2LEtNWrEcVGTdqxatTbHOo0aX8hzzw3nwgvP5YsvvqV3r3sdSOo/7sAbYLsXuMBam2iMuQB4FVDBdipS539Kxp+/AxDVsQvF+z/IwccfJGPZn6T9+A0x/zfY4YS+8Vz/HpQsXgyAb/5YxfDXZ/Lhk/0YNeUTul1xEZ0vb8RXC1cwYvIs3h1+l8NpvePgFz+xb/J0qk8dm629ytghbL15CGnp2WJJAAAcNElEQVRrNxFWtQI1P3udg1/9jD181KGk3rV23kIWvTqPHjMey9a+fOq3bPx2GQAN+rSl7TO3M6N3gW4LFPDuemEAY24aTuKazZSLi2X01y/y5/zfSD2cenydras2MfLaIbgyXRhj6Pfqg7Tq2Y4Fb33mYPLT8+5bH/PNVz8AcOsdPRn7/BP06HpHrusOfWwAfyxaynnnn+3PiF7zyoQxTJ78Pu+8+xFdu3bktUnjuOzya3Nd96WXRjN//jfElIg53vbccxN47rkJAISHh7Nl82KmTSvU71HHzZ71OePHT2LBgul5rrNjxy4GDx5J/frn0bp1Cz+mc4bL6QA5ZVhrEwGstX8ZY4oXdgd+vejAGFPGn8crsIz048UaQMbfqwitWBmAzLWrce/I/ZtpMDhWrAEcOppKSIhhb/Ih1mzeTsdL6wPQ5qLz2LZ7P9t273cqplcd/WMFmTtzH0EKKen5IA8tHo3rQAo2vUBXWxcJ2xb+zaEd+7K1udIyjhdrANuXrKdU9eAYST0muqTnc7FYTDSH9h8k46SRs/TUdFyZno/30IgwwqMisO5Am1ApuLS09OPFGsDiRcuoHl8t13WbNm9MzdrVmf7hHH/F86rY2HI0bHg+70+dAcDMmfOIj69GjRpxOda96aYu7Nq5mx9++C3P/XXufDXbtm1n8ZK/fJbZF37+eSFJ23b85zpJ23bw5x/LSE9L91MqZ7lN/oufRRpjzsm6ce65ubzOl89G2Iwx9YEpeArdPsBY4ApjzB6gk7V2ua+OfbqKXdON9EW/OB3Dbx6ZOJ1FqzcA8MpDfdi5L5nY0iUIC/XcYs8YQ6Vypdix9wBVYwOz5vaGpAGjqfLSo9gjqYSUKkHSfaMgo2hOi52qhre2Y8OCxU7H8JpX+o2j/8SHSDuSRvFSxXn57udw5fJ3Wi4ulv97bQgValRi+beL+W7aVw6k9Y3b7+7NV/O/zdFeLLoYI0cPpc9N/ahZu4YDyU5ftbgqJG3ficv173jK1q3bqFatKps3Jx5vq1y5IgPuv5PWV3ajW9dOee7v1lt68Oab03yaWfzDW5/cxpgXgWuBGnimNFcYY6LwPA/0XDwXEewA7rbWbvqPXUUDJw/bH3ttgVr5ZfHlCNuLwEg8d/WdD3xgrY0G7sdTvOXKGDPQGJN4bElISPBhxJyKXd+bkCpxHHl3sl+P66Sn7u7Oly8Mpn/3Noyf9oWn8eQrbIrugEPBhIZQ9s4bSLp3JBuuvIXEWx6m0jODCCkVk++mweLiftdSJr4SPz37sdNRvCIkNISO93blxTue4aEWd/NcrxH0Hdef4rn8ne5N3M3wDg8y4KK+hEWE0/jqpg4k9r7/G3gnNWvV4JlRL+R47/GRD/Lm5Gns2L7LgWTeY232DyeTy9WBE199jqEPP8Xhw0fy3E9cXBUuvfRipk6b5fWM4n/W5L8U0HSgBbD5pPbXgLOttQ2AuVmv885jbby1tmYeS77FGvi2YCtprf0k60Gnxlr7blboWUCecy7W2gRrbdyxZeDAgT6MmF1UlxuJaH4ZB0cMhrQ0vx03UFx7WSMWrd5AxbKl2LUvmcysb63WWnbsS6ZSudIOJ/SdyHNqE1ahHEeXrAIgdcVaMnftI7Jegf4/KvKa3NmBOu2bMLPPc2SmBseUSfVza1K6YhnW//k3ABuX/8OBnfupdm58ntukHUnl909/onnny/2U0nfu7n8rHa5pQ6/r7+Lo0dQc71/cvBEDB9/DwuVfMfGNcdQ7ty7f/Vq0pka3JiYRV7UyoaH/PnAnLq4KW7duy7Zes2aNeG3SWNat/Y0xYx7j6quuYN7c97Ot06fPDXw690v27z/gl+ziW5kFWArCWvvDsXPPTmhLtdZ+Zv/9tvAbBRghO12+LNhOrF9PHo8PuOs3ojrfQOTlV5Ly2CDs4UNOx/GLQ0dT2bU/5fjrr/9YRamYaMqWLE69GpWZ97Pn3KYFi1ZSpXzpoJ4Ozdy+m7BK5QmvWRWA8OqViahWmYyN2/LZsuhr3Lc99To3Z3qvZ0hLyXsEoqjZt30PZSuVo1KtKgBUqFGJ2BoV2bEh+zmpsdUrEhrm+YUfGh5G46uasXXNyV+mi5a7+vWhS/cO3HhdX1KSD+a6zpWXduHiC9ty8YVtufv2QaxZtZZWzXM/WT9Q7d69l6VLV9CrZzcAunbtyObNidmmQwEqVjqfOnWbUaduM4YMGcX8L76lY6de2da5+X838OabH/gtu/iWn58l+n/Ap97dZU6+vEp0pzGmpLU2xVrb51ijMaYykPPrnoNCysVSvG8/XNu3UfLp5wGwGRmkPHgPUd17EdXxOkJKlSZmwFBsejrJ9/fFpiQ7nPr0HTqSysAXp5GWnkmIMZQpGc1Lg/6HMYbHbuvMY6/NZPKn3xNTLJJRd3ZzOq7XVHjsXmKubE5Y+TJUm/I07iOpbLzqdnYOf5GqLzyCdVuMMewcOYHMXXudjus1V47qQ+12jSkeW4rrpw4l/UgaH93wFK0e78WBzTu54YNHAHClZzC18whnw3pByp5k3n5kEv1eeRC3tRgM7z72Ogd27uPWZ+5hyYJFLF3wB/WanU+72zvhdrsJDQ1l9S9/MeelojstXLlKRUY8NYRNG7cwfe5bAKSnpdOxTQ/GvjiSLz//li8/z3lOW1F1b7+hvDF5PEOG3sfBlIPcdvsAAOZ88g5PPDGWPxfnf7r0FVe0wBjDN98U6P6lASdh/Eg6dWpLxYqxzJ33PocOHebCC1oxc9abjBqVwJLFf1GzZnW++PJDihUrRlRUJGvX/cpzz03g9dfeczq+TxTkogJjzEDgxGm8BGttoc7DMsYMA+oAdxdmu1NhTp7/9/kBjSkBlDp5iPE/2L3XtPRlpIBT7tPvAUhdWHR/aZyKqIuvB+Dveu0dTuJfZ6/5HIBx1Xs7nMS/Bm3x/KK4NT54vgwUxJubPFc0Vi5doAvDgsb2A57TDcIjqjqcxL8y0j2j9MWj450N4meHj2wCB2fTxlXvnW9xM2jLewXOZ4zZhOeCyRUntD0I9ADaWGt9Ppfu9/uwWWsPArmP0YuIiIicJl8PRWWNzt2En4o10I1zRUREJMhkemlszxgzAegMVAIWGGMOAa2AccAG4NusK5PTrLU+vbxcBZuIiIgEFW+NsFlr+wH9cnnL79O9KthEREQkqLiD8OahKthEREQkqATgs0RPmwo2ERERCSpupwP4gAo2ERERCSqZRlOiIiIiIgEt+Mo1FWwiIiISZDQlKiIiIhLgXEE4xqaCTURERIKKRthEREREApxG2EREREQCnEbYRERERAKcRthEREREApweTSUiIiIS4IKvXFPBJiIiIkEmMwhLNmNtwHcq4AOKiIhIDsapA/eN755v7TB503TH8p0KjbCJiIhIUNFFBw458toDTkfwq+g7xwOQsWeDw0n8K7x8LQB+qdzN4ST+dcn2GQA8EN/D4ST+NX7TBwB0qt7R4ST+NXfLPADKl6zrcBL/2pOyFoCwiKoOJ/GvzPRtAERFVXc4iX+lpm5x9Pi6rYeIiIhIgHMH/ulehaaCTURERIKKpkRFREREApxVwSYiIiIS2ILxth4q2ERERCSoaIRNREREJMC5dNGBiIiISGDTs0RFREREAlww3octxOkAIiIiIt7kwp3vUlDGmEhjzMvGmHXGmJXGmPd8GD1PGmETERGRoOLl56Q/g2fQrq611hpjKntz5wWlgk1ERESCirdunGuMKQ7cCsTZrCrQWrvdKzsvJE2JioiISFBxY/NdjDEDjTGJJywDc9lVbWAv8Kgx5g9jzI/GmCv93B1AI2wiIiISZAoyJWqtTQAS8lktHKgFrLLWDjXG1AcWGGPOtdbuPv2kBacRNhEREQkqXrzoYDOe89feB7DWLgM2Auf5JnneVLCJiIhIUHFbm+9SENbaPcDXwFUAxpgaQE3gb5+Fz4OmREVERCSoeOuigyx3A1OMMWMAF3CnExceqGAD0jJdDJ27lA37DhIVFkr54pE80uZ8qpSKxlrLpF/X8fmaJMJDQihdLILJNzZzOrLX3DFgGHv27SfEhFA8uhjDHriHenVr59keDGqOuo0yV11EVLUKLG01gCN/bwXARIQRP/wWSrdqgM3I5PCKDazr/6LDab2jXsv6dBh0A6HhYaSnpvPxsNdJWr0lx3qVz65G1ydupUT5UhhjmPvsNP76YpEDib0jLCKMvo/2pVHLRmRkZLJhxQbGDRibY73zm57PbY/eTmSxSEJCQnjhwedZs3iNA4m94+lnH+Xq9q2pXiOOFk07smb1uhzrREcX45mxj9Og4flERIQz79MFjBqR82cT6M46qyZvvvE85cqXJflAMrf1fYDVJ/W3c+erGf74INxuS3h4GHPmfMFjj48BoEnj+oxPGEn9+ufx+fxvuLHHnU50o9Bq145n8uQEypcvy4EDKdxxxyDWrMne78jISF5++WkaNrwAYwwbN27hrrseZO/e/QCcd97ZjB8/kgoVyhMSEsJjj43hk0/mO9Edr/Pmkw6stRuAVl7b4SlSwZal64XVaFEzFmMMHyzZxKivVvBq94uZtmQT6/YcZHqfywkPDWH3oVSno3rVuFHDKFkiBoCvf/iFx0aP5+M3X86zPRjsnfcb216ZzfmfPJWtvcYjvcHtZsml/QEIr1DaiXheV6xkcXqN78dL149g1z9J1G56Dr2fv49nr3oo23rhURHc9tqDTB30Chv/+JuQ0BCKlSruUGrvuGXorbit5c6Wnl/CZSqUybFO2YpleSBhIMP7DCdx/VbCI8OJiIzwd1Sv+nT2fF56/nXmfTEtz3UGDLobgMubX0NYWBhTP57EtdddzZzZResX9qsTxvD65Pd5592P6Nq1I69PGkeLy6/Nts7XX//InDlfYK0lPDycH76bxe8LFzN37lds37GLgYOG06DB+bRpc7lDvSi8CRNGM2XKVN59dzpdunRg4sRnadWqS7Z1+vbtRfHixWnSpB0Ar7wyhoED7+GRR56mWLEoPv54Mn37DuSXXxYRGhpKmTKlnOiKT3j5PmwBwa/nsBljrvLn8QoqMiyUy2pVwBgDwAWVS7Mt+QgAby/ayP2X1SM81POjio2JciynLxwrygAOHTqMMSH/2R4MUn5bRfr2fdnaQopFUuHG1mwePfV4W8auA/6O5hPla1Tk0N4Udv2TBMA/v6+mTNXyxJ0Xn229Rp0vZdPitWz8w3Nqhtvl5vC+g/6O6zWRxSJpc30b3hnz9vG2/bv251ivw/868u2sb0lc7xlpzUjL4HDKYb/l9IVff/mD7Uk7/3Od8y+ox9df/QBAZmYm3339Mzf06OyPeF4TG1uOhg3P5/2pMwCYOXMe8fHVqFEjLtt6hw4dPv4LPCoqkojISKzb83rbtu0s+mMpaWnp/g1/GmJjy9GgwflMnToLgFmzPsu13wDR0VGEh4cTGhpKTEw027Z5ZvJ69LiO33//k19+8Yygu1wu9uzZl2P7osqbTzoIFD4bYTPGnJtL82RjTDvAWGtX+erYp2vaks1cXqsCh9Iy2H80nW/X7+TrdTsA6NUonqvqVXE4oXc9PGosCxcvA2DSuCfzbQ9GUfGVyNx/kLgB3Sl9+QW4U9PZOvYjkn/6y+lop233pu3ElC1JjYZnsXnJei646iKiYopRJi6WxJWbjq9XqU4cmWkZ9H1jMKUrlyVp9RY+eerdIlu0Va5RmYMHDnLj//WgQYsGpKemMXX8VJb9vCzbetXrVGfn1h08OfUpSpYpycqFK3lr9JukpaY5lNw/liz+i85d2vPZ3AVERkbQ4Zq2lChRtEZUq8VVIWn7Tlwu1/G2rVu3Ub1aVTZvTsy2bvNmTZgwYTR169Ri4sR3mPfZAn/H9Zq4uCps377rpH4nUa1alWz9njz5fZo2bcTWrYtxudwsWrSEV199C4B69eqQmprGzJlvUrVqJVasWMOQIaOCpmjTCFvhrADmnbRUAj4D5vrwuKfljd/Xs2X/Yfq1OJtMtyXD5SY108U7PS9hTKeGjPt+Nev3FM1fYHkZ/diDfD3rXf7vjpsZN2Fyvu3ByISHEhVfiaPrtrL86iFsGDaZuhMfIKxcSaejnbbUg0d5854EOg3pycBPn+asZueyY+1W3JmubOuFhoVy9uX1+XjY64ztMJQD2/fSfeRtDqU+faHhYVSuUZmt67bwQKcBTHxsIoNfHkLJstn/TsPCQ7mg+YWMvmc0AzrdT/GS0fQc2NOh1P7z4vjXSNq2nS+/nc57H7zKot8Xk5mR6XSsQsvxizlrpuRkv/72B40atyW+1kU0aVKfy1o09UM63zm53yaXfrdu3QKw1KjRhPj4JiQnp/DIIwMACA8Po23blvTvP5SmTduTmJjE888Hzxdzl3XnuxQ1vizYngBWA62stTWttTWBxKw/18pro5PvPJyQkN897bznnUUb+HrdDiZ0vYhi4aGULhZBdHgoHc+pCkDlksVoUKUMq3Yk+y2TP3Xu0JaFi5dzIDmlQO3BJC1xN9blYveMHwE4smozqVt2EV23msPJvGPDwjVM6DGShGuGMWf0+5SsWIad67dlW2fftj2s/3UlyTs904Z/zv6J6g3OciKuV+xO9IxAfDfrOwA2rt7Izq07qFG3Rrb1diXuYtHXizicfAi3y80Pc36gbv26DiT2r7S0dB59eDRXtOjMdZ1uZv/+ZP7++x+nYxXK1sQk4qpWJjQ09HhbtbgqbNm6Lc9t9uzZx2eff023bp38EdEnEhOTqFq1UrZ+x8VVZuvWpGzr3XFHbz755AvS0tLIyMhg2rTZtGzZHIAtW7bx/fe/kpQ1dT5t2mwuuqi+/zrhYwV50kFR47OCzVr7BPAIMM0Yc/ex5gJsl2CtjTu2DByY25MivO/dPzYwf00SE7s3pURU+PH2q+tV4ZdNnpsZp6RmsGJHMnViS/glk68dOnyYXbv3Hn+94PufKV2qBKGhobm2lyoZHP3OTea+gyT/9BelWzUAIDIulqjqFTj6T94f/EVJydh/L6Bod19X1v2ykj2bs5/jtHTer1SvX5vImGKA58rSbas3+zWnN6XsT2HZz8to1LIRALFVY6lYrRKJG7JPlX33yfdceMkFhEV4zhBp1KoxG1dv9Htef4spUZxixTzn5FavEcett9/EKy9NcThV4ezevZelS1fQq2c3ALp27cjmzYk5pkPr1q19fAQqJqY4HTu04a+/Vvs9r7fs3r2XZctW0rOn5yKDLl065NrvjRu30LbtvxdSdOhwJStXes5RnTFjLo0bX0iJrPOV27VryfLlRfdncrJgHGEzvp7nNcZEACOBi4CzrbU5z4r8b/bIaw94P9gJdh48ytWvfUtcqWiiIzzfWCJCQ3i316XsP5LOiC+WH78IoUfDeLrXr+7TPNF3jgcgY88Gnx5n+87dPPDIk6SlpWNCDGVLl+LBfn0pVapkru2+vq1HeHnPwOsvlbv59Dg1n+5L2asuJqJCaTL2peA6nMqSS/oTWb0iZ42/l7AyJcDlZmvCR+z7fKFPswBcst1zwvQD8T18dowbn7mTmhedTUhoKJsXr2PGiDdJTTnCjc/cyYoFf7JywZ8ANOl6GVfefS0ul5vkHfv46OHXSd7hm3Naxm/6AIBO1Tv6ZP8AFatXYsBz91OiTEncLjfTnp/Kr1/8yoi3RvBewnusX74egG53d6PN9W1xuVxs/nszE4a9zJGDR3ySae6WeQCUL+m7Ubwx44bTvsOVVKhYnr1793P48BEubtCWadNfZ8xTL7B0yQrOv+Ac3nj7eTIzXWRmZvLs6JeZ9+mXPsu0J2UtAGERVb2637p1azNl8njKlitDSspBbrt9AKtWreXTT95hxBNj+XPxcoY9fD89elxHRkYmoaEhzJw5j5GjPLM3tWrV4JsFM4iOjiIqKop9+w7wzJiXmDjp7XyOXDCZ6Z4vfVFR3v29UadOLV5/fRzlypUhJeUQffsOZPXqtcye/RYjRyawePFyypQpxYQJYzjnnDpYa1m9eh39+w9l/37PLFGvXt0YNOgeMjMzSUraQb9+Q9m2bYdX8qWmbgHIfX7aD86r2DTf4mblzt8dy3cqfF6wHT+QMc2AltbaMYXc1OcFW6DxV8EWaPxVsAUafxRsgcgfBVsg8kfBFoh8VbAFOl8VbIHO6YLtnAoX51vcrN61sEgVbH67D5u19jfgN38dT0RERM5MRXHKMz+6ca6IiIgEFVsELyrIjwo2ERERCSoaYRMREREJcFYFm4iIiEhgK4r3WcuPCjYREREJKpoSFREREQlwwfgsURVsIiIiElQ0wiYiIiIS4DTCJiIiIhLgdNGBiIiISIBzuTUlKiIiIhLQNCUqIiIiEuB00YGIiIhIgHNrhE1EREQksGmETURERCTA6Rw2ERERkQBng/C2HqYIVKEBH1BERERyME4dODyiar61Q0b6NsfynYoQpwMUgHFqMcYMcvL46rf6rX6r3+q3+l2E++2YjPRtJr/FyXynoiiMsDnGGJNorY1zOoe/qd9nFvX7zKJ+n1nO1H4Ho6IwwiYiIiJyRlPBJiIiIhLgVLD9twSnAzhE/T6zqN9nFvX7zHKm9jvo6Bw2ERERkQCnETYRERGRAKeCTURERCTA6UkHeTDGlAC2Ax9Ya/s6ncfXzpT+GmM2AalZSySwBLjDWnvYyVxOONN+Fmdaf09mjAkDhgE9ARcQCvwADLbWHnAym6+c8HeeBkQDq4Ax1tpfnMzlDyf9ewf4zVp7t3OJ5HRphC1vPYDFQDdjTIzTYfzgTOpvd2ttA+BcoCRwy4lvGmPijTHfOZDLCf/5swhCZ1p/T/QGcBHQ3Fp7Hp6fwVdAWUdT+V53a219a20dYArwmTGmqdOh/KS7tbZB1qJirYhTwZa324ExwI/ADQ5n8Yczrb/gGWUpDux3OkgAONN+FmdUf40xZwHXA7daa/cDWGvd1tqPrbUbnE3nP9baT4BXgAedziJSWCrYcmGMOQ+oBszH8630dmcT+daZ1l9gujFmKbATz7NqP3I4j5POtJ/FmdbfYxoB66y1e5wOEgAWAec5HcJPphtjlmYtXZwOI6dHBVvubgfesda6gHlALWPMOQ5n8qUzrb/HpsXKARuBMcaYasc+2IDPgCYnfNC96Wha38rxs3A4j6+daf2VnIrcMyRPw4lTorOcDiOnRwXbSYwx4UBv4OaskzbX4zlZ9TYnc/nKf/XXGHPit7NyTub0BWttJjADuNpau/XYBxvQAfjjhA+6W51N6nsn/iyczuIPJ/Y32P+dZ1kM1Ani/hXGRcAKp0OIFJauEs2pM7DBWtvsWIMx5nzga2PMMGtthnPRfCLP/gJxQdjfk7UG/nY6RIA4034WrYG/rbXdnQ7ia9ba9caYGcAbxphbrLUHjDEG+B/ws7X2H4cj+oUxpjNwD2fIFxMJLirYcrodeP/EBmvtCmNMEnANMNORVL5zpvUXPOd1pALhwCbgTL566kz7WZxp/T3RbcCjwO/GmEw8U4M/AHMcTeV7040xaXguMlkFdLDW/uZwJpFC06OpRERERAKczmETERERCXAq2EREREQCnAo2ERERkQCngk1EREQkwKlgExEREQlwKthEREREApwKNhEREZEAp4JNREREJMCpYBMREREJcP8PoBlTjFw0a88AAAAASUVORK5CYII=">
            <a:extLst>
              <a:ext uri="{FF2B5EF4-FFF2-40B4-BE49-F238E27FC236}">
                <a16:creationId xmlns:a16="http://schemas.microsoft.com/office/drawing/2014/main" id="{408E8E44-B1DA-9146-831E-C3A9CF8C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89" y="1903664"/>
            <a:ext cx="8676222" cy="3050671"/>
          </a:xfrm>
          <a:prstGeom prst="roundRect">
            <a:avLst>
              <a:gd name="adj" fmla="val 438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33C4F-D85B-8E44-8303-6616D6CD70FE}"/>
              </a:ext>
            </a:extLst>
          </p:cNvPr>
          <p:cNvSpPr txBox="1"/>
          <p:nvPr/>
        </p:nvSpPr>
        <p:spPr>
          <a:xfrm>
            <a:off x="3050059" y="5147618"/>
            <a:ext cx="609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erican Typewriter" panose="02090604020004020304" pitchFamily="18" charset="77"/>
              </a:rPr>
              <a:t>A little…</a:t>
            </a:r>
          </a:p>
          <a:p>
            <a:r>
              <a:rPr lang="en-US" sz="2000" b="1" dirty="0">
                <a:latin typeface="American Typewriter" panose="02090604020004020304" pitchFamily="18" charset="77"/>
              </a:rPr>
              <a:t>People tend to do worse in lower level classes</a:t>
            </a:r>
          </a:p>
        </p:txBody>
      </p:sp>
    </p:spTree>
    <p:extLst>
      <p:ext uri="{BB962C8B-B14F-4D97-AF65-F5344CB8AC3E}">
        <p14:creationId xmlns:p14="http://schemas.microsoft.com/office/powerpoint/2010/main" val="267404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American Typewriter</vt:lpstr>
      <vt:lpstr>Arial</vt:lpstr>
      <vt:lpstr>Century Gothic</vt:lpstr>
      <vt:lpstr>Mesh</vt:lpstr>
      <vt:lpstr>Analysis of UW Course Grade Distribution 2010-2016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UW Course Grade Distribution 2010-2016</dc:title>
  <dc:creator>Marissa Hermsen</dc:creator>
  <cp:lastModifiedBy>Marissa Hermsen</cp:lastModifiedBy>
  <cp:revision>2</cp:revision>
  <dcterms:created xsi:type="dcterms:W3CDTF">2019-03-15T16:36:41Z</dcterms:created>
  <dcterms:modified xsi:type="dcterms:W3CDTF">2019-03-15T16:41:39Z</dcterms:modified>
</cp:coreProperties>
</file>