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7"/>
  </p:notesMasterIdLst>
  <p:sldIdLst>
    <p:sldId id="280" r:id="rId4"/>
    <p:sldId id="257" r:id="rId5"/>
    <p:sldId id="258" r:id="rId6"/>
    <p:sldId id="271" r:id="rId7"/>
    <p:sldId id="270" r:id="rId8"/>
    <p:sldId id="286" r:id="rId9"/>
    <p:sldId id="262" r:id="rId10"/>
    <p:sldId id="260" r:id="rId11"/>
    <p:sldId id="261" r:id="rId12"/>
    <p:sldId id="263" r:id="rId13"/>
    <p:sldId id="264" r:id="rId14"/>
    <p:sldId id="266" r:id="rId15"/>
    <p:sldId id="268" r:id="rId16"/>
    <p:sldId id="269" r:id="rId17"/>
    <p:sldId id="276" r:id="rId18"/>
    <p:sldId id="273" r:id="rId19"/>
    <p:sldId id="274" r:id="rId20"/>
    <p:sldId id="267" r:id="rId21"/>
    <p:sldId id="265" r:id="rId22"/>
    <p:sldId id="277" r:id="rId23"/>
    <p:sldId id="259" r:id="rId24"/>
    <p:sldId id="28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94" autoAdjust="0"/>
    <p:restoredTop sz="77483"/>
  </p:normalViewPr>
  <p:slideViewPr>
    <p:cSldViewPr snapToGrid="0">
      <p:cViewPr varScale="1">
        <p:scale>
          <a:sx n="125" d="100"/>
          <a:sy n="125" d="100"/>
        </p:scale>
        <p:origin x="168"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37876-6CC4-D545-8C09-8F0508050B47}" type="datetimeFigureOut">
              <a:rPr lang="en-US" smtClean="0"/>
              <a:t>8/28/16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F95A0-6A30-AF48-84A9-7E1CE6F65DEE}" type="slidenum">
              <a:rPr lang="en-US" smtClean="0"/>
              <a:t>‹#›</a:t>
            </a:fld>
            <a:endParaRPr lang="en-US"/>
          </a:p>
        </p:txBody>
      </p:sp>
    </p:spTree>
    <p:extLst>
      <p:ext uri="{BB962C8B-B14F-4D97-AF65-F5344CB8AC3E}">
        <p14:creationId xmlns:p14="http://schemas.microsoft.com/office/powerpoint/2010/main" val="1537448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1F95A0-6A30-AF48-84A9-7E1CE6F65DEE}" type="slidenum">
              <a:rPr lang="en-US" smtClean="0"/>
              <a:t>7</a:t>
            </a:fld>
            <a:endParaRPr lang="en-US"/>
          </a:p>
        </p:txBody>
      </p:sp>
    </p:spTree>
    <p:extLst>
      <p:ext uri="{BB962C8B-B14F-4D97-AF65-F5344CB8AC3E}">
        <p14:creationId xmlns:p14="http://schemas.microsoft.com/office/powerpoint/2010/main" val="1369833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1F95A0-6A30-AF48-84A9-7E1CE6F65DEE}" type="slidenum">
              <a:rPr lang="en-US" smtClean="0"/>
              <a:t>8</a:t>
            </a:fld>
            <a:endParaRPr lang="en-US"/>
          </a:p>
        </p:txBody>
      </p:sp>
    </p:spTree>
    <p:extLst>
      <p:ext uri="{BB962C8B-B14F-4D97-AF65-F5344CB8AC3E}">
        <p14:creationId xmlns:p14="http://schemas.microsoft.com/office/powerpoint/2010/main" val="1761661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2346D3-0B3B-4B48-8E8A-1462555FE3EB}"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AACDF-5124-4050-9C52-B395A0DB0433}" type="slidenum">
              <a:rPr lang="en-US" smtClean="0"/>
              <a:t>‹#›</a:t>
            </a:fld>
            <a:endParaRPr lang="en-US"/>
          </a:p>
        </p:txBody>
      </p:sp>
    </p:spTree>
    <p:extLst>
      <p:ext uri="{BB962C8B-B14F-4D97-AF65-F5344CB8AC3E}">
        <p14:creationId xmlns:p14="http://schemas.microsoft.com/office/powerpoint/2010/main" val="2250560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346D3-0B3B-4B48-8E8A-1462555FE3EB}"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AACDF-5124-4050-9C52-B395A0DB0433}" type="slidenum">
              <a:rPr lang="en-US" smtClean="0"/>
              <a:t>‹#›</a:t>
            </a:fld>
            <a:endParaRPr lang="en-US"/>
          </a:p>
        </p:txBody>
      </p:sp>
    </p:spTree>
    <p:extLst>
      <p:ext uri="{BB962C8B-B14F-4D97-AF65-F5344CB8AC3E}">
        <p14:creationId xmlns:p14="http://schemas.microsoft.com/office/powerpoint/2010/main" val="113725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346D3-0B3B-4B48-8E8A-1462555FE3EB}"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AACDF-5124-4050-9C52-B395A0DB0433}" type="slidenum">
              <a:rPr lang="en-US" smtClean="0"/>
              <a:t>‹#›</a:t>
            </a:fld>
            <a:endParaRPr lang="en-US"/>
          </a:p>
        </p:txBody>
      </p:sp>
    </p:spTree>
    <p:extLst>
      <p:ext uri="{BB962C8B-B14F-4D97-AF65-F5344CB8AC3E}">
        <p14:creationId xmlns:p14="http://schemas.microsoft.com/office/powerpoint/2010/main" val="2093804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endParaRPr lang="en-US" altLang="en-US"/>
          </a:p>
          <a:p>
            <a:pPr>
              <a:defRPr/>
            </a:pPr>
            <a:fld id="{E6A29779-FDDA-46F3-B72B-5298A282E86D}" type="slidenum">
              <a:rPr lang="en-US" altLang="en-US"/>
              <a:pPr>
                <a:defRPr/>
              </a:pPr>
              <a:t>‹#›</a:t>
            </a:fld>
            <a:endParaRPr lang="en-US" altLang="en-US"/>
          </a:p>
        </p:txBody>
      </p:sp>
    </p:spTree>
    <p:extLst>
      <p:ext uri="{BB962C8B-B14F-4D97-AF65-F5344CB8AC3E}">
        <p14:creationId xmlns:p14="http://schemas.microsoft.com/office/powerpoint/2010/main" val="2381492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Spring 2009</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54867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2346D3-0B3B-4B48-8E8A-1462555FE3EB}"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AACDF-5124-4050-9C52-B395A0DB0433}" type="slidenum">
              <a:rPr lang="en-US" smtClean="0"/>
              <a:t>‹#›</a:t>
            </a:fld>
            <a:endParaRPr lang="en-US"/>
          </a:p>
        </p:txBody>
      </p:sp>
    </p:spTree>
    <p:extLst>
      <p:ext uri="{BB962C8B-B14F-4D97-AF65-F5344CB8AC3E}">
        <p14:creationId xmlns:p14="http://schemas.microsoft.com/office/powerpoint/2010/main" val="233023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2346D3-0B3B-4B48-8E8A-1462555FE3EB}"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AACDF-5124-4050-9C52-B395A0DB0433}" type="slidenum">
              <a:rPr lang="en-US" smtClean="0"/>
              <a:t>‹#›</a:t>
            </a:fld>
            <a:endParaRPr lang="en-US"/>
          </a:p>
        </p:txBody>
      </p:sp>
    </p:spTree>
    <p:extLst>
      <p:ext uri="{BB962C8B-B14F-4D97-AF65-F5344CB8AC3E}">
        <p14:creationId xmlns:p14="http://schemas.microsoft.com/office/powerpoint/2010/main" val="98794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2346D3-0B3B-4B48-8E8A-1462555FE3EB}" type="datetimeFigureOut">
              <a:rPr lang="en-US" smtClean="0"/>
              <a:t>8/26/16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AACDF-5124-4050-9C52-B395A0DB0433}" type="slidenum">
              <a:rPr lang="en-US" smtClean="0"/>
              <a:t>‹#›</a:t>
            </a:fld>
            <a:endParaRPr lang="en-US"/>
          </a:p>
        </p:txBody>
      </p:sp>
    </p:spTree>
    <p:extLst>
      <p:ext uri="{BB962C8B-B14F-4D97-AF65-F5344CB8AC3E}">
        <p14:creationId xmlns:p14="http://schemas.microsoft.com/office/powerpoint/2010/main" val="324255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2346D3-0B3B-4B48-8E8A-1462555FE3EB}" type="datetimeFigureOut">
              <a:rPr lang="en-US" smtClean="0"/>
              <a:t>8/26/16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0AACDF-5124-4050-9C52-B395A0DB0433}" type="slidenum">
              <a:rPr lang="en-US" smtClean="0"/>
              <a:t>‹#›</a:t>
            </a:fld>
            <a:endParaRPr lang="en-US"/>
          </a:p>
        </p:txBody>
      </p:sp>
    </p:spTree>
    <p:extLst>
      <p:ext uri="{BB962C8B-B14F-4D97-AF65-F5344CB8AC3E}">
        <p14:creationId xmlns:p14="http://schemas.microsoft.com/office/powerpoint/2010/main" val="708723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2346D3-0B3B-4B48-8E8A-1462555FE3EB}" type="datetimeFigureOut">
              <a:rPr lang="en-US" smtClean="0"/>
              <a:t>8/26/16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0AACDF-5124-4050-9C52-B395A0DB0433}" type="slidenum">
              <a:rPr lang="en-US" smtClean="0"/>
              <a:t>‹#›</a:t>
            </a:fld>
            <a:endParaRPr lang="en-US"/>
          </a:p>
        </p:txBody>
      </p:sp>
    </p:spTree>
    <p:extLst>
      <p:ext uri="{BB962C8B-B14F-4D97-AF65-F5344CB8AC3E}">
        <p14:creationId xmlns:p14="http://schemas.microsoft.com/office/powerpoint/2010/main" val="244169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346D3-0B3B-4B48-8E8A-1462555FE3EB}" type="datetimeFigureOut">
              <a:rPr lang="en-US" smtClean="0"/>
              <a:t>8/26/16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0AACDF-5124-4050-9C52-B395A0DB0433}" type="slidenum">
              <a:rPr lang="en-US" smtClean="0"/>
              <a:t>‹#›</a:t>
            </a:fld>
            <a:endParaRPr lang="en-US"/>
          </a:p>
        </p:txBody>
      </p:sp>
    </p:spTree>
    <p:extLst>
      <p:ext uri="{BB962C8B-B14F-4D97-AF65-F5344CB8AC3E}">
        <p14:creationId xmlns:p14="http://schemas.microsoft.com/office/powerpoint/2010/main" val="273637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346D3-0B3B-4B48-8E8A-1462555FE3EB}" type="datetimeFigureOut">
              <a:rPr lang="en-US" smtClean="0"/>
              <a:t>8/26/16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AACDF-5124-4050-9C52-B395A0DB0433}" type="slidenum">
              <a:rPr lang="en-US" smtClean="0"/>
              <a:t>‹#›</a:t>
            </a:fld>
            <a:endParaRPr lang="en-US"/>
          </a:p>
        </p:txBody>
      </p:sp>
    </p:spTree>
    <p:extLst>
      <p:ext uri="{BB962C8B-B14F-4D97-AF65-F5344CB8AC3E}">
        <p14:creationId xmlns:p14="http://schemas.microsoft.com/office/powerpoint/2010/main" val="1461514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2346D3-0B3B-4B48-8E8A-1462555FE3EB}" type="datetimeFigureOut">
              <a:rPr lang="en-US" smtClean="0"/>
              <a:t>8/26/16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AACDF-5124-4050-9C52-B395A0DB0433}" type="slidenum">
              <a:rPr lang="en-US" smtClean="0"/>
              <a:t>‹#›</a:t>
            </a:fld>
            <a:endParaRPr lang="en-US"/>
          </a:p>
        </p:txBody>
      </p:sp>
    </p:spTree>
    <p:extLst>
      <p:ext uri="{BB962C8B-B14F-4D97-AF65-F5344CB8AC3E}">
        <p14:creationId xmlns:p14="http://schemas.microsoft.com/office/powerpoint/2010/main" val="2971803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346D3-0B3B-4B48-8E8A-1462555FE3EB}" type="datetimeFigureOut">
              <a:rPr lang="en-US" smtClean="0"/>
              <a:t>8/26/16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AACDF-5124-4050-9C52-B395A0DB0433}" type="slidenum">
              <a:rPr lang="en-US" smtClean="0"/>
              <a:t>‹#›</a:t>
            </a:fld>
            <a:endParaRPr lang="en-US"/>
          </a:p>
        </p:txBody>
      </p:sp>
    </p:spTree>
    <p:extLst>
      <p:ext uri="{BB962C8B-B14F-4D97-AF65-F5344CB8AC3E}">
        <p14:creationId xmlns:p14="http://schemas.microsoft.com/office/powerpoint/2010/main" val="4014500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1066800"/>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905000"/>
            <a:ext cx="10972800"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0" y="6492876"/>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cs typeface="+mn-cs"/>
              </a:defRPr>
            </a:lvl1pPr>
          </a:lstStyle>
          <a:p>
            <a:pPr defTabSz="914377">
              <a:defRPr/>
            </a:pPr>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ea typeface="MS PGothic" panose="020B0600070205080204" pitchFamily="34" charset="-128"/>
                <a:cs typeface="Arial" panose="020B0604020202020204" pitchFamily="34" charset="0"/>
              </a:defRPr>
            </a:lvl1pPr>
          </a:lstStyle>
          <a:p>
            <a:pPr defTabSz="914377" fontAlgn="base">
              <a:spcBef>
                <a:spcPct val="0"/>
              </a:spcBef>
              <a:spcAft>
                <a:spcPct val="0"/>
              </a:spcAft>
              <a:defRPr/>
            </a:pPr>
            <a:endParaRPr lang="en-US" altLang="en-US"/>
          </a:p>
        </p:txBody>
      </p:sp>
      <p:pic>
        <p:nvPicPr>
          <p:cNvPr id="1030" name="Picture 3" descr="PowerPoint2.jpg"/>
          <p:cNvPicPr>
            <a:picLocks noChangeAspect="1"/>
          </p:cNvPicPr>
          <p:nvPr/>
        </p:nvPicPr>
        <p:blipFill>
          <a:blip r:embed="rId3">
            <a:extLst>
              <a:ext uri="{28A0092B-C50C-407E-A947-70E740481C1C}">
                <a14:useLocalDpi xmlns:a14="http://schemas.microsoft.com/office/drawing/2010/main" val="0"/>
              </a:ext>
            </a:extLst>
          </a:blip>
          <a:srcRect b="85551"/>
          <a:stretch>
            <a:fillRect/>
          </a:stretch>
        </p:blipFill>
        <p:spPr bwMode="auto">
          <a:xfrm>
            <a:off x="0" y="1"/>
            <a:ext cx="1219200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62000"/>
            <a:ext cx="38777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629400"/>
            <a:ext cx="1219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406400" y="685801"/>
            <a:ext cx="5731933" cy="307777"/>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377" fontAlgn="base">
              <a:spcBef>
                <a:spcPct val="0"/>
              </a:spcBef>
              <a:spcAft>
                <a:spcPct val="0"/>
              </a:spcAft>
              <a:defRPr/>
            </a:pPr>
            <a:r>
              <a:rPr lang="en-US" altLang="en-US" sz="1400" smtClean="0">
                <a:solidFill>
                  <a:srgbClr val="000000"/>
                </a:solidFill>
                <a:ea typeface="MS PGothic" panose="020B0600070205080204" pitchFamily="34" charset="-128"/>
              </a:rPr>
              <a:t>School of Computer Science and Mathematics</a:t>
            </a:r>
          </a:p>
        </p:txBody>
      </p:sp>
      <p:sp>
        <p:nvSpPr>
          <p:cNvPr id="12" name="Slide Number Placeholder 5"/>
          <p:cNvSpPr>
            <a:spLocks noGrp="1"/>
          </p:cNvSpPr>
          <p:nvPr>
            <p:ph type="sldNum" sz="quarter" idx="4"/>
          </p:nvPr>
        </p:nvSpPr>
        <p:spPr>
          <a:xfrm>
            <a:off x="11277600" y="6477000"/>
            <a:ext cx="914400" cy="3810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100">
                <a:solidFill>
                  <a:srgbClr val="FFFFFF"/>
                </a:solidFill>
                <a:ea typeface="MS PGothic" panose="020B0600070205080204" pitchFamily="34" charset="-128"/>
                <a:cs typeface="Arial" panose="020B0604020202020204" pitchFamily="34" charset="0"/>
              </a:defRPr>
            </a:lvl1pPr>
          </a:lstStyle>
          <a:p>
            <a:pPr defTabSz="914377" fontAlgn="base">
              <a:spcBef>
                <a:spcPct val="0"/>
              </a:spcBef>
              <a:spcAft>
                <a:spcPct val="0"/>
              </a:spcAft>
              <a:defRPr/>
            </a:pPr>
            <a:endParaRPr lang="en-US" altLang="en-US" smtClean="0"/>
          </a:p>
          <a:p>
            <a:pPr defTabSz="914377" fontAlgn="base">
              <a:spcBef>
                <a:spcPct val="0"/>
              </a:spcBef>
              <a:spcAft>
                <a:spcPct val="0"/>
              </a:spcAft>
              <a:defRPr/>
            </a:pPr>
            <a:fld id="{98803572-D083-43A5-A2A8-FA9BC05BE25F}" type="slidenum">
              <a:rPr lang="en-US" altLang="en-US" smtClean="0"/>
              <a:pPr defTabSz="914377" fontAlgn="base">
                <a:spcBef>
                  <a:spcPct val="0"/>
                </a:spcBef>
                <a:spcAft>
                  <a:spcPct val="0"/>
                </a:spcAft>
                <a:defRPr/>
              </a:pPr>
              <a:t>‹#›</a:t>
            </a:fld>
            <a:endParaRPr lang="en-US" altLang="en-US"/>
          </a:p>
        </p:txBody>
      </p:sp>
    </p:spTree>
    <p:extLst>
      <p:ext uri="{BB962C8B-B14F-4D97-AF65-F5344CB8AC3E}">
        <p14:creationId xmlns:p14="http://schemas.microsoft.com/office/powerpoint/2010/main" val="589517504"/>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defRPr>
      </a:lvl2pPr>
      <a:lvl3pPr algn="ctr" rtl="0" eaLnBrk="0" fontAlgn="base" hangingPunct="0">
        <a:spcBef>
          <a:spcPct val="0"/>
        </a:spcBef>
        <a:spcAft>
          <a:spcPct val="0"/>
        </a:spcAft>
        <a:defRPr sz="4400">
          <a:solidFill>
            <a:schemeClr val="tx1"/>
          </a:solidFill>
          <a:latin typeface="Arial" panose="020B0604020202020204" pitchFamily="34" charset="0"/>
        </a:defRPr>
      </a:lvl3pPr>
      <a:lvl4pPr algn="ctr" rtl="0" eaLnBrk="0" fontAlgn="base" hangingPunct="0">
        <a:spcBef>
          <a:spcPct val="0"/>
        </a:spcBef>
        <a:spcAft>
          <a:spcPct val="0"/>
        </a:spcAft>
        <a:defRPr sz="4400">
          <a:solidFill>
            <a:schemeClr val="tx1"/>
          </a:solidFill>
          <a:latin typeface="Arial" panose="020B0604020202020204" pitchFamily="34" charset="0"/>
        </a:defRPr>
      </a:lvl4pPr>
      <a:lvl5pPr algn="ctr" rtl="0" eaLnBrk="0" fontAlgn="base" hangingPunct="0">
        <a:spcBef>
          <a:spcPct val="0"/>
        </a:spcBef>
        <a:spcAft>
          <a:spcPct val="0"/>
        </a:spcAft>
        <a:defRPr sz="4400">
          <a:solidFill>
            <a:schemeClr val="tx1"/>
          </a:solidFill>
          <a:latin typeface="Arial" panose="020B0604020202020204" pitchFamily="34" charset="0"/>
        </a:defRPr>
      </a:lvl5pPr>
      <a:lvl6pPr marL="457189" algn="ctr" rtl="0" eaLnBrk="0" fontAlgn="base" hangingPunct="0">
        <a:spcBef>
          <a:spcPct val="0"/>
        </a:spcBef>
        <a:spcAft>
          <a:spcPct val="0"/>
        </a:spcAft>
        <a:defRPr sz="4400">
          <a:solidFill>
            <a:schemeClr val="tx1"/>
          </a:solidFill>
          <a:latin typeface="Arial" panose="020B0604020202020204" pitchFamily="34" charset="0"/>
        </a:defRPr>
      </a:lvl6pPr>
      <a:lvl7pPr marL="914377" algn="ctr" rtl="0" eaLnBrk="0" fontAlgn="base" hangingPunct="0">
        <a:spcBef>
          <a:spcPct val="0"/>
        </a:spcBef>
        <a:spcAft>
          <a:spcPct val="0"/>
        </a:spcAft>
        <a:defRPr sz="4400">
          <a:solidFill>
            <a:schemeClr val="tx1"/>
          </a:solidFill>
          <a:latin typeface="Arial" panose="020B0604020202020204" pitchFamily="34" charset="0"/>
        </a:defRPr>
      </a:lvl7pPr>
      <a:lvl8pPr marL="1371566" algn="ctr" rtl="0" eaLnBrk="0" fontAlgn="base" hangingPunct="0">
        <a:spcBef>
          <a:spcPct val="0"/>
        </a:spcBef>
        <a:spcAft>
          <a:spcPct val="0"/>
        </a:spcAft>
        <a:defRPr sz="4400">
          <a:solidFill>
            <a:schemeClr val="tx1"/>
          </a:solidFill>
          <a:latin typeface="Arial" panose="020B0604020202020204" pitchFamily="34" charset="0"/>
        </a:defRPr>
      </a:lvl8pPr>
      <a:lvl9pPr marL="1828754" algn="ctr" rtl="0" eaLnBrk="0" fontAlgn="base" hangingPunct="0">
        <a:spcBef>
          <a:spcPct val="0"/>
        </a:spcBef>
        <a:spcAft>
          <a:spcPct val="0"/>
        </a:spcAft>
        <a:defRPr sz="4400">
          <a:solidFill>
            <a:schemeClr val="tx1"/>
          </a:solidFill>
          <a:latin typeface="Arial" panose="020B0604020202020204" pitchFamily="34" charset="0"/>
        </a:defRPr>
      </a:lvl9pPr>
    </p:titleStyle>
    <p:bodyStyle>
      <a:lvl1pPr marL="342891" indent="-342891"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32" indent="-285744"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71"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49"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1066800"/>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09600" y="1905000"/>
            <a:ext cx="10972800"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0" y="6492876"/>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cs typeface="+mn-cs"/>
              </a:defRPr>
            </a:lvl1pPr>
          </a:lstStyle>
          <a:p>
            <a:pPr defTabSz="914377">
              <a:defRPr/>
            </a:pPr>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ea typeface="MS PGothic" panose="020B0600070205080204" pitchFamily="34" charset="-128"/>
                <a:cs typeface="Arial" panose="020B0604020202020204" pitchFamily="34" charset="0"/>
              </a:defRPr>
            </a:lvl1pPr>
          </a:lstStyle>
          <a:p>
            <a:pPr defTabSz="914377" fontAlgn="base">
              <a:spcBef>
                <a:spcPct val="0"/>
              </a:spcBef>
              <a:spcAft>
                <a:spcPct val="0"/>
              </a:spcAft>
              <a:defRPr/>
            </a:pPr>
            <a:endParaRPr lang="en-US" altLang="en-US"/>
          </a:p>
        </p:txBody>
      </p:sp>
      <p:pic>
        <p:nvPicPr>
          <p:cNvPr id="1030" name="Picture 3" descr="PowerPoint2.jpg"/>
          <p:cNvPicPr>
            <a:picLocks noChangeAspect="1"/>
          </p:cNvPicPr>
          <p:nvPr/>
        </p:nvPicPr>
        <p:blipFill>
          <a:blip r:embed="rId3">
            <a:extLst>
              <a:ext uri="{28A0092B-C50C-407E-A947-70E740481C1C}">
                <a14:useLocalDpi xmlns:a14="http://schemas.microsoft.com/office/drawing/2010/main" val="0"/>
              </a:ext>
            </a:extLst>
          </a:blip>
          <a:srcRect b="85551"/>
          <a:stretch>
            <a:fillRect/>
          </a:stretch>
        </p:blipFill>
        <p:spPr bwMode="auto">
          <a:xfrm>
            <a:off x="0" y="1"/>
            <a:ext cx="1219200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62000"/>
            <a:ext cx="387773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629400"/>
            <a:ext cx="1219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406400" y="685801"/>
            <a:ext cx="5731933" cy="307777"/>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377" fontAlgn="base">
              <a:spcBef>
                <a:spcPct val="0"/>
              </a:spcBef>
              <a:spcAft>
                <a:spcPct val="0"/>
              </a:spcAft>
              <a:defRPr/>
            </a:pPr>
            <a:r>
              <a:rPr lang="en-US" altLang="en-US" sz="1400" smtClean="0">
                <a:solidFill>
                  <a:srgbClr val="000000"/>
                </a:solidFill>
                <a:ea typeface="MS PGothic" panose="020B0600070205080204" pitchFamily="34" charset="-128"/>
              </a:rPr>
              <a:t>School of Computer Science and Mathematics</a:t>
            </a:r>
          </a:p>
        </p:txBody>
      </p:sp>
      <p:sp>
        <p:nvSpPr>
          <p:cNvPr id="12" name="Slide Number Placeholder 5"/>
          <p:cNvSpPr>
            <a:spLocks noGrp="1"/>
          </p:cNvSpPr>
          <p:nvPr>
            <p:ph type="sldNum" sz="quarter" idx="4"/>
          </p:nvPr>
        </p:nvSpPr>
        <p:spPr>
          <a:xfrm>
            <a:off x="11277600" y="6477000"/>
            <a:ext cx="914400" cy="3810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100">
                <a:solidFill>
                  <a:srgbClr val="FFFFFF"/>
                </a:solidFill>
                <a:ea typeface="MS PGothic" panose="020B0600070205080204" pitchFamily="34" charset="-128"/>
                <a:cs typeface="Arial" panose="020B0604020202020204" pitchFamily="34" charset="0"/>
              </a:defRPr>
            </a:lvl1pPr>
          </a:lstStyle>
          <a:p>
            <a:pPr defTabSz="914377" fontAlgn="base">
              <a:spcBef>
                <a:spcPct val="0"/>
              </a:spcBef>
              <a:spcAft>
                <a:spcPct val="0"/>
              </a:spcAft>
              <a:defRPr/>
            </a:pPr>
            <a:endParaRPr lang="en-US" altLang="en-US" smtClean="0"/>
          </a:p>
          <a:p>
            <a:pPr defTabSz="914377" fontAlgn="base">
              <a:spcBef>
                <a:spcPct val="0"/>
              </a:spcBef>
              <a:spcAft>
                <a:spcPct val="0"/>
              </a:spcAft>
              <a:defRPr/>
            </a:pPr>
            <a:fld id="{2C7D94CA-416F-497D-9A04-956AA3DF8A44}" type="slidenum">
              <a:rPr lang="en-US" altLang="en-US" smtClean="0"/>
              <a:pPr defTabSz="914377" fontAlgn="base">
                <a:spcBef>
                  <a:spcPct val="0"/>
                </a:spcBef>
                <a:spcAft>
                  <a:spcPct val="0"/>
                </a:spcAft>
                <a:defRPr/>
              </a:pPr>
              <a:t>‹#›</a:t>
            </a:fld>
            <a:endParaRPr lang="en-US" altLang="en-US"/>
          </a:p>
        </p:txBody>
      </p:sp>
    </p:spTree>
    <p:extLst>
      <p:ext uri="{BB962C8B-B14F-4D97-AF65-F5344CB8AC3E}">
        <p14:creationId xmlns:p14="http://schemas.microsoft.com/office/powerpoint/2010/main" val="2040876457"/>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defRPr>
      </a:lvl2pPr>
      <a:lvl3pPr algn="ctr" rtl="0" eaLnBrk="0" fontAlgn="base" hangingPunct="0">
        <a:spcBef>
          <a:spcPct val="0"/>
        </a:spcBef>
        <a:spcAft>
          <a:spcPct val="0"/>
        </a:spcAft>
        <a:defRPr sz="4400">
          <a:solidFill>
            <a:schemeClr val="tx1"/>
          </a:solidFill>
          <a:latin typeface="Arial" panose="020B0604020202020204" pitchFamily="34" charset="0"/>
        </a:defRPr>
      </a:lvl3pPr>
      <a:lvl4pPr algn="ctr" rtl="0" eaLnBrk="0" fontAlgn="base" hangingPunct="0">
        <a:spcBef>
          <a:spcPct val="0"/>
        </a:spcBef>
        <a:spcAft>
          <a:spcPct val="0"/>
        </a:spcAft>
        <a:defRPr sz="4400">
          <a:solidFill>
            <a:schemeClr val="tx1"/>
          </a:solidFill>
          <a:latin typeface="Arial" panose="020B0604020202020204" pitchFamily="34" charset="0"/>
        </a:defRPr>
      </a:lvl4pPr>
      <a:lvl5pPr algn="ctr" rtl="0" eaLnBrk="0" fontAlgn="base" hangingPunct="0">
        <a:spcBef>
          <a:spcPct val="0"/>
        </a:spcBef>
        <a:spcAft>
          <a:spcPct val="0"/>
        </a:spcAft>
        <a:defRPr sz="4400">
          <a:solidFill>
            <a:schemeClr val="tx1"/>
          </a:solidFill>
          <a:latin typeface="Arial" panose="020B0604020202020204" pitchFamily="34" charset="0"/>
        </a:defRPr>
      </a:lvl5pPr>
      <a:lvl6pPr marL="457189" algn="ctr" rtl="0" eaLnBrk="0" fontAlgn="base" hangingPunct="0">
        <a:spcBef>
          <a:spcPct val="0"/>
        </a:spcBef>
        <a:spcAft>
          <a:spcPct val="0"/>
        </a:spcAft>
        <a:defRPr sz="4400">
          <a:solidFill>
            <a:schemeClr val="tx1"/>
          </a:solidFill>
          <a:latin typeface="Arial" panose="020B0604020202020204" pitchFamily="34" charset="0"/>
        </a:defRPr>
      </a:lvl6pPr>
      <a:lvl7pPr marL="914377" algn="ctr" rtl="0" eaLnBrk="0" fontAlgn="base" hangingPunct="0">
        <a:spcBef>
          <a:spcPct val="0"/>
        </a:spcBef>
        <a:spcAft>
          <a:spcPct val="0"/>
        </a:spcAft>
        <a:defRPr sz="4400">
          <a:solidFill>
            <a:schemeClr val="tx1"/>
          </a:solidFill>
          <a:latin typeface="Arial" panose="020B0604020202020204" pitchFamily="34" charset="0"/>
        </a:defRPr>
      </a:lvl7pPr>
      <a:lvl8pPr marL="1371566" algn="ctr" rtl="0" eaLnBrk="0" fontAlgn="base" hangingPunct="0">
        <a:spcBef>
          <a:spcPct val="0"/>
        </a:spcBef>
        <a:spcAft>
          <a:spcPct val="0"/>
        </a:spcAft>
        <a:defRPr sz="4400">
          <a:solidFill>
            <a:schemeClr val="tx1"/>
          </a:solidFill>
          <a:latin typeface="Arial" panose="020B0604020202020204" pitchFamily="34" charset="0"/>
        </a:defRPr>
      </a:lvl8pPr>
      <a:lvl9pPr marL="1828754" algn="ctr" rtl="0" eaLnBrk="0" fontAlgn="base" hangingPunct="0">
        <a:spcBef>
          <a:spcPct val="0"/>
        </a:spcBef>
        <a:spcAft>
          <a:spcPct val="0"/>
        </a:spcAft>
        <a:defRPr sz="4400">
          <a:solidFill>
            <a:schemeClr val="tx1"/>
          </a:solidFill>
          <a:latin typeface="Arial" panose="020B0604020202020204" pitchFamily="34" charset="0"/>
        </a:defRPr>
      </a:lvl9pPr>
    </p:titleStyle>
    <p:bodyStyle>
      <a:lvl1pPr marL="342891" indent="-342891"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32" indent="-285744"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71" indent="-228594"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60"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49" indent="-228594"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0.jpeg"/><Relationship Id="rId20" Type="http://schemas.openxmlformats.org/officeDocument/2006/relationships/image" Target="../media/image21.png"/><Relationship Id="rId21" Type="http://schemas.openxmlformats.org/officeDocument/2006/relationships/image" Target="../media/image22.png"/><Relationship Id="rId10" Type="http://schemas.openxmlformats.org/officeDocument/2006/relationships/image" Target="../media/image11.jpeg"/><Relationship Id="rId11" Type="http://schemas.openxmlformats.org/officeDocument/2006/relationships/image" Target="../media/image12.png"/><Relationship Id="rId12" Type="http://schemas.openxmlformats.org/officeDocument/2006/relationships/image" Target="../media/image13.jpeg"/><Relationship Id="rId13" Type="http://schemas.openxmlformats.org/officeDocument/2006/relationships/image" Target="../media/image14.jpe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image" Target="../media/image18.png"/><Relationship Id="rId18" Type="http://schemas.openxmlformats.org/officeDocument/2006/relationships/image" Target="../media/image19.png"/><Relationship Id="rId19"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1" Type="http://schemas.openxmlformats.org/officeDocument/2006/relationships/image" Target="../media/image33.png"/><Relationship Id="rId12" Type="http://schemas.openxmlformats.org/officeDocument/2006/relationships/image" Target="../media/image34.jpeg"/><Relationship Id="rId13" Type="http://schemas.openxmlformats.org/officeDocument/2006/relationships/image" Target="../media/image35.png"/><Relationship Id="rId14" Type="http://schemas.openxmlformats.org/officeDocument/2006/relationships/image" Target="../media/image36.png"/><Relationship Id="rId15" Type="http://schemas.openxmlformats.org/officeDocument/2006/relationships/image" Target="../media/image37.png"/><Relationship Id="rId16" Type="http://schemas.openxmlformats.org/officeDocument/2006/relationships/image" Target="../media/image38.png"/><Relationship Id="rId1" Type="http://schemas.openxmlformats.org/officeDocument/2006/relationships/slideLayout" Target="../slideLayouts/slideLayout7.xml"/><Relationship Id="rId2" Type="http://schemas.openxmlformats.org/officeDocument/2006/relationships/image" Target="../media/image24.png"/><Relationship Id="rId3" Type="http://schemas.openxmlformats.org/officeDocument/2006/relationships/image" Target="../media/image25.emf"/><Relationship Id="rId4" Type="http://schemas.openxmlformats.org/officeDocument/2006/relationships/image" Target="../media/image26.emf"/><Relationship Id="rId5" Type="http://schemas.openxmlformats.org/officeDocument/2006/relationships/image" Target="../media/image27.emf"/><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 Id="rId10"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danford.net/boyd/essence4.htm" TargetMode="External"/><Relationship Id="rId4" Type="http://schemas.openxmlformats.org/officeDocument/2006/relationships/hyperlink" Target="http://csrc.nist.gov/news_events/cif_2015/security-automation/day3_security-automation_930-1020.pdf" TargetMode="External"/><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67485" y="1048123"/>
            <a:ext cx="12682329"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defTabSz="609585" fontAlgn="base">
              <a:lnSpc>
                <a:spcPct val="90000"/>
              </a:lnSpc>
              <a:spcAft>
                <a:spcPct val="0"/>
              </a:spcAft>
              <a:buNone/>
            </a:pPr>
            <a:r>
              <a:rPr lang="en-US" altLang="en-US" b="1" dirty="0" smtClean="0">
                <a:solidFill>
                  <a:srgbClr val="000000"/>
                </a:solidFill>
                <a:ea typeface="ＭＳ Ｐゴシック" charset="0"/>
                <a:cs typeface="Arial" panose="020B0604020202020204" pitchFamily="34" charset="0"/>
              </a:rPr>
              <a:t>A Primer on The </a:t>
            </a:r>
            <a:r>
              <a:rPr lang="en-US" altLang="en-US" b="1" dirty="0">
                <a:solidFill>
                  <a:srgbClr val="000000"/>
                </a:solidFill>
                <a:ea typeface="ＭＳ Ｐゴシック" charset="0"/>
                <a:cs typeface="Arial" panose="020B0604020202020204" pitchFamily="34" charset="0"/>
              </a:rPr>
              <a:t>NSF </a:t>
            </a:r>
            <a:r>
              <a:rPr lang="en-US" altLang="en-US" b="1" dirty="0" err="1">
                <a:solidFill>
                  <a:srgbClr val="000000"/>
                </a:solidFill>
                <a:ea typeface="ＭＳ Ｐゴシック" charset="0"/>
                <a:cs typeface="Arial" panose="020B0604020202020204" pitchFamily="34" charset="0"/>
              </a:rPr>
              <a:t>SecureCloud</a:t>
            </a:r>
            <a:r>
              <a:rPr lang="en-US" altLang="en-US" b="1" dirty="0">
                <a:solidFill>
                  <a:srgbClr val="000000"/>
                </a:solidFill>
                <a:ea typeface="ＭＳ Ｐゴシック" charset="0"/>
                <a:cs typeface="Arial" panose="020B0604020202020204" pitchFamily="34" charset="0"/>
              </a:rPr>
              <a:t> </a:t>
            </a:r>
            <a:r>
              <a:rPr lang="en-US" altLang="en-US" b="1" dirty="0" smtClean="0">
                <a:solidFill>
                  <a:srgbClr val="000000"/>
                </a:solidFill>
                <a:ea typeface="ＭＳ Ｐゴシック" charset="0"/>
                <a:cs typeface="Arial" panose="020B0604020202020204" pitchFamily="34" charset="0"/>
              </a:rPr>
              <a:t>Project</a:t>
            </a:r>
            <a:endParaRPr lang="en-US" altLang="en-US" b="1" dirty="0">
              <a:solidFill>
                <a:srgbClr val="000000"/>
              </a:solidFill>
              <a:ea typeface="ＭＳ Ｐゴシック" charset="0"/>
              <a:cs typeface="Arial" panose="020B0604020202020204" pitchFamily="34" charset="0"/>
            </a:endParaRPr>
          </a:p>
          <a:p>
            <a:pPr algn="ctr" defTabSz="609585" fontAlgn="base">
              <a:lnSpc>
                <a:spcPct val="90000"/>
              </a:lnSpc>
              <a:spcAft>
                <a:spcPct val="0"/>
              </a:spcAft>
              <a:buNone/>
            </a:pPr>
            <a:r>
              <a:rPr lang="en-US" altLang="en-US" sz="2133" b="1" dirty="0" smtClean="0">
                <a:solidFill>
                  <a:srgbClr val="000000"/>
                </a:solidFill>
                <a:ea typeface="ＭＳ Ｐゴシック" charset="0"/>
                <a:cs typeface="Arial" panose="020B0604020202020204" pitchFamily="34" charset="0"/>
              </a:rPr>
              <a:t/>
            </a:r>
            <a:br>
              <a:rPr lang="en-US" altLang="en-US" sz="2133" b="1" dirty="0" smtClean="0">
                <a:solidFill>
                  <a:srgbClr val="000000"/>
                </a:solidFill>
                <a:ea typeface="ＭＳ Ｐゴシック" charset="0"/>
                <a:cs typeface="Arial" panose="020B0604020202020204" pitchFamily="34" charset="0"/>
              </a:rPr>
            </a:br>
            <a:r>
              <a:rPr lang="en-US" altLang="en-US" sz="2133" b="1" dirty="0" smtClean="0">
                <a:solidFill>
                  <a:srgbClr val="000000"/>
                </a:solidFill>
                <a:ea typeface="ＭＳ Ｐゴシック" charset="0"/>
                <a:cs typeface="Arial" panose="020B0604020202020204" pitchFamily="34" charset="0"/>
              </a:rPr>
              <a:t>Casimer </a:t>
            </a:r>
            <a:r>
              <a:rPr lang="en-US" altLang="en-US" sz="2133" b="1" dirty="0">
                <a:solidFill>
                  <a:srgbClr val="000000"/>
                </a:solidFill>
                <a:ea typeface="ＭＳ Ｐゴシック" charset="0"/>
                <a:cs typeface="Arial" panose="020B0604020202020204" pitchFamily="34" charset="0"/>
              </a:rPr>
              <a:t>DeCusatis, Ph.D. </a:t>
            </a:r>
          </a:p>
          <a:p>
            <a:pPr algn="ctr" defTabSz="609585" fontAlgn="base">
              <a:lnSpc>
                <a:spcPct val="90000"/>
              </a:lnSpc>
              <a:spcAft>
                <a:spcPct val="0"/>
              </a:spcAft>
              <a:buNone/>
            </a:pPr>
            <a:r>
              <a:rPr lang="en-US" altLang="en-US" sz="2133" b="1" dirty="0">
                <a:solidFill>
                  <a:srgbClr val="000000"/>
                </a:solidFill>
                <a:ea typeface="ＭＳ Ｐゴシック" charset="0"/>
                <a:cs typeface="Arial" panose="020B0604020202020204" pitchFamily="34" charset="0"/>
              </a:rPr>
              <a:t>Assistant Professor, Marist College    @</a:t>
            </a:r>
            <a:r>
              <a:rPr lang="en-US" altLang="en-US" sz="2133" b="1" dirty="0" err="1">
                <a:solidFill>
                  <a:srgbClr val="000000"/>
                </a:solidFill>
                <a:ea typeface="ＭＳ Ｐゴシック" charset="0"/>
                <a:cs typeface="Arial" panose="020B0604020202020204" pitchFamily="34" charset="0"/>
              </a:rPr>
              <a:t>Dr_Casimer</a:t>
            </a:r>
            <a:r>
              <a:rPr lang="en-US" altLang="en-US" sz="2133" b="1" dirty="0">
                <a:solidFill>
                  <a:srgbClr val="000000"/>
                </a:solidFill>
                <a:ea typeface="ＭＳ Ｐゴシック" charset="0"/>
                <a:cs typeface="Arial" panose="020B0604020202020204" pitchFamily="34" charset="0"/>
              </a:rPr>
              <a:t>  </a:t>
            </a:r>
          </a:p>
          <a:p>
            <a:pPr algn="ctr" defTabSz="609585" fontAlgn="base">
              <a:lnSpc>
                <a:spcPct val="90000"/>
              </a:lnSpc>
              <a:spcAft>
                <a:spcPct val="0"/>
              </a:spcAft>
              <a:buNone/>
            </a:pPr>
            <a:r>
              <a:rPr lang="en-US" altLang="en-US" b="1" dirty="0">
                <a:solidFill>
                  <a:srgbClr val="000000"/>
                </a:solidFill>
                <a:ea typeface="ＭＳ Ｐゴシック" charset="0"/>
                <a:cs typeface="Arial" panose="020B0604020202020204" pitchFamily="34" charset="0"/>
              </a:rPr>
              <a:t/>
            </a:r>
            <a:br>
              <a:rPr lang="en-US" altLang="en-US" b="1" dirty="0">
                <a:solidFill>
                  <a:srgbClr val="000000"/>
                </a:solidFill>
                <a:ea typeface="ＭＳ Ｐゴシック" charset="0"/>
                <a:cs typeface="Arial" panose="020B0604020202020204" pitchFamily="34" charset="0"/>
              </a:rPr>
            </a:br>
            <a:r>
              <a:rPr lang="en-US" altLang="en-US" b="1" dirty="0">
                <a:solidFill>
                  <a:srgbClr val="000000"/>
                </a:solidFill>
                <a:ea typeface="ＭＳ Ｐゴシック" charset="0"/>
                <a:cs typeface="Arial" panose="020B0604020202020204" pitchFamily="34" charset="0"/>
              </a:rPr>
              <a:t/>
            </a:r>
            <a:br>
              <a:rPr lang="en-US" altLang="en-US" b="1" dirty="0">
                <a:solidFill>
                  <a:srgbClr val="000000"/>
                </a:solidFill>
                <a:ea typeface="ＭＳ Ｐゴシック" charset="0"/>
                <a:cs typeface="Arial" panose="020B0604020202020204" pitchFamily="34" charset="0"/>
              </a:rPr>
            </a:br>
            <a:endParaRPr lang="en-US" altLang="en-US" b="1" dirty="0">
              <a:solidFill>
                <a:srgbClr val="000000"/>
              </a:solidFill>
              <a:ea typeface="ＭＳ Ｐゴシック" charset="0"/>
              <a:cs typeface="Arial" panose="020B0604020202020204" pitchFamily="34" charset="0"/>
            </a:endParaRPr>
          </a:p>
          <a:p>
            <a:pPr algn="ctr" defTabSz="609585" fontAlgn="base">
              <a:lnSpc>
                <a:spcPct val="90000"/>
              </a:lnSpc>
              <a:spcAft>
                <a:spcPct val="0"/>
              </a:spcAft>
              <a:buNone/>
            </a:pPr>
            <a:endParaRPr lang="en-US" altLang="en-US" sz="1800" b="1" dirty="0">
              <a:solidFill>
                <a:srgbClr val="000000"/>
              </a:solidFill>
              <a:ea typeface="ＭＳ Ｐゴシック" charset="0"/>
              <a:cs typeface="Arial" panose="020B0604020202020204" pitchFamily="34" charset="0"/>
            </a:endParaRPr>
          </a:p>
        </p:txBody>
      </p:sp>
      <p:pic>
        <p:nvPicPr>
          <p:cNvPr id="23555" name="Picture 16" descr="ibm-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744" y="4482717"/>
            <a:ext cx="10668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0225" y="5022281"/>
            <a:ext cx="1071563"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683" y="5558500"/>
            <a:ext cx="16002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0" descr="BigSwitch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1" y="6228632"/>
            <a:ext cx="1219200" cy="34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9" descr="NEC logo_ne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9339" y="5324475"/>
            <a:ext cx="3124200" cy="274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128" descr="cuny-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54755" y="4484688"/>
            <a:ext cx="11525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13" descr="Lenovo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96401" y="5661025"/>
            <a:ext cx="9048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14" descr="Logo-new-lightower_logo_4color_RGB_lar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9647" y="3812789"/>
            <a:ext cx="1447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Picture 15" descr="Ciena-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91770" y="3986974"/>
            <a:ext cx="1138263" cy="85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Content Placeholder 3"/>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763963" y="6154740"/>
            <a:ext cx="1657351"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Picture 15"/>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9146274" y="3249614"/>
            <a:ext cx="1509713"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1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564173" y="3411031"/>
            <a:ext cx="1209435" cy="72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7" name="Picture 2"/>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911351" y="5318126"/>
            <a:ext cx="10588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8" name="Picture 3"/>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3373439" y="5222875"/>
            <a:ext cx="1701800" cy="56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9" name="Picture 4"/>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612901" y="4040189"/>
            <a:ext cx="14271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0"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8256589" y="3957305"/>
            <a:ext cx="15271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18"/>
          <a:stretch>
            <a:fillRect/>
          </a:stretch>
        </p:blipFill>
        <p:spPr>
          <a:xfrm>
            <a:off x="64473" y="3863771"/>
            <a:ext cx="1188279" cy="1188279"/>
          </a:xfrm>
          <a:prstGeom prst="rect">
            <a:avLst/>
          </a:prstGeom>
        </p:spPr>
      </p:pic>
      <p:pic>
        <p:nvPicPr>
          <p:cNvPr id="3" name="Picture 2"/>
          <p:cNvPicPr>
            <a:picLocks noChangeAspect="1"/>
          </p:cNvPicPr>
          <p:nvPr/>
        </p:nvPicPr>
        <p:blipFill>
          <a:blip r:embed="rId19"/>
          <a:stretch>
            <a:fillRect/>
          </a:stretch>
        </p:blipFill>
        <p:spPr>
          <a:xfrm>
            <a:off x="829225" y="5176389"/>
            <a:ext cx="602947" cy="570791"/>
          </a:xfrm>
          <a:prstGeom prst="rect">
            <a:avLst/>
          </a:prstGeom>
        </p:spPr>
      </p:pic>
      <p:sp>
        <p:nvSpPr>
          <p:cNvPr id="4" name="TextBox 3"/>
          <p:cNvSpPr txBox="1"/>
          <p:nvPr/>
        </p:nvSpPr>
        <p:spPr>
          <a:xfrm>
            <a:off x="508002" y="5700284"/>
            <a:ext cx="1024639" cy="379656"/>
          </a:xfrm>
          <a:prstGeom prst="rect">
            <a:avLst/>
          </a:prstGeom>
          <a:noFill/>
        </p:spPr>
        <p:txBody>
          <a:bodyPr wrap="none" rtlCol="0">
            <a:spAutoFit/>
          </a:bodyPr>
          <a:lstStyle/>
          <a:p>
            <a:pPr defTabSz="609585" fontAlgn="base">
              <a:spcBef>
                <a:spcPct val="0"/>
              </a:spcBef>
              <a:spcAft>
                <a:spcPct val="0"/>
              </a:spcAft>
            </a:pPr>
            <a:r>
              <a:rPr lang="en-US" sz="1867" b="1" i="1" dirty="0">
                <a:solidFill>
                  <a:srgbClr val="0070C0"/>
                </a:solidFill>
                <a:ea typeface="ＭＳ Ｐゴシック" charset="0"/>
              </a:rPr>
              <a:t>HVCSC</a:t>
            </a:r>
          </a:p>
        </p:txBody>
      </p:sp>
      <p:pic>
        <p:nvPicPr>
          <p:cNvPr id="22" name="Picture 21"/>
          <p:cNvPicPr>
            <a:picLocks noChangeAspect="1"/>
          </p:cNvPicPr>
          <p:nvPr/>
        </p:nvPicPr>
        <p:blipFill>
          <a:blip r:embed="rId20"/>
          <a:stretch>
            <a:fillRect/>
          </a:stretch>
        </p:blipFill>
        <p:spPr>
          <a:xfrm>
            <a:off x="3949391" y="4418761"/>
            <a:ext cx="1125848" cy="633289"/>
          </a:xfrm>
          <a:prstGeom prst="rect">
            <a:avLst/>
          </a:prstGeom>
        </p:spPr>
      </p:pic>
      <p:pic>
        <p:nvPicPr>
          <p:cNvPr id="5" name="Picture 4"/>
          <p:cNvPicPr>
            <a:picLocks noChangeAspect="1"/>
          </p:cNvPicPr>
          <p:nvPr/>
        </p:nvPicPr>
        <p:blipFill>
          <a:blip r:embed="rId21"/>
          <a:stretch>
            <a:fillRect/>
          </a:stretch>
        </p:blipFill>
        <p:spPr>
          <a:xfrm>
            <a:off x="789047" y="3038764"/>
            <a:ext cx="1778000" cy="939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Threat Intelligence</a:t>
            </a:r>
            <a:endParaRPr lang="en-US" dirty="0"/>
          </a:p>
        </p:txBody>
      </p:sp>
      <p:sp>
        <p:nvSpPr>
          <p:cNvPr id="3" name="Content Placeholder 2"/>
          <p:cNvSpPr>
            <a:spLocks noGrp="1"/>
          </p:cNvSpPr>
          <p:nvPr>
            <p:ph idx="1"/>
          </p:nvPr>
        </p:nvSpPr>
        <p:spPr>
          <a:xfrm>
            <a:off x="300625" y="1800573"/>
            <a:ext cx="11699309" cy="4351338"/>
          </a:xfrm>
        </p:spPr>
        <p:txBody>
          <a:bodyPr>
            <a:normAutofit fontScale="92500" lnSpcReduction="20000"/>
          </a:bodyPr>
          <a:lstStyle/>
          <a:p>
            <a:r>
              <a:rPr lang="en-US" dirty="0" smtClean="0"/>
              <a:t>Data collected from honeypots is stored in several ways</a:t>
            </a:r>
          </a:p>
          <a:p>
            <a:pPr lvl="1"/>
            <a:r>
              <a:rPr lang="en-US" dirty="0" err="1" smtClean="0"/>
              <a:t>LongTail</a:t>
            </a:r>
            <a:r>
              <a:rPr lang="en-US" dirty="0" smtClean="0"/>
              <a:t> currently stores SSH and SDN data as flat files with specific formatting</a:t>
            </a:r>
          </a:p>
          <a:p>
            <a:pPr lvl="1"/>
            <a:r>
              <a:rPr lang="en-US" dirty="0" err="1" smtClean="0"/>
              <a:t>Dolos</a:t>
            </a:r>
            <a:r>
              <a:rPr lang="en-US" dirty="0" smtClean="0"/>
              <a:t> (SDN honeypot) also stores data in either </a:t>
            </a:r>
            <a:r>
              <a:rPr lang="en-US" dirty="0" err="1" smtClean="0"/>
              <a:t>SysLog</a:t>
            </a:r>
            <a:r>
              <a:rPr lang="en-US" dirty="0" smtClean="0"/>
              <a:t> or SQL (which can be read into </a:t>
            </a:r>
            <a:r>
              <a:rPr lang="en-US" dirty="0" err="1" smtClean="0"/>
              <a:t>Gstar</a:t>
            </a:r>
            <a:r>
              <a:rPr lang="en-US" dirty="0" smtClean="0"/>
              <a:t>) </a:t>
            </a:r>
            <a:br>
              <a:rPr lang="en-US" dirty="0" smtClean="0"/>
            </a:br>
            <a:endParaRPr lang="en-US" dirty="0" smtClean="0"/>
          </a:p>
          <a:p>
            <a:pPr lvl="1"/>
            <a:r>
              <a:rPr lang="en-US" dirty="0" smtClean="0"/>
              <a:t>Attack patterns and botnets are stored in separate flat files (or elsewhere as needed)</a:t>
            </a:r>
            <a:br>
              <a:rPr lang="en-US" dirty="0" smtClean="0"/>
            </a:br>
            <a:endParaRPr lang="en-US" dirty="0" smtClean="0"/>
          </a:p>
          <a:p>
            <a:r>
              <a:rPr lang="en-US" dirty="0" err="1" smtClean="0"/>
              <a:t>LongTail</a:t>
            </a:r>
            <a:r>
              <a:rPr lang="en-US" dirty="0" smtClean="0"/>
              <a:t> helps us detect and classify attack patterns and botnets</a:t>
            </a:r>
          </a:p>
          <a:p>
            <a:pPr lvl="1"/>
            <a:r>
              <a:rPr lang="en-US" dirty="0" smtClean="0"/>
              <a:t>Modified </a:t>
            </a:r>
            <a:r>
              <a:rPr lang="en-US" dirty="0" err="1" smtClean="0"/>
              <a:t>LongTail</a:t>
            </a:r>
            <a:r>
              <a:rPr lang="en-US" dirty="0" smtClean="0"/>
              <a:t> will hopefully help us do a better job of this and find new types of attacks such as DDoS masking malware attacks</a:t>
            </a:r>
          </a:p>
          <a:p>
            <a:r>
              <a:rPr lang="en-US" dirty="0" err="1" smtClean="0"/>
              <a:t>Gstar</a:t>
            </a:r>
            <a:r>
              <a:rPr lang="en-US" dirty="0" smtClean="0"/>
              <a:t> will hopefully help us identify and detect more useful attack patterns</a:t>
            </a:r>
            <a:br>
              <a:rPr lang="en-US" dirty="0" smtClean="0"/>
            </a:br>
            <a:endParaRPr lang="en-US" dirty="0" smtClean="0"/>
          </a:p>
          <a:p>
            <a:pPr marL="0" indent="0">
              <a:buNone/>
            </a:pPr>
            <a:r>
              <a:rPr lang="en-US" sz="2200" dirty="0" smtClean="0"/>
              <a:t>In the future, we might create an immutable </a:t>
            </a:r>
            <a:r>
              <a:rPr lang="en-US" sz="2200" dirty="0" err="1" smtClean="0"/>
              <a:t>BlockChain</a:t>
            </a:r>
            <a:r>
              <a:rPr lang="en-US" sz="2200" dirty="0" smtClean="0"/>
              <a:t> recording all changes in the system which can be mined for additional threat intelligence</a:t>
            </a:r>
          </a:p>
        </p:txBody>
      </p:sp>
    </p:spTree>
    <p:extLst>
      <p:ext uri="{BB962C8B-B14F-4D97-AF65-F5344CB8AC3E}">
        <p14:creationId xmlns:p14="http://schemas.microsoft.com/office/powerpoint/2010/main" val="2453234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mean by analytics?</a:t>
            </a:r>
            <a:endParaRPr lang="en-US" dirty="0"/>
          </a:p>
        </p:txBody>
      </p:sp>
      <p:sp>
        <p:nvSpPr>
          <p:cNvPr id="3" name="Content Placeholder 2"/>
          <p:cNvSpPr>
            <a:spLocks noGrp="1"/>
          </p:cNvSpPr>
          <p:nvPr>
            <p:ph idx="1"/>
          </p:nvPr>
        </p:nvSpPr>
        <p:spPr>
          <a:xfrm>
            <a:off x="225468" y="1427967"/>
            <a:ext cx="11128332" cy="4748996"/>
          </a:xfrm>
        </p:spPr>
        <p:txBody>
          <a:bodyPr>
            <a:normAutofit fontScale="92500" lnSpcReduction="10000"/>
          </a:bodyPr>
          <a:lstStyle/>
          <a:p>
            <a:r>
              <a:rPr lang="en-US" dirty="0" smtClean="0"/>
              <a:t>No standard definition; according to NSF, NIST, IBM, Wikipedia, and others, it goes something like this: </a:t>
            </a:r>
          </a:p>
          <a:p>
            <a:r>
              <a:rPr lang="en-US" i="1" dirty="0" smtClean="0"/>
              <a:t>The </a:t>
            </a:r>
            <a:r>
              <a:rPr lang="en-US" i="1" dirty="0"/>
              <a:t>systematic computational analysis of data and statistics, or information resulting from such analysis.  This includes, but is not limited to, statistical analysis, frequency analysis, classification, anomaly detection, pattern recognition, and other means to extract useful insights from data sets.  Analytics may produce historical trends, real time analysis, or predictive methodologies. </a:t>
            </a:r>
            <a:endParaRPr lang="en-US" i="1" dirty="0" smtClean="0"/>
          </a:p>
          <a:p>
            <a:r>
              <a:rPr lang="en-US" dirty="0" smtClean="0"/>
              <a:t>So…</a:t>
            </a:r>
            <a:r>
              <a:rPr lang="en-US" dirty="0" err="1" smtClean="0"/>
              <a:t>LongTail</a:t>
            </a:r>
            <a:r>
              <a:rPr lang="en-US" dirty="0" smtClean="0"/>
              <a:t> and </a:t>
            </a:r>
            <a:r>
              <a:rPr lang="en-US" dirty="0" err="1" smtClean="0"/>
              <a:t>Gstar</a:t>
            </a:r>
            <a:r>
              <a:rPr lang="en-US" dirty="0" smtClean="0"/>
              <a:t> are both forms of analytics…in the future perhaps Watson could do this as well </a:t>
            </a:r>
          </a:p>
          <a:p>
            <a:pPr lvl="1"/>
            <a:r>
              <a:rPr lang="en-US" dirty="0" smtClean="0"/>
              <a:t>digression…I’d like to train Watson to pass an industry cybersecurity certification exam, so we can use it as an expert advisor…end digression</a:t>
            </a:r>
          </a:p>
          <a:p>
            <a:pPr lvl="1"/>
            <a:r>
              <a:rPr lang="en-US" dirty="0" smtClean="0"/>
              <a:t>digression 2…IBM wants to run Spark on Z, maybe we do something with our </a:t>
            </a:r>
            <a:r>
              <a:rPr lang="en-US" dirty="0" err="1" smtClean="0"/>
              <a:t>LongTail</a:t>
            </a:r>
            <a:r>
              <a:rPr lang="en-US" dirty="0" smtClean="0"/>
              <a:t> data…end digression 2</a:t>
            </a:r>
          </a:p>
        </p:txBody>
      </p:sp>
    </p:spTree>
    <p:extLst>
      <p:ext uri="{BB962C8B-B14F-4D97-AF65-F5344CB8AC3E}">
        <p14:creationId xmlns:p14="http://schemas.microsoft.com/office/powerpoint/2010/main" val="1356466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xplosion 1 4"/>
          <p:cNvSpPr/>
          <p:nvPr/>
        </p:nvSpPr>
        <p:spPr>
          <a:xfrm>
            <a:off x="8958470" y="106871"/>
            <a:ext cx="3233530" cy="1762539"/>
          </a:xfrm>
          <a:prstGeom prst="irregularSeal1">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5362" y="2195"/>
            <a:ext cx="10515600" cy="1325563"/>
          </a:xfrm>
        </p:spPr>
        <p:txBody>
          <a:bodyPr/>
          <a:lstStyle/>
          <a:p>
            <a:r>
              <a:rPr lang="en-US" dirty="0" smtClean="0"/>
              <a:t>What can we do with </a:t>
            </a:r>
            <a:r>
              <a:rPr lang="en-US" dirty="0" err="1" smtClean="0"/>
              <a:t>Gstar</a:t>
            </a:r>
            <a:r>
              <a:rPr lang="en-US" dirty="0" smtClean="0"/>
              <a:t>?</a:t>
            </a:r>
            <a:endParaRPr lang="en-US" dirty="0"/>
          </a:p>
        </p:txBody>
      </p:sp>
      <p:sp>
        <p:nvSpPr>
          <p:cNvPr id="3" name="Content Placeholder 2"/>
          <p:cNvSpPr>
            <a:spLocks noGrp="1"/>
          </p:cNvSpPr>
          <p:nvPr>
            <p:ph idx="1"/>
          </p:nvPr>
        </p:nvSpPr>
        <p:spPr>
          <a:xfrm>
            <a:off x="0" y="1139867"/>
            <a:ext cx="12091792" cy="5530241"/>
          </a:xfrm>
        </p:spPr>
        <p:txBody>
          <a:bodyPr>
            <a:normAutofit fontScale="92500" lnSpcReduction="20000"/>
          </a:bodyPr>
          <a:lstStyle/>
          <a:p>
            <a:r>
              <a:rPr lang="en-US" dirty="0" smtClean="0"/>
              <a:t>Force graphs &amp; hive plots visualizing </a:t>
            </a:r>
            <a:r>
              <a:rPr lang="en-US" dirty="0" err="1" smtClean="0"/>
              <a:t>LongTail</a:t>
            </a:r>
            <a:r>
              <a:rPr lang="en-US" dirty="0" smtClean="0"/>
              <a:t> data for SSH &amp; </a:t>
            </a:r>
            <a:r>
              <a:rPr lang="en-US" dirty="0" err="1" smtClean="0"/>
              <a:t>Dolos</a:t>
            </a:r>
            <a:endParaRPr lang="en-US" dirty="0" smtClean="0"/>
          </a:p>
          <a:p>
            <a:r>
              <a:rPr lang="en-US" dirty="0" smtClean="0"/>
              <a:t>Graph database definition of attack pattern for DDoS Masking</a:t>
            </a:r>
          </a:p>
          <a:p>
            <a:pPr lvl="1"/>
            <a:r>
              <a:rPr lang="en-US" dirty="0" smtClean="0"/>
              <a:t>Novel time dependent database; show me the evolution of an attack graphically</a:t>
            </a:r>
          </a:p>
          <a:p>
            <a:pPr lvl="1"/>
            <a:r>
              <a:rPr lang="en-US" dirty="0" smtClean="0"/>
              <a:t>Find a botnet attack which coincides with a malware insertion attack (can’t do this today)</a:t>
            </a:r>
          </a:p>
          <a:p>
            <a:pPr lvl="1"/>
            <a:r>
              <a:rPr lang="en-US" dirty="0" smtClean="0"/>
              <a:t>Possible anomaly detection, top/bottom analysis, or ??</a:t>
            </a:r>
          </a:p>
          <a:p>
            <a:r>
              <a:rPr lang="en-US" dirty="0" smtClean="0"/>
              <a:t>Service Chaining</a:t>
            </a:r>
          </a:p>
          <a:p>
            <a:pPr lvl="1"/>
            <a:r>
              <a:rPr lang="en-US" dirty="0" smtClean="0"/>
              <a:t>Similar to supply chain analysis; a server connects to a bunch of routers, a firewall, load balancer, </a:t>
            </a:r>
            <a:r>
              <a:rPr lang="en-US" dirty="0" err="1" smtClean="0"/>
              <a:t>etc</a:t>
            </a:r>
            <a:r>
              <a:rPr lang="en-US" dirty="0" smtClean="0"/>
              <a:t> and eventually to another computer; only some devices can be part of the chain based on security requirements (encryption level supported, </a:t>
            </a:r>
            <a:r>
              <a:rPr lang="en-US" dirty="0" err="1" smtClean="0"/>
              <a:t>etc</a:t>
            </a:r>
            <a:r>
              <a:rPr lang="en-US" dirty="0" smtClean="0"/>
              <a:t>)…what is the impact of one element in the chain being compromised? </a:t>
            </a:r>
          </a:p>
          <a:p>
            <a:pPr lvl="2"/>
            <a:r>
              <a:rPr lang="en-US" dirty="0" smtClean="0"/>
              <a:t>Switch to another non-compromised service chain (</a:t>
            </a:r>
            <a:r>
              <a:rPr lang="en-US" dirty="0" err="1" smtClean="0"/>
              <a:t>Gstar</a:t>
            </a:r>
            <a:r>
              <a:rPr lang="en-US" dirty="0" smtClean="0"/>
              <a:t> tells me which ones are valid)</a:t>
            </a:r>
          </a:p>
          <a:p>
            <a:pPr lvl="2"/>
            <a:r>
              <a:rPr lang="en-US" dirty="0" smtClean="0"/>
              <a:t>Tell me the impact if one chain element gets infected; who’s adjacent to it and how do I quarantine it (malware will try to infect adjacent devices, i.e. lateral spreading, so if </a:t>
            </a:r>
            <a:r>
              <a:rPr lang="en-US" dirty="0" err="1" smtClean="0"/>
              <a:t>Gstar</a:t>
            </a:r>
            <a:r>
              <a:rPr lang="en-US" dirty="0" smtClean="0"/>
              <a:t> tells me what to do I can program the rest of the network to isolate infected nodes and stop lateral spreading (making the entire SDN network act like a big honeypot in some sense). </a:t>
            </a:r>
          </a:p>
          <a:p>
            <a:pPr lvl="2"/>
            <a:r>
              <a:rPr lang="en-US" dirty="0" smtClean="0"/>
              <a:t>Note: spinning up service chains on demand for a limited time application leads to so-called micro-services, which are a hot topic right now</a:t>
            </a:r>
          </a:p>
          <a:p>
            <a:r>
              <a:rPr lang="en-US" dirty="0" smtClean="0"/>
              <a:t>Maybe other stuff (like energy efficient computing strategies ?)</a:t>
            </a:r>
            <a:endParaRPr lang="en-US" dirty="0"/>
          </a:p>
        </p:txBody>
      </p:sp>
      <p:sp>
        <p:nvSpPr>
          <p:cNvPr id="4" name="TextBox 3"/>
          <p:cNvSpPr txBox="1"/>
          <p:nvPr/>
        </p:nvSpPr>
        <p:spPr>
          <a:xfrm>
            <a:off x="9400723" y="664976"/>
            <a:ext cx="2791277" cy="646331"/>
          </a:xfrm>
          <a:prstGeom prst="rect">
            <a:avLst/>
          </a:prstGeom>
          <a:noFill/>
        </p:spPr>
        <p:txBody>
          <a:bodyPr wrap="none" rtlCol="0">
            <a:spAutoFit/>
          </a:bodyPr>
          <a:lstStyle/>
          <a:p>
            <a:r>
              <a:rPr lang="en-US" dirty="0" smtClean="0"/>
              <a:t>Most attacks go undetected</a:t>
            </a:r>
          </a:p>
          <a:p>
            <a:r>
              <a:rPr lang="en-US" dirty="0" smtClean="0"/>
              <a:t>For 6 months or more</a:t>
            </a:r>
            <a:endParaRPr lang="en-US" dirty="0"/>
          </a:p>
        </p:txBody>
      </p:sp>
    </p:spTree>
    <p:extLst>
      <p:ext uri="{BB962C8B-B14F-4D97-AF65-F5344CB8AC3E}">
        <p14:creationId xmlns:p14="http://schemas.microsoft.com/office/powerpoint/2010/main" val="3586935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xplosion 1 5"/>
          <p:cNvSpPr/>
          <p:nvPr/>
        </p:nvSpPr>
        <p:spPr>
          <a:xfrm>
            <a:off x="8958470" y="106871"/>
            <a:ext cx="3233530" cy="1762539"/>
          </a:xfrm>
          <a:prstGeom prst="irregularSeal1">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5362" y="2195"/>
            <a:ext cx="10515600" cy="1325563"/>
          </a:xfrm>
        </p:spPr>
        <p:txBody>
          <a:bodyPr>
            <a:normAutofit/>
          </a:bodyPr>
          <a:lstStyle/>
          <a:p>
            <a:r>
              <a:rPr lang="en-US" dirty="0" smtClean="0"/>
              <a:t>How do I act on threat intelligence?</a:t>
            </a:r>
            <a:endParaRPr lang="en-US" dirty="0"/>
          </a:p>
        </p:txBody>
      </p:sp>
      <p:sp>
        <p:nvSpPr>
          <p:cNvPr id="3" name="Content Placeholder 2"/>
          <p:cNvSpPr>
            <a:spLocks noGrp="1"/>
          </p:cNvSpPr>
          <p:nvPr>
            <p:ph idx="1"/>
          </p:nvPr>
        </p:nvSpPr>
        <p:spPr>
          <a:xfrm>
            <a:off x="100208" y="1797083"/>
            <a:ext cx="12091792" cy="5530241"/>
          </a:xfrm>
        </p:spPr>
        <p:txBody>
          <a:bodyPr>
            <a:normAutofit/>
          </a:bodyPr>
          <a:lstStyle/>
          <a:p>
            <a:r>
              <a:rPr lang="en-US" dirty="0" smtClean="0"/>
              <a:t>Network devices (routers, firewalls, </a:t>
            </a:r>
            <a:r>
              <a:rPr lang="en-US" dirty="0" err="1" smtClean="0"/>
              <a:t>etc</a:t>
            </a:r>
            <a:r>
              <a:rPr lang="en-US" dirty="0" smtClean="0"/>
              <a:t>) must have APIs that allow me to configure them via software, instead of doing it manually we need to automate this process</a:t>
            </a:r>
          </a:p>
          <a:p>
            <a:r>
              <a:rPr lang="en-US" dirty="0" smtClean="0"/>
              <a:t>2 kinds of configuration: </a:t>
            </a:r>
          </a:p>
          <a:p>
            <a:pPr lvl="1"/>
            <a:r>
              <a:rPr lang="en-US" dirty="0" smtClean="0"/>
              <a:t>Static: tell everything in the service chain how to set its parameters based on the application security policy (banking will have different requirements than video games)</a:t>
            </a:r>
          </a:p>
          <a:p>
            <a:pPr lvl="1"/>
            <a:r>
              <a:rPr lang="en-US" dirty="0" smtClean="0"/>
              <a:t>Dynamic: reconfigure devices in near real time, in response to attacks (botnet A is attacking, adopt security policy omega in response)</a:t>
            </a:r>
          </a:p>
          <a:p>
            <a:r>
              <a:rPr lang="en-US" dirty="0" smtClean="0"/>
              <a:t>Both types require configuration of the software stack at different layers</a:t>
            </a:r>
            <a:br>
              <a:rPr lang="en-US" dirty="0" smtClean="0"/>
            </a:br>
            <a:r>
              <a:rPr lang="en-US" dirty="0" smtClean="0"/>
              <a:t>(which is why it’s called multi-layer) and across different SDN controller domains (which is why it’s called multi-domain)  </a:t>
            </a:r>
          </a:p>
          <a:p>
            <a:pPr lvl="1"/>
            <a:r>
              <a:rPr lang="en-US" dirty="0" smtClean="0"/>
              <a:t>We define 4 layers in our software stack as shown on the following slide: </a:t>
            </a:r>
          </a:p>
        </p:txBody>
      </p:sp>
      <p:sp>
        <p:nvSpPr>
          <p:cNvPr id="5" name="TextBox 4"/>
          <p:cNvSpPr txBox="1"/>
          <p:nvPr/>
        </p:nvSpPr>
        <p:spPr>
          <a:xfrm>
            <a:off x="9545895" y="576196"/>
            <a:ext cx="2812886" cy="646331"/>
          </a:xfrm>
          <a:prstGeom prst="rect">
            <a:avLst/>
          </a:prstGeom>
          <a:noFill/>
        </p:spPr>
        <p:txBody>
          <a:bodyPr wrap="none" rtlCol="0">
            <a:spAutoFit/>
          </a:bodyPr>
          <a:lstStyle/>
          <a:p>
            <a:r>
              <a:rPr lang="en-US" dirty="0" smtClean="0"/>
              <a:t>Manual configuration is</a:t>
            </a:r>
            <a:br>
              <a:rPr lang="en-US" dirty="0" smtClean="0"/>
            </a:br>
            <a:r>
              <a:rPr lang="en-US" dirty="0" smtClean="0"/>
              <a:t>too slow for modern attacks</a:t>
            </a:r>
            <a:endParaRPr lang="en-US" dirty="0"/>
          </a:p>
        </p:txBody>
      </p:sp>
    </p:spTree>
    <p:extLst>
      <p:ext uri="{BB962C8B-B14F-4D97-AF65-F5344CB8AC3E}">
        <p14:creationId xmlns:p14="http://schemas.microsoft.com/office/powerpoint/2010/main" val="3063119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124"/>
          <p:cNvSpPr>
            <a:spLocks noChangeArrowheads="1"/>
          </p:cNvSpPr>
          <p:nvPr/>
        </p:nvSpPr>
        <p:spPr bwMode="auto">
          <a:xfrm>
            <a:off x="1861473" y="4641186"/>
            <a:ext cx="1022349" cy="1019175"/>
          </a:xfrm>
          <a:prstGeom prst="rect">
            <a:avLst/>
          </a:prstGeom>
          <a:solidFill>
            <a:srgbClr val="C9A4E4"/>
          </a:solidFill>
          <a:ln w="3175" algn="ctr">
            <a:solidFill>
              <a:srgbClr val="2948FF"/>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defTabSz="914354">
              <a:lnSpc>
                <a:spcPct val="90000"/>
              </a:lnSpc>
              <a:spcBef>
                <a:spcPct val="0"/>
              </a:spcBef>
              <a:buClr>
                <a:srgbClr val="000000"/>
              </a:buClr>
              <a:buNone/>
            </a:pPr>
            <a:r>
              <a:rPr lang="en-US" altLang="en-US" sz="1107" b="1" dirty="0">
                <a:solidFill>
                  <a:srgbClr val="000000"/>
                </a:solidFill>
                <a:ea typeface="SimSun" panose="02010600030101010101" pitchFamily="2" charset="-122"/>
                <a:cs typeface="Arial" panose="020B0604020202020204" pitchFamily="34" charset="0"/>
              </a:rPr>
              <a:t>Hypervisor </a:t>
            </a:r>
          </a:p>
          <a:p>
            <a:pPr algn="ctr" defTabSz="914354">
              <a:lnSpc>
                <a:spcPct val="90000"/>
              </a:lnSpc>
              <a:spcBef>
                <a:spcPct val="0"/>
              </a:spcBef>
              <a:buClr>
                <a:srgbClr val="000000"/>
              </a:buClr>
              <a:buNone/>
            </a:pPr>
            <a:r>
              <a:rPr lang="en-US" altLang="en-US" sz="1107" b="1" dirty="0">
                <a:solidFill>
                  <a:srgbClr val="000000"/>
                </a:solidFill>
                <a:ea typeface="SimSun" panose="02010600030101010101" pitchFamily="2" charset="-122"/>
                <a:cs typeface="Arial" panose="020B0604020202020204" pitchFamily="34" charset="0"/>
              </a:rPr>
              <a:t>Platforms</a:t>
            </a:r>
          </a:p>
        </p:txBody>
      </p:sp>
      <p:sp>
        <p:nvSpPr>
          <p:cNvPr id="7" name="Rectangle 6"/>
          <p:cNvSpPr/>
          <p:nvPr/>
        </p:nvSpPr>
        <p:spPr bwMode="auto">
          <a:xfrm>
            <a:off x="2532762" y="2229388"/>
            <a:ext cx="4159391" cy="1933936"/>
          </a:xfrm>
          <a:prstGeom prst="rect">
            <a:avLst/>
          </a:prstGeom>
          <a:gradFill rotWithShape="1">
            <a:gsLst>
              <a:gs pos="0">
                <a:srgbClr val="D9182D">
                  <a:tint val="100000"/>
                  <a:shade val="100000"/>
                  <a:satMod val="130000"/>
                </a:srgbClr>
              </a:gs>
              <a:gs pos="100000">
                <a:srgbClr val="D9182D">
                  <a:lumMod val="7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extLst/>
        </p:spPr>
        <p:txBody>
          <a:bodyPr/>
          <a:lstStyle/>
          <a:p>
            <a:pPr defTabSz="576234">
              <a:defRPr/>
            </a:pPr>
            <a:endParaRPr lang="en-US" sz="2400" kern="0">
              <a:solidFill>
                <a:srgbClr val="000000"/>
              </a:solidFill>
              <a:latin typeface="Arial"/>
              <a:ea typeface="MS PGothic" pitchFamily="34" charset="-128"/>
              <a:cs typeface="Arial"/>
            </a:endParaRPr>
          </a:p>
        </p:txBody>
      </p:sp>
      <p:sp>
        <p:nvSpPr>
          <p:cNvPr id="8" name="Rectangle 7"/>
          <p:cNvSpPr/>
          <p:nvPr/>
        </p:nvSpPr>
        <p:spPr bwMode="auto">
          <a:xfrm>
            <a:off x="2051647" y="1191740"/>
            <a:ext cx="4935985" cy="945104"/>
          </a:xfrm>
          <a:prstGeom prst="rect">
            <a:avLst/>
          </a:prstGeom>
          <a:gradFill rotWithShape="1">
            <a:gsLst>
              <a:gs pos="0">
                <a:srgbClr val="D9182D">
                  <a:tint val="100000"/>
                  <a:shade val="100000"/>
                  <a:satMod val="130000"/>
                </a:srgbClr>
              </a:gs>
              <a:gs pos="100000">
                <a:srgbClr val="D9182D">
                  <a:lumMod val="7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extLst/>
        </p:spPr>
        <p:txBody>
          <a:bodyPr/>
          <a:lstStyle/>
          <a:p>
            <a:pPr defTabSz="576234">
              <a:defRPr/>
            </a:pPr>
            <a:endParaRPr lang="en-US" sz="2400" kern="0">
              <a:solidFill>
                <a:srgbClr val="000000"/>
              </a:solidFill>
              <a:latin typeface="Arial"/>
              <a:ea typeface="MS PGothic" pitchFamily="34" charset="-128"/>
              <a:cs typeface="Arial"/>
            </a:endParaRPr>
          </a:p>
        </p:txBody>
      </p:sp>
      <p:sp>
        <p:nvSpPr>
          <p:cNvPr id="9" name="Rectangle 8"/>
          <p:cNvSpPr/>
          <p:nvPr/>
        </p:nvSpPr>
        <p:spPr bwMode="auto">
          <a:xfrm>
            <a:off x="4519640" y="2583755"/>
            <a:ext cx="2114648" cy="618256"/>
          </a:xfrm>
          <a:prstGeom prst="rect">
            <a:avLst/>
          </a:prstGeom>
          <a:solidFill>
            <a:srgbClr val="FFFFFF"/>
          </a:solidFill>
          <a:ln>
            <a:noFill/>
            <a:headEnd type="none" w="med" len="med"/>
            <a:tailEnd type="none" w="med" len="med"/>
          </a:ln>
          <a:effectLst/>
          <a:scene3d>
            <a:camera prst="orthographicFront">
              <a:rot lat="0" lon="0" rev="0"/>
            </a:camera>
            <a:lightRig rig="threePt" dir="t">
              <a:rot lat="0" lon="0" rev="1200000"/>
            </a:lightRig>
          </a:scene3d>
          <a:sp3d/>
          <a:extLst/>
        </p:spPr>
        <p:txBody>
          <a:bodyPr anchor="ctr"/>
          <a:lstStyle/>
          <a:p>
            <a:pPr defTabSz="576234">
              <a:defRPr/>
            </a:pPr>
            <a:endParaRPr lang="en-US" sz="2400" kern="0">
              <a:solidFill>
                <a:srgbClr val="000000"/>
              </a:solidFill>
              <a:latin typeface="Arial"/>
              <a:ea typeface="MS PGothic" pitchFamily="34" charset="-128"/>
              <a:cs typeface="Arial"/>
            </a:endParaRPr>
          </a:p>
        </p:txBody>
      </p:sp>
      <p:sp>
        <p:nvSpPr>
          <p:cNvPr id="28685" name="Rounded Rectangle 55"/>
          <p:cNvSpPr>
            <a:spLocks noChangeArrowheads="1"/>
          </p:cNvSpPr>
          <p:nvPr/>
        </p:nvSpPr>
        <p:spPr bwMode="auto">
          <a:xfrm>
            <a:off x="2678510" y="2264116"/>
            <a:ext cx="3900487" cy="188913"/>
          </a:xfrm>
          <a:prstGeom prst="roundRect">
            <a:avLst>
              <a:gd name="adj" fmla="val 16667"/>
            </a:avLst>
          </a:prstGeom>
          <a:gradFill rotWithShape="1">
            <a:gsLst>
              <a:gs pos="0">
                <a:srgbClr val="FFC000"/>
              </a:gs>
              <a:gs pos="100000">
                <a:srgbClr val="DE7F00"/>
              </a:gs>
            </a:gsLst>
            <a:lin ang="5400000" scaled="1"/>
          </a:gradFill>
          <a:ln w="9525">
            <a:solidFill>
              <a:srgbClr val="FFC000"/>
            </a:solidFill>
            <a:round/>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defTabSz="914354">
              <a:spcBef>
                <a:spcPct val="0"/>
              </a:spcBef>
              <a:buNone/>
            </a:pPr>
            <a:endParaRPr lang="en-US" altLang="en-US" sz="2000">
              <a:solidFill>
                <a:srgbClr val="333333"/>
              </a:solidFill>
              <a:ea typeface="MS PGothic" panose="020B0600070205080204" pitchFamily="34" charset="-128"/>
              <a:cs typeface="Arial" panose="020B0604020202020204" pitchFamily="34" charset="0"/>
            </a:endParaRPr>
          </a:p>
        </p:txBody>
      </p:sp>
      <p:sp>
        <p:nvSpPr>
          <p:cNvPr id="28686" name="TextBox 56"/>
          <p:cNvSpPr txBox="1">
            <a:spLocks noChangeArrowheads="1"/>
          </p:cNvSpPr>
          <p:nvPr/>
        </p:nvSpPr>
        <p:spPr bwMode="auto">
          <a:xfrm>
            <a:off x="3765939" y="2214889"/>
            <a:ext cx="19150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defTabSz="914354">
              <a:spcBef>
                <a:spcPct val="0"/>
              </a:spcBef>
              <a:buNone/>
            </a:pPr>
            <a:r>
              <a:rPr lang="en-US" altLang="zh-CN" sz="1200" b="1" dirty="0">
                <a:solidFill>
                  <a:srgbClr val="333333"/>
                </a:solidFill>
                <a:ea typeface="MS PGothic" panose="020B0600070205080204" pitchFamily="34" charset="-128"/>
                <a:cs typeface="Arial" panose="020B0604020202020204" pitchFamily="34" charset="0"/>
              </a:rPr>
              <a:t>Policy Management API</a:t>
            </a:r>
          </a:p>
        </p:txBody>
      </p:sp>
      <p:sp>
        <p:nvSpPr>
          <p:cNvPr id="28687" name="Rectangle 23"/>
          <p:cNvSpPr>
            <a:spLocks noChangeArrowheads="1"/>
          </p:cNvSpPr>
          <p:nvPr/>
        </p:nvSpPr>
        <p:spPr bwMode="auto">
          <a:xfrm>
            <a:off x="2393815" y="1230177"/>
            <a:ext cx="41576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1"/>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defTabSz="914354">
              <a:lnSpc>
                <a:spcPct val="85000"/>
              </a:lnSpc>
              <a:spcBef>
                <a:spcPct val="0"/>
              </a:spcBef>
              <a:buNone/>
            </a:pPr>
            <a:r>
              <a:rPr lang="en-US" altLang="en-US" sz="1400" b="1" dirty="0" smtClean="0">
                <a:solidFill>
                  <a:srgbClr val="FFFFFF"/>
                </a:solidFill>
                <a:ea typeface="MS PGothic" panose="020B0600070205080204" pitchFamily="34" charset="-128"/>
                <a:cs typeface="Arial" panose="020B0604020202020204" pitchFamily="34" charset="0"/>
              </a:rPr>
              <a:t>Cloud </a:t>
            </a:r>
            <a:r>
              <a:rPr lang="en-US" altLang="en-US" sz="1400" b="1" dirty="0">
                <a:solidFill>
                  <a:srgbClr val="FFFFFF"/>
                </a:solidFill>
                <a:ea typeface="MS PGothic" panose="020B0600070205080204" pitchFamily="34" charset="-128"/>
                <a:cs typeface="Arial" panose="020B0604020202020204" pitchFamily="34" charset="0"/>
              </a:rPr>
              <a:t>Orchestration</a:t>
            </a:r>
          </a:p>
        </p:txBody>
      </p:sp>
      <p:sp>
        <p:nvSpPr>
          <p:cNvPr id="13" name="Rounded Rectangle 128"/>
          <p:cNvSpPr>
            <a:spLocks noChangeArrowheads="1"/>
          </p:cNvSpPr>
          <p:nvPr/>
        </p:nvSpPr>
        <p:spPr bwMode="auto">
          <a:xfrm>
            <a:off x="3496954" y="1618121"/>
            <a:ext cx="924795" cy="434791"/>
          </a:xfrm>
          <a:prstGeom prst="roundRect">
            <a:avLst>
              <a:gd name="adj" fmla="val 5556"/>
            </a:avLst>
          </a:prstGeom>
          <a:solidFill>
            <a:srgbClr val="FF3300"/>
          </a:solidFill>
          <a:ln w="9525">
            <a:noFill/>
            <a:round/>
            <a:headEnd/>
            <a:tailEnd/>
          </a:ln>
          <a:effectLst>
            <a:outerShdw dist="23000" dir="5400000" rotWithShape="0">
              <a:srgbClr val="808080">
                <a:alpha val="34998"/>
              </a:srgbClr>
            </a:outerShdw>
          </a:effectLst>
          <a:scene3d>
            <a:camera prst="orthographicFront"/>
            <a:lightRig rig="threePt" dir="t"/>
          </a:scene3d>
          <a:sp3d prstMaterial="matte">
            <a:bevelT w="38100" h="38100"/>
          </a:sp3d>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354">
              <a:lnSpc>
                <a:spcPct val="85000"/>
              </a:lnSpc>
              <a:defRPr/>
            </a:pPr>
            <a:r>
              <a:rPr lang="en-US" altLang="en-US" sz="1100" b="1" dirty="0">
                <a:solidFill>
                  <a:srgbClr val="FFFFFF"/>
                </a:solidFill>
                <a:ea typeface="MS PGothic" panose="020B0600070205080204" pitchFamily="34" charset="-128"/>
              </a:rPr>
              <a:t>Load Balancing</a:t>
            </a:r>
          </a:p>
        </p:txBody>
      </p:sp>
      <p:sp>
        <p:nvSpPr>
          <p:cNvPr id="14" name="Rounded Rectangle 132"/>
          <p:cNvSpPr>
            <a:spLocks noChangeArrowheads="1"/>
          </p:cNvSpPr>
          <p:nvPr/>
        </p:nvSpPr>
        <p:spPr bwMode="auto">
          <a:xfrm>
            <a:off x="2526538" y="1613886"/>
            <a:ext cx="923339" cy="445157"/>
          </a:xfrm>
          <a:prstGeom prst="roundRect">
            <a:avLst>
              <a:gd name="adj" fmla="val 6407"/>
            </a:avLst>
          </a:prstGeom>
          <a:solidFill>
            <a:srgbClr val="FF3300"/>
          </a:solidFill>
          <a:ln w="9525">
            <a:noFill/>
            <a:round/>
            <a:headEnd/>
            <a:tailEnd/>
          </a:ln>
          <a:effectLst>
            <a:outerShdw dist="23000" dir="5400000" rotWithShape="0">
              <a:srgbClr val="808080">
                <a:alpha val="34998"/>
              </a:srgbClr>
            </a:outerShdw>
          </a:effectLst>
          <a:scene3d>
            <a:camera prst="orthographicFront"/>
            <a:lightRig rig="threePt" dir="t"/>
          </a:scene3d>
          <a:sp3d prstMaterial="matte">
            <a:bevelT w="38100" h="38100"/>
          </a:sp3d>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354">
              <a:lnSpc>
                <a:spcPct val="85000"/>
              </a:lnSpc>
              <a:defRPr/>
            </a:pPr>
            <a:r>
              <a:rPr lang="en-US" altLang="en-US" sz="1100" b="1" dirty="0">
                <a:solidFill>
                  <a:srgbClr val="FFFFFF"/>
                </a:solidFill>
                <a:ea typeface="MS PGothic" panose="020B0600070205080204" pitchFamily="34" charset="-128"/>
              </a:rPr>
              <a:t>Firewall</a:t>
            </a:r>
            <a:br>
              <a:rPr lang="en-US" altLang="en-US" sz="1100" b="1" dirty="0">
                <a:solidFill>
                  <a:srgbClr val="FFFFFF"/>
                </a:solidFill>
                <a:ea typeface="MS PGothic" panose="020B0600070205080204" pitchFamily="34" charset="-128"/>
              </a:rPr>
            </a:br>
            <a:r>
              <a:rPr lang="en-US" altLang="en-US" sz="1100" b="1" dirty="0">
                <a:solidFill>
                  <a:srgbClr val="FFFFFF"/>
                </a:solidFill>
                <a:ea typeface="MS PGothic" panose="020B0600070205080204" pitchFamily="34" charset="-128"/>
              </a:rPr>
              <a:t>IDS/IPS</a:t>
            </a:r>
          </a:p>
          <a:p>
            <a:pPr defTabSz="914354">
              <a:lnSpc>
                <a:spcPct val="85000"/>
              </a:lnSpc>
              <a:defRPr/>
            </a:pPr>
            <a:endParaRPr lang="en-US" altLang="en-US" sz="133" b="1" dirty="0">
              <a:solidFill>
                <a:srgbClr val="FFFFFF"/>
              </a:solidFill>
              <a:ea typeface="MS PGothic" panose="020B0600070205080204" pitchFamily="34" charset="-128"/>
            </a:endParaRPr>
          </a:p>
        </p:txBody>
      </p:sp>
      <p:sp>
        <p:nvSpPr>
          <p:cNvPr id="15" name="Rounded Rectangle 128"/>
          <p:cNvSpPr>
            <a:spLocks noChangeArrowheads="1"/>
          </p:cNvSpPr>
          <p:nvPr/>
        </p:nvSpPr>
        <p:spPr bwMode="auto">
          <a:xfrm>
            <a:off x="5426135" y="1603957"/>
            <a:ext cx="1020900" cy="450851"/>
          </a:xfrm>
          <a:prstGeom prst="roundRect">
            <a:avLst>
              <a:gd name="adj" fmla="val 5556"/>
            </a:avLst>
          </a:prstGeom>
          <a:solidFill>
            <a:srgbClr val="FF3300"/>
          </a:solidFill>
          <a:ln w="9525">
            <a:noFill/>
            <a:round/>
            <a:headEnd/>
            <a:tailEnd/>
          </a:ln>
          <a:effectLst>
            <a:outerShdw dist="23000" dir="5400000" rotWithShape="0">
              <a:srgbClr val="808080">
                <a:alpha val="34998"/>
              </a:srgbClr>
            </a:outerShdw>
          </a:effectLst>
          <a:scene3d>
            <a:camera prst="orthographicFront"/>
            <a:lightRig rig="threePt" dir="t"/>
          </a:scene3d>
          <a:sp3d prstMaterial="matte">
            <a:bevelT w="38100" h="38100"/>
          </a:sp3d>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354">
              <a:lnSpc>
                <a:spcPct val="85000"/>
              </a:lnSpc>
              <a:defRPr/>
            </a:pPr>
            <a:r>
              <a:rPr lang="en-US" altLang="en-US" sz="1100" b="1" dirty="0">
                <a:solidFill>
                  <a:srgbClr val="FFFFFF"/>
                </a:solidFill>
                <a:ea typeface="MS PGothic" panose="020B0600070205080204" pitchFamily="34" charset="-128"/>
              </a:rPr>
              <a:t>Other Application</a:t>
            </a:r>
          </a:p>
        </p:txBody>
      </p:sp>
      <p:sp>
        <p:nvSpPr>
          <p:cNvPr id="16" name="Text Box 18"/>
          <p:cNvSpPr>
            <a:spLocks noChangeArrowheads="1"/>
          </p:cNvSpPr>
          <p:nvPr/>
        </p:nvSpPr>
        <p:spPr bwMode="auto">
          <a:xfrm>
            <a:off x="2935948" y="2592394"/>
            <a:ext cx="1322387" cy="257175"/>
          </a:xfrm>
          <a:prstGeom prst="roundRect">
            <a:avLst>
              <a:gd name="adj" fmla="val 16667"/>
            </a:avLst>
          </a:prstGeom>
          <a:noFill/>
          <a:ln w="9525">
            <a:noFill/>
            <a:round/>
            <a:headEnd/>
            <a:tailEnd/>
          </a:ln>
        </p:spPr>
        <p:txBody>
          <a:bodyPr lIns="24480" tIns="15480" rIns="24480" bIns="15480"/>
          <a:lstStyle/>
          <a:p>
            <a:pPr defTabSz="914354" hangingPunct="0">
              <a:lnSpc>
                <a:spcPct val="90000"/>
              </a:lnSpc>
              <a:buClr>
                <a:srgbClr val="000000"/>
              </a:buClr>
              <a:buSzPct val="100000"/>
              <a:tabLst>
                <a:tab pos="657193" algn="l"/>
                <a:tab pos="723865" algn="l"/>
              </a:tabLst>
              <a:defRPr/>
            </a:pPr>
            <a:r>
              <a:rPr lang="en-US" sz="1000" b="1" kern="0" dirty="0">
                <a:solidFill>
                  <a:srgbClr val="FFFFFF"/>
                </a:solidFill>
                <a:latin typeface="Arial"/>
                <a:ea typeface="SimSun" pitchFamily="2" charset="-122"/>
                <a:cs typeface="Arial" panose="020B0604020202020204" pitchFamily="34" charset="0"/>
              </a:rPr>
              <a:t>Security &amp; Authentication</a:t>
            </a:r>
          </a:p>
        </p:txBody>
      </p:sp>
      <p:sp>
        <p:nvSpPr>
          <p:cNvPr id="28698" name="Text Box 18"/>
          <p:cNvSpPr>
            <a:spLocks noChangeArrowheads="1"/>
          </p:cNvSpPr>
          <p:nvPr/>
        </p:nvSpPr>
        <p:spPr bwMode="auto">
          <a:xfrm>
            <a:off x="2933569" y="3088143"/>
            <a:ext cx="1327147" cy="101147"/>
          </a:xfrm>
          <a:prstGeom prst="roundRect">
            <a:avLst>
              <a:gd name="adj" fmla="val 16667"/>
            </a:avLst>
          </a:prstGeom>
          <a:noFill/>
          <a:ln w="9525">
            <a:noFill/>
            <a:round/>
            <a:headEnd/>
            <a:tailEnd/>
          </a:ln>
        </p:spPr>
        <p:txBody>
          <a:bodyPr lIns="24480" tIns="15480" rIns="24480" bIns="15480" anchor="ctr"/>
          <a:lstStyle>
            <a:lvl1pPr>
              <a:spcBef>
                <a:spcPct val="20000"/>
              </a:spcBef>
              <a:buFont typeface="Arial" panose="020B0604020202020204" pitchFamily="34" charset="0"/>
              <a:buChar char="•"/>
              <a:tabLst>
                <a:tab pos="657225" algn="l"/>
                <a:tab pos="723900" algn="l"/>
              </a:tabLst>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tabLst>
                <a:tab pos="657225" algn="l"/>
                <a:tab pos="723900"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657225" algn="l"/>
                <a:tab pos="723900"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9pPr>
          </a:lstStyle>
          <a:p>
            <a:pPr defTabSz="914354" hangingPunct="0">
              <a:lnSpc>
                <a:spcPct val="90000"/>
              </a:lnSpc>
              <a:spcBef>
                <a:spcPct val="0"/>
              </a:spcBef>
              <a:buClr>
                <a:srgbClr val="000000"/>
              </a:buClr>
              <a:buNone/>
            </a:pPr>
            <a:r>
              <a:rPr lang="en-US" altLang="en-US" sz="1000" b="1">
                <a:solidFill>
                  <a:srgbClr val="FFFFFF"/>
                </a:solidFill>
                <a:ea typeface="SimSun" panose="02010600030101010101" pitchFamily="2" charset="-122"/>
                <a:cs typeface="Arial" panose="020B0604020202020204" pitchFamily="34" charset="0"/>
              </a:rPr>
              <a:t>Congress</a:t>
            </a:r>
          </a:p>
        </p:txBody>
      </p:sp>
      <p:sp>
        <p:nvSpPr>
          <p:cNvPr id="28699" name="Oval 68"/>
          <p:cNvSpPr>
            <a:spLocks noChangeArrowheads="1"/>
          </p:cNvSpPr>
          <p:nvPr/>
        </p:nvSpPr>
        <p:spPr bwMode="auto">
          <a:xfrm>
            <a:off x="2471908" y="1569690"/>
            <a:ext cx="4041471" cy="509588"/>
          </a:xfrm>
          <a:prstGeom prst="roundRect">
            <a:avLst>
              <a:gd name="adj" fmla="val 9699"/>
            </a:avLst>
          </a:prstGeom>
          <a:noFill/>
          <a:ln w="28575">
            <a:solidFill>
              <a:srgbClr val="FFC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defTabSz="914354">
              <a:lnSpc>
                <a:spcPct val="90000"/>
              </a:lnSpc>
              <a:spcBef>
                <a:spcPct val="0"/>
              </a:spcBef>
              <a:buClr>
                <a:srgbClr val="000000"/>
              </a:buClr>
              <a:buNone/>
            </a:pPr>
            <a:endParaRPr lang="en-US" altLang="en-US" sz="1200" b="1">
              <a:solidFill>
                <a:srgbClr val="000000"/>
              </a:solidFill>
              <a:ea typeface="SimSun" panose="02010600030101010101" pitchFamily="2" charset="-122"/>
              <a:cs typeface="Arial" panose="020B0604020202020204" pitchFamily="34" charset="0"/>
            </a:endParaRPr>
          </a:p>
        </p:txBody>
      </p:sp>
      <p:sp>
        <p:nvSpPr>
          <p:cNvPr id="28700" name="Oval 68"/>
          <p:cNvSpPr>
            <a:spLocks noChangeArrowheads="1"/>
          </p:cNvSpPr>
          <p:nvPr/>
        </p:nvSpPr>
        <p:spPr bwMode="auto">
          <a:xfrm>
            <a:off x="2879591" y="2541593"/>
            <a:ext cx="1454151" cy="723900"/>
          </a:xfrm>
          <a:prstGeom prst="roundRect">
            <a:avLst>
              <a:gd name="adj" fmla="val 1565"/>
            </a:avLst>
          </a:prstGeom>
          <a:noFill/>
          <a:ln w="28575">
            <a:solidFill>
              <a:srgbClr val="FFC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defTabSz="914354">
              <a:lnSpc>
                <a:spcPct val="90000"/>
              </a:lnSpc>
              <a:spcBef>
                <a:spcPct val="0"/>
              </a:spcBef>
              <a:buClr>
                <a:srgbClr val="000000"/>
              </a:buClr>
              <a:buNone/>
            </a:pPr>
            <a:endParaRPr lang="en-US" altLang="en-US" sz="1200" b="1">
              <a:solidFill>
                <a:srgbClr val="000000"/>
              </a:solidFill>
              <a:ea typeface="SimSun" panose="02010600030101010101" pitchFamily="2" charset="-122"/>
              <a:cs typeface="Arial" panose="020B0604020202020204" pitchFamily="34" charset="0"/>
            </a:endParaRPr>
          </a:p>
        </p:txBody>
      </p:sp>
      <p:sp>
        <p:nvSpPr>
          <p:cNvPr id="20" name="Rounded Rectangle 128"/>
          <p:cNvSpPr>
            <a:spLocks noChangeArrowheads="1"/>
          </p:cNvSpPr>
          <p:nvPr/>
        </p:nvSpPr>
        <p:spPr bwMode="auto">
          <a:xfrm>
            <a:off x="4468827" y="1611989"/>
            <a:ext cx="910231" cy="434791"/>
          </a:xfrm>
          <a:prstGeom prst="roundRect">
            <a:avLst>
              <a:gd name="adj" fmla="val 5556"/>
            </a:avLst>
          </a:prstGeom>
          <a:solidFill>
            <a:srgbClr val="FF3300"/>
          </a:solidFill>
          <a:ln w="9525">
            <a:noFill/>
            <a:round/>
            <a:headEnd/>
            <a:tailEnd/>
          </a:ln>
          <a:effectLst>
            <a:outerShdw dist="23000" dir="5400000" rotWithShape="0">
              <a:srgbClr val="808080">
                <a:alpha val="34998"/>
              </a:srgbClr>
            </a:outerShdw>
          </a:effectLst>
          <a:scene3d>
            <a:camera prst="orthographicFront"/>
            <a:lightRig rig="threePt" dir="t"/>
          </a:scene3d>
          <a:sp3d prstMaterial="matte">
            <a:bevelT w="38100" h="38100"/>
          </a:sp3d>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354">
              <a:lnSpc>
                <a:spcPct val="85000"/>
              </a:lnSpc>
              <a:defRPr/>
            </a:pPr>
            <a:r>
              <a:rPr lang="en-US" altLang="en-US" sz="1100" b="1" dirty="0">
                <a:solidFill>
                  <a:srgbClr val="FFFFFF"/>
                </a:solidFill>
                <a:ea typeface="MS PGothic" panose="020B0600070205080204" pitchFamily="34" charset="-128"/>
              </a:rPr>
              <a:t>Content Delivery</a:t>
            </a:r>
          </a:p>
        </p:txBody>
      </p:sp>
      <p:sp>
        <p:nvSpPr>
          <p:cNvPr id="28704" name="Text Box 18"/>
          <p:cNvSpPr>
            <a:spLocks noChangeArrowheads="1"/>
          </p:cNvSpPr>
          <p:nvPr/>
        </p:nvSpPr>
        <p:spPr bwMode="auto">
          <a:xfrm>
            <a:off x="2930237" y="2888743"/>
            <a:ext cx="1319213" cy="128588"/>
          </a:xfrm>
          <a:prstGeom prst="roundRect">
            <a:avLst>
              <a:gd name="adj" fmla="val 16667"/>
            </a:avLst>
          </a:prstGeom>
          <a:noFill/>
          <a:ln w="9525">
            <a:noFill/>
            <a:round/>
            <a:headEnd/>
            <a:tailEnd/>
          </a:ln>
        </p:spPr>
        <p:txBody>
          <a:bodyPr lIns="24480" tIns="15480" rIns="24480" bIns="15480"/>
          <a:lstStyle>
            <a:lvl1pPr>
              <a:spcBef>
                <a:spcPct val="20000"/>
              </a:spcBef>
              <a:buFont typeface="Arial" panose="020B0604020202020204" pitchFamily="34" charset="0"/>
              <a:buChar char="•"/>
              <a:tabLst>
                <a:tab pos="657225" algn="l"/>
                <a:tab pos="723900" algn="l"/>
              </a:tabLst>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tabLst>
                <a:tab pos="657225" algn="l"/>
                <a:tab pos="723900"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657225" algn="l"/>
                <a:tab pos="723900"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9pPr>
          </a:lstStyle>
          <a:p>
            <a:pPr defTabSz="914354" hangingPunct="0">
              <a:lnSpc>
                <a:spcPct val="90000"/>
              </a:lnSpc>
              <a:spcBef>
                <a:spcPct val="0"/>
              </a:spcBef>
              <a:buClr>
                <a:srgbClr val="000000"/>
              </a:buClr>
              <a:buNone/>
            </a:pPr>
            <a:r>
              <a:rPr lang="en-US" altLang="en-US" sz="1000" b="1" dirty="0">
                <a:solidFill>
                  <a:srgbClr val="FFFFFF"/>
                </a:solidFill>
                <a:ea typeface="SimSun" panose="02010600030101010101" pitchFamily="2" charset="-122"/>
                <a:cs typeface="Arial" panose="020B0604020202020204" pitchFamily="34" charset="0"/>
              </a:rPr>
              <a:t>Configuration</a:t>
            </a:r>
          </a:p>
        </p:txBody>
      </p:sp>
      <p:pic>
        <p:nvPicPr>
          <p:cNvPr id="28705" name="Picture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567" y="2647954"/>
            <a:ext cx="1928812" cy="503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p:cNvSpPr/>
          <p:nvPr/>
        </p:nvSpPr>
        <p:spPr bwMode="auto">
          <a:xfrm>
            <a:off x="5321710" y="3337730"/>
            <a:ext cx="1291799" cy="787900"/>
          </a:xfrm>
          <a:prstGeom prst="rect">
            <a:avLst/>
          </a:prstGeom>
          <a:gradFill rotWithShape="1">
            <a:gsLst>
              <a:gs pos="0">
                <a:srgbClr val="FF0093"/>
              </a:gs>
              <a:gs pos="100000">
                <a:srgbClr val="EC008C">
                  <a:lumMod val="7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a:lstStyle/>
          <a:p>
            <a:pPr defTabSz="576234">
              <a:defRPr/>
            </a:pPr>
            <a:endParaRPr lang="en-US" sz="1600" kern="0">
              <a:solidFill>
                <a:srgbClr val="000000"/>
              </a:solidFill>
              <a:latin typeface="Arial"/>
              <a:ea typeface="MS PGothic" pitchFamily="34" charset="-128"/>
              <a:cs typeface="Arial"/>
            </a:endParaRPr>
          </a:p>
        </p:txBody>
      </p:sp>
      <p:sp>
        <p:nvSpPr>
          <p:cNvPr id="24" name="Rectangle 23"/>
          <p:cNvSpPr/>
          <p:nvPr/>
        </p:nvSpPr>
        <p:spPr bwMode="auto">
          <a:xfrm>
            <a:off x="5377048" y="3893158"/>
            <a:ext cx="1186941" cy="175927"/>
          </a:xfrm>
          <a:prstGeom prst="rect">
            <a:avLst/>
          </a:prstGeom>
          <a:gradFill rotWithShape="1">
            <a:gsLst>
              <a:gs pos="0">
                <a:srgbClr val="EC008C">
                  <a:tint val="100000"/>
                  <a:shade val="100000"/>
                  <a:satMod val="130000"/>
                </a:srgbClr>
              </a:gs>
              <a:gs pos="100000">
                <a:srgbClr val="EC008C">
                  <a:lumMod val="7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a:lstStyle/>
          <a:p>
            <a:pPr defTabSz="576234">
              <a:defRPr/>
            </a:pPr>
            <a:endParaRPr lang="en-US" sz="1600" kern="0">
              <a:solidFill>
                <a:srgbClr val="000000"/>
              </a:solidFill>
              <a:latin typeface="Arial"/>
              <a:ea typeface="MS PGothic" pitchFamily="34" charset="-128"/>
              <a:cs typeface="Arial"/>
            </a:endParaRPr>
          </a:p>
        </p:txBody>
      </p:sp>
      <p:sp>
        <p:nvSpPr>
          <p:cNvPr id="25" name="Rectangle 24"/>
          <p:cNvSpPr/>
          <p:nvPr/>
        </p:nvSpPr>
        <p:spPr bwMode="auto">
          <a:xfrm>
            <a:off x="3976026" y="3347783"/>
            <a:ext cx="1299081" cy="776591"/>
          </a:xfrm>
          <a:prstGeom prst="rect">
            <a:avLst/>
          </a:prstGeom>
          <a:gradFill flip="none" rotWithShape="0">
            <a:gsLst>
              <a:gs pos="54000">
                <a:srgbClr val="FF5C01"/>
              </a:gs>
              <a:gs pos="100000">
                <a:srgbClr val="FF3300"/>
              </a:gs>
            </a:gsLst>
            <a:lin ang="16200000" scaled="0"/>
            <a:tileRect/>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a:lstStyle/>
          <a:p>
            <a:pPr defTabSz="576234">
              <a:defRPr/>
            </a:pPr>
            <a:endParaRPr lang="en-US" sz="1600" kern="0">
              <a:solidFill>
                <a:srgbClr val="000000"/>
              </a:solidFill>
              <a:latin typeface="Arial"/>
              <a:ea typeface="MS PGothic" pitchFamily="34" charset="-128"/>
              <a:cs typeface="Arial"/>
            </a:endParaRPr>
          </a:p>
        </p:txBody>
      </p:sp>
      <p:sp>
        <p:nvSpPr>
          <p:cNvPr id="26" name="Content Placeholder 2"/>
          <p:cNvSpPr txBox="1">
            <a:spLocks/>
          </p:cNvSpPr>
          <p:nvPr/>
        </p:nvSpPr>
        <p:spPr bwMode="auto">
          <a:xfrm>
            <a:off x="5710106" y="3351219"/>
            <a:ext cx="900113" cy="344487"/>
          </a:xfrm>
          <a:prstGeom prst="rect">
            <a:avLst/>
          </a:prstGeom>
          <a:noFill/>
          <a:ln w="38100">
            <a:noFill/>
            <a:miter lim="800000"/>
            <a:headEnd/>
            <a:tailEnd/>
          </a:ln>
          <a:effectLst>
            <a:outerShdw dist="20000" dir="5400000" rotWithShape="0">
              <a:srgbClr val="808080">
                <a:alpha val="37999"/>
              </a:srgbClr>
            </a:outerShdw>
          </a:effectLst>
        </p:spPr>
        <p:txBody>
          <a:bodyPr lIns="182880" tIns="27432" rIns="182880" bIns="28799"/>
          <a:lstStyle>
            <a:lvl1pPr marL="144463" indent="-144463" algn="l" defTabSz="576263" rtl="0" eaLnBrk="0" fontAlgn="base" hangingPunct="0">
              <a:spcBef>
                <a:spcPct val="20000"/>
              </a:spcBef>
              <a:spcAft>
                <a:spcPct val="0"/>
              </a:spcAft>
              <a:buClr>
                <a:srgbClr val="FF3300"/>
              </a:buClr>
              <a:buFont typeface="Wingdings" charset="0"/>
              <a:buChar char="§"/>
              <a:defRPr sz="2000">
                <a:solidFill>
                  <a:schemeClr val="tx1"/>
                </a:solidFill>
                <a:latin typeface="+mj-lt"/>
                <a:ea typeface="+mn-ea"/>
                <a:cs typeface="Book Antiqua"/>
              </a:defRPr>
            </a:lvl1pPr>
            <a:lvl2pPr marL="400050" indent="-184150" algn="l" defTabSz="576263" rtl="0" eaLnBrk="0" fontAlgn="base" hangingPunct="0">
              <a:spcBef>
                <a:spcPct val="20000"/>
              </a:spcBef>
              <a:spcAft>
                <a:spcPct val="0"/>
              </a:spcAft>
              <a:buClr>
                <a:srgbClr val="FF3300"/>
              </a:buClr>
              <a:buFont typeface="Wingdings" charset="0"/>
              <a:buChar char="ü"/>
              <a:defRPr>
                <a:solidFill>
                  <a:schemeClr val="tx1"/>
                </a:solidFill>
                <a:latin typeface="+mj-lt"/>
                <a:ea typeface="Arial" charset="0"/>
                <a:cs typeface="Book Antiqua"/>
              </a:defRPr>
            </a:lvl2pPr>
            <a:lvl3pPr marL="576263" indent="-104775" algn="l" defTabSz="576263" rtl="0" eaLnBrk="0" fontAlgn="base" hangingPunct="0">
              <a:spcBef>
                <a:spcPct val="20000"/>
              </a:spcBef>
              <a:spcAft>
                <a:spcPct val="0"/>
              </a:spcAft>
              <a:buClr>
                <a:srgbClr val="FF3300"/>
              </a:buClr>
              <a:buSzPct val="95000"/>
              <a:buFont typeface="Lucida Grande" charset="0"/>
              <a:buChar char="◽"/>
              <a:defRPr sz="1600">
                <a:solidFill>
                  <a:schemeClr val="tx1"/>
                </a:solidFill>
                <a:latin typeface="+mj-lt"/>
                <a:ea typeface="Arial" charset="0"/>
                <a:cs typeface="Book Antiqua"/>
              </a:defRPr>
            </a:lvl3pPr>
            <a:lvl4pPr marL="760413" indent="-112713" algn="l" defTabSz="576263" rtl="0" eaLnBrk="0" fontAlgn="base" hangingPunct="0">
              <a:spcBef>
                <a:spcPct val="20000"/>
              </a:spcBef>
              <a:spcAft>
                <a:spcPct val="0"/>
              </a:spcAft>
              <a:buClr>
                <a:srgbClr val="FF3300"/>
              </a:buClr>
              <a:buFont typeface="Lucida Grande" charset="0"/>
              <a:buChar char="◾"/>
              <a:defRPr sz="1400">
                <a:solidFill>
                  <a:schemeClr val="tx1"/>
                </a:solidFill>
                <a:latin typeface="+mj-lt"/>
                <a:ea typeface="Arial" charset="0"/>
                <a:cs typeface="Book Antiqua"/>
              </a:defRPr>
            </a:lvl4pPr>
            <a:lvl5pPr marL="936625" indent="-104775" algn="l" defTabSz="576263" rtl="0" eaLnBrk="0" fontAlgn="base" hangingPunct="0">
              <a:spcBef>
                <a:spcPct val="20000"/>
              </a:spcBef>
              <a:spcAft>
                <a:spcPct val="0"/>
              </a:spcAft>
              <a:buClr>
                <a:srgbClr val="FF3300"/>
              </a:buClr>
              <a:buFont typeface="Lucida Grande" charset="0"/>
              <a:buChar char="◾"/>
              <a:defRPr sz="1400">
                <a:solidFill>
                  <a:schemeClr val="tx1"/>
                </a:solidFill>
                <a:latin typeface="+mj-lt"/>
                <a:ea typeface="Arial" charset="0"/>
                <a:cs typeface="Book Antiqua"/>
              </a:defRPr>
            </a:lvl5pPr>
            <a:lvl6pPr marL="13938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6pPr>
            <a:lvl7pPr marL="18510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7pPr>
            <a:lvl8pPr marL="23082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8pPr>
            <a:lvl9pPr marL="27654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9pPr>
          </a:lstStyle>
          <a:p>
            <a:pPr marL="0" indent="0" algn="ctr">
              <a:buNone/>
              <a:defRPr/>
            </a:pPr>
            <a:r>
              <a:rPr lang="en-US" sz="1300" b="1" kern="0" dirty="0">
                <a:solidFill>
                  <a:srgbClr val="FFFFFF"/>
                </a:solidFill>
              </a:rPr>
              <a:t>Cinder</a:t>
            </a:r>
          </a:p>
        </p:txBody>
      </p:sp>
      <p:sp>
        <p:nvSpPr>
          <p:cNvPr id="27" name="Rectangle 26"/>
          <p:cNvSpPr/>
          <p:nvPr/>
        </p:nvSpPr>
        <p:spPr bwMode="auto">
          <a:xfrm>
            <a:off x="4047389" y="3881846"/>
            <a:ext cx="1170921" cy="187236"/>
          </a:xfrm>
          <a:prstGeom prst="rect">
            <a:avLst/>
          </a:prstGeom>
          <a:gradFill rotWithShape="1">
            <a:gsLst>
              <a:gs pos="0">
                <a:srgbClr val="F04E37">
                  <a:tint val="100000"/>
                  <a:shade val="100000"/>
                  <a:satMod val="130000"/>
                </a:srgbClr>
              </a:gs>
              <a:gs pos="100000">
                <a:srgbClr val="F04E37">
                  <a:lumMod val="7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a:lstStyle/>
          <a:p>
            <a:pPr defTabSz="576234">
              <a:defRPr/>
            </a:pPr>
            <a:endParaRPr lang="en-US" sz="1600" kern="0">
              <a:solidFill>
                <a:srgbClr val="000000"/>
              </a:solidFill>
              <a:latin typeface="Arial"/>
              <a:ea typeface="MS PGothic" pitchFamily="34" charset="-128"/>
              <a:cs typeface="Arial"/>
            </a:endParaRPr>
          </a:p>
        </p:txBody>
      </p:sp>
      <p:sp>
        <p:nvSpPr>
          <p:cNvPr id="28" name="Content Placeholder 2"/>
          <p:cNvSpPr txBox="1">
            <a:spLocks/>
          </p:cNvSpPr>
          <p:nvPr/>
        </p:nvSpPr>
        <p:spPr bwMode="auto">
          <a:xfrm>
            <a:off x="5493144" y="3886206"/>
            <a:ext cx="949325" cy="239713"/>
          </a:xfrm>
          <a:prstGeom prst="rect">
            <a:avLst/>
          </a:prstGeom>
          <a:noFill/>
          <a:ln w="38100">
            <a:noFill/>
            <a:miter lim="800000"/>
            <a:headEnd/>
            <a:tailEnd/>
          </a:ln>
          <a:effectLst>
            <a:outerShdw dist="20000" dir="5400000" rotWithShape="0">
              <a:srgbClr val="808080">
                <a:alpha val="37999"/>
              </a:srgbClr>
            </a:outerShdw>
          </a:effectLst>
        </p:spPr>
        <p:txBody>
          <a:bodyPr lIns="182880" tIns="27432" rIns="182880" bIns="28799"/>
          <a:lstStyle>
            <a:lvl1pPr marL="144463" indent="-144463" algn="l" defTabSz="576263" rtl="0" eaLnBrk="0" fontAlgn="base" hangingPunct="0">
              <a:spcBef>
                <a:spcPct val="20000"/>
              </a:spcBef>
              <a:spcAft>
                <a:spcPct val="0"/>
              </a:spcAft>
              <a:buClr>
                <a:srgbClr val="FF3300"/>
              </a:buClr>
              <a:buFont typeface="Wingdings" charset="0"/>
              <a:buChar char="§"/>
              <a:defRPr sz="2000">
                <a:solidFill>
                  <a:schemeClr val="tx1"/>
                </a:solidFill>
                <a:latin typeface="+mj-lt"/>
                <a:ea typeface="+mn-ea"/>
                <a:cs typeface="Book Antiqua"/>
              </a:defRPr>
            </a:lvl1pPr>
            <a:lvl2pPr marL="400050" indent="-184150" algn="l" defTabSz="576263" rtl="0" eaLnBrk="0" fontAlgn="base" hangingPunct="0">
              <a:spcBef>
                <a:spcPct val="20000"/>
              </a:spcBef>
              <a:spcAft>
                <a:spcPct val="0"/>
              </a:spcAft>
              <a:buClr>
                <a:srgbClr val="FF3300"/>
              </a:buClr>
              <a:buFont typeface="Wingdings" charset="0"/>
              <a:buChar char="ü"/>
              <a:defRPr>
                <a:solidFill>
                  <a:schemeClr val="tx1"/>
                </a:solidFill>
                <a:latin typeface="+mj-lt"/>
                <a:ea typeface="Arial" charset="0"/>
                <a:cs typeface="Book Antiqua"/>
              </a:defRPr>
            </a:lvl2pPr>
            <a:lvl3pPr marL="576263" indent="-104775" algn="l" defTabSz="576263" rtl="0" eaLnBrk="0" fontAlgn="base" hangingPunct="0">
              <a:spcBef>
                <a:spcPct val="20000"/>
              </a:spcBef>
              <a:spcAft>
                <a:spcPct val="0"/>
              </a:spcAft>
              <a:buClr>
                <a:srgbClr val="FF3300"/>
              </a:buClr>
              <a:buSzPct val="95000"/>
              <a:buFont typeface="Lucida Grande" charset="0"/>
              <a:buChar char="◽"/>
              <a:defRPr sz="1600">
                <a:solidFill>
                  <a:schemeClr val="tx1"/>
                </a:solidFill>
                <a:latin typeface="+mj-lt"/>
                <a:ea typeface="Arial" charset="0"/>
                <a:cs typeface="Book Antiqua"/>
              </a:defRPr>
            </a:lvl3pPr>
            <a:lvl4pPr marL="760413" indent="-112713" algn="l" defTabSz="576263" rtl="0" eaLnBrk="0" fontAlgn="base" hangingPunct="0">
              <a:spcBef>
                <a:spcPct val="20000"/>
              </a:spcBef>
              <a:spcAft>
                <a:spcPct val="0"/>
              </a:spcAft>
              <a:buClr>
                <a:srgbClr val="FF3300"/>
              </a:buClr>
              <a:buFont typeface="Lucida Grande" charset="0"/>
              <a:buChar char="◾"/>
              <a:defRPr sz="1400">
                <a:solidFill>
                  <a:schemeClr val="tx1"/>
                </a:solidFill>
                <a:latin typeface="+mj-lt"/>
                <a:ea typeface="Arial" charset="0"/>
                <a:cs typeface="Book Antiqua"/>
              </a:defRPr>
            </a:lvl4pPr>
            <a:lvl5pPr marL="936625" indent="-104775" algn="l" defTabSz="576263" rtl="0" eaLnBrk="0" fontAlgn="base" hangingPunct="0">
              <a:spcBef>
                <a:spcPct val="20000"/>
              </a:spcBef>
              <a:spcAft>
                <a:spcPct val="0"/>
              </a:spcAft>
              <a:buClr>
                <a:srgbClr val="FF3300"/>
              </a:buClr>
              <a:buFont typeface="Lucida Grande" charset="0"/>
              <a:buChar char="◾"/>
              <a:defRPr sz="1400">
                <a:solidFill>
                  <a:schemeClr val="tx1"/>
                </a:solidFill>
                <a:latin typeface="+mj-lt"/>
                <a:ea typeface="Arial" charset="0"/>
                <a:cs typeface="Book Antiqua"/>
              </a:defRPr>
            </a:lvl5pPr>
            <a:lvl6pPr marL="13938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6pPr>
            <a:lvl7pPr marL="18510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7pPr>
            <a:lvl8pPr marL="23082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8pPr>
            <a:lvl9pPr marL="27654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9pPr>
          </a:lstStyle>
          <a:p>
            <a:pPr marL="0" indent="0" algn="ctr">
              <a:buNone/>
              <a:defRPr/>
            </a:pPr>
            <a:r>
              <a:rPr lang="en-US" sz="1100" b="1" kern="0" dirty="0">
                <a:solidFill>
                  <a:srgbClr val="FFFFFF"/>
                </a:solidFill>
              </a:rPr>
              <a:t>drivers</a:t>
            </a:r>
          </a:p>
        </p:txBody>
      </p:sp>
      <p:sp>
        <p:nvSpPr>
          <p:cNvPr id="29" name="Rectangle 28"/>
          <p:cNvSpPr/>
          <p:nvPr/>
        </p:nvSpPr>
        <p:spPr bwMode="auto">
          <a:xfrm>
            <a:off x="2656552" y="3347783"/>
            <a:ext cx="1283061" cy="776591"/>
          </a:xfrm>
          <a:prstGeom prst="rect">
            <a:avLst/>
          </a:prstGeom>
          <a:gradFill rotWithShape="1">
            <a:gsLst>
              <a:gs pos="0">
                <a:srgbClr val="662E85"/>
              </a:gs>
              <a:gs pos="100000">
                <a:srgbClr val="662E85">
                  <a:lumMod val="7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a:lstStyle/>
          <a:p>
            <a:pPr algn="ctr" defTabSz="576234">
              <a:defRPr/>
            </a:pPr>
            <a:endParaRPr lang="en-US" sz="1600" kern="0">
              <a:solidFill>
                <a:srgbClr val="000000"/>
              </a:solidFill>
              <a:latin typeface="Arial"/>
              <a:ea typeface="MS PGothic" pitchFamily="34" charset="-128"/>
              <a:cs typeface="Arial"/>
            </a:endParaRPr>
          </a:p>
        </p:txBody>
      </p:sp>
      <p:sp>
        <p:nvSpPr>
          <p:cNvPr id="30" name="Content Placeholder 2"/>
          <p:cNvSpPr txBox="1">
            <a:spLocks/>
          </p:cNvSpPr>
          <p:nvPr/>
        </p:nvSpPr>
        <p:spPr bwMode="auto">
          <a:xfrm>
            <a:off x="2921393" y="3354394"/>
            <a:ext cx="777875" cy="312737"/>
          </a:xfrm>
          <a:prstGeom prst="rect">
            <a:avLst/>
          </a:prstGeom>
          <a:noFill/>
          <a:ln w="38100">
            <a:noFill/>
            <a:miter lim="800000"/>
            <a:headEnd/>
            <a:tailEnd/>
          </a:ln>
          <a:effectLst>
            <a:outerShdw dist="20000" dir="5400000" rotWithShape="0">
              <a:srgbClr val="808080">
                <a:alpha val="37999"/>
              </a:srgbClr>
            </a:outerShdw>
          </a:effectLst>
        </p:spPr>
        <p:txBody>
          <a:bodyPr lIns="182880" tIns="27432" rIns="182880" bIns="28799"/>
          <a:lstStyle>
            <a:lvl1pPr marL="144463" indent="-144463" algn="l" defTabSz="576263" rtl="0" eaLnBrk="0" fontAlgn="base" hangingPunct="0">
              <a:spcBef>
                <a:spcPct val="20000"/>
              </a:spcBef>
              <a:spcAft>
                <a:spcPct val="0"/>
              </a:spcAft>
              <a:buClr>
                <a:srgbClr val="FF3300"/>
              </a:buClr>
              <a:buFont typeface="Wingdings" charset="0"/>
              <a:buChar char="§"/>
              <a:defRPr sz="2000">
                <a:solidFill>
                  <a:schemeClr val="tx1"/>
                </a:solidFill>
                <a:latin typeface="+mj-lt"/>
                <a:ea typeface="+mn-ea"/>
                <a:cs typeface="Book Antiqua"/>
              </a:defRPr>
            </a:lvl1pPr>
            <a:lvl2pPr marL="400050" indent="-184150" algn="l" defTabSz="576263" rtl="0" eaLnBrk="0" fontAlgn="base" hangingPunct="0">
              <a:spcBef>
                <a:spcPct val="20000"/>
              </a:spcBef>
              <a:spcAft>
                <a:spcPct val="0"/>
              </a:spcAft>
              <a:buClr>
                <a:srgbClr val="FF3300"/>
              </a:buClr>
              <a:buFont typeface="Wingdings" charset="0"/>
              <a:buChar char="ü"/>
              <a:defRPr>
                <a:solidFill>
                  <a:schemeClr val="tx1"/>
                </a:solidFill>
                <a:latin typeface="+mj-lt"/>
                <a:ea typeface="Arial" charset="0"/>
                <a:cs typeface="Book Antiqua"/>
              </a:defRPr>
            </a:lvl2pPr>
            <a:lvl3pPr marL="576263" indent="-104775" algn="l" defTabSz="576263" rtl="0" eaLnBrk="0" fontAlgn="base" hangingPunct="0">
              <a:spcBef>
                <a:spcPct val="20000"/>
              </a:spcBef>
              <a:spcAft>
                <a:spcPct val="0"/>
              </a:spcAft>
              <a:buClr>
                <a:srgbClr val="FF3300"/>
              </a:buClr>
              <a:buSzPct val="95000"/>
              <a:buFont typeface="Lucida Grande" charset="0"/>
              <a:buChar char="◽"/>
              <a:defRPr sz="1600">
                <a:solidFill>
                  <a:schemeClr val="tx1"/>
                </a:solidFill>
                <a:latin typeface="+mj-lt"/>
                <a:ea typeface="Arial" charset="0"/>
                <a:cs typeface="Book Antiqua"/>
              </a:defRPr>
            </a:lvl3pPr>
            <a:lvl4pPr marL="760413" indent="-112713" algn="l" defTabSz="576263" rtl="0" eaLnBrk="0" fontAlgn="base" hangingPunct="0">
              <a:spcBef>
                <a:spcPct val="20000"/>
              </a:spcBef>
              <a:spcAft>
                <a:spcPct val="0"/>
              </a:spcAft>
              <a:buClr>
                <a:srgbClr val="FF3300"/>
              </a:buClr>
              <a:buFont typeface="Lucida Grande" charset="0"/>
              <a:buChar char="◾"/>
              <a:defRPr sz="1400">
                <a:solidFill>
                  <a:schemeClr val="tx1"/>
                </a:solidFill>
                <a:latin typeface="+mj-lt"/>
                <a:ea typeface="Arial" charset="0"/>
                <a:cs typeface="Book Antiqua"/>
              </a:defRPr>
            </a:lvl4pPr>
            <a:lvl5pPr marL="936625" indent="-104775" algn="l" defTabSz="576263" rtl="0" eaLnBrk="0" fontAlgn="base" hangingPunct="0">
              <a:spcBef>
                <a:spcPct val="20000"/>
              </a:spcBef>
              <a:spcAft>
                <a:spcPct val="0"/>
              </a:spcAft>
              <a:buClr>
                <a:srgbClr val="FF3300"/>
              </a:buClr>
              <a:buFont typeface="Lucida Grande" charset="0"/>
              <a:buChar char="◾"/>
              <a:defRPr sz="1400">
                <a:solidFill>
                  <a:schemeClr val="tx1"/>
                </a:solidFill>
                <a:latin typeface="+mj-lt"/>
                <a:ea typeface="Arial" charset="0"/>
                <a:cs typeface="Book Antiqua"/>
              </a:defRPr>
            </a:lvl5pPr>
            <a:lvl6pPr marL="13938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6pPr>
            <a:lvl7pPr marL="18510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7pPr>
            <a:lvl8pPr marL="23082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8pPr>
            <a:lvl9pPr marL="27654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9pPr>
          </a:lstStyle>
          <a:p>
            <a:pPr marL="0" indent="0" algn="ctr">
              <a:buNone/>
              <a:defRPr/>
            </a:pPr>
            <a:r>
              <a:rPr lang="en-US" sz="1300" b="1" kern="0" dirty="0">
                <a:solidFill>
                  <a:srgbClr val="FFFFFF"/>
                </a:solidFill>
              </a:rPr>
              <a:t>Nova</a:t>
            </a:r>
          </a:p>
        </p:txBody>
      </p:sp>
      <p:sp>
        <p:nvSpPr>
          <p:cNvPr id="31" name="Rectangle 30"/>
          <p:cNvSpPr/>
          <p:nvPr/>
        </p:nvSpPr>
        <p:spPr bwMode="auto">
          <a:xfrm>
            <a:off x="2719173" y="3890645"/>
            <a:ext cx="1166552" cy="177183"/>
          </a:xfrm>
          <a:prstGeom prst="rect">
            <a:avLst/>
          </a:prstGeom>
          <a:gradFill rotWithShape="1">
            <a:gsLst>
              <a:gs pos="0">
                <a:srgbClr val="662E85"/>
              </a:gs>
              <a:gs pos="100000">
                <a:srgbClr val="662E85">
                  <a:lumMod val="75000"/>
                </a:srgbClr>
              </a:gs>
            </a:gsLst>
            <a:lin ang="16200000" scaled="0"/>
          </a:gradFill>
          <a:ln>
            <a:noFill/>
            <a:headEnd type="none" w="med" len="med"/>
            <a:tailEnd type="none" w="med" len="me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xtLst/>
        </p:spPr>
        <p:txBody>
          <a:bodyPr/>
          <a:lstStyle/>
          <a:p>
            <a:pPr algn="ctr" defTabSz="576234">
              <a:defRPr/>
            </a:pPr>
            <a:endParaRPr lang="en-US" sz="1600" kern="0">
              <a:solidFill>
                <a:srgbClr val="000000"/>
              </a:solidFill>
              <a:latin typeface="Arial"/>
              <a:ea typeface="MS PGothic" pitchFamily="34" charset="-128"/>
              <a:cs typeface="Arial"/>
            </a:endParaRPr>
          </a:p>
        </p:txBody>
      </p:sp>
      <p:pic>
        <p:nvPicPr>
          <p:cNvPr id="28727" name="Picture 3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6657" y="3557594"/>
            <a:ext cx="40798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56"/>
          <p:cNvSpPr txBox="1">
            <a:spLocks noChangeArrowheads="1"/>
          </p:cNvSpPr>
          <p:nvPr/>
        </p:nvSpPr>
        <p:spPr bwMode="auto">
          <a:xfrm>
            <a:off x="3008970" y="3666145"/>
            <a:ext cx="611932" cy="189283"/>
          </a:xfrm>
          <a:prstGeom prst="rect">
            <a:avLst/>
          </a:prstGeom>
          <a:noFill/>
          <a:ln>
            <a:noFill/>
          </a:ln>
          <a:extLst/>
        </p:spPr>
        <p:txBody>
          <a:bodyPr wrap="square">
            <a:spAutoFit/>
          </a:bodyPr>
          <a:lstStyle>
            <a:lvl1pPr eaLnBrk="0" hangingPunct="0">
              <a:defRPr>
                <a:solidFill>
                  <a:schemeClr val="tx1"/>
                </a:solidFill>
                <a:latin typeface="Arial" pitchFamily="34" charset="0"/>
                <a:ea typeface="ヒラギノ角ゴ Pro W3" pitchFamily="-84" charset="-128"/>
              </a:defRPr>
            </a:lvl1pPr>
            <a:lvl2pPr eaLnBrk="0" hangingPunct="0">
              <a:defRPr>
                <a:solidFill>
                  <a:schemeClr val="tx1"/>
                </a:solidFill>
                <a:latin typeface="Arial" pitchFamily="34" charset="0"/>
                <a:ea typeface="ヒラギノ角ゴ Pro W3" pitchFamily="-84" charset="-128"/>
              </a:defRPr>
            </a:lvl2pPr>
            <a:lvl3pPr eaLnBrk="0" hangingPunct="0">
              <a:defRPr>
                <a:solidFill>
                  <a:schemeClr val="tx1"/>
                </a:solidFill>
                <a:latin typeface="Arial" pitchFamily="34" charset="0"/>
                <a:ea typeface="ヒラギノ角ゴ Pro W3" pitchFamily="-84" charset="-128"/>
              </a:defRPr>
            </a:lvl3pPr>
            <a:lvl4pPr eaLnBrk="0" hangingPunct="0">
              <a:defRPr>
                <a:solidFill>
                  <a:schemeClr val="tx1"/>
                </a:solidFill>
                <a:latin typeface="Arial" pitchFamily="34" charset="0"/>
                <a:ea typeface="ヒラギノ角ゴ Pro W3" pitchFamily="-84" charset="-128"/>
              </a:defRPr>
            </a:lvl4pPr>
            <a:lvl5pPr eaLnBrk="0" hangingPunct="0">
              <a:defRPr>
                <a:solidFill>
                  <a:schemeClr val="tx1"/>
                </a:solidFill>
                <a:latin typeface="Arial" pitchFamily="34" charset="0"/>
                <a:ea typeface="ヒラギノ角ゴ Pro W3" pitchFamily="-84" charset="-128"/>
              </a:defRPr>
            </a:lvl5pPr>
            <a:lvl6pPr marL="2514600" indent="-228600" algn="ctr" eaLnBrk="0" fontAlgn="base" hangingPunct="0">
              <a:spcBef>
                <a:spcPct val="20000"/>
              </a:spcBef>
              <a:spcAft>
                <a:spcPct val="0"/>
              </a:spcAft>
              <a:buClr>
                <a:srgbClr val="FF3300"/>
              </a:buClr>
              <a:buChar char="•"/>
              <a:defRPr>
                <a:solidFill>
                  <a:schemeClr val="tx1"/>
                </a:solidFill>
                <a:latin typeface="Arial" pitchFamily="34" charset="0"/>
                <a:ea typeface="ヒラギノ角ゴ Pro W3" pitchFamily="-84" charset="-128"/>
              </a:defRPr>
            </a:lvl6pPr>
            <a:lvl7pPr marL="2971800" indent="-228600" algn="ctr" eaLnBrk="0" fontAlgn="base" hangingPunct="0">
              <a:spcBef>
                <a:spcPct val="20000"/>
              </a:spcBef>
              <a:spcAft>
                <a:spcPct val="0"/>
              </a:spcAft>
              <a:buClr>
                <a:srgbClr val="FF3300"/>
              </a:buClr>
              <a:buChar char="•"/>
              <a:defRPr>
                <a:solidFill>
                  <a:schemeClr val="tx1"/>
                </a:solidFill>
                <a:latin typeface="Arial" pitchFamily="34" charset="0"/>
                <a:ea typeface="ヒラギノ角ゴ Pro W3" pitchFamily="-84" charset="-128"/>
              </a:defRPr>
            </a:lvl7pPr>
            <a:lvl8pPr marL="3429000" indent="-228600" algn="ctr" eaLnBrk="0" fontAlgn="base" hangingPunct="0">
              <a:spcBef>
                <a:spcPct val="20000"/>
              </a:spcBef>
              <a:spcAft>
                <a:spcPct val="0"/>
              </a:spcAft>
              <a:buClr>
                <a:srgbClr val="FF3300"/>
              </a:buClr>
              <a:buChar char="•"/>
              <a:defRPr>
                <a:solidFill>
                  <a:schemeClr val="tx1"/>
                </a:solidFill>
                <a:latin typeface="Arial" pitchFamily="34" charset="0"/>
                <a:ea typeface="ヒラギノ角ゴ Pro W3" pitchFamily="-84" charset="-128"/>
              </a:defRPr>
            </a:lvl8pPr>
            <a:lvl9pPr marL="3886200" indent="-228600" algn="ctr" eaLnBrk="0" fontAlgn="base" hangingPunct="0">
              <a:spcBef>
                <a:spcPct val="20000"/>
              </a:spcBef>
              <a:spcAft>
                <a:spcPct val="0"/>
              </a:spcAft>
              <a:buClr>
                <a:srgbClr val="FF3300"/>
              </a:buClr>
              <a:buChar char="•"/>
              <a:defRPr>
                <a:solidFill>
                  <a:schemeClr val="tx1"/>
                </a:solidFill>
                <a:latin typeface="Arial" pitchFamily="34" charset="0"/>
                <a:ea typeface="ヒラギノ角ゴ Pro W3" pitchFamily="-84" charset="-128"/>
              </a:defRPr>
            </a:lvl9pPr>
          </a:lstStyle>
          <a:p>
            <a:pPr algn="ctr" defTabSz="914354" eaLnBrk="1" hangingPunct="1">
              <a:lnSpc>
                <a:spcPct val="90000"/>
              </a:lnSpc>
              <a:spcAft>
                <a:spcPct val="5000"/>
              </a:spcAft>
              <a:buSzPct val="90000"/>
              <a:defRPr/>
            </a:pPr>
            <a:r>
              <a:rPr lang="en-US" sz="700" kern="0" dirty="0">
                <a:solidFill>
                  <a:srgbClr val="000000"/>
                </a:solidFill>
                <a:cs typeface="Arial" panose="020B0604020202020204" pitchFamily="34" charset="0"/>
              </a:rPr>
              <a:t>Compute</a:t>
            </a:r>
          </a:p>
        </p:txBody>
      </p:sp>
      <p:sp>
        <p:nvSpPr>
          <p:cNvPr id="34" name="Content Placeholder 2"/>
          <p:cNvSpPr txBox="1">
            <a:spLocks/>
          </p:cNvSpPr>
          <p:nvPr/>
        </p:nvSpPr>
        <p:spPr bwMode="auto">
          <a:xfrm>
            <a:off x="2837253" y="3887791"/>
            <a:ext cx="944563" cy="238125"/>
          </a:xfrm>
          <a:prstGeom prst="rect">
            <a:avLst/>
          </a:prstGeom>
          <a:noFill/>
          <a:ln w="38100">
            <a:noFill/>
            <a:miter lim="800000"/>
            <a:headEnd/>
            <a:tailEnd/>
          </a:ln>
          <a:effectLst>
            <a:outerShdw dist="20000" dir="5400000" rotWithShape="0">
              <a:srgbClr val="808080">
                <a:alpha val="37999"/>
              </a:srgbClr>
            </a:outerShdw>
          </a:effectLst>
        </p:spPr>
        <p:txBody>
          <a:bodyPr lIns="182880" tIns="27432" rIns="182880" bIns="28799"/>
          <a:lstStyle>
            <a:lvl1pPr marL="144463" indent="-144463" algn="l" defTabSz="576263" rtl="0" eaLnBrk="0" fontAlgn="base" hangingPunct="0">
              <a:spcBef>
                <a:spcPct val="20000"/>
              </a:spcBef>
              <a:spcAft>
                <a:spcPct val="0"/>
              </a:spcAft>
              <a:buClr>
                <a:srgbClr val="FF3300"/>
              </a:buClr>
              <a:buFont typeface="Wingdings" charset="0"/>
              <a:buChar char="§"/>
              <a:defRPr sz="2000">
                <a:solidFill>
                  <a:schemeClr val="tx1"/>
                </a:solidFill>
                <a:latin typeface="+mj-lt"/>
                <a:ea typeface="+mn-ea"/>
                <a:cs typeface="Book Antiqua"/>
              </a:defRPr>
            </a:lvl1pPr>
            <a:lvl2pPr marL="400050" indent="-184150" algn="l" defTabSz="576263" rtl="0" eaLnBrk="0" fontAlgn="base" hangingPunct="0">
              <a:spcBef>
                <a:spcPct val="20000"/>
              </a:spcBef>
              <a:spcAft>
                <a:spcPct val="0"/>
              </a:spcAft>
              <a:buClr>
                <a:srgbClr val="FF3300"/>
              </a:buClr>
              <a:buFont typeface="Wingdings" charset="0"/>
              <a:buChar char="ü"/>
              <a:defRPr>
                <a:solidFill>
                  <a:schemeClr val="tx1"/>
                </a:solidFill>
                <a:latin typeface="+mj-lt"/>
                <a:ea typeface="Arial" charset="0"/>
                <a:cs typeface="Book Antiqua"/>
              </a:defRPr>
            </a:lvl2pPr>
            <a:lvl3pPr marL="576263" indent="-104775" algn="l" defTabSz="576263" rtl="0" eaLnBrk="0" fontAlgn="base" hangingPunct="0">
              <a:spcBef>
                <a:spcPct val="20000"/>
              </a:spcBef>
              <a:spcAft>
                <a:spcPct val="0"/>
              </a:spcAft>
              <a:buClr>
                <a:srgbClr val="FF3300"/>
              </a:buClr>
              <a:buSzPct val="95000"/>
              <a:buFont typeface="Lucida Grande" charset="0"/>
              <a:buChar char="◽"/>
              <a:defRPr sz="1600">
                <a:solidFill>
                  <a:schemeClr val="tx1"/>
                </a:solidFill>
                <a:latin typeface="+mj-lt"/>
                <a:ea typeface="Arial" charset="0"/>
                <a:cs typeface="Book Antiqua"/>
              </a:defRPr>
            </a:lvl3pPr>
            <a:lvl4pPr marL="760413" indent="-112713" algn="l" defTabSz="576263" rtl="0" eaLnBrk="0" fontAlgn="base" hangingPunct="0">
              <a:spcBef>
                <a:spcPct val="20000"/>
              </a:spcBef>
              <a:spcAft>
                <a:spcPct val="0"/>
              </a:spcAft>
              <a:buClr>
                <a:srgbClr val="FF3300"/>
              </a:buClr>
              <a:buFont typeface="Lucida Grande" charset="0"/>
              <a:buChar char="◾"/>
              <a:defRPr sz="1400">
                <a:solidFill>
                  <a:schemeClr val="tx1"/>
                </a:solidFill>
                <a:latin typeface="+mj-lt"/>
                <a:ea typeface="Arial" charset="0"/>
                <a:cs typeface="Book Antiqua"/>
              </a:defRPr>
            </a:lvl4pPr>
            <a:lvl5pPr marL="936625" indent="-104775" algn="l" defTabSz="576263" rtl="0" eaLnBrk="0" fontAlgn="base" hangingPunct="0">
              <a:spcBef>
                <a:spcPct val="20000"/>
              </a:spcBef>
              <a:spcAft>
                <a:spcPct val="0"/>
              </a:spcAft>
              <a:buClr>
                <a:srgbClr val="FF3300"/>
              </a:buClr>
              <a:buFont typeface="Lucida Grande" charset="0"/>
              <a:buChar char="◾"/>
              <a:defRPr sz="1400">
                <a:solidFill>
                  <a:schemeClr val="tx1"/>
                </a:solidFill>
                <a:latin typeface="+mj-lt"/>
                <a:ea typeface="Arial" charset="0"/>
                <a:cs typeface="Book Antiqua"/>
              </a:defRPr>
            </a:lvl5pPr>
            <a:lvl6pPr marL="13938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6pPr>
            <a:lvl7pPr marL="18510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7pPr>
            <a:lvl8pPr marL="23082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8pPr>
            <a:lvl9pPr marL="27654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9pPr>
          </a:lstStyle>
          <a:p>
            <a:pPr marL="0" indent="0" algn="ctr">
              <a:buNone/>
              <a:defRPr/>
            </a:pPr>
            <a:r>
              <a:rPr lang="en-US" sz="1100" b="1" kern="0" dirty="0">
                <a:solidFill>
                  <a:srgbClr val="FFFFFF"/>
                </a:solidFill>
              </a:rPr>
              <a:t>drivers</a:t>
            </a:r>
          </a:p>
        </p:txBody>
      </p:sp>
      <p:pic>
        <p:nvPicPr>
          <p:cNvPr id="28730" name="Picture 7"/>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42380" y="3538545"/>
            <a:ext cx="46196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56"/>
          <p:cNvSpPr txBox="1">
            <a:spLocks noChangeArrowheads="1"/>
          </p:cNvSpPr>
          <p:nvPr/>
        </p:nvSpPr>
        <p:spPr bwMode="auto">
          <a:xfrm>
            <a:off x="5683644" y="3661156"/>
            <a:ext cx="563563" cy="189283"/>
          </a:xfrm>
          <a:prstGeom prst="rect">
            <a:avLst/>
          </a:prstGeom>
          <a:noFill/>
          <a:ln>
            <a:noFill/>
          </a:ln>
          <a:extLst/>
        </p:spPr>
        <p:txBody>
          <a:bodyPr>
            <a:spAutoFit/>
          </a:bodyPr>
          <a:lstStyle>
            <a:lvl1pPr eaLnBrk="0" hangingPunct="0">
              <a:defRPr>
                <a:solidFill>
                  <a:schemeClr val="tx1"/>
                </a:solidFill>
                <a:latin typeface="Arial" pitchFamily="34" charset="0"/>
                <a:ea typeface="ヒラギノ角ゴ Pro W3" pitchFamily="-84" charset="-128"/>
              </a:defRPr>
            </a:lvl1pPr>
            <a:lvl2pPr eaLnBrk="0" hangingPunct="0">
              <a:defRPr>
                <a:solidFill>
                  <a:schemeClr val="tx1"/>
                </a:solidFill>
                <a:latin typeface="Arial" pitchFamily="34" charset="0"/>
                <a:ea typeface="ヒラギノ角ゴ Pro W3" pitchFamily="-84" charset="-128"/>
              </a:defRPr>
            </a:lvl2pPr>
            <a:lvl3pPr eaLnBrk="0" hangingPunct="0">
              <a:defRPr>
                <a:solidFill>
                  <a:schemeClr val="tx1"/>
                </a:solidFill>
                <a:latin typeface="Arial" pitchFamily="34" charset="0"/>
                <a:ea typeface="ヒラギノ角ゴ Pro W3" pitchFamily="-84" charset="-128"/>
              </a:defRPr>
            </a:lvl3pPr>
            <a:lvl4pPr eaLnBrk="0" hangingPunct="0">
              <a:defRPr>
                <a:solidFill>
                  <a:schemeClr val="tx1"/>
                </a:solidFill>
                <a:latin typeface="Arial" pitchFamily="34" charset="0"/>
                <a:ea typeface="ヒラギノ角ゴ Pro W3" pitchFamily="-84" charset="-128"/>
              </a:defRPr>
            </a:lvl4pPr>
            <a:lvl5pPr eaLnBrk="0" hangingPunct="0">
              <a:defRPr>
                <a:solidFill>
                  <a:schemeClr val="tx1"/>
                </a:solidFill>
                <a:latin typeface="Arial" pitchFamily="34" charset="0"/>
                <a:ea typeface="ヒラギノ角ゴ Pro W3" pitchFamily="-84" charset="-128"/>
              </a:defRPr>
            </a:lvl5pPr>
            <a:lvl6pPr marL="2514600" indent="-228600" algn="ctr" eaLnBrk="0" fontAlgn="base" hangingPunct="0">
              <a:spcBef>
                <a:spcPct val="20000"/>
              </a:spcBef>
              <a:spcAft>
                <a:spcPct val="0"/>
              </a:spcAft>
              <a:buClr>
                <a:srgbClr val="FF3300"/>
              </a:buClr>
              <a:buChar char="•"/>
              <a:defRPr>
                <a:solidFill>
                  <a:schemeClr val="tx1"/>
                </a:solidFill>
                <a:latin typeface="Arial" pitchFamily="34" charset="0"/>
                <a:ea typeface="ヒラギノ角ゴ Pro W3" pitchFamily="-84" charset="-128"/>
              </a:defRPr>
            </a:lvl6pPr>
            <a:lvl7pPr marL="2971800" indent="-228600" algn="ctr" eaLnBrk="0" fontAlgn="base" hangingPunct="0">
              <a:spcBef>
                <a:spcPct val="20000"/>
              </a:spcBef>
              <a:spcAft>
                <a:spcPct val="0"/>
              </a:spcAft>
              <a:buClr>
                <a:srgbClr val="FF3300"/>
              </a:buClr>
              <a:buChar char="•"/>
              <a:defRPr>
                <a:solidFill>
                  <a:schemeClr val="tx1"/>
                </a:solidFill>
                <a:latin typeface="Arial" pitchFamily="34" charset="0"/>
                <a:ea typeface="ヒラギノ角ゴ Pro W3" pitchFamily="-84" charset="-128"/>
              </a:defRPr>
            </a:lvl7pPr>
            <a:lvl8pPr marL="3429000" indent="-228600" algn="ctr" eaLnBrk="0" fontAlgn="base" hangingPunct="0">
              <a:spcBef>
                <a:spcPct val="20000"/>
              </a:spcBef>
              <a:spcAft>
                <a:spcPct val="0"/>
              </a:spcAft>
              <a:buClr>
                <a:srgbClr val="FF3300"/>
              </a:buClr>
              <a:buChar char="•"/>
              <a:defRPr>
                <a:solidFill>
                  <a:schemeClr val="tx1"/>
                </a:solidFill>
                <a:latin typeface="Arial" pitchFamily="34" charset="0"/>
                <a:ea typeface="ヒラギノ角ゴ Pro W3" pitchFamily="-84" charset="-128"/>
              </a:defRPr>
            </a:lvl8pPr>
            <a:lvl9pPr marL="3886200" indent="-228600" algn="ctr" eaLnBrk="0" fontAlgn="base" hangingPunct="0">
              <a:spcBef>
                <a:spcPct val="20000"/>
              </a:spcBef>
              <a:spcAft>
                <a:spcPct val="0"/>
              </a:spcAft>
              <a:buClr>
                <a:srgbClr val="FF3300"/>
              </a:buClr>
              <a:buChar char="•"/>
              <a:defRPr>
                <a:solidFill>
                  <a:schemeClr val="tx1"/>
                </a:solidFill>
                <a:latin typeface="Arial" pitchFamily="34" charset="0"/>
                <a:ea typeface="ヒラギノ角ゴ Pro W3" pitchFamily="-84" charset="-128"/>
              </a:defRPr>
            </a:lvl9pPr>
          </a:lstStyle>
          <a:p>
            <a:pPr algn="ctr" defTabSz="914354" eaLnBrk="1" hangingPunct="1">
              <a:lnSpc>
                <a:spcPct val="90000"/>
              </a:lnSpc>
              <a:buSzPct val="90000"/>
              <a:defRPr/>
            </a:pPr>
            <a:r>
              <a:rPr lang="en-US" sz="700" kern="0" dirty="0">
                <a:solidFill>
                  <a:srgbClr val="000000"/>
                </a:solidFill>
                <a:cs typeface="Arial" panose="020B0604020202020204" pitchFamily="34" charset="0"/>
              </a:rPr>
              <a:t>storage</a:t>
            </a:r>
          </a:p>
        </p:txBody>
      </p:sp>
      <p:sp>
        <p:nvSpPr>
          <p:cNvPr id="28732" name="Text Box 18"/>
          <p:cNvSpPr>
            <a:spLocks noChangeArrowheads="1"/>
          </p:cNvSpPr>
          <p:nvPr/>
        </p:nvSpPr>
        <p:spPr bwMode="auto">
          <a:xfrm>
            <a:off x="6238208" y="5806281"/>
            <a:ext cx="1358900" cy="696913"/>
          </a:xfrm>
          <a:prstGeom prst="roundRect">
            <a:avLst>
              <a:gd name="adj" fmla="val 16667"/>
            </a:avLst>
          </a:prstGeom>
          <a:solidFill>
            <a:srgbClr val="FFFFFF">
              <a:alpha val="56078"/>
            </a:srgbClr>
          </a:solidFill>
          <a:ln w="9525">
            <a:solidFill>
              <a:srgbClr val="969696"/>
            </a:solidFill>
            <a:round/>
            <a:headEnd/>
            <a:tailEnd/>
          </a:ln>
        </p:spPr>
        <p:txBody>
          <a:bodyPr lIns="24480" tIns="15480" rIns="24480" bIns="15480"/>
          <a:lstStyle>
            <a:lvl1pPr>
              <a:spcBef>
                <a:spcPct val="20000"/>
              </a:spcBef>
              <a:buFont typeface="Arial" panose="020B0604020202020204" pitchFamily="34" charset="0"/>
              <a:buChar char="•"/>
              <a:tabLst>
                <a:tab pos="657225" algn="l"/>
                <a:tab pos="723900" algn="l"/>
              </a:tabLst>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tabLst>
                <a:tab pos="657225" algn="l"/>
                <a:tab pos="723900"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657225" algn="l"/>
                <a:tab pos="723900"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9pPr>
          </a:lstStyle>
          <a:p>
            <a:pPr algn="ctr" defTabSz="914354" hangingPunct="0">
              <a:lnSpc>
                <a:spcPct val="90000"/>
              </a:lnSpc>
              <a:spcBef>
                <a:spcPct val="0"/>
              </a:spcBef>
              <a:buClr>
                <a:srgbClr val="000000"/>
              </a:buClr>
              <a:buNone/>
            </a:pPr>
            <a:r>
              <a:rPr lang="en-US" altLang="en-US" sz="1000" b="1">
                <a:solidFill>
                  <a:srgbClr val="000000"/>
                </a:solidFill>
                <a:ea typeface="SimSun" panose="02010600030101010101" pitchFamily="2" charset="-122"/>
                <a:cs typeface="Arial" panose="020B0604020202020204" pitchFamily="34" charset="0"/>
              </a:rPr>
              <a:t>Storage</a:t>
            </a:r>
          </a:p>
        </p:txBody>
      </p:sp>
      <p:sp>
        <p:nvSpPr>
          <p:cNvPr id="28733" name="Text Box 18"/>
          <p:cNvSpPr>
            <a:spLocks noChangeArrowheads="1"/>
          </p:cNvSpPr>
          <p:nvPr/>
        </p:nvSpPr>
        <p:spPr bwMode="auto">
          <a:xfrm>
            <a:off x="1634476" y="5801420"/>
            <a:ext cx="1360488" cy="696913"/>
          </a:xfrm>
          <a:prstGeom prst="roundRect">
            <a:avLst>
              <a:gd name="adj" fmla="val 16667"/>
            </a:avLst>
          </a:prstGeom>
          <a:solidFill>
            <a:srgbClr val="FFFFFF">
              <a:alpha val="56078"/>
            </a:srgbClr>
          </a:solidFill>
          <a:ln w="9525">
            <a:solidFill>
              <a:srgbClr val="969696"/>
            </a:solidFill>
            <a:round/>
            <a:headEnd/>
            <a:tailEnd/>
          </a:ln>
        </p:spPr>
        <p:txBody>
          <a:bodyPr lIns="24480" tIns="15480" rIns="24480" bIns="15480"/>
          <a:lstStyle>
            <a:lvl1pPr>
              <a:spcBef>
                <a:spcPct val="20000"/>
              </a:spcBef>
              <a:buFont typeface="Arial" panose="020B0604020202020204" pitchFamily="34" charset="0"/>
              <a:buChar char="•"/>
              <a:tabLst>
                <a:tab pos="657225" algn="l"/>
                <a:tab pos="723900" algn="l"/>
              </a:tabLst>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tabLst>
                <a:tab pos="657225" algn="l"/>
                <a:tab pos="723900"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657225" algn="l"/>
                <a:tab pos="723900"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9pPr>
          </a:lstStyle>
          <a:p>
            <a:pPr algn="ctr" defTabSz="914354" hangingPunct="0">
              <a:lnSpc>
                <a:spcPct val="90000"/>
              </a:lnSpc>
              <a:spcBef>
                <a:spcPct val="0"/>
              </a:spcBef>
              <a:buClr>
                <a:srgbClr val="000000"/>
              </a:buClr>
              <a:buNone/>
            </a:pPr>
            <a:r>
              <a:rPr lang="en-US" altLang="en-US" sz="1000" b="1">
                <a:solidFill>
                  <a:srgbClr val="000000"/>
                </a:solidFill>
                <a:ea typeface="SimSun" panose="02010600030101010101" pitchFamily="2" charset="-122"/>
                <a:cs typeface="Arial" panose="020B0604020202020204" pitchFamily="34" charset="0"/>
              </a:rPr>
              <a:t>Servers</a:t>
            </a:r>
          </a:p>
        </p:txBody>
      </p:sp>
      <p:sp>
        <p:nvSpPr>
          <p:cNvPr id="39" name="Content Placeholder 2"/>
          <p:cNvSpPr txBox="1">
            <a:spLocks/>
          </p:cNvSpPr>
          <p:nvPr/>
        </p:nvSpPr>
        <p:spPr bwMode="auto">
          <a:xfrm>
            <a:off x="4162819" y="3887791"/>
            <a:ext cx="938213" cy="238125"/>
          </a:xfrm>
          <a:prstGeom prst="rect">
            <a:avLst/>
          </a:prstGeom>
          <a:noFill/>
          <a:ln w="38100">
            <a:noFill/>
            <a:miter lim="800000"/>
            <a:headEnd/>
            <a:tailEnd/>
          </a:ln>
          <a:effectLst>
            <a:outerShdw dist="20000" dir="5400000" rotWithShape="0">
              <a:srgbClr val="808080">
                <a:alpha val="37999"/>
              </a:srgbClr>
            </a:outerShdw>
          </a:effectLst>
        </p:spPr>
        <p:txBody>
          <a:bodyPr lIns="182880" tIns="27432" rIns="182880" bIns="28799"/>
          <a:lstStyle>
            <a:lvl1pPr marL="144463" indent="-144463" algn="l" defTabSz="576263" rtl="0" eaLnBrk="0" fontAlgn="base" hangingPunct="0">
              <a:spcBef>
                <a:spcPct val="20000"/>
              </a:spcBef>
              <a:spcAft>
                <a:spcPct val="0"/>
              </a:spcAft>
              <a:buClr>
                <a:srgbClr val="FF3300"/>
              </a:buClr>
              <a:buFont typeface="Wingdings" charset="0"/>
              <a:buChar char="§"/>
              <a:defRPr sz="2000">
                <a:solidFill>
                  <a:schemeClr val="tx1"/>
                </a:solidFill>
                <a:latin typeface="+mj-lt"/>
                <a:ea typeface="+mn-ea"/>
                <a:cs typeface="Book Antiqua"/>
              </a:defRPr>
            </a:lvl1pPr>
            <a:lvl2pPr marL="400050" indent="-184150" algn="l" defTabSz="576263" rtl="0" eaLnBrk="0" fontAlgn="base" hangingPunct="0">
              <a:spcBef>
                <a:spcPct val="20000"/>
              </a:spcBef>
              <a:spcAft>
                <a:spcPct val="0"/>
              </a:spcAft>
              <a:buClr>
                <a:srgbClr val="FF3300"/>
              </a:buClr>
              <a:buFont typeface="Wingdings" charset="0"/>
              <a:buChar char="ü"/>
              <a:defRPr>
                <a:solidFill>
                  <a:schemeClr val="tx1"/>
                </a:solidFill>
                <a:latin typeface="+mj-lt"/>
                <a:ea typeface="Arial" charset="0"/>
                <a:cs typeface="Book Antiqua"/>
              </a:defRPr>
            </a:lvl2pPr>
            <a:lvl3pPr marL="576263" indent="-104775" algn="l" defTabSz="576263" rtl="0" eaLnBrk="0" fontAlgn="base" hangingPunct="0">
              <a:spcBef>
                <a:spcPct val="20000"/>
              </a:spcBef>
              <a:spcAft>
                <a:spcPct val="0"/>
              </a:spcAft>
              <a:buClr>
                <a:srgbClr val="FF3300"/>
              </a:buClr>
              <a:buSzPct val="95000"/>
              <a:buFont typeface="Lucida Grande" charset="0"/>
              <a:buChar char="◽"/>
              <a:defRPr sz="1600">
                <a:solidFill>
                  <a:schemeClr val="tx1"/>
                </a:solidFill>
                <a:latin typeface="+mj-lt"/>
                <a:ea typeface="Arial" charset="0"/>
                <a:cs typeface="Book Antiqua"/>
              </a:defRPr>
            </a:lvl3pPr>
            <a:lvl4pPr marL="760413" indent="-112713" algn="l" defTabSz="576263" rtl="0" eaLnBrk="0" fontAlgn="base" hangingPunct="0">
              <a:spcBef>
                <a:spcPct val="20000"/>
              </a:spcBef>
              <a:spcAft>
                <a:spcPct val="0"/>
              </a:spcAft>
              <a:buClr>
                <a:srgbClr val="FF3300"/>
              </a:buClr>
              <a:buFont typeface="Lucida Grande" charset="0"/>
              <a:buChar char="◾"/>
              <a:defRPr sz="1400">
                <a:solidFill>
                  <a:schemeClr val="tx1"/>
                </a:solidFill>
                <a:latin typeface="+mj-lt"/>
                <a:ea typeface="Arial" charset="0"/>
                <a:cs typeface="Book Antiqua"/>
              </a:defRPr>
            </a:lvl4pPr>
            <a:lvl5pPr marL="936625" indent="-104775" algn="l" defTabSz="576263" rtl="0" eaLnBrk="0" fontAlgn="base" hangingPunct="0">
              <a:spcBef>
                <a:spcPct val="20000"/>
              </a:spcBef>
              <a:spcAft>
                <a:spcPct val="0"/>
              </a:spcAft>
              <a:buClr>
                <a:srgbClr val="FF3300"/>
              </a:buClr>
              <a:buFont typeface="Lucida Grande" charset="0"/>
              <a:buChar char="◾"/>
              <a:defRPr sz="1400">
                <a:solidFill>
                  <a:schemeClr val="tx1"/>
                </a:solidFill>
                <a:latin typeface="+mj-lt"/>
                <a:ea typeface="Arial" charset="0"/>
                <a:cs typeface="Book Antiqua"/>
              </a:defRPr>
            </a:lvl5pPr>
            <a:lvl6pPr marL="13938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6pPr>
            <a:lvl7pPr marL="18510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7pPr>
            <a:lvl8pPr marL="23082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8pPr>
            <a:lvl9pPr marL="27654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9pPr>
          </a:lstStyle>
          <a:p>
            <a:pPr marL="0" indent="0" algn="ctr">
              <a:buNone/>
              <a:defRPr/>
            </a:pPr>
            <a:r>
              <a:rPr lang="en-US" sz="1100" b="1" kern="0" dirty="0">
                <a:solidFill>
                  <a:srgbClr val="FFFFFF"/>
                </a:solidFill>
              </a:rPr>
              <a:t>drivers</a:t>
            </a:r>
          </a:p>
        </p:txBody>
      </p:sp>
      <p:pic>
        <p:nvPicPr>
          <p:cNvPr id="28735" name="Picture 4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7935" y="3552831"/>
            <a:ext cx="420687"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66"/>
          <p:cNvSpPr txBox="1">
            <a:spLocks noChangeArrowheads="1"/>
          </p:cNvSpPr>
          <p:nvPr/>
        </p:nvSpPr>
        <p:spPr bwMode="auto">
          <a:xfrm>
            <a:off x="4355498" y="3673287"/>
            <a:ext cx="623888" cy="189283"/>
          </a:xfrm>
          <a:prstGeom prst="rect">
            <a:avLst/>
          </a:prstGeom>
          <a:noFill/>
          <a:ln>
            <a:noFill/>
          </a:ln>
          <a:extLst/>
        </p:spPr>
        <p:txBody>
          <a:bodyPr wrap="square">
            <a:spAutoFit/>
          </a:bodyPr>
          <a:lstStyle>
            <a:lvl1pPr eaLnBrk="0" hangingPunct="0">
              <a:defRPr>
                <a:solidFill>
                  <a:schemeClr val="tx1"/>
                </a:solidFill>
                <a:latin typeface="Arial" pitchFamily="34" charset="0"/>
                <a:ea typeface="ヒラギノ角ゴ Pro W3" pitchFamily="-84" charset="-128"/>
              </a:defRPr>
            </a:lvl1pPr>
            <a:lvl2pPr eaLnBrk="0" hangingPunct="0">
              <a:defRPr>
                <a:solidFill>
                  <a:schemeClr val="tx1"/>
                </a:solidFill>
                <a:latin typeface="Arial" pitchFamily="34" charset="0"/>
                <a:ea typeface="ヒラギノ角ゴ Pro W3" pitchFamily="-84" charset="-128"/>
              </a:defRPr>
            </a:lvl2pPr>
            <a:lvl3pPr eaLnBrk="0" hangingPunct="0">
              <a:defRPr>
                <a:solidFill>
                  <a:schemeClr val="tx1"/>
                </a:solidFill>
                <a:latin typeface="Arial" pitchFamily="34" charset="0"/>
                <a:ea typeface="ヒラギノ角ゴ Pro W3" pitchFamily="-84" charset="-128"/>
              </a:defRPr>
            </a:lvl3pPr>
            <a:lvl4pPr eaLnBrk="0" hangingPunct="0">
              <a:defRPr>
                <a:solidFill>
                  <a:schemeClr val="tx1"/>
                </a:solidFill>
                <a:latin typeface="Arial" pitchFamily="34" charset="0"/>
                <a:ea typeface="ヒラギノ角ゴ Pro W3" pitchFamily="-84" charset="-128"/>
              </a:defRPr>
            </a:lvl4pPr>
            <a:lvl5pPr eaLnBrk="0" hangingPunct="0">
              <a:defRPr>
                <a:solidFill>
                  <a:schemeClr val="tx1"/>
                </a:solidFill>
                <a:latin typeface="Arial" pitchFamily="34" charset="0"/>
                <a:ea typeface="ヒラギノ角ゴ Pro W3" pitchFamily="-84" charset="-128"/>
              </a:defRPr>
            </a:lvl5pPr>
            <a:lvl6pPr marL="2514600" indent="-228600" algn="ctr" eaLnBrk="0" fontAlgn="base" hangingPunct="0">
              <a:spcBef>
                <a:spcPct val="20000"/>
              </a:spcBef>
              <a:spcAft>
                <a:spcPct val="0"/>
              </a:spcAft>
              <a:buClr>
                <a:srgbClr val="FF3300"/>
              </a:buClr>
              <a:buChar char="•"/>
              <a:defRPr>
                <a:solidFill>
                  <a:schemeClr val="tx1"/>
                </a:solidFill>
                <a:latin typeface="Arial" pitchFamily="34" charset="0"/>
                <a:ea typeface="ヒラギノ角ゴ Pro W3" pitchFamily="-84" charset="-128"/>
              </a:defRPr>
            </a:lvl6pPr>
            <a:lvl7pPr marL="2971800" indent="-228600" algn="ctr" eaLnBrk="0" fontAlgn="base" hangingPunct="0">
              <a:spcBef>
                <a:spcPct val="20000"/>
              </a:spcBef>
              <a:spcAft>
                <a:spcPct val="0"/>
              </a:spcAft>
              <a:buClr>
                <a:srgbClr val="FF3300"/>
              </a:buClr>
              <a:buChar char="•"/>
              <a:defRPr>
                <a:solidFill>
                  <a:schemeClr val="tx1"/>
                </a:solidFill>
                <a:latin typeface="Arial" pitchFamily="34" charset="0"/>
                <a:ea typeface="ヒラギノ角ゴ Pro W3" pitchFamily="-84" charset="-128"/>
              </a:defRPr>
            </a:lvl7pPr>
            <a:lvl8pPr marL="3429000" indent="-228600" algn="ctr" eaLnBrk="0" fontAlgn="base" hangingPunct="0">
              <a:spcBef>
                <a:spcPct val="20000"/>
              </a:spcBef>
              <a:spcAft>
                <a:spcPct val="0"/>
              </a:spcAft>
              <a:buClr>
                <a:srgbClr val="FF3300"/>
              </a:buClr>
              <a:buChar char="•"/>
              <a:defRPr>
                <a:solidFill>
                  <a:schemeClr val="tx1"/>
                </a:solidFill>
                <a:latin typeface="Arial" pitchFamily="34" charset="0"/>
                <a:ea typeface="ヒラギノ角ゴ Pro W3" pitchFamily="-84" charset="-128"/>
              </a:defRPr>
            </a:lvl8pPr>
            <a:lvl9pPr marL="3886200" indent="-228600" algn="ctr" eaLnBrk="0" fontAlgn="base" hangingPunct="0">
              <a:spcBef>
                <a:spcPct val="20000"/>
              </a:spcBef>
              <a:spcAft>
                <a:spcPct val="0"/>
              </a:spcAft>
              <a:buClr>
                <a:srgbClr val="FF3300"/>
              </a:buClr>
              <a:buChar char="•"/>
              <a:defRPr>
                <a:solidFill>
                  <a:schemeClr val="tx1"/>
                </a:solidFill>
                <a:latin typeface="Arial" pitchFamily="34" charset="0"/>
                <a:ea typeface="ヒラギノ角ゴ Pro W3" pitchFamily="-84" charset="-128"/>
              </a:defRPr>
            </a:lvl9pPr>
          </a:lstStyle>
          <a:p>
            <a:pPr defTabSz="914354" eaLnBrk="1" hangingPunct="1">
              <a:lnSpc>
                <a:spcPct val="90000"/>
              </a:lnSpc>
              <a:spcAft>
                <a:spcPct val="5000"/>
              </a:spcAft>
              <a:buSzPct val="90000"/>
              <a:defRPr/>
            </a:pPr>
            <a:r>
              <a:rPr lang="en-US" sz="700" kern="0" dirty="0">
                <a:solidFill>
                  <a:srgbClr val="000000"/>
                </a:solidFill>
                <a:cs typeface="Arial" panose="020B0604020202020204" pitchFamily="34" charset="0"/>
              </a:rPr>
              <a:t>Network</a:t>
            </a:r>
          </a:p>
        </p:txBody>
      </p:sp>
      <p:sp>
        <p:nvSpPr>
          <p:cNvPr id="42" name="Content Placeholder 2"/>
          <p:cNvSpPr txBox="1">
            <a:spLocks/>
          </p:cNvSpPr>
          <p:nvPr/>
        </p:nvSpPr>
        <p:spPr bwMode="auto">
          <a:xfrm>
            <a:off x="4080270" y="3354393"/>
            <a:ext cx="1093788" cy="296863"/>
          </a:xfrm>
          <a:prstGeom prst="rect">
            <a:avLst/>
          </a:prstGeom>
          <a:noFill/>
          <a:ln w="38100">
            <a:noFill/>
            <a:miter lim="800000"/>
            <a:headEnd/>
            <a:tailEnd/>
          </a:ln>
          <a:effectLst>
            <a:outerShdw dist="20000" dir="5400000" rotWithShape="0">
              <a:srgbClr val="808080">
                <a:alpha val="37999"/>
              </a:srgbClr>
            </a:outerShdw>
          </a:effectLst>
        </p:spPr>
        <p:txBody>
          <a:bodyPr lIns="182880" tIns="27432" rIns="182880" bIns="28799"/>
          <a:lstStyle>
            <a:lvl1pPr marL="144463" indent="-144463" algn="l" defTabSz="576263" rtl="0" eaLnBrk="0" fontAlgn="base" hangingPunct="0">
              <a:spcBef>
                <a:spcPct val="20000"/>
              </a:spcBef>
              <a:spcAft>
                <a:spcPct val="0"/>
              </a:spcAft>
              <a:buClr>
                <a:srgbClr val="FF3300"/>
              </a:buClr>
              <a:buFont typeface="Wingdings" charset="0"/>
              <a:buChar char="§"/>
              <a:defRPr sz="2000">
                <a:solidFill>
                  <a:schemeClr val="tx1"/>
                </a:solidFill>
                <a:latin typeface="+mj-lt"/>
                <a:ea typeface="+mn-ea"/>
                <a:cs typeface="Book Antiqua"/>
              </a:defRPr>
            </a:lvl1pPr>
            <a:lvl2pPr marL="400050" indent="-184150" algn="l" defTabSz="576263" rtl="0" eaLnBrk="0" fontAlgn="base" hangingPunct="0">
              <a:spcBef>
                <a:spcPct val="20000"/>
              </a:spcBef>
              <a:spcAft>
                <a:spcPct val="0"/>
              </a:spcAft>
              <a:buClr>
                <a:srgbClr val="FF3300"/>
              </a:buClr>
              <a:buFont typeface="Wingdings" charset="0"/>
              <a:buChar char="ü"/>
              <a:defRPr>
                <a:solidFill>
                  <a:schemeClr val="tx1"/>
                </a:solidFill>
                <a:latin typeface="+mj-lt"/>
                <a:ea typeface="Arial" charset="0"/>
                <a:cs typeface="Book Antiqua"/>
              </a:defRPr>
            </a:lvl2pPr>
            <a:lvl3pPr marL="576263" indent="-104775" algn="l" defTabSz="576263" rtl="0" eaLnBrk="0" fontAlgn="base" hangingPunct="0">
              <a:spcBef>
                <a:spcPct val="20000"/>
              </a:spcBef>
              <a:spcAft>
                <a:spcPct val="0"/>
              </a:spcAft>
              <a:buClr>
                <a:srgbClr val="FF3300"/>
              </a:buClr>
              <a:buSzPct val="95000"/>
              <a:buFont typeface="Lucida Grande" charset="0"/>
              <a:buChar char="◽"/>
              <a:defRPr sz="1600">
                <a:solidFill>
                  <a:schemeClr val="tx1"/>
                </a:solidFill>
                <a:latin typeface="+mj-lt"/>
                <a:ea typeface="Arial" charset="0"/>
                <a:cs typeface="Book Antiqua"/>
              </a:defRPr>
            </a:lvl3pPr>
            <a:lvl4pPr marL="760413" indent="-112713" algn="l" defTabSz="576263" rtl="0" eaLnBrk="0" fontAlgn="base" hangingPunct="0">
              <a:spcBef>
                <a:spcPct val="20000"/>
              </a:spcBef>
              <a:spcAft>
                <a:spcPct val="0"/>
              </a:spcAft>
              <a:buClr>
                <a:srgbClr val="FF3300"/>
              </a:buClr>
              <a:buFont typeface="Lucida Grande" charset="0"/>
              <a:buChar char="◾"/>
              <a:defRPr sz="1400">
                <a:solidFill>
                  <a:schemeClr val="tx1"/>
                </a:solidFill>
                <a:latin typeface="+mj-lt"/>
                <a:ea typeface="Arial" charset="0"/>
                <a:cs typeface="Book Antiqua"/>
              </a:defRPr>
            </a:lvl4pPr>
            <a:lvl5pPr marL="936625" indent="-104775" algn="l" defTabSz="576263" rtl="0" eaLnBrk="0" fontAlgn="base" hangingPunct="0">
              <a:spcBef>
                <a:spcPct val="20000"/>
              </a:spcBef>
              <a:spcAft>
                <a:spcPct val="0"/>
              </a:spcAft>
              <a:buClr>
                <a:srgbClr val="FF3300"/>
              </a:buClr>
              <a:buFont typeface="Lucida Grande" charset="0"/>
              <a:buChar char="◾"/>
              <a:defRPr sz="1400">
                <a:solidFill>
                  <a:schemeClr val="tx1"/>
                </a:solidFill>
                <a:latin typeface="+mj-lt"/>
                <a:ea typeface="Arial" charset="0"/>
                <a:cs typeface="Book Antiqua"/>
              </a:defRPr>
            </a:lvl5pPr>
            <a:lvl6pPr marL="13938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6pPr>
            <a:lvl7pPr marL="18510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7pPr>
            <a:lvl8pPr marL="23082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8pPr>
            <a:lvl9pPr marL="2765425" indent="-104775" algn="l" defTabSz="576263" rtl="0" fontAlgn="base">
              <a:spcBef>
                <a:spcPct val="20000"/>
              </a:spcBef>
              <a:spcAft>
                <a:spcPct val="0"/>
              </a:spcAft>
              <a:buClr>
                <a:srgbClr val="FF3300"/>
              </a:buClr>
              <a:buChar char="»"/>
              <a:defRPr sz="1300">
                <a:solidFill>
                  <a:schemeClr val="tx1"/>
                </a:solidFill>
                <a:latin typeface="+mn-lt"/>
                <a:ea typeface="Arial" charset="0"/>
                <a:cs typeface="+mn-cs"/>
              </a:defRPr>
            </a:lvl9pPr>
          </a:lstStyle>
          <a:p>
            <a:pPr marL="0" indent="0" algn="ctr">
              <a:buNone/>
              <a:defRPr/>
            </a:pPr>
            <a:r>
              <a:rPr lang="en-US" sz="1300" b="1" kern="0" dirty="0">
                <a:solidFill>
                  <a:srgbClr val="FFFFFF"/>
                </a:solidFill>
              </a:rPr>
              <a:t>Neutron</a:t>
            </a:r>
          </a:p>
        </p:txBody>
      </p:sp>
      <p:sp>
        <p:nvSpPr>
          <p:cNvPr id="28738" name="Rectangle 109"/>
          <p:cNvSpPr>
            <a:spLocks noChangeArrowheads="1"/>
          </p:cNvSpPr>
          <p:nvPr/>
        </p:nvSpPr>
        <p:spPr bwMode="auto">
          <a:xfrm>
            <a:off x="2985424" y="4641187"/>
            <a:ext cx="1576387" cy="1019175"/>
          </a:xfrm>
          <a:prstGeom prst="rect">
            <a:avLst/>
          </a:prstGeom>
          <a:solidFill>
            <a:srgbClr val="FFE593"/>
          </a:solidFill>
          <a:ln w="3175" algn="ctr">
            <a:solidFill>
              <a:srgbClr val="2948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defTabSz="914354">
              <a:lnSpc>
                <a:spcPct val="90000"/>
              </a:lnSpc>
              <a:spcBef>
                <a:spcPct val="0"/>
              </a:spcBef>
              <a:buClr>
                <a:srgbClr val="000000"/>
              </a:buClr>
              <a:buNone/>
            </a:pPr>
            <a:endParaRPr lang="en-US" altLang="en-US" sz="1100" b="1">
              <a:solidFill>
                <a:srgbClr val="000000"/>
              </a:solidFill>
              <a:ea typeface="SimSun" panose="02010600030101010101" pitchFamily="2" charset="-122"/>
              <a:cs typeface="Arial" panose="020B0604020202020204" pitchFamily="34" charset="0"/>
            </a:endParaRPr>
          </a:p>
        </p:txBody>
      </p:sp>
      <p:sp>
        <p:nvSpPr>
          <p:cNvPr id="45" name="Snip Same Side Corner Rectangle 44"/>
          <p:cNvSpPr/>
          <p:nvPr/>
        </p:nvSpPr>
        <p:spPr bwMode="auto">
          <a:xfrm>
            <a:off x="3061479" y="5040319"/>
            <a:ext cx="706439" cy="577851"/>
          </a:xfrm>
          <a:prstGeom prst="snip2SameRect">
            <a:avLst>
              <a:gd name="adj1" fmla="val 32252"/>
              <a:gd name="adj2" fmla="val 0"/>
            </a:avLst>
          </a:prstGeom>
          <a:solidFill>
            <a:schemeClr val="accent1">
              <a:lumMod val="40000"/>
              <a:lumOff val="60000"/>
              <a:alpha val="89804"/>
            </a:schemeClr>
          </a:solidFill>
          <a:ln w="6350" cap="flat" cmpd="sng" algn="ctr">
            <a:solidFill>
              <a:srgbClr val="DBDFFF">
                <a:lumMod val="75000"/>
              </a:srgbClr>
            </a:solidFill>
            <a:prstDash val="solid"/>
          </a:ln>
          <a:effectLst/>
        </p:spPr>
        <p:txBody>
          <a:bodyPr wrap="none" lIns="45720" rIns="4572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354">
              <a:defRPr/>
            </a:pPr>
            <a:r>
              <a:rPr lang="en-US" altLang="en-US" sz="800" dirty="0">
                <a:solidFill>
                  <a:srgbClr val="000000"/>
                </a:solidFill>
                <a:latin typeface="Calibri" panose="020F0502020204030204" pitchFamily="34" charset="0"/>
                <a:ea typeface="MS PGothic" panose="020B0600070205080204" pitchFamily="34" charset="-128"/>
              </a:rPr>
              <a:t>Virtual </a:t>
            </a:r>
          </a:p>
          <a:p>
            <a:pPr algn="ctr" defTabSz="914354">
              <a:defRPr/>
            </a:pPr>
            <a:r>
              <a:rPr lang="en-US" altLang="en-US" sz="800" dirty="0">
                <a:solidFill>
                  <a:srgbClr val="000000"/>
                </a:solidFill>
                <a:latin typeface="Calibri" panose="020F0502020204030204" pitchFamily="34" charset="0"/>
                <a:ea typeface="MS PGothic" panose="020B0600070205080204" pitchFamily="34" charset="-128"/>
              </a:rPr>
              <a:t>Overlay</a:t>
            </a:r>
            <a:br>
              <a:rPr lang="en-US" altLang="en-US" sz="800" dirty="0">
                <a:solidFill>
                  <a:srgbClr val="000000"/>
                </a:solidFill>
                <a:latin typeface="Calibri" panose="020F0502020204030204" pitchFamily="34" charset="0"/>
                <a:ea typeface="MS PGothic" panose="020B0600070205080204" pitchFamily="34" charset="-128"/>
              </a:rPr>
            </a:br>
            <a:r>
              <a:rPr lang="en-US" altLang="en-US" sz="800" dirty="0">
                <a:solidFill>
                  <a:srgbClr val="000000"/>
                </a:solidFill>
                <a:latin typeface="Calibri" panose="020F0502020204030204" pitchFamily="34" charset="0"/>
                <a:ea typeface="MS PGothic" panose="020B0600070205080204" pitchFamily="34" charset="-128"/>
              </a:rPr>
              <a:t>Control Plane</a:t>
            </a:r>
          </a:p>
        </p:txBody>
      </p:sp>
      <p:sp>
        <p:nvSpPr>
          <p:cNvPr id="46" name="Snip Same Side Corner Rectangle 45"/>
          <p:cNvSpPr/>
          <p:nvPr/>
        </p:nvSpPr>
        <p:spPr bwMode="auto">
          <a:xfrm>
            <a:off x="3816550" y="5036053"/>
            <a:ext cx="704851" cy="599579"/>
          </a:xfrm>
          <a:prstGeom prst="snip2SameRect">
            <a:avLst>
              <a:gd name="adj1" fmla="val 36147"/>
              <a:gd name="adj2" fmla="val 0"/>
            </a:avLst>
          </a:prstGeom>
          <a:solidFill>
            <a:srgbClr val="92D050">
              <a:alpha val="89804"/>
            </a:srgbClr>
          </a:solidFill>
          <a:ln w="6350" cap="flat" cmpd="sng" algn="ctr">
            <a:solidFill>
              <a:srgbClr val="DBDFFF">
                <a:lumMod val="75000"/>
              </a:srgbClr>
            </a:solidFill>
            <a:prstDash val="solid"/>
          </a:ln>
          <a:effectLst/>
        </p:spPr>
        <p:txBody>
          <a:bodyPr wrap="none" lIns="45720" rIns="4572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354">
              <a:defRPr/>
            </a:pPr>
            <a:r>
              <a:rPr lang="en-US" altLang="en-US" sz="800" dirty="0">
                <a:solidFill>
                  <a:srgbClr val="000000"/>
                </a:solidFill>
                <a:latin typeface="Calibri" panose="020F0502020204030204" pitchFamily="34" charset="0"/>
                <a:ea typeface="MS PGothic" panose="020B0600070205080204" pitchFamily="34" charset="-128"/>
              </a:rPr>
              <a:t>Physical</a:t>
            </a:r>
          </a:p>
          <a:p>
            <a:pPr algn="ctr" defTabSz="914354">
              <a:defRPr/>
            </a:pPr>
            <a:r>
              <a:rPr lang="en-US" altLang="en-US" sz="800" dirty="0">
                <a:solidFill>
                  <a:srgbClr val="000000"/>
                </a:solidFill>
                <a:latin typeface="Calibri" panose="020F0502020204030204" pitchFamily="34" charset="0"/>
                <a:ea typeface="MS PGothic" panose="020B0600070205080204" pitchFamily="34" charset="-128"/>
              </a:rPr>
              <a:t>Flow Control</a:t>
            </a:r>
          </a:p>
          <a:p>
            <a:pPr algn="ctr" defTabSz="914354">
              <a:defRPr/>
            </a:pPr>
            <a:r>
              <a:rPr lang="en-US" altLang="en-US" sz="800" dirty="0">
                <a:solidFill>
                  <a:srgbClr val="000000"/>
                </a:solidFill>
                <a:latin typeface="Calibri" panose="020F0502020204030204" pitchFamily="34" charset="0"/>
                <a:ea typeface="MS PGothic" panose="020B0600070205080204" pitchFamily="34" charset="-128"/>
              </a:rPr>
              <a:t>Plane</a:t>
            </a:r>
          </a:p>
        </p:txBody>
      </p:sp>
      <p:sp>
        <p:nvSpPr>
          <p:cNvPr id="28741" name="Rectangle 123"/>
          <p:cNvSpPr>
            <a:spLocks noChangeArrowheads="1"/>
          </p:cNvSpPr>
          <p:nvPr/>
        </p:nvSpPr>
        <p:spPr bwMode="auto">
          <a:xfrm>
            <a:off x="6341398" y="4652953"/>
            <a:ext cx="1144587" cy="1019175"/>
          </a:xfrm>
          <a:prstGeom prst="rect">
            <a:avLst/>
          </a:prstGeom>
          <a:solidFill>
            <a:srgbClr val="FF93D1"/>
          </a:solidFill>
          <a:ln w="3175" algn="ctr">
            <a:solidFill>
              <a:srgbClr val="2948FF"/>
            </a:solidFill>
            <a:miter lim="800000"/>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defTabSz="914354">
              <a:lnSpc>
                <a:spcPct val="90000"/>
              </a:lnSpc>
              <a:spcBef>
                <a:spcPct val="0"/>
              </a:spcBef>
              <a:buClr>
                <a:srgbClr val="000000"/>
              </a:buClr>
              <a:buNone/>
            </a:pPr>
            <a:r>
              <a:rPr lang="en-US" altLang="en-US" sz="1100" b="1" dirty="0">
                <a:solidFill>
                  <a:srgbClr val="000000"/>
                </a:solidFill>
                <a:ea typeface="SimSun" panose="02010600030101010101" pitchFamily="2" charset="-122"/>
                <a:cs typeface="Arial" panose="020B0604020202020204" pitchFamily="34" charset="0"/>
              </a:rPr>
              <a:t>Storage </a:t>
            </a:r>
          </a:p>
          <a:p>
            <a:pPr algn="ctr" defTabSz="914354">
              <a:lnSpc>
                <a:spcPct val="90000"/>
              </a:lnSpc>
              <a:spcBef>
                <a:spcPct val="0"/>
              </a:spcBef>
              <a:buClr>
                <a:srgbClr val="000000"/>
              </a:buClr>
              <a:buNone/>
            </a:pPr>
            <a:r>
              <a:rPr lang="en-US" altLang="en-US" sz="1100" b="1" dirty="0">
                <a:solidFill>
                  <a:srgbClr val="000000"/>
                </a:solidFill>
                <a:ea typeface="SimSun" panose="02010600030101010101" pitchFamily="2" charset="-122"/>
                <a:cs typeface="Arial" panose="020B0604020202020204" pitchFamily="34" charset="0"/>
              </a:rPr>
              <a:t>Virtualization Platforms</a:t>
            </a:r>
          </a:p>
        </p:txBody>
      </p:sp>
      <p:pic>
        <p:nvPicPr>
          <p:cNvPr id="28742" name="Picture 9" descr="DS8870-front-transp-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4607" y="6024555"/>
            <a:ext cx="206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43" name="Picture 21" descr="Storwiz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5366" y="6085673"/>
            <a:ext cx="481012" cy="109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44" name="Picture 42" descr="Xiv BoxSil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59879" y="6021381"/>
            <a:ext cx="1905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45" name="Picture 51"/>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12289" y="6316653"/>
            <a:ext cx="506413" cy="5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46" name="Picture 62"/>
          <p:cNvPicPr>
            <a:picLocks noChangeAspect="1" noChangeArrowheads="1"/>
          </p:cNvPicPr>
          <p:nvPr/>
        </p:nvPicPr>
        <p:blipFill>
          <a:blip r:embed="rId10">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3526" y="6256061"/>
            <a:ext cx="820739"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47" name="Picture 1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02790" y="5957611"/>
            <a:ext cx="9048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48" name="Picture 2" descr="IBM_zHE_left_covers"/>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53531" y="6021107"/>
            <a:ext cx="3333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749" name="Group 113"/>
          <p:cNvGrpSpPr>
            <a:grpSpLocks/>
          </p:cNvGrpSpPr>
          <p:nvPr/>
        </p:nvGrpSpPr>
        <p:grpSpPr bwMode="auto">
          <a:xfrm>
            <a:off x="3159327" y="5809310"/>
            <a:ext cx="1415975" cy="696913"/>
            <a:chOff x="2630" y="3503"/>
            <a:chExt cx="972" cy="555"/>
          </a:xfrm>
        </p:grpSpPr>
        <p:sp>
          <p:nvSpPr>
            <p:cNvPr id="28771" name="Text Box 18"/>
            <p:cNvSpPr>
              <a:spLocks noChangeArrowheads="1"/>
            </p:cNvSpPr>
            <p:nvPr/>
          </p:nvSpPr>
          <p:spPr bwMode="auto">
            <a:xfrm>
              <a:off x="2630" y="3503"/>
              <a:ext cx="935" cy="555"/>
            </a:xfrm>
            <a:prstGeom prst="roundRect">
              <a:avLst>
                <a:gd name="adj" fmla="val 16667"/>
              </a:avLst>
            </a:prstGeom>
            <a:solidFill>
              <a:srgbClr val="FFFFFF">
                <a:alpha val="56078"/>
              </a:srgbClr>
            </a:solidFill>
            <a:ln w="9525">
              <a:solidFill>
                <a:srgbClr val="969696"/>
              </a:solidFill>
              <a:round/>
              <a:headEnd/>
              <a:tailEnd/>
            </a:ln>
          </p:spPr>
          <p:txBody>
            <a:bodyPr lIns="24480" tIns="15480" rIns="24480" bIns="15480"/>
            <a:lstStyle>
              <a:lvl1pPr>
                <a:spcBef>
                  <a:spcPct val="20000"/>
                </a:spcBef>
                <a:buFont typeface="Arial" panose="020B0604020202020204" pitchFamily="34" charset="0"/>
                <a:buChar char="•"/>
                <a:tabLst>
                  <a:tab pos="657225" algn="l"/>
                  <a:tab pos="723900" algn="l"/>
                </a:tabLst>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tabLst>
                  <a:tab pos="657225" algn="l"/>
                  <a:tab pos="723900"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657225" algn="l"/>
                  <a:tab pos="723900"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9pPr>
            </a:lstStyle>
            <a:p>
              <a:pPr algn="ctr" defTabSz="914354" hangingPunct="0">
                <a:lnSpc>
                  <a:spcPct val="90000"/>
                </a:lnSpc>
                <a:spcBef>
                  <a:spcPct val="0"/>
                </a:spcBef>
                <a:buClr>
                  <a:srgbClr val="000000"/>
                </a:buClr>
                <a:buNone/>
              </a:pPr>
              <a:r>
                <a:rPr lang="en-US" altLang="en-US" sz="1000" b="1" dirty="0">
                  <a:solidFill>
                    <a:srgbClr val="000000"/>
                  </a:solidFill>
                  <a:ea typeface="SimSun" panose="02010600030101010101" pitchFamily="2" charset="-122"/>
                  <a:cs typeface="Arial" panose="020B0604020202020204" pitchFamily="34" charset="0"/>
                </a:rPr>
                <a:t>Network</a:t>
              </a:r>
            </a:p>
            <a:p>
              <a:pPr algn="ctr" defTabSz="914354" hangingPunct="0">
                <a:lnSpc>
                  <a:spcPct val="90000"/>
                </a:lnSpc>
                <a:spcBef>
                  <a:spcPct val="0"/>
                </a:spcBef>
                <a:buClr>
                  <a:srgbClr val="000000"/>
                </a:buClr>
                <a:buNone/>
              </a:pPr>
              <a:r>
                <a:rPr lang="en-US" altLang="en-US" sz="1000" b="1" dirty="0">
                  <a:solidFill>
                    <a:srgbClr val="000000"/>
                  </a:solidFill>
                  <a:ea typeface="SimSun" panose="02010600030101010101" pitchFamily="2" charset="-122"/>
                  <a:cs typeface="Arial" panose="020B0604020202020204" pitchFamily="34" charset="0"/>
                </a:rPr>
                <a:t>Zone 1</a:t>
              </a:r>
            </a:p>
          </p:txBody>
        </p:sp>
        <p:grpSp>
          <p:nvGrpSpPr>
            <p:cNvPr id="28772" name="Group 154"/>
            <p:cNvGrpSpPr>
              <a:grpSpLocks/>
            </p:cNvGrpSpPr>
            <p:nvPr/>
          </p:nvGrpSpPr>
          <p:grpSpPr bwMode="auto">
            <a:xfrm>
              <a:off x="2934" y="3697"/>
              <a:ext cx="668" cy="173"/>
              <a:chOff x="5130366" y="5829017"/>
              <a:chExt cx="1061214" cy="366838"/>
            </a:xfrm>
          </p:grpSpPr>
          <p:pic>
            <p:nvPicPr>
              <p:cNvPr id="28773"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30366" y="6034700"/>
                <a:ext cx="629103" cy="161154"/>
              </a:xfrm>
              <a:prstGeom prst="rect">
                <a:avLst/>
              </a:prstGeom>
              <a:noFill/>
              <a:ln>
                <a:noFill/>
              </a:ln>
              <a:effectLst>
                <a:outerShdw dist="35921" dir="2700000" algn="ctr" rotWithShape="0">
                  <a:srgbClr val="454746">
                    <a:alpha val="7499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74" name="Picture 335"/>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39300" y="5829017"/>
                <a:ext cx="652280" cy="146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8754" name="Group 114"/>
          <p:cNvGrpSpPr>
            <a:grpSpLocks/>
          </p:cNvGrpSpPr>
          <p:nvPr/>
        </p:nvGrpSpPr>
        <p:grpSpPr bwMode="auto">
          <a:xfrm>
            <a:off x="4763422" y="5809310"/>
            <a:ext cx="1362075" cy="696913"/>
            <a:chOff x="2839" y="3422"/>
            <a:chExt cx="935" cy="555"/>
          </a:xfrm>
        </p:grpSpPr>
        <p:sp>
          <p:nvSpPr>
            <p:cNvPr id="28767" name="Text Box 18"/>
            <p:cNvSpPr>
              <a:spLocks noChangeArrowheads="1"/>
            </p:cNvSpPr>
            <p:nvPr/>
          </p:nvSpPr>
          <p:spPr bwMode="auto">
            <a:xfrm>
              <a:off x="2839" y="3422"/>
              <a:ext cx="935" cy="555"/>
            </a:xfrm>
            <a:prstGeom prst="roundRect">
              <a:avLst>
                <a:gd name="adj" fmla="val 16667"/>
              </a:avLst>
            </a:prstGeom>
            <a:solidFill>
              <a:srgbClr val="FFFFFF">
                <a:alpha val="56078"/>
              </a:srgbClr>
            </a:solidFill>
            <a:ln w="9525">
              <a:solidFill>
                <a:srgbClr val="969696"/>
              </a:solidFill>
              <a:round/>
              <a:headEnd/>
              <a:tailEnd/>
            </a:ln>
          </p:spPr>
          <p:txBody>
            <a:bodyPr lIns="24480" tIns="15480" rIns="24480" bIns="15480"/>
            <a:lstStyle>
              <a:lvl1pPr>
                <a:spcBef>
                  <a:spcPct val="20000"/>
                </a:spcBef>
                <a:buFont typeface="Arial" panose="020B0604020202020204" pitchFamily="34" charset="0"/>
                <a:buChar char="•"/>
                <a:tabLst>
                  <a:tab pos="657225" algn="l"/>
                  <a:tab pos="723900" algn="l"/>
                </a:tabLst>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tabLst>
                  <a:tab pos="657225" algn="l"/>
                  <a:tab pos="723900" algn="l"/>
                </a:tabLst>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657225" algn="l"/>
                  <a:tab pos="723900" algn="l"/>
                </a:tabLst>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657225" algn="l"/>
                  <a:tab pos="723900" algn="l"/>
                </a:tabLst>
                <a:defRPr sz="2000">
                  <a:solidFill>
                    <a:schemeClr val="tx1"/>
                  </a:solidFill>
                  <a:latin typeface="Arial" panose="020B0604020202020204" pitchFamily="34" charset="0"/>
                </a:defRPr>
              </a:lvl9pPr>
            </a:lstStyle>
            <a:p>
              <a:pPr algn="ctr" defTabSz="914354" hangingPunct="0">
                <a:lnSpc>
                  <a:spcPct val="90000"/>
                </a:lnSpc>
                <a:spcBef>
                  <a:spcPct val="0"/>
                </a:spcBef>
                <a:buClr>
                  <a:srgbClr val="000000"/>
                </a:buClr>
                <a:buNone/>
              </a:pPr>
              <a:r>
                <a:rPr lang="en-US" altLang="en-US" sz="1000" b="1">
                  <a:solidFill>
                    <a:srgbClr val="000000"/>
                  </a:solidFill>
                  <a:ea typeface="SimSun" panose="02010600030101010101" pitchFamily="2" charset="-122"/>
                  <a:cs typeface="Arial" panose="020B0604020202020204" pitchFamily="34" charset="0"/>
                </a:rPr>
                <a:t>Network</a:t>
              </a:r>
            </a:p>
            <a:p>
              <a:pPr algn="ctr" defTabSz="914354" hangingPunct="0">
                <a:lnSpc>
                  <a:spcPct val="90000"/>
                </a:lnSpc>
                <a:spcBef>
                  <a:spcPct val="0"/>
                </a:spcBef>
                <a:buClr>
                  <a:srgbClr val="000000"/>
                </a:buClr>
                <a:buNone/>
              </a:pPr>
              <a:r>
                <a:rPr lang="en-US" altLang="en-US" sz="1000" b="1">
                  <a:solidFill>
                    <a:srgbClr val="000000"/>
                  </a:solidFill>
                  <a:ea typeface="SimSun" panose="02010600030101010101" pitchFamily="2" charset="-122"/>
                  <a:cs typeface="Arial" panose="020B0604020202020204" pitchFamily="34" charset="0"/>
                </a:rPr>
                <a:t>Zone 2</a:t>
              </a:r>
            </a:p>
          </p:txBody>
        </p:sp>
        <p:grpSp>
          <p:nvGrpSpPr>
            <p:cNvPr id="28768" name="Group 154"/>
            <p:cNvGrpSpPr>
              <a:grpSpLocks/>
            </p:cNvGrpSpPr>
            <p:nvPr/>
          </p:nvGrpSpPr>
          <p:grpSpPr bwMode="auto">
            <a:xfrm>
              <a:off x="2933" y="3723"/>
              <a:ext cx="782" cy="140"/>
              <a:chOff x="5130366" y="5898277"/>
              <a:chExt cx="1242800" cy="297577"/>
            </a:xfrm>
          </p:grpSpPr>
          <p:pic>
            <p:nvPicPr>
              <p:cNvPr id="28769"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30366" y="6034700"/>
                <a:ext cx="629103" cy="161154"/>
              </a:xfrm>
              <a:prstGeom prst="rect">
                <a:avLst/>
              </a:prstGeom>
              <a:noFill/>
              <a:ln>
                <a:noFill/>
              </a:ln>
              <a:effectLst>
                <a:outerShdw dist="35921" dir="2700000" algn="ctr" rotWithShape="0">
                  <a:srgbClr val="454746">
                    <a:alpha val="7499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70" name="Picture 335"/>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720886" y="5898277"/>
                <a:ext cx="652280" cy="14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8755" name="Rectangle 109"/>
          <p:cNvSpPr>
            <a:spLocks noChangeArrowheads="1"/>
          </p:cNvSpPr>
          <p:nvPr/>
        </p:nvSpPr>
        <p:spPr bwMode="auto">
          <a:xfrm>
            <a:off x="4663408" y="4642474"/>
            <a:ext cx="1574800" cy="1019175"/>
          </a:xfrm>
          <a:prstGeom prst="rect">
            <a:avLst/>
          </a:prstGeom>
          <a:solidFill>
            <a:srgbClr val="FFE593"/>
          </a:solidFill>
          <a:ln w="3175" algn="ctr">
            <a:solidFill>
              <a:srgbClr val="2948FF"/>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defTabSz="914354">
              <a:lnSpc>
                <a:spcPct val="90000"/>
              </a:lnSpc>
              <a:spcBef>
                <a:spcPct val="0"/>
              </a:spcBef>
              <a:buClr>
                <a:srgbClr val="000000"/>
              </a:buClr>
              <a:buNone/>
            </a:pPr>
            <a:endParaRPr lang="en-US" altLang="en-US" sz="1100" b="1">
              <a:solidFill>
                <a:srgbClr val="000000"/>
              </a:solidFill>
              <a:ea typeface="SimSun" panose="02010600030101010101" pitchFamily="2" charset="-122"/>
              <a:cs typeface="Arial" panose="020B0604020202020204" pitchFamily="34" charset="0"/>
            </a:endParaRPr>
          </a:p>
        </p:txBody>
      </p:sp>
      <p:sp>
        <p:nvSpPr>
          <p:cNvPr id="66" name="Snip Same Side Corner Rectangle 115"/>
          <p:cNvSpPr/>
          <p:nvPr/>
        </p:nvSpPr>
        <p:spPr bwMode="auto">
          <a:xfrm>
            <a:off x="4743984" y="5056195"/>
            <a:ext cx="706437" cy="579437"/>
          </a:xfrm>
          <a:prstGeom prst="snip2SameRect">
            <a:avLst>
              <a:gd name="adj1" fmla="val 32252"/>
              <a:gd name="adj2" fmla="val 0"/>
            </a:avLst>
          </a:prstGeom>
          <a:solidFill>
            <a:schemeClr val="accent1">
              <a:lumMod val="40000"/>
              <a:lumOff val="60000"/>
              <a:alpha val="89804"/>
            </a:schemeClr>
          </a:solidFill>
          <a:ln w="6350" cap="flat" cmpd="sng" algn="ctr">
            <a:solidFill>
              <a:srgbClr val="DBDFFF">
                <a:lumMod val="75000"/>
              </a:srgbClr>
            </a:solidFill>
            <a:prstDash val="solid"/>
          </a:ln>
          <a:effectLst/>
        </p:spPr>
        <p:txBody>
          <a:bodyPr wrap="none" lIns="45720" rIns="4572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354">
              <a:defRPr/>
            </a:pPr>
            <a:r>
              <a:rPr lang="en-US" altLang="en-US" sz="800" dirty="0">
                <a:solidFill>
                  <a:srgbClr val="000000"/>
                </a:solidFill>
                <a:latin typeface="Calibri" panose="020F0502020204030204" pitchFamily="34" charset="0"/>
                <a:ea typeface="MS PGothic" panose="020B0600070205080204" pitchFamily="34" charset="-128"/>
              </a:rPr>
              <a:t>Virtual </a:t>
            </a:r>
          </a:p>
          <a:p>
            <a:pPr algn="ctr" defTabSz="914354">
              <a:defRPr/>
            </a:pPr>
            <a:r>
              <a:rPr lang="en-US" altLang="en-US" sz="800" dirty="0">
                <a:solidFill>
                  <a:srgbClr val="000000"/>
                </a:solidFill>
                <a:latin typeface="Calibri" panose="020F0502020204030204" pitchFamily="34" charset="0"/>
                <a:ea typeface="MS PGothic" panose="020B0600070205080204" pitchFamily="34" charset="-128"/>
              </a:rPr>
              <a:t>Overlay</a:t>
            </a:r>
            <a:br>
              <a:rPr lang="en-US" altLang="en-US" sz="800" dirty="0">
                <a:solidFill>
                  <a:srgbClr val="000000"/>
                </a:solidFill>
                <a:latin typeface="Calibri" panose="020F0502020204030204" pitchFamily="34" charset="0"/>
                <a:ea typeface="MS PGothic" panose="020B0600070205080204" pitchFamily="34" charset="-128"/>
              </a:rPr>
            </a:br>
            <a:r>
              <a:rPr lang="en-US" altLang="en-US" sz="800" dirty="0">
                <a:solidFill>
                  <a:srgbClr val="000000"/>
                </a:solidFill>
                <a:latin typeface="Calibri" panose="020F0502020204030204" pitchFamily="34" charset="0"/>
                <a:ea typeface="MS PGothic" panose="020B0600070205080204" pitchFamily="34" charset="-128"/>
              </a:rPr>
              <a:t>Control Plane</a:t>
            </a:r>
          </a:p>
        </p:txBody>
      </p:sp>
      <p:sp>
        <p:nvSpPr>
          <p:cNvPr id="67" name="Snip Same Side Corner Rectangle 117"/>
          <p:cNvSpPr/>
          <p:nvPr/>
        </p:nvSpPr>
        <p:spPr bwMode="auto">
          <a:xfrm>
            <a:off x="5493144" y="5040319"/>
            <a:ext cx="698500" cy="588404"/>
          </a:xfrm>
          <a:prstGeom prst="snip2SameRect">
            <a:avLst>
              <a:gd name="adj1" fmla="val 36147"/>
              <a:gd name="adj2" fmla="val 0"/>
            </a:avLst>
          </a:prstGeom>
          <a:solidFill>
            <a:srgbClr val="92D050">
              <a:alpha val="89804"/>
            </a:srgbClr>
          </a:solidFill>
          <a:ln w="6350" cap="flat" cmpd="sng" algn="ctr">
            <a:solidFill>
              <a:srgbClr val="DBDFFF">
                <a:lumMod val="75000"/>
              </a:srgbClr>
            </a:solidFill>
            <a:prstDash val="solid"/>
          </a:ln>
          <a:effectLst/>
        </p:spPr>
        <p:txBody>
          <a:bodyPr wrap="none" lIns="45720" rIns="4572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354">
              <a:defRPr/>
            </a:pPr>
            <a:r>
              <a:rPr lang="en-US" altLang="en-US" sz="800" dirty="0">
                <a:solidFill>
                  <a:srgbClr val="000000"/>
                </a:solidFill>
                <a:latin typeface="Calibri" panose="020F0502020204030204" pitchFamily="34" charset="0"/>
                <a:ea typeface="MS PGothic" panose="020B0600070205080204" pitchFamily="34" charset="-128"/>
              </a:rPr>
              <a:t>Physical</a:t>
            </a:r>
          </a:p>
          <a:p>
            <a:pPr algn="ctr" defTabSz="914354">
              <a:defRPr/>
            </a:pPr>
            <a:r>
              <a:rPr lang="en-US" altLang="en-US" sz="800" dirty="0">
                <a:solidFill>
                  <a:srgbClr val="000000"/>
                </a:solidFill>
                <a:latin typeface="Calibri" panose="020F0502020204030204" pitchFamily="34" charset="0"/>
                <a:ea typeface="MS PGothic" panose="020B0600070205080204" pitchFamily="34" charset="-128"/>
              </a:rPr>
              <a:t>Flow Control</a:t>
            </a:r>
          </a:p>
          <a:p>
            <a:pPr algn="ctr" defTabSz="914354">
              <a:defRPr/>
            </a:pPr>
            <a:r>
              <a:rPr lang="en-US" altLang="en-US" sz="800" dirty="0">
                <a:solidFill>
                  <a:srgbClr val="000000"/>
                </a:solidFill>
                <a:latin typeface="Calibri" panose="020F0502020204030204" pitchFamily="34" charset="0"/>
                <a:ea typeface="MS PGothic" panose="020B0600070205080204" pitchFamily="34" charset="-128"/>
              </a:rPr>
              <a:t>Plane</a:t>
            </a:r>
          </a:p>
        </p:txBody>
      </p:sp>
      <p:sp>
        <p:nvSpPr>
          <p:cNvPr id="28758" name="Rounded Rectangle 110"/>
          <p:cNvSpPr>
            <a:spLocks noChangeArrowheads="1"/>
          </p:cNvSpPr>
          <p:nvPr/>
        </p:nvSpPr>
        <p:spPr bwMode="auto">
          <a:xfrm>
            <a:off x="4047388" y="4238339"/>
            <a:ext cx="1189037" cy="311151"/>
          </a:xfrm>
          <a:prstGeom prst="roundRect">
            <a:avLst>
              <a:gd name="adj" fmla="val 16667"/>
            </a:avLst>
          </a:prstGeom>
          <a:solidFill>
            <a:srgbClr val="FF9900">
              <a:alpha val="89803"/>
            </a:srgbClr>
          </a:solidFill>
          <a:ln w="6350" algn="ctr">
            <a:solidFill>
              <a:srgbClr val="6476FF"/>
            </a:solidFill>
            <a:round/>
            <a:headEnd/>
            <a:tailEnd/>
          </a:ln>
        </p:spPr>
        <p:txBody>
          <a:bodyPr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defTabSz="914354">
              <a:spcBef>
                <a:spcPct val="0"/>
              </a:spcBef>
              <a:buNone/>
            </a:pPr>
            <a:r>
              <a:rPr lang="en-US" altLang="en-US" sz="1100" dirty="0">
                <a:solidFill>
                  <a:srgbClr val="000000"/>
                </a:solidFill>
                <a:latin typeface="Calibri" panose="020F0502020204030204" pitchFamily="34" charset="0"/>
                <a:ea typeface="MS PGothic" panose="020B0600070205080204" pitchFamily="34" charset="-128"/>
                <a:cs typeface="Arial" panose="020B0604020202020204" pitchFamily="34" charset="0"/>
              </a:rPr>
              <a:t>Zone Controller </a:t>
            </a:r>
          </a:p>
        </p:txBody>
      </p:sp>
      <p:sp>
        <p:nvSpPr>
          <p:cNvPr id="28759" name="Line 126"/>
          <p:cNvSpPr>
            <a:spLocks noChangeShapeType="1"/>
          </p:cNvSpPr>
          <p:nvPr/>
        </p:nvSpPr>
        <p:spPr bwMode="auto">
          <a:xfrm>
            <a:off x="4384008" y="6238875"/>
            <a:ext cx="558800" cy="0"/>
          </a:xfrm>
          <a:prstGeom prst="line">
            <a:avLst/>
          </a:prstGeom>
          <a:noFill/>
          <a:ln w="9525">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54" eaLnBrk="0" hangingPunct="0"/>
            <a:endParaRPr lang="en-US" sz="2400">
              <a:solidFill>
                <a:srgbClr val="000000"/>
              </a:solidFill>
              <a:latin typeface="Arial"/>
              <a:ea typeface="ＭＳ Ｐゴシック" pitchFamily="-110" charset="-128"/>
            </a:endParaRPr>
          </a:p>
        </p:txBody>
      </p:sp>
      <p:pic>
        <p:nvPicPr>
          <p:cNvPr id="28766" name="Picture 1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892119" y="4684595"/>
            <a:ext cx="1164169" cy="383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34237" y="1402682"/>
            <a:ext cx="1930400" cy="523220"/>
          </a:xfrm>
          <a:prstGeom prst="rect">
            <a:avLst/>
          </a:prstGeom>
          <a:noFill/>
        </p:spPr>
        <p:txBody>
          <a:bodyPr wrap="square" rtlCol="0">
            <a:spAutoFit/>
          </a:bodyPr>
          <a:lstStyle/>
          <a:p>
            <a:r>
              <a:rPr lang="en-US" sz="1400" dirty="0"/>
              <a:t>Application Management Layer</a:t>
            </a:r>
          </a:p>
        </p:txBody>
      </p:sp>
      <p:sp>
        <p:nvSpPr>
          <p:cNvPr id="80" name="TextBox 79"/>
          <p:cNvSpPr txBox="1"/>
          <p:nvPr/>
        </p:nvSpPr>
        <p:spPr>
          <a:xfrm>
            <a:off x="9673" y="2899573"/>
            <a:ext cx="1930400" cy="523220"/>
          </a:xfrm>
          <a:prstGeom prst="rect">
            <a:avLst/>
          </a:prstGeom>
          <a:noFill/>
        </p:spPr>
        <p:txBody>
          <a:bodyPr wrap="square" rtlCol="0">
            <a:spAutoFit/>
          </a:bodyPr>
          <a:lstStyle/>
          <a:p>
            <a:r>
              <a:rPr lang="en-US" sz="1400" dirty="0"/>
              <a:t>Services Management Layer</a:t>
            </a:r>
          </a:p>
        </p:txBody>
      </p:sp>
      <p:sp>
        <p:nvSpPr>
          <p:cNvPr id="81" name="TextBox 80"/>
          <p:cNvSpPr txBox="1"/>
          <p:nvPr/>
        </p:nvSpPr>
        <p:spPr>
          <a:xfrm>
            <a:off x="134237" y="4996884"/>
            <a:ext cx="1930400" cy="307777"/>
          </a:xfrm>
          <a:prstGeom prst="rect">
            <a:avLst/>
          </a:prstGeom>
          <a:noFill/>
        </p:spPr>
        <p:txBody>
          <a:bodyPr wrap="square" rtlCol="0">
            <a:spAutoFit/>
          </a:bodyPr>
          <a:lstStyle/>
          <a:p>
            <a:r>
              <a:rPr lang="en-US" sz="1400" dirty="0"/>
              <a:t>Adaptation Layer</a:t>
            </a:r>
          </a:p>
        </p:txBody>
      </p:sp>
      <p:sp>
        <p:nvSpPr>
          <p:cNvPr id="82" name="TextBox 81"/>
          <p:cNvSpPr txBox="1"/>
          <p:nvPr/>
        </p:nvSpPr>
        <p:spPr>
          <a:xfrm>
            <a:off x="121247" y="5919666"/>
            <a:ext cx="1930400" cy="307777"/>
          </a:xfrm>
          <a:prstGeom prst="rect">
            <a:avLst/>
          </a:prstGeom>
          <a:noFill/>
        </p:spPr>
        <p:txBody>
          <a:bodyPr wrap="square" rtlCol="0">
            <a:spAutoFit/>
          </a:bodyPr>
          <a:lstStyle/>
          <a:p>
            <a:r>
              <a:rPr lang="en-US" sz="1400" dirty="0"/>
              <a:t>Forwarding Layer</a:t>
            </a:r>
          </a:p>
        </p:txBody>
      </p:sp>
      <p:sp>
        <p:nvSpPr>
          <p:cNvPr id="76" name="Content Placeholder 2"/>
          <p:cNvSpPr txBox="1">
            <a:spLocks/>
          </p:cNvSpPr>
          <p:nvPr/>
        </p:nvSpPr>
        <p:spPr>
          <a:xfrm>
            <a:off x="7858659" y="1191740"/>
            <a:ext cx="4257930" cy="5530241"/>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Tried IBM ICO/ICM, moving to industry standard Heat API which should be compatible with everything</a:t>
            </a:r>
            <a:br>
              <a:rPr lang="en-US" dirty="0" smtClean="0"/>
            </a:br>
            <a:r>
              <a:rPr lang="en-US" dirty="0" smtClean="0"/>
              <a:t/>
            </a:r>
            <a:br>
              <a:rPr lang="en-US" dirty="0" smtClean="0"/>
            </a:br>
            <a:endParaRPr lang="en-US" dirty="0" smtClean="0"/>
          </a:p>
          <a:p>
            <a:r>
              <a:rPr lang="en-US" dirty="0" smtClean="0"/>
              <a:t>Tried OpenStack with Brocade/Vyatta 5600 (which would have been compatible with Brocade Virtual Traffic Manager).  </a:t>
            </a:r>
          </a:p>
          <a:p>
            <a:r>
              <a:rPr lang="en-US" dirty="0" smtClean="0"/>
              <a:t>Planning to write our own virtual firewall based on open source</a:t>
            </a:r>
          </a:p>
          <a:p>
            <a:r>
              <a:rPr lang="en-US" dirty="0" smtClean="0"/>
              <a:t>May adopt VMWare </a:t>
            </a:r>
            <a:r>
              <a:rPr lang="en-US" dirty="0" err="1" smtClean="0"/>
              <a:t>ESXi</a:t>
            </a:r>
            <a:r>
              <a:rPr lang="en-US" dirty="0" smtClean="0"/>
              <a:t> to control devices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dirty="0" smtClean="0"/>
              <a:t>What type of controllers?</a:t>
            </a:r>
          </a:p>
          <a:p>
            <a:pPr lvl="1"/>
            <a:r>
              <a:rPr lang="en-US" dirty="0" smtClean="0"/>
              <a:t>We tested all of them, focus currently on Open Daylight, might consider vendor options</a:t>
            </a:r>
            <a:br>
              <a:rPr lang="en-US" dirty="0" smtClean="0"/>
            </a:br>
            <a:endParaRPr lang="en-US" dirty="0" smtClean="0"/>
          </a:p>
          <a:p>
            <a:r>
              <a:rPr lang="en-US" dirty="0" smtClean="0"/>
              <a:t>What type of devices?</a:t>
            </a:r>
          </a:p>
          <a:p>
            <a:pPr lvl="1"/>
            <a:r>
              <a:rPr lang="en-US" dirty="0" smtClean="0"/>
              <a:t>Brocade/Vyatta 5600 (API doesn’t work for OpenStack)</a:t>
            </a:r>
          </a:p>
          <a:p>
            <a:pPr lvl="1"/>
            <a:r>
              <a:rPr lang="en-US" dirty="0" smtClean="0"/>
              <a:t>Ciena metro Ethernet (1Q 2017)</a:t>
            </a:r>
          </a:p>
          <a:p>
            <a:pPr lvl="1"/>
            <a:r>
              <a:rPr lang="en-US" dirty="0" smtClean="0"/>
              <a:t>Cisco (we don’t have recent enough hardware to support API)</a:t>
            </a:r>
          </a:p>
          <a:p>
            <a:pPr lvl="1"/>
            <a:r>
              <a:rPr lang="en-US" dirty="0" smtClean="0"/>
              <a:t>Juniper (in discussion)</a:t>
            </a:r>
          </a:p>
          <a:p>
            <a:pPr lvl="1"/>
            <a:r>
              <a:rPr lang="en-US" dirty="0" err="1" smtClean="0"/>
              <a:t>BlackRidge</a:t>
            </a:r>
            <a:r>
              <a:rPr lang="en-US" dirty="0" smtClean="0"/>
              <a:t> (4Q 2016 API support, 3Q 2017 SDN)</a:t>
            </a:r>
          </a:p>
          <a:p>
            <a:endParaRPr lang="en-US" dirty="0" smtClean="0"/>
          </a:p>
        </p:txBody>
      </p:sp>
      <p:pic>
        <p:nvPicPr>
          <p:cNvPr id="77" name="Picture 1"/>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6692153" y="2518061"/>
            <a:ext cx="869951" cy="869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1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3203176" y="4652621"/>
            <a:ext cx="1164169" cy="383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into more technical detail…</a:t>
            </a:r>
            <a:endParaRPr lang="en-US" dirty="0"/>
          </a:p>
        </p:txBody>
      </p:sp>
      <p:sp>
        <p:nvSpPr>
          <p:cNvPr id="3" name="Content Placeholder 2"/>
          <p:cNvSpPr>
            <a:spLocks noGrp="1"/>
          </p:cNvSpPr>
          <p:nvPr>
            <p:ph idx="1"/>
          </p:nvPr>
        </p:nvSpPr>
        <p:spPr/>
        <p:txBody>
          <a:bodyPr>
            <a:normAutofit lnSpcReduction="10000"/>
          </a:bodyPr>
          <a:lstStyle/>
          <a:p>
            <a:r>
              <a:rPr lang="en-US" dirty="0" smtClean="0"/>
              <a:t>We collect raw data from our honeypots (and potentially other sources)</a:t>
            </a:r>
          </a:p>
          <a:p>
            <a:r>
              <a:rPr lang="en-US" dirty="0" smtClean="0"/>
              <a:t>We process this data to create actionable threat intelligence</a:t>
            </a:r>
          </a:p>
          <a:p>
            <a:pPr lvl="1"/>
            <a:r>
              <a:rPr lang="en-US" dirty="0" smtClean="0"/>
              <a:t>Definition of threat intelligence is on the following slide</a:t>
            </a:r>
          </a:p>
          <a:p>
            <a:r>
              <a:rPr lang="en-US" dirty="0" smtClean="0"/>
              <a:t>We would like to measure latency and response time once we get a dynamic policy system working</a:t>
            </a:r>
          </a:p>
          <a:p>
            <a:pPr lvl="1"/>
            <a:r>
              <a:rPr lang="en-US" dirty="0" smtClean="0"/>
              <a:t>How fast can we identify and respond to a given attack vs traditional manual methods…there are multiple dynamic provisioning paths and feedback loops in our control system, analogous to the OODA model in the following slides </a:t>
            </a:r>
            <a:br>
              <a:rPr lang="en-US" dirty="0" smtClean="0"/>
            </a:br>
            <a:endParaRPr lang="en-US" dirty="0" smtClean="0"/>
          </a:p>
          <a:p>
            <a:pPr lvl="1"/>
            <a:r>
              <a:rPr lang="en-US" dirty="0" smtClean="0"/>
              <a:t>Don’t freak out over the following couple of slides…</a:t>
            </a:r>
            <a:endParaRPr lang="en-US" dirty="0"/>
          </a:p>
        </p:txBody>
      </p:sp>
    </p:spTree>
    <p:extLst>
      <p:ext uri="{BB962C8B-B14F-4D97-AF65-F5344CB8AC3E}">
        <p14:creationId xmlns:p14="http://schemas.microsoft.com/office/powerpoint/2010/main" val="3366369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endParaRPr lang="en-US" altLang="en-US" smtClean="0"/>
          </a:p>
          <a:p>
            <a:pPr>
              <a:defRPr/>
            </a:pPr>
            <a:fld id="{E6A29779-FDDA-46F3-B72B-5298A282E86D}" type="slidenum">
              <a:rPr lang="en-US" altLang="en-US" smtClean="0"/>
              <a:pPr>
                <a:defRPr/>
              </a:pPr>
              <a:t>16</a:t>
            </a:fld>
            <a:endParaRPr lang="en-US" altLang="en-US"/>
          </a:p>
        </p:txBody>
      </p:sp>
      <p:pic>
        <p:nvPicPr>
          <p:cNvPr id="3" name="Picture 2"/>
          <p:cNvPicPr>
            <a:picLocks noChangeAspect="1"/>
          </p:cNvPicPr>
          <p:nvPr/>
        </p:nvPicPr>
        <p:blipFill>
          <a:blip r:embed="rId2"/>
          <a:stretch>
            <a:fillRect/>
          </a:stretch>
        </p:blipFill>
        <p:spPr>
          <a:xfrm>
            <a:off x="4517336" y="1250530"/>
            <a:ext cx="7674665" cy="5106372"/>
          </a:xfrm>
          <a:prstGeom prst="rect">
            <a:avLst/>
          </a:prstGeom>
        </p:spPr>
      </p:pic>
      <p:sp>
        <p:nvSpPr>
          <p:cNvPr id="4" name="Content Placeholder 2"/>
          <p:cNvSpPr txBox="1">
            <a:spLocks/>
          </p:cNvSpPr>
          <p:nvPr/>
        </p:nvSpPr>
        <p:spPr>
          <a:xfrm>
            <a:off x="0" y="1140369"/>
            <a:ext cx="4850296" cy="4221163"/>
          </a:xfrm>
          <a:prstGeom prst="rect">
            <a:avLst/>
          </a:prstGeom>
        </p:spPr>
        <p:txBody>
          <a:bodyPr/>
          <a:lst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defTabSz="1219170"/>
            <a:r>
              <a:rPr lang="en-US" sz="2667" b="1" i="1" dirty="0"/>
              <a:t>Threat Intelligence: </a:t>
            </a:r>
            <a:r>
              <a:rPr lang="en-US" sz="2667" dirty="0"/>
              <a:t/>
            </a:r>
            <a:br>
              <a:rPr lang="en-US" sz="2667" dirty="0"/>
            </a:br>
            <a:r>
              <a:rPr lang="en-US" sz="2667" dirty="0"/>
              <a:t>Data that has been analyzed to render it relevant, actionable, and valuable</a:t>
            </a:r>
          </a:p>
          <a:p>
            <a:r>
              <a:rPr lang="en-US" sz="2133" dirty="0"/>
              <a:t>J. Boyd, “The OODA Loop,” Feb 2010. [Online]. Available: </a:t>
            </a:r>
            <a:r>
              <a:rPr lang="en-US" sz="2133" dirty="0">
                <a:hlinkClick r:id="rId3"/>
              </a:rPr>
              <a:t>http://www.danford.net/boyd/essence4.htm</a:t>
            </a:r>
            <a:r>
              <a:rPr lang="en-US" sz="2133" dirty="0"/>
              <a:t> . [Accessed 13 Feb 2014]</a:t>
            </a:r>
          </a:p>
          <a:p>
            <a:pPr defTabSz="1219170"/>
            <a:r>
              <a:rPr lang="en-US" sz="1867" dirty="0"/>
              <a:t>NIST Computer Security Resource Center, T. Sager, Center for Internet Security, Arlington, VA </a:t>
            </a:r>
            <a:r>
              <a:rPr lang="en-US" sz="1467" dirty="0">
                <a:hlinkClick r:id="rId4"/>
              </a:rPr>
              <a:t>http://csrc.nist.gov/news_events/cif_2015/security-automation/day3_security-automation_930-1020.pdf</a:t>
            </a:r>
            <a:r>
              <a:rPr lang="en-US" sz="1467" dirty="0"/>
              <a:t>  </a:t>
            </a:r>
            <a:endParaRPr lang="en-US" sz="3200" dirty="0"/>
          </a:p>
        </p:txBody>
      </p:sp>
    </p:spTree>
    <p:extLst>
      <p:ext uri="{BB962C8B-B14F-4D97-AF65-F5344CB8AC3E}">
        <p14:creationId xmlns:p14="http://schemas.microsoft.com/office/powerpoint/2010/main" val="2808422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0" y="0"/>
            <a:ext cx="10515600" cy="1325563"/>
          </a:xfrm>
        </p:spPr>
        <p:txBody>
          <a:bodyPr/>
          <a:lstStyle/>
          <a:p>
            <a:r>
              <a:rPr lang="en-US" dirty="0" smtClean="0"/>
              <a:t>Boyd’s OODA model</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D07F4FEF-8071-4277-BEEA-6C8D429C6163}" type="slidenum">
              <a:rPr lang="en-US" smtClean="0"/>
              <a:pPr>
                <a:defRPr/>
              </a:pPr>
              <a:t>17</a:t>
            </a:fld>
            <a:endParaRPr lang="en-US"/>
          </a:p>
        </p:txBody>
      </p:sp>
      <p:pic>
        <p:nvPicPr>
          <p:cNvPr id="5" name="Picture 4"/>
          <p:cNvPicPr>
            <a:picLocks noChangeAspect="1"/>
          </p:cNvPicPr>
          <p:nvPr/>
        </p:nvPicPr>
        <p:blipFill>
          <a:blip r:embed="rId2"/>
          <a:stretch>
            <a:fillRect/>
          </a:stretch>
        </p:blipFill>
        <p:spPr>
          <a:xfrm>
            <a:off x="838200" y="1036019"/>
            <a:ext cx="9969500" cy="4102100"/>
          </a:xfrm>
          <a:prstGeom prst="rect">
            <a:avLst/>
          </a:prstGeom>
        </p:spPr>
      </p:pic>
      <p:sp>
        <p:nvSpPr>
          <p:cNvPr id="6" name="TextBox 5"/>
          <p:cNvSpPr txBox="1"/>
          <p:nvPr/>
        </p:nvSpPr>
        <p:spPr>
          <a:xfrm>
            <a:off x="838200" y="5257263"/>
            <a:ext cx="12344983" cy="1569660"/>
          </a:xfrm>
          <a:prstGeom prst="rect">
            <a:avLst/>
          </a:prstGeom>
          <a:noFill/>
        </p:spPr>
        <p:txBody>
          <a:bodyPr wrap="none" rtlCol="0">
            <a:spAutoFit/>
          </a:bodyPr>
          <a:lstStyle/>
          <a:p>
            <a:r>
              <a:rPr lang="en-US" sz="2400" dirty="0" smtClean="0"/>
              <a:t>Analogous </a:t>
            </a:r>
            <a:r>
              <a:rPr lang="en-US" sz="2400" dirty="0"/>
              <a:t>to the Deming cycle (PDCA) or </a:t>
            </a:r>
            <a:r>
              <a:rPr lang="en-US" sz="2400" dirty="0" smtClean="0"/>
              <a:t>IBM Design </a:t>
            </a:r>
            <a:r>
              <a:rPr lang="en-US" sz="2400" dirty="0"/>
              <a:t>Thinking </a:t>
            </a:r>
            <a:r>
              <a:rPr lang="en-US" sz="2400" dirty="0" smtClean="0"/>
              <a:t>model</a:t>
            </a:r>
          </a:p>
          <a:p>
            <a:endParaRPr lang="en-US" sz="2400" dirty="0"/>
          </a:p>
          <a:p>
            <a:r>
              <a:rPr lang="en-US" sz="2400" dirty="0" smtClean="0"/>
              <a:t>We might Observe via honeypot data collection, Orient &amp; Decide via </a:t>
            </a:r>
            <a:r>
              <a:rPr lang="en-US" sz="2400" dirty="0" err="1" smtClean="0"/>
              <a:t>LongTail</a:t>
            </a:r>
            <a:r>
              <a:rPr lang="en-US" sz="2400" dirty="0" smtClean="0"/>
              <a:t>, Act via 4 layer stack</a:t>
            </a:r>
            <a:br>
              <a:rPr lang="en-US" sz="2400" dirty="0" smtClean="0"/>
            </a:br>
            <a:r>
              <a:rPr lang="en-US" sz="2400" dirty="0" smtClean="0"/>
              <a:t>(this is still a work in progress…)</a:t>
            </a:r>
            <a:endParaRPr lang="en-US" sz="2400" dirty="0"/>
          </a:p>
        </p:txBody>
      </p:sp>
    </p:spTree>
    <p:extLst>
      <p:ext uri="{BB962C8B-B14F-4D97-AF65-F5344CB8AC3E}">
        <p14:creationId xmlns:p14="http://schemas.microsoft.com/office/powerpoint/2010/main" val="1951673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586" y="-135916"/>
            <a:ext cx="10515600" cy="1325563"/>
          </a:xfrm>
        </p:spPr>
        <p:txBody>
          <a:bodyPr/>
          <a:lstStyle/>
          <a:p>
            <a:r>
              <a:rPr lang="en-US" dirty="0" smtClean="0"/>
              <a:t>Novel Features of </a:t>
            </a:r>
            <a:r>
              <a:rPr lang="en-US" dirty="0" err="1" smtClean="0"/>
              <a:t>SecureCloud</a:t>
            </a:r>
            <a:endParaRPr lang="en-US" dirty="0"/>
          </a:p>
        </p:txBody>
      </p:sp>
      <p:sp>
        <p:nvSpPr>
          <p:cNvPr id="3" name="Content Placeholder 2"/>
          <p:cNvSpPr>
            <a:spLocks noGrp="1"/>
          </p:cNvSpPr>
          <p:nvPr>
            <p:ph idx="1"/>
          </p:nvPr>
        </p:nvSpPr>
        <p:spPr>
          <a:xfrm>
            <a:off x="0" y="1002082"/>
            <a:ext cx="11962356" cy="5311036"/>
          </a:xfrm>
        </p:spPr>
        <p:txBody>
          <a:bodyPr>
            <a:normAutofit fontScale="92500" lnSpcReduction="10000"/>
          </a:bodyPr>
          <a:lstStyle/>
          <a:p>
            <a:r>
              <a:rPr lang="en-US" sz="2400" dirty="0" smtClean="0"/>
              <a:t>First known creation/deployment of SDN honeypot in the wild (Marist Syracuse data center)</a:t>
            </a:r>
          </a:p>
          <a:p>
            <a:r>
              <a:rPr lang="en-US" sz="2400" dirty="0" err="1" smtClean="0"/>
              <a:t>Longtail</a:t>
            </a:r>
            <a:r>
              <a:rPr lang="en-US" sz="2400" dirty="0" smtClean="0"/>
              <a:t> (which was selected for the IEEE Try-</a:t>
            </a:r>
            <a:r>
              <a:rPr lang="en-US" sz="2400" dirty="0" err="1" smtClean="0"/>
              <a:t>CybSi</a:t>
            </a:r>
            <a:r>
              <a:rPr lang="en-US" sz="2400" dirty="0" smtClean="0"/>
              <a:t> cybersecurity project) is perhaps the first and only tool to perform all 5 levels of attack analysis shown below (before we modify it to handle </a:t>
            </a:r>
            <a:r>
              <a:rPr lang="en-US" sz="2400" dirty="0" err="1" smtClean="0"/>
              <a:t>Dolos</a:t>
            </a:r>
            <a:r>
              <a:rPr lang="en-US" sz="2400" dirty="0" smtClean="0"/>
              <a:t> data):</a:t>
            </a:r>
          </a:p>
          <a:p>
            <a:pPr lvl="1"/>
            <a:r>
              <a:rPr lang="en-US" sz="2000" dirty="0" smtClean="0"/>
              <a:t>Where are the attacks coming from?</a:t>
            </a:r>
          </a:p>
          <a:p>
            <a:pPr lvl="1"/>
            <a:r>
              <a:rPr lang="en-US" sz="2000" dirty="0" smtClean="0"/>
              <a:t>What accounts are being tried?</a:t>
            </a:r>
          </a:p>
          <a:p>
            <a:pPr lvl="1"/>
            <a:r>
              <a:rPr lang="en-US" sz="2000" dirty="0" smtClean="0"/>
              <a:t>What passwords are being tried &amp; what account/PW pairs are prevalent</a:t>
            </a:r>
          </a:p>
          <a:p>
            <a:pPr lvl="1"/>
            <a:r>
              <a:rPr lang="en-US" sz="2000" dirty="0" smtClean="0"/>
              <a:t>What attack patterns are there?</a:t>
            </a:r>
          </a:p>
          <a:p>
            <a:pPr lvl="1"/>
            <a:r>
              <a:rPr lang="en-US" sz="2000" dirty="0" smtClean="0"/>
              <a:t>What botnets are out there?</a:t>
            </a:r>
          </a:p>
          <a:p>
            <a:r>
              <a:rPr lang="en-US" sz="2400" dirty="0" smtClean="0"/>
              <a:t>Among first deployments/penetration tests for first packet authentication/transport access control using vendor neutral appliance (</a:t>
            </a:r>
            <a:r>
              <a:rPr lang="en-US" sz="2400" dirty="0" err="1" smtClean="0"/>
              <a:t>BlackRidge</a:t>
            </a:r>
            <a:r>
              <a:rPr lang="en-US" sz="2400" dirty="0" smtClean="0"/>
              <a:t>)</a:t>
            </a:r>
          </a:p>
          <a:p>
            <a:r>
              <a:rPr lang="en-US" sz="2400" dirty="0" smtClean="0"/>
              <a:t>Among first attempts to dynamically orchestrate security policy (IEEE &amp; others regularly hold conferences on SDN orchestration, still an emerging field)</a:t>
            </a:r>
          </a:p>
          <a:p>
            <a:r>
              <a:rPr lang="en-US" sz="2400" dirty="0" smtClean="0"/>
              <a:t>Potentially first deployment of </a:t>
            </a:r>
            <a:r>
              <a:rPr lang="en-US" sz="2400" dirty="0" err="1" smtClean="0"/>
              <a:t>Gstar</a:t>
            </a:r>
            <a:r>
              <a:rPr lang="en-US" sz="2400" dirty="0" smtClean="0"/>
              <a:t> dynamic function graphs for cybersecurity analytics</a:t>
            </a:r>
            <a:br>
              <a:rPr lang="en-US" sz="2400" dirty="0" smtClean="0"/>
            </a:br>
            <a:r>
              <a:rPr lang="en-US" sz="2400" dirty="0" smtClean="0"/>
              <a:t/>
            </a:r>
            <a:br>
              <a:rPr lang="en-US" sz="2400" dirty="0" smtClean="0"/>
            </a:br>
            <a:r>
              <a:rPr lang="en-US" sz="2200" i="1" dirty="0" smtClean="0"/>
              <a:t>If you know of someone else doing similar work, please send me a technical reference; I’ve had too many people make offhand comments like “I saw that working somewhere” including our recent experiences with IBM ICO/ICM, Brocade/Vyatta 5600, etc. </a:t>
            </a:r>
          </a:p>
          <a:p>
            <a:pPr lvl="1"/>
            <a:endParaRPr lang="en-US" sz="2200" dirty="0"/>
          </a:p>
        </p:txBody>
      </p:sp>
    </p:spTree>
    <p:extLst>
      <p:ext uri="{BB962C8B-B14F-4D97-AF65-F5344CB8AC3E}">
        <p14:creationId xmlns:p14="http://schemas.microsoft.com/office/powerpoint/2010/main" val="2529976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do we need to deliver to the NSF and When?</a:t>
            </a:r>
            <a:endParaRPr lang="en-US" sz="3600" dirty="0"/>
          </a:p>
        </p:txBody>
      </p:sp>
      <p:sp>
        <p:nvSpPr>
          <p:cNvPr id="3" name="Content Placeholder 2"/>
          <p:cNvSpPr>
            <a:spLocks noGrp="1"/>
          </p:cNvSpPr>
          <p:nvPr>
            <p:ph idx="1"/>
          </p:nvPr>
        </p:nvSpPr>
        <p:spPr/>
        <p:txBody>
          <a:bodyPr>
            <a:normAutofit/>
          </a:bodyPr>
          <a:lstStyle/>
          <a:p>
            <a:r>
              <a:rPr lang="en-US" dirty="0"/>
              <a:t>Task 1 - Mitigation of multi-component malware infiltration</a:t>
            </a:r>
          </a:p>
          <a:p>
            <a:pPr lvl="1"/>
            <a:r>
              <a:rPr lang="en-US" dirty="0" smtClean="0"/>
              <a:t>(</a:t>
            </a:r>
            <a:r>
              <a:rPr lang="en-US" dirty="0"/>
              <a:t>A) DDoS mitigation, static use case (August 2016)</a:t>
            </a:r>
          </a:p>
          <a:p>
            <a:pPr lvl="1"/>
            <a:r>
              <a:rPr lang="en-US" dirty="0" smtClean="0"/>
              <a:t>(</a:t>
            </a:r>
            <a:r>
              <a:rPr lang="en-US" dirty="0"/>
              <a:t>B) DDoS detection/mitigation, dynamic (October 2016)</a:t>
            </a:r>
          </a:p>
          <a:p>
            <a:pPr lvl="1"/>
            <a:r>
              <a:rPr lang="en-US" dirty="0" smtClean="0"/>
              <a:t>(</a:t>
            </a:r>
            <a:r>
              <a:rPr lang="en-US" dirty="0"/>
              <a:t>C ) DDoS masking attacks / security policy orchestration (January 2017)</a:t>
            </a:r>
          </a:p>
          <a:p>
            <a:pPr lvl="1"/>
            <a:r>
              <a:rPr lang="en-US" dirty="0" smtClean="0"/>
              <a:t>(</a:t>
            </a:r>
            <a:r>
              <a:rPr lang="en-US" dirty="0"/>
              <a:t>D) Production test/implementation in Marist cloud (January 2018) </a:t>
            </a:r>
          </a:p>
          <a:p>
            <a:r>
              <a:rPr lang="en-US" dirty="0"/>
              <a:t>•Task 2 - Traffic visibility  using segmentation &amp; service chaining</a:t>
            </a:r>
          </a:p>
          <a:p>
            <a:pPr lvl="1"/>
            <a:r>
              <a:rPr lang="en-US" dirty="0" smtClean="0"/>
              <a:t>(</a:t>
            </a:r>
            <a:r>
              <a:rPr lang="en-US" dirty="0"/>
              <a:t>A) Slicing or secure segmentation of an SDN network (July 2016)</a:t>
            </a:r>
          </a:p>
          <a:p>
            <a:pPr lvl="1"/>
            <a:r>
              <a:rPr lang="en-US" dirty="0" smtClean="0"/>
              <a:t>(</a:t>
            </a:r>
            <a:r>
              <a:rPr lang="en-US" dirty="0"/>
              <a:t>B) Traffic segregation based on bandwidth, flow type (October 2016)</a:t>
            </a:r>
          </a:p>
          <a:p>
            <a:pPr lvl="1"/>
            <a:r>
              <a:rPr lang="en-US" dirty="0" smtClean="0"/>
              <a:t>(</a:t>
            </a:r>
            <a:r>
              <a:rPr lang="en-US" dirty="0"/>
              <a:t>C )Quarantine using function graphs for service chaining (March 2017)</a:t>
            </a:r>
          </a:p>
          <a:p>
            <a:pPr lvl="1"/>
            <a:r>
              <a:rPr lang="en-US" dirty="0" smtClean="0"/>
              <a:t>(</a:t>
            </a:r>
            <a:r>
              <a:rPr lang="en-US" dirty="0"/>
              <a:t>D) Production test/implementation in Marist network (January 2018)</a:t>
            </a:r>
          </a:p>
        </p:txBody>
      </p:sp>
    </p:spTree>
    <p:extLst>
      <p:ext uri="{BB962C8B-B14F-4D97-AF65-F5344CB8AC3E}">
        <p14:creationId xmlns:p14="http://schemas.microsoft.com/office/powerpoint/2010/main" val="1817405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2091" y="1127343"/>
            <a:ext cx="10967884" cy="5127842"/>
          </a:xfrm>
          <a:prstGeom prst="rect">
            <a:avLst/>
          </a:prstGeom>
        </p:spPr>
      </p:pic>
      <p:sp>
        <p:nvSpPr>
          <p:cNvPr id="3" name="Title 1"/>
          <p:cNvSpPr txBox="1">
            <a:spLocks/>
          </p:cNvSpPr>
          <p:nvPr/>
        </p:nvSpPr>
        <p:spPr>
          <a:xfrm>
            <a:off x="169326" y="214812"/>
            <a:ext cx="12022674"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err="1" smtClean="0"/>
              <a:t>SecureCloud</a:t>
            </a:r>
            <a:r>
              <a:rPr lang="en-US" sz="2800" dirty="0" smtClean="0"/>
              <a:t> (thanks to Alan for the slide which prompted this exercise) </a:t>
            </a:r>
            <a:endParaRPr lang="en-US" sz="2800" dirty="0"/>
          </a:p>
        </p:txBody>
      </p:sp>
    </p:spTree>
    <p:extLst>
      <p:ext uri="{BB962C8B-B14F-4D97-AF65-F5344CB8AC3E}">
        <p14:creationId xmlns:p14="http://schemas.microsoft.com/office/powerpoint/2010/main" val="12447027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How are we doing (August 2016)</a:t>
            </a:r>
            <a:endParaRPr lang="en-US" sz="3600" dirty="0"/>
          </a:p>
        </p:txBody>
      </p:sp>
      <p:sp>
        <p:nvSpPr>
          <p:cNvPr id="3" name="Content Placeholder 2"/>
          <p:cNvSpPr>
            <a:spLocks noGrp="1"/>
          </p:cNvSpPr>
          <p:nvPr>
            <p:ph idx="1"/>
          </p:nvPr>
        </p:nvSpPr>
        <p:spPr>
          <a:xfrm>
            <a:off x="0" y="1444488"/>
            <a:ext cx="12192000" cy="5413512"/>
          </a:xfrm>
        </p:spPr>
        <p:txBody>
          <a:bodyPr>
            <a:normAutofit fontScale="70000" lnSpcReduction="20000"/>
          </a:bodyPr>
          <a:lstStyle/>
          <a:p>
            <a:r>
              <a:rPr lang="en-US" dirty="0" err="1" smtClean="0"/>
              <a:t>BlackRidge</a:t>
            </a:r>
            <a:r>
              <a:rPr lang="en-US" dirty="0" smtClean="0"/>
              <a:t> penetration testing &amp; </a:t>
            </a:r>
            <a:r>
              <a:rPr lang="en-US" dirty="0" err="1" smtClean="0"/>
              <a:t>Dolos</a:t>
            </a:r>
            <a:r>
              <a:rPr lang="en-US" dirty="0" smtClean="0"/>
              <a:t> honeypot are doing well, off to a good start</a:t>
            </a:r>
          </a:p>
          <a:p>
            <a:r>
              <a:rPr lang="en-US" dirty="0"/>
              <a:t>W</a:t>
            </a:r>
            <a:r>
              <a:rPr lang="en-US" dirty="0" smtClean="0"/>
              <a:t>e </a:t>
            </a:r>
            <a:r>
              <a:rPr lang="en-US" dirty="0"/>
              <a:t>are a bit behind schedule on static security policy deployment (Graham's project to push commands from OpenStack down to the Brocade 5600).  </a:t>
            </a:r>
            <a:r>
              <a:rPr lang="en-US" dirty="0" smtClean="0"/>
              <a:t>Starting this fall we hope to hire Liam to write a new firewall from scratch based on open source code (target complete ??)</a:t>
            </a:r>
          </a:p>
          <a:p>
            <a:r>
              <a:rPr lang="en-US" dirty="0" smtClean="0"/>
              <a:t>Willing </a:t>
            </a:r>
            <a:r>
              <a:rPr lang="en-US" dirty="0"/>
              <a:t>to </a:t>
            </a:r>
            <a:r>
              <a:rPr lang="en-US" dirty="0" smtClean="0"/>
              <a:t>consider using </a:t>
            </a:r>
            <a:r>
              <a:rPr lang="en-US" dirty="0"/>
              <a:t>VMWare/</a:t>
            </a:r>
            <a:r>
              <a:rPr lang="en-US" dirty="0" err="1"/>
              <a:t>ESXi</a:t>
            </a:r>
            <a:r>
              <a:rPr lang="en-US" dirty="0"/>
              <a:t> instead of OpenStack </a:t>
            </a:r>
            <a:r>
              <a:rPr lang="en-US" dirty="0" smtClean="0"/>
              <a:t>if that helps ? </a:t>
            </a:r>
            <a:endParaRPr lang="en-US" dirty="0"/>
          </a:p>
          <a:p>
            <a:r>
              <a:rPr lang="en-US" dirty="0"/>
              <a:t>Dynamic </a:t>
            </a:r>
            <a:r>
              <a:rPr lang="en-US" dirty="0" smtClean="0"/>
              <a:t>policy deployment  should </a:t>
            </a:r>
            <a:r>
              <a:rPr lang="en-US" dirty="0"/>
              <a:t>follow fairly quickly </a:t>
            </a:r>
            <a:r>
              <a:rPr lang="en-US" dirty="0" smtClean="0"/>
              <a:t>after static (</a:t>
            </a:r>
            <a:r>
              <a:rPr lang="en-US" dirty="0"/>
              <a:t>using </a:t>
            </a:r>
            <a:r>
              <a:rPr lang="en-US" dirty="0" err="1"/>
              <a:t>LongTail</a:t>
            </a:r>
            <a:r>
              <a:rPr lang="en-US" dirty="0"/>
              <a:t> classifier or similar approach) once we establish a connection to the 5600 or similar. For this we need the SDN controller honeypot, </a:t>
            </a:r>
            <a:r>
              <a:rPr lang="en-US" dirty="0" err="1"/>
              <a:t>Dolos</a:t>
            </a:r>
            <a:r>
              <a:rPr lang="en-US" dirty="0"/>
              <a:t> (which is ready) and a way to cloak the real controller (</a:t>
            </a:r>
            <a:r>
              <a:rPr lang="en-US" dirty="0" err="1"/>
              <a:t>BlackRidge</a:t>
            </a:r>
            <a:r>
              <a:rPr lang="en-US" dirty="0"/>
              <a:t>, which is also </a:t>
            </a:r>
            <a:r>
              <a:rPr lang="en-US" dirty="0" smtClean="0"/>
              <a:t>ready).  We may need students to help update </a:t>
            </a:r>
            <a:r>
              <a:rPr lang="en-US" dirty="0" err="1" smtClean="0"/>
              <a:t>LongTail</a:t>
            </a:r>
            <a:r>
              <a:rPr lang="en-US" dirty="0" smtClean="0"/>
              <a:t> with Eric leaving. </a:t>
            </a:r>
            <a:endParaRPr lang="en-US" dirty="0"/>
          </a:p>
          <a:p>
            <a:r>
              <a:rPr lang="en-US" dirty="0"/>
              <a:t>Masking attacks (inserting malware under cover of a DDoS attack) gets back to either hive plots or anomaly detection/time evolution graphs for </a:t>
            </a:r>
            <a:r>
              <a:rPr lang="en-US" dirty="0" err="1"/>
              <a:t>GStar</a:t>
            </a:r>
            <a:r>
              <a:rPr lang="en-US" dirty="0"/>
              <a:t>; we are also a bit behind </a:t>
            </a:r>
            <a:r>
              <a:rPr lang="en-US" dirty="0" smtClean="0"/>
              <a:t>here, reassigning Graham should help. </a:t>
            </a:r>
            <a:endParaRPr lang="en-US" dirty="0"/>
          </a:p>
          <a:p>
            <a:r>
              <a:rPr lang="en-US" dirty="0"/>
              <a:t>Pre-production testing for both tasks is a separate issue and comes </a:t>
            </a:r>
            <a:r>
              <a:rPr lang="en-US" dirty="0" smtClean="0"/>
              <a:t>later. </a:t>
            </a:r>
            <a:r>
              <a:rPr lang="en-US" dirty="0"/>
              <a:t>Sufficient to say that </a:t>
            </a:r>
            <a:r>
              <a:rPr lang="en-US" dirty="0" err="1"/>
              <a:t>BlackRidge</a:t>
            </a:r>
            <a:r>
              <a:rPr lang="en-US" dirty="0"/>
              <a:t> is planned for production use in the Marist </a:t>
            </a:r>
            <a:r>
              <a:rPr lang="en-US" dirty="0" err="1"/>
              <a:t>LinuxOne</a:t>
            </a:r>
            <a:r>
              <a:rPr lang="en-US" dirty="0"/>
              <a:t> cloud, </a:t>
            </a:r>
            <a:r>
              <a:rPr lang="en-US" dirty="0" err="1"/>
              <a:t>Dolos</a:t>
            </a:r>
            <a:r>
              <a:rPr lang="en-US" dirty="0"/>
              <a:t> is being deployed at our Syracuse data center, and I'm not too concerned about showing some results in this area over the next 2 years. </a:t>
            </a:r>
          </a:p>
          <a:p>
            <a:r>
              <a:rPr lang="en-US" dirty="0"/>
              <a:t>Bandwidth slicing was originally conceived as a follow-on to the Adva work, but since both Adva &amp; Ciena are not contributing much as this point (Ciena has pushed out Blue Planet to 1Q 2017) I'm implementing this with </a:t>
            </a:r>
            <a:r>
              <a:rPr lang="en-US" dirty="0" err="1"/>
              <a:t>BlackRidge</a:t>
            </a:r>
            <a:r>
              <a:rPr lang="en-US" dirty="0"/>
              <a:t>.  Traffic segmentation can be done via </a:t>
            </a:r>
            <a:r>
              <a:rPr lang="en-US" dirty="0" err="1"/>
              <a:t>BlackRidge</a:t>
            </a:r>
            <a:r>
              <a:rPr lang="en-US" dirty="0"/>
              <a:t> application firewalls (release 3.0, available now).  So these projects aren't in bad shape for now. </a:t>
            </a:r>
          </a:p>
          <a:p>
            <a:r>
              <a:rPr lang="en-US" dirty="0"/>
              <a:t>Service chaining requires </a:t>
            </a:r>
            <a:r>
              <a:rPr lang="en-US" dirty="0" err="1"/>
              <a:t>GStar</a:t>
            </a:r>
            <a:r>
              <a:rPr lang="en-US" dirty="0"/>
              <a:t> features, which should enable us to halt lateral spread of viruses and quarantine infected systems.  Again, we have some time to do this but are getting a slow start. </a:t>
            </a:r>
            <a:endParaRPr lang="en-US" dirty="0" smtClean="0"/>
          </a:p>
        </p:txBody>
      </p:sp>
    </p:spTree>
    <p:extLst>
      <p:ext uri="{BB962C8B-B14F-4D97-AF65-F5344CB8AC3E}">
        <p14:creationId xmlns:p14="http://schemas.microsoft.com/office/powerpoint/2010/main" val="764767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2091" y="701458"/>
            <a:ext cx="10967884" cy="5127842"/>
          </a:xfrm>
          <a:prstGeom prst="rect">
            <a:avLst/>
          </a:prstGeom>
        </p:spPr>
      </p:pic>
      <p:sp>
        <p:nvSpPr>
          <p:cNvPr id="4" name="Oval 3"/>
          <p:cNvSpPr/>
          <p:nvPr/>
        </p:nvSpPr>
        <p:spPr>
          <a:xfrm>
            <a:off x="2317315" y="1077238"/>
            <a:ext cx="2580362" cy="1014609"/>
          </a:xfrm>
          <a:prstGeom prst="ellipse">
            <a:avLst/>
          </a:prstGeom>
          <a:gradFill flip="none" rotWithShape="1">
            <a:gsLst>
              <a:gs pos="1700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542784" y="1302707"/>
            <a:ext cx="2104372" cy="688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SDN Controller, </a:t>
            </a:r>
            <a:br>
              <a:rPr lang="en-US" dirty="0" smtClean="0"/>
            </a:br>
            <a:r>
              <a:rPr lang="en-US" dirty="0" smtClean="0"/>
              <a:t>SSH resources</a:t>
            </a:r>
            <a:endParaRPr lang="en-US" dirty="0"/>
          </a:p>
        </p:txBody>
      </p:sp>
      <p:sp>
        <p:nvSpPr>
          <p:cNvPr id="5" name="TextBox 4"/>
          <p:cNvSpPr txBox="1"/>
          <p:nvPr/>
        </p:nvSpPr>
        <p:spPr>
          <a:xfrm>
            <a:off x="3636978" y="1966064"/>
            <a:ext cx="2270878" cy="369332"/>
          </a:xfrm>
          <a:prstGeom prst="rect">
            <a:avLst/>
          </a:prstGeom>
          <a:noFill/>
        </p:spPr>
        <p:txBody>
          <a:bodyPr wrap="none" rtlCol="0">
            <a:spAutoFit/>
          </a:bodyPr>
          <a:lstStyle/>
          <a:p>
            <a:r>
              <a:rPr lang="en-US" dirty="0" smtClean="0"/>
              <a:t>Cloaked by </a:t>
            </a:r>
            <a:r>
              <a:rPr lang="en-US" dirty="0" err="1" smtClean="0"/>
              <a:t>BlackRidge</a:t>
            </a:r>
            <a:endParaRPr lang="en-US" dirty="0"/>
          </a:p>
        </p:txBody>
      </p:sp>
      <p:sp>
        <p:nvSpPr>
          <p:cNvPr id="6" name="Rectangle 5"/>
          <p:cNvSpPr/>
          <p:nvPr/>
        </p:nvSpPr>
        <p:spPr>
          <a:xfrm>
            <a:off x="10070926" y="2880986"/>
            <a:ext cx="1089764" cy="764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166970" y="4271375"/>
            <a:ext cx="1373453" cy="923330"/>
          </a:xfrm>
          <a:prstGeom prst="rect">
            <a:avLst/>
          </a:prstGeom>
          <a:noFill/>
        </p:spPr>
        <p:txBody>
          <a:bodyPr wrap="none" rtlCol="0">
            <a:spAutoFit/>
          </a:bodyPr>
          <a:lstStyle/>
          <a:p>
            <a:r>
              <a:rPr lang="en-US" dirty="0" smtClean="0"/>
              <a:t>Orchestrator</a:t>
            </a:r>
            <a:br>
              <a:rPr lang="en-US" dirty="0" smtClean="0"/>
            </a:br>
            <a:r>
              <a:rPr lang="en-US" dirty="0" err="1" smtClean="0"/>
              <a:t>Mddleware</a:t>
            </a:r>
            <a:endParaRPr lang="en-US" dirty="0" smtClean="0"/>
          </a:p>
          <a:p>
            <a:r>
              <a:rPr lang="en-US" dirty="0" smtClean="0"/>
              <a:t>OVS/ODL</a:t>
            </a:r>
            <a:endParaRPr lang="en-US" dirty="0"/>
          </a:p>
        </p:txBody>
      </p:sp>
      <p:sp>
        <p:nvSpPr>
          <p:cNvPr id="8" name="TextBox 7"/>
          <p:cNvSpPr txBox="1"/>
          <p:nvPr/>
        </p:nvSpPr>
        <p:spPr>
          <a:xfrm>
            <a:off x="5369775" y="4609578"/>
            <a:ext cx="1658467" cy="923330"/>
          </a:xfrm>
          <a:prstGeom prst="rect">
            <a:avLst/>
          </a:prstGeom>
          <a:noFill/>
        </p:spPr>
        <p:txBody>
          <a:bodyPr wrap="none" rtlCol="0">
            <a:spAutoFit/>
          </a:bodyPr>
          <a:lstStyle/>
          <a:p>
            <a:r>
              <a:rPr lang="en-US" dirty="0" smtClean="0"/>
              <a:t>Magic</a:t>
            </a:r>
          </a:p>
          <a:p>
            <a:r>
              <a:rPr lang="en-US" dirty="0" smtClean="0"/>
              <a:t>Science</a:t>
            </a:r>
          </a:p>
          <a:p>
            <a:r>
              <a:rPr lang="en-US" dirty="0" smtClean="0"/>
              <a:t>Analytics Math!</a:t>
            </a:r>
            <a:endParaRPr lang="en-US" dirty="0"/>
          </a:p>
        </p:txBody>
      </p:sp>
      <p:cxnSp>
        <p:nvCxnSpPr>
          <p:cNvPr id="10" name="Straight Connector 9"/>
          <p:cNvCxnSpPr/>
          <p:nvPr/>
        </p:nvCxnSpPr>
        <p:spPr>
          <a:xfrm>
            <a:off x="5369775" y="4733040"/>
            <a:ext cx="905765" cy="18968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69775" y="4946532"/>
            <a:ext cx="905765" cy="18968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72625" y="1454806"/>
            <a:ext cx="7434536" cy="369332"/>
          </a:xfrm>
          <a:prstGeom prst="rect">
            <a:avLst/>
          </a:prstGeom>
          <a:noFill/>
        </p:spPr>
        <p:txBody>
          <a:bodyPr wrap="none" rtlCol="0">
            <a:spAutoFit/>
          </a:bodyPr>
          <a:lstStyle/>
          <a:p>
            <a:r>
              <a:rPr lang="en-US" dirty="0" smtClean="0"/>
              <a:t>Actually within the cloud, data border isn’t well defined as this text illustrates</a:t>
            </a:r>
            <a:endParaRPr lang="en-US" dirty="0"/>
          </a:p>
        </p:txBody>
      </p:sp>
      <p:sp>
        <p:nvSpPr>
          <p:cNvPr id="13" name="Title 1"/>
          <p:cNvSpPr txBox="1">
            <a:spLocks/>
          </p:cNvSpPr>
          <p:nvPr/>
        </p:nvSpPr>
        <p:spPr>
          <a:xfrm>
            <a:off x="169326" y="214812"/>
            <a:ext cx="12022674"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err="1" smtClean="0"/>
              <a:t>SecureCloud</a:t>
            </a:r>
            <a:r>
              <a:rPr lang="en-US" sz="2800" dirty="0" smtClean="0"/>
              <a:t> slide with updates </a:t>
            </a:r>
            <a:endParaRPr lang="en-US" sz="2800" dirty="0"/>
          </a:p>
        </p:txBody>
      </p:sp>
    </p:spTree>
    <p:extLst>
      <p:ext uri="{BB962C8B-B14F-4D97-AF65-F5344CB8AC3E}">
        <p14:creationId xmlns:p14="http://schemas.microsoft.com/office/powerpoint/2010/main" val="39537425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Papers/Presentations </a:t>
            </a:r>
            <a:endParaRPr lang="en-US" dirty="0"/>
          </a:p>
        </p:txBody>
      </p:sp>
      <p:sp>
        <p:nvSpPr>
          <p:cNvPr id="3" name="Content Placeholder 2"/>
          <p:cNvSpPr>
            <a:spLocks noGrp="1"/>
          </p:cNvSpPr>
          <p:nvPr>
            <p:ph idx="1"/>
          </p:nvPr>
        </p:nvSpPr>
        <p:spPr>
          <a:xfrm>
            <a:off x="0" y="1565753"/>
            <a:ext cx="11353800" cy="4611210"/>
          </a:xfrm>
        </p:spPr>
        <p:txBody>
          <a:bodyPr>
            <a:normAutofit fontScale="70000" lnSpcReduction="20000"/>
          </a:bodyPr>
          <a:lstStyle/>
          <a:p>
            <a:r>
              <a:rPr lang="en-US" dirty="0" err="1" smtClean="0"/>
              <a:t>BlackRidge</a:t>
            </a:r>
            <a:r>
              <a:rPr lang="en-US" dirty="0" smtClean="0"/>
              <a:t> &amp; </a:t>
            </a:r>
            <a:r>
              <a:rPr lang="en-US" dirty="0" err="1" smtClean="0"/>
              <a:t>LongTail</a:t>
            </a:r>
            <a:r>
              <a:rPr lang="en-US" dirty="0" smtClean="0"/>
              <a:t> pen testing work to date (in press) </a:t>
            </a:r>
          </a:p>
          <a:p>
            <a:r>
              <a:rPr lang="en-US" dirty="0" smtClean="0"/>
              <a:t>IEEE MIT student conference (due Sept 3, 2016)</a:t>
            </a:r>
          </a:p>
          <a:p>
            <a:pPr lvl="1"/>
            <a:r>
              <a:rPr lang="en-US" dirty="0" err="1" smtClean="0"/>
              <a:t>Dolos</a:t>
            </a:r>
            <a:r>
              <a:rPr lang="en-US" dirty="0" smtClean="0"/>
              <a:t> honeypot (</a:t>
            </a:r>
            <a:r>
              <a:rPr lang="en-US" dirty="0" err="1" smtClean="0"/>
              <a:t>Vallie</a:t>
            </a:r>
            <a:r>
              <a:rPr lang="en-US" dirty="0" smtClean="0"/>
              <a:t>, Tien, others ?)</a:t>
            </a:r>
          </a:p>
          <a:p>
            <a:pPr lvl="1"/>
            <a:r>
              <a:rPr lang="en-US" dirty="0" err="1" smtClean="0"/>
              <a:t>BlackRidge</a:t>
            </a:r>
            <a:r>
              <a:rPr lang="en-US" dirty="0" smtClean="0"/>
              <a:t> penetration testing (Tien, </a:t>
            </a:r>
            <a:r>
              <a:rPr lang="en-US" dirty="0" err="1" smtClean="0"/>
              <a:t>Vallie</a:t>
            </a:r>
            <a:r>
              <a:rPr lang="en-US" dirty="0" smtClean="0"/>
              <a:t>, others…may not be ready for this conference)</a:t>
            </a:r>
          </a:p>
          <a:p>
            <a:r>
              <a:rPr lang="en-US" dirty="0" smtClean="0"/>
              <a:t>IBM </a:t>
            </a:r>
            <a:r>
              <a:rPr lang="en-US" dirty="0" err="1" smtClean="0"/>
              <a:t>TechConnect</a:t>
            </a:r>
            <a:r>
              <a:rPr lang="en-US" dirty="0" smtClean="0"/>
              <a:t> (due Sept 14 ?)</a:t>
            </a:r>
          </a:p>
          <a:p>
            <a:pPr lvl="1"/>
            <a:r>
              <a:rPr lang="en-US" dirty="0" smtClean="0"/>
              <a:t>2 posters, half the students on each one ? </a:t>
            </a:r>
          </a:p>
          <a:p>
            <a:r>
              <a:rPr lang="en-US" dirty="0" smtClean="0"/>
              <a:t>IEEE fall workshop (November 10 ?)</a:t>
            </a:r>
            <a:br>
              <a:rPr lang="en-US" dirty="0" smtClean="0"/>
            </a:br>
            <a:endParaRPr lang="en-US" dirty="0" smtClean="0"/>
          </a:p>
          <a:p>
            <a:r>
              <a:rPr lang="en-US" dirty="0" err="1" smtClean="0"/>
              <a:t>BlackRidge</a:t>
            </a:r>
            <a:r>
              <a:rPr lang="en-US" dirty="0" smtClean="0"/>
              <a:t> paper #2; features in 3.0 (application firewall, rogue router scenario for NTP) and 3.1 (API control) – TBD</a:t>
            </a:r>
          </a:p>
          <a:p>
            <a:r>
              <a:rPr lang="en-US" dirty="0" smtClean="0"/>
              <a:t>NFV orchestration paper (when we get it working)</a:t>
            </a:r>
          </a:p>
          <a:p>
            <a:r>
              <a:rPr lang="en-US" dirty="0" err="1" smtClean="0"/>
              <a:t>Dolos</a:t>
            </a:r>
            <a:r>
              <a:rPr lang="en-US" dirty="0" smtClean="0"/>
              <a:t> paper (with data from Syracuse &amp; updated </a:t>
            </a:r>
            <a:r>
              <a:rPr lang="en-US" dirty="0" err="1" smtClean="0"/>
              <a:t>Longtail</a:t>
            </a:r>
            <a:r>
              <a:rPr lang="en-US" dirty="0" smtClean="0"/>
              <a:t>) </a:t>
            </a:r>
          </a:p>
          <a:p>
            <a:r>
              <a:rPr lang="en-US" dirty="0" err="1" smtClean="0"/>
              <a:t>Gstar</a:t>
            </a:r>
            <a:r>
              <a:rPr lang="en-US" dirty="0" smtClean="0"/>
              <a:t> paper (all the stuff on the </a:t>
            </a:r>
            <a:r>
              <a:rPr lang="en-US" dirty="0" err="1" smtClean="0"/>
              <a:t>Gstar</a:t>
            </a:r>
            <a:r>
              <a:rPr lang="en-US" dirty="0" smtClean="0"/>
              <a:t> slide)</a:t>
            </a:r>
          </a:p>
          <a:p>
            <a:r>
              <a:rPr lang="en-US" dirty="0" smtClean="0"/>
              <a:t>Women’s technical conference (RIT, Spring 2016): Michelle, </a:t>
            </a:r>
            <a:r>
              <a:rPr lang="en-US" dirty="0" err="1" smtClean="0"/>
              <a:t>Vallie</a:t>
            </a:r>
            <a:endParaRPr lang="en-US" dirty="0" smtClean="0"/>
          </a:p>
          <a:p>
            <a:r>
              <a:rPr lang="en-US" dirty="0" smtClean="0"/>
              <a:t>IBM Edge (Sept 2017)</a:t>
            </a:r>
            <a:endParaRPr lang="en-US" dirty="0"/>
          </a:p>
        </p:txBody>
      </p:sp>
    </p:spTree>
    <p:extLst>
      <p:ext uri="{BB962C8B-B14F-4D97-AF65-F5344CB8AC3E}">
        <p14:creationId xmlns:p14="http://schemas.microsoft.com/office/powerpoint/2010/main" val="24665579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15617" y="1752600"/>
            <a:ext cx="11039061" cy="2228851"/>
          </a:xfrm>
          <a:prstGeom prst="rect">
            <a:avLst/>
          </a:prstGeom>
          <a:noFill/>
          <a:ln w="9525" cap="flat" cmpd="sng" algn="ctr">
            <a:noFill/>
            <a:prstDash val="solid"/>
            <a:round/>
            <a:headEnd type="none" w="med" len="med"/>
            <a:tailEnd type="none" w="med" len="med"/>
          </a:ln>
          <a:effectLst/>
        </p:spPr>
        <p:txBody>
          <a:bodyPr anchor="ctr"/>
          <a:lstStyle/>
          <a:p>
            <a:pPr algn="ctr" defTabSz="914377">
              <a:defRPr/>
            </a:pPr>
            <a:r>
              <a:rPr lang="en-US" sz="4000" b="1" i="1" dirty="0" smtClean="0">
                <a:ln w="18415" cmpd="sng">
                  <a:solidFill>
                    <a:srgbClr val="FFFFFF"/>
                  </a:solidFill>
                  <a:prstDash val="solid"/>
                </a:ln>
                <a:solidFill>
                  <a:srgbClr val="000000">
                    <a:lumMod val="75000"/>
                    <a:lumOff val="25000"/>
                  </a:srgbClr>
                </a:solidFill>
                <a:latin typeface="Arial" panose="020B0604020202020204" pitchFamily="34" charset="0"/>
                <a:ea typeface="MS PGothic" pitchFamily="34" charset="-128"/>
              </a:rPr>
              <a:t>Questions/Comments always welcome</a:t>
            </a:r>
            <a:endParaRPr lang="en-US" sz="4000" b="1" i="1" dirty="0">
              <a:ln w="18415" cmpd="sng">
                <a:solidFill>
                  <a:srgbClr val="FFFFFF"/>
                </a:solidFill>
                <a:prstDash val="solid"/>
              </a:ln>
              <a:solidFill>
                <a:srgbClr val="000000">
                  <a:lumMod val="75000"/>
                  <a:lumOff val="25000"/>
                </a:srgbClr>
              </a:solidFill>
              <a:latin typeface="Arial" panose="020B0604020202020204" pitchFamily="34" charset="0"/>
              <a:ea typeface="MS PGothic" pitchFamily="34" charset="-128"/>
            </a:endParaRPr>
          </a:p>
        </p:txBody>
      </p:sp>
      <p:pic>
        <p:nvPicPr>
          <p:cNvPr id="3" name="Picture 2" descr="https://techcheck.pro/wp-content/uploads/2013/05/cloudcompu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4114802"/>
            <a:ext cx="6294913" cy="20983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992" y="315021"/>
            <a:ext cx="10515600" cy="1325563"/>
          </a:xfrm>
        </p:spPr>
        <p:txBody>
          <a:bodyPr/>
          <a:lstStyle/>
          <a:p>
            <a:r>
              <a:rPr lang="en-US" dirty="0" err="1" smtClean="0"/>
              <a:t>SecureCloud</a:t>
            </a:r>
            <a:r>
              <a:rPr lang="en-US" dirty="0"/>
              <a:t> </a:t>
            </a:r>
            <a:r>
              <a:rPr lang="en-US" dirty="0" smtClean="0"/>
              <a:t>in 1 sentence</a:t>
            </a:r>
            <a:endParaRPr lang="en-US" dirty="0"/>
          </a:p>
        </p:txBody>
      </p:sp>
      <p:sp>
        <p:nvSpPr>
          <p:cNvPr id="3" name="Content Placeholder 2"/>
          <p:cNvSpPr>
            <a:spLocks noGrp="1"/>
          </p:cNvSpPr>
          <p:nvPr>
            <p:ph idx="1"/>
          </p:nvPr>
        </p:nvSpPr>
        <p:spPr>
          <a:xfrm>
            <a:off x="132522" y="1404730"/>
            <a:ext cx="12059477" cy="5208105"/>
          </a:xfrm>
        </p:spPr>
        <p:txBody>
          <a:bodyPr>
            <a:normAutofit/>
          </a:bodyPr>
          <a:lstStyle/>
          <a:p>
            <a:r>
              <a:rPr lang="en-US" dirty="0" smtClean="0"/>
              <a:t>We are implementing a zero trust cloud computing network architecture</a:t>
            </a:r>
            <a:br>
              <a:rPr lang="en-US" dirty="0" smtClean="0"/>
            </a:br>
            <a:endParaRPr lang="en-US" dirty="0" smtClean="0"/>
          </a:p>
          <a:p>
            <a:r>
              <a:rPr lang="en-US" dirty="0" smtClean="0"/>
              <a:t>Why?</a:t>
            </a:r>
          </a:p>
          <a:p>
            <a:pPr lvl="1"/>
            <a:r>
              <a:rPr lang="en-US" dirty="0" smtClean="0"/>
              <a:t>Conventional cybersecurity doesn’t work well for cloud computing, because you can’t easily draw a perimeter around the data you’re trying to protect</a:t>
            </a:r>
          </a:p>
          <a:p>
            <a:pPr lvl="1"/>
            <a:r>
              <a:rPr lang="en-US" dirty="0" smtClean="0"/>
              <a:t>Well documented (by IBM, Cisco, Verizon, </a:t>
            </a:r>
            <a:r>
              <a:rPr lang="en-US" dirty="0" err="1" smtClean="0"/>
              <a:t>etc</a:t>
            </a:r>
            <a:r>
              <a:rPr lang="en-US" dirty="0" smtClean="0"/>
              <a:t>) that traditional methods are: </a:t>
            </a:r>
          </a:p>
          <a:p>
            <a:pPr lvl="2"/>
            <a:r>
              <a:rPr lang="en-US" dirty="0" smtClean="0"/>
              <a:t>Too slow detecting attacks (some attacks go undetected for 6 months or more)</a:t>
            </a:r>
          </a:p>
          <a:p>
            <a:pPr lvl="2"/>
            <a:r>
              <a:rPr lang="en-US" dirty="0" smtClean="0"/>
              <a:t>Too slow responding to attacks (manually provisioned when we need to automate)</a:t>
            </a:r>
          </a:p>
          <a:p>
            <a:pPr lvl="2"/>
            <a:r>
              <a:rPr lang="en-US" dirty="0" smtClean="0"/>
              <a:t>Missing some types of attacks (DDoS Masking)</a:t>
            </a:r>
          </a:p>
          <a:p>
            <a:pPr lvl="2"/>
            <a:r>
              <a:rPr lang="en-US" dirty="0" smtClean="0"/>
              <a:t>No way to establish trusted packets (NIST proposed zero trust in 2013, nobody has built one yet)</a:t>
            </a:r>
            <a:br>
              <a:rPr lang="en-US" dirty="0" smtClean="0"/>
            </a:br>
            <a:endParaRPr lang="en-US" dirty="0" smtClean="0"/>
          </a:p>
          <a:p>
            <a:pPr lvl="1"/>
            <a:r>
              <a:rPr lang="en-US" dirty="0" smtClean="0"/>
              <a:t>Software defined networks (SDN) and software defined data centers (SDDC) are disruptive technologies, enabling us to dramatically improve security   </a:t>
            </a:r>
          </a:p>
        </p:txBody>
      </p:sp>
    </p:spTree>
    <p:extLst>
      <p:ext uri="{BB962C8B-B14F-4D97-AF65-F5344CB8AC3E}">
        <p14:creationId xmlns:p14="http://schemas.microsoft.com/office/powerpoint/2010/main" val="3406876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992" y="315021"/>
            <a:ext cx="10515600" cy="1325563"/>
          </a:xfrm>
        </p:spPr>
        <p:txBody>
          <a:bodyPr/>
          <a:lstStyle/>
          <a:p>
            <a:r>
              <a:rPr lang="en-US" dirty="0" err="1" smtClean="0"/>
              <a:t>SecureCloud</a:t>
            </a:r>
            <a:r>
              <a:rPr lang="en-US" dirty="0"/>
              <a:t> </a:t>
            </a:r>
            <a:r>
              <a:rPr lang="en-US" dirty="0" smtClean="0"/>
              <a:t>in 1 slide</a:t>
            </a:r>
            <a:endParaRPr lang="en-US" dirty="0"/>
          </a:p>
        </p:txBody>
      </p:sp>
      <p:sp>
        <p:nvSpPr>
          <p:cNvPr id="3" name="Content Placeholder 2"/>
          <p:cNvSpPr>
            <a:spLocks noGrp="1"/>
          </p:cNvSpPr>
          <p:nvPr>
            <p:ph idx="1"/>
          </p:nvPr>
        </p:nvSpPr>
        <p:spPr>
          <a:xfrm>
            <a:off x="132522" y="1404730"/>
            <a:ext cx="12059477" cy="5208105"/>
          </a:xfrm>
        </p:spPr>
        <p:txBody>
          <a:bodyPr>
            <a:normAutofit/>
          </a:bodyPr>
          <a:lstStyle/>
          <a:p>
            <a:r>
              <a:rPr lang="en-US" dirty="0" smtClean="0"/>
              <a:t>Bad Actors scan our cloud network looking for exploits</a:t>
            </a:r>
          </a:p>
          <a:p>
            <a:r>
              <a:rPr lang="en-US" dirty="0" smtClean="0"/>
              <a:t>Bad Actors don’t find the real SDN controller or SSH protected resources, since they are cloaked using </a:t>
            </a:r>
            <a:r>
              <a:rPr lang="en-US" dirty="0" err="1" smtClean="0"/>
              <a:t>BlackRidge</a:t>
            </a:r>
            <a:endParaRPr lang="en-US" dirty="0" smtClean="0"/>
          </a:p>
          <a:p>
            <a:pPr lvl="1"/>
            <a:r>
              <a:rPr lang="en-US" dirty="0" smtClean="0"/>
              <a:t>Instead, they find the SSH and SDN honeypots</a:t>
            </a:r>
          </a:p>
          <a:p>
            <a:r>
              <a:rPr lang="en-US" dirty="0" smtClean="0"/>
              <a:t>We collect data on the attacks which will be processed to create actionable threat intelligence</a:t>
            </a:r>
          </a:p>
          <a:p>
            <a:r>
              <a:rPr lang="en-US" dirty="0" smtClean="0"/>
              <a:t>Threat intelligence is used to implement or alter security policy for network devices (routers, firewalls, authentication appliances, </a:t>
            </a:r>
            <a:r>
              <a:rPr lang="en-US" dirty="0" err="1" smtClean="0"/>
              <a:t>etc</a:t>
            </a:r>
            <a:r>
              <a:rPr lang="en-US" dirty="0" smtClean="0"/>
              <a:t>)</a:t>
            </a:r>
          </a:p>
        </p:txBody>
      </p:sp>
    </p:spTree>
    <p:extLst>
      <p:ext uri="{BB962C8B-B14F-4D97-AF65-F5344CB8AC3E}">
        <p14:creationId xmlns:p14="http://schemas.microsoft.com/office/powerpoint/2010/main" val="1965220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992" y="315021"/>
            <a:ext cx="10515600" cy="1325563"/>
          </a:xfrm>
        </p:spPr>
        <p:txBody>
          <a:bodyPr/>
          <a:lstStyle/>
          <a:p>
            <a:r>
              <a:rPr lang="en-US" dirty="0" smtClean="0"/>
              <a:t>What is Zero Trust?</a:t>
            </a:r>
            <a:endParaRPr lang="en-US" dirty="0"/>
          </a:p>
        </p:txBody>
      </p:sp>
      <p:sp>
        <p:nvSpPr>
          <p:cNvPr id="3" name="Content Placeholder 2"/>
          <p:cNvSpPr>
            <a:spLocks noGrp="1"/>
          </p:cNvSpPr>
          <p:nvPr>
            <p:ph idx="1"/>
          </p:nvPr>
        </p:nvSpPr>
        <p:spPr>
          <a:xfrm>
            <a:off x="132522" y="1404730"/>
            <a:ext cx="12059477" cy="5453270"/>
          </a:xfrm>
        </p:spPr>
        <p:txBody>
          <a:bodyPr>
            <a:normAutofit lnSpcReduction="10000"/>
          </a:bodyPr>
          <a:lstStyle/>
          <a:p>
            <a:r>
              <a:rPr lang="en-US" dirty="0" smtClean="0"/>
              <a:t>A zero trust network: </a:t>
            </a:r>
          </a:p>
          <a:p>
            <a:pPr lvl="1"/>
            <a:r>
              <a:rPr lang="en-US" dirty="0" smtClean="0"/>
              <a:t>Authenticates everything (even communication between 2 VMs on the same physical server); Eliminates the notion of a trusted and untrusted network (Trust nothing, verify everything)</a:t>
            </a:r>
            <a:br>
              <a:rPr lang="en-US" dirty="0" smtClean="0"/>
            </a:br>
            <a:endParaRPr lang="en-US" dirty="0" smtClean="0"/>
          </a:p>
          <a:p>
            <a:pPr lvl="1"/>
            <a:r>
              <a:rPr lang="en-US" altLang="en-US" sz="2267" dirty="0" smtClean="0">
                <a:latin typeface="Arial" panose="020B0604020202020204" pitchFamily="34" charset="0"/>
              </a:rPr>
              <a:t>Ensure all resources are accessed securely regardless of location  - assume all traffic is a threat until it is authorized, inspected, and secured (Deny by Default) </a:t>
            </a:r>
          </a:p>
          <a:p>
            <a:pPr lvl="1"/>
            <a:r>
              <a:rPr lang="en-US" altLang="en-US" sz="2267" dirty="0" smtClean="0">
                <a:latin typeface="Arial" panose="020B0604020202020204" pitchFamily="34" charset="0"/>
              </a:rPr>
              <a:t>Least Privilege approach such as Role Based Access Control</a:t>
            </a:r>
          </a:p>
          <a:p>
            <a:pPr lvl="1"/>
            <a:r>
              <a:rPr lang="en-US" altLang="en-US" sz="2267" dirty="0" smtClean="0">
                <a:latin typeface="Arial" panose="020B0604020202020204" pitchFamily="34" charset="0"/>
              </a:rPr>
              <a:t>Allows only necessary data for a given application (segment, encrypt, lockdown)</a:t>
            </a:r>
          </a:p>
          <a:p>
            <a:pPr lvl="1"/>
            <a:r>
              <a:rPr lang="en-US" altLang="en-US" sz="2267" dirty="0" smtClean="0">
                <a:latin typeface="Arial" panose="020B0604020202020204" pitchFamily="34" charset="0"/>
              </a:rPr>
              <a:t>Inspect and log all traffic via Network Analysis and Visibility (NAV) tools </a:t>
            </a:r>
          </a:p>
          <a:p>
            <a:pPr lvl="1"/>
            <a:r>
              <a:rPr lang="en-US" dirty="0" smtClean="0"/>
              <a:t>Preferably has automated, fast response for attack detection/defense</a:t>
            </a:r>
          </a:p>
          <a:p>
            <a:pPr lvl="1"/>
            <a:r>
              <a:rPr lang="en-US" dirty="0" smtClean="0"/>
              <a:t>Is easily managed and segmented at fine granularity (not just VLANs, and doesn’t significantly hold up data flow for authentication)</a:t>
            </a:r>
          </a:p>
          <a:p>
            <a:pPr lvl="1"/>
            <a:r>
              <a:rPr lang="en-US" altLang="en-US" sz="2267" dirty="0" smtClean="0">
                <a:latin typeface="Arial" panose="020B0604020202020204" pitchFamily="34" charset="0"/>
              </a:rPr>
              <a:t>Delivers simplicity, scalability, portability, and data protection </a:t>
            </a:r>
          </a:p>
          <a:p>
            <a:pPr lvl="1"/>
            <a:r>
              <a:rPr lang="en-US" altLang="en-US" sz="2267" dirty="0" smtClean="0">
                <a:latin typeface="Arial" panose="020B0604020202020204" pitchFamily="34" charset="0"/>
              </a:rPr>
              <a:t>Requires interactive approach between development, IT, &amp; executive management</a:t>
            </a:r>
          </a:p>
        </p:txBody>
      </p:sp>
    </p:spTree>
    <p:extLst>
      <p:ext uri="{BB962C8B-B14F-4D97-AF65-F5344CB8AC3E}">
        <p14:creationId xmlns:p14="http://schemas.microsoft.com/office/powerpoint/2010/main" val="2235336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1" y="1066800"/>
            <a:ext cx="12045387" cy="685800"/>
          </a:xfrm>
        </p:spPr>
        <p:txBody>
          <a:bodyPr/>
          <a:lstStyle/>
          <a:p>
            <a:r>
              <a:rPr lang="en-US" altLang="en-US" sz="3200" dirty="0" smtClean="0">
                <a:latin typeface="Arial" panose="020B0604020202020204" pitchFamily="34" charset="0"/>
              </a:rPr>
              <a:t>Zero Trust is currently a theoretical abstraction</a:t>
            </a:r>
            <a:br>
              <a:rPr lang="en-US" altLang="en-US" sz="3200" dirty="0" smtClean="0">
                <a:latin typeface="Arial" panose="020B0604020202020204" pitchFamily="34" charset="0"/>
              </a:rPr>
            </a:br>
            <a:r>
              <a:rPr lang="en-US" altLang="en-US" sz="3200" dirty="0" smtClean="0">
                <a:latin typeface="Arial" panose="020B0604020202020204" pitchFamily="34" charset="0"/>
              </a:rPr>
              <a:t>But, Disruptive </a:t>
            </a:r>
            <a:r>
              <a:rPr lang="en-US" altLang="en-US" sz="3200" dirty="0">
                <a:latin typeface="Arial" panose="020B0604020202020204" pitchFamily="34" charset="0"/>
              </a:rPr>
              <a:t>Technologies </a:t>
            </a:r>
            <a:r>
              <a:rPr lang="en-US" altLang="en-US" sz="3200" dirty="0" smtClean="0">
                <a:latin typeface="Arial" panose="020B0604020202020204" pitchFamily="34" charset="0"/>
              </a:rPr>
              <a:t>may enable </a:t>
            </a:r>
            <a:r>
              <a:rPr lang="en-US" altLang="en-US" sz="3200" dirty="0">
                <a:latin typeface="Arial" panose="020B0604020202020204" pitchFamily="34" charset="0"/>
              </a:rPr>
              <a:t>Zero Trust Networks</a:t>
            </a:r>
          </a:p>
        </p:txBody>
      </p:sp>
      <p:sp>
        <p:nvSpPr>
          <p:cNvPr id="91139" name="Content Placeholder 2"/>
          <p:cNvSpPr>
            <a:spLocks noGrp="1"/>
          </p:cNvSpPr>
          <p:nvPr>
            <p:ph idx="1"/>
          </p:nvPr>
        </p:nvSpPr>
        <p:spPr>
          <a:xfrm>
            <a:off x="2" y="2190680"/>
            <a:ext cx="12191998" cy="4856163"/>
          </a:xfrm>
        </p:spPr>
        <p:txBody>
          <a:bodyPr/>
          <a:lstStyle/>
          <a:p>
            <a:r>
              <a:rPr lang="en-US" altLang="en-US" sz="2200" dirty="0" smtClean="0">
                <a:latin typeface="Arial" panose="020B0604020202020204" pitchFamily="34" charset="0"/>
              </a:rPr>
              <a:t>Authentication Gateways (packet based identity management)</a:t>
            </a:r>
          </a:p>
          <a:p>
            <a:r>
              <a:rPr lang="en-US" altLang="en-US" sz="2000" dirty="0" smtClean="0">
                <a:latin typeface="Arial" panose="020B0604020202020204" pitchFamily="34" charset="0"/>
              </a:rPr>
              <a:t>Simplify &amp; centralize management and segmentation</a:t>
            </a:r>
          </a:p>
          <a:p>
            <a:pPr lvl="1"/>
            <a:r>
              <a:rPr lang="en-US" altLang="en-US" sz="1800" dirty="0" smtClean="0">
                <a:latin typeface="Arial" panose="020B0604020202020204" pitchFamily="34" charset="0"/>
              </a:rPr>
              <a:t>SDN with multi-layer network orchestration via open APIs  </a:t>
            </a:r>
          </a:p>
          <a:p>
            <a:pPr lvl="1"/>
            <a:r>
              <a:rPr lang="en-US" altLang="en-US" sz="1800" dirty="0" smtClean="0">
                <a:latin typeface="Arial" panose="020B0604020202020204" pitchFamily="34" charset="0"/>
              </a:rPr>
              <a:t>Collect data from multiple sources within and outside the network itself</a:t>
            </a:r>
          </a:p>
          <a:p>
            <a:pPr lvl="1"/>
            <a:r>
              <a:rPr lang="en-US" altLang="en-US" sz="1800" dirty="0" smtClean="0">
                <a:latin typeface="Arial" panose="020B0604020202020204" pitchFamily="34" charset="0"/>
              </a:rPr>
              <a:t>Services are being deconstructed into micro-services (may require significantly more APIs) </a:t>
            </a:r>
          </a:p>
          <a:p>
            <a:r>
              <a:rPr lang="en-US" altLang="en-US" sz="2000" dirty="0" smtClean="0">
                <a:latin typeface="Arial" panose="020B0604020202020204" pitchFamily="34" charset="0"/>
              </a:rPr>
              <a:t>Integrated segmentation gateways (vs perimeter only defense)</a:t>
            </a:r>
          </a:p>
          <a:p>
            <a:pPr lvl="1"/>
            <a:r>
              <a:rPr lang="en-US" altLang="en-US" sz="1800" dirty="0" smtClean="0">
                <a:latin typeface="Arial" panose="020B0604020202020204" pitchFamily="34" charset="0"/>
              </a:rPr>
              <a:t>Implemented with next generation NFV virtual router/firewalls </a:t>
            </a:r>
          </a:p>
          <a:p>
            <a:pPr lvl="1"/>
            <a:r>
              <a:rPr lang="en-US" altLang="en-US" sz="1800" dirty="0" smtClean="0">
                <a:latin typeface="Arial" panose="020B0604020202020204" pitchFamily="34" charset="0"/>
              </a:rPr>
              <a:t>Combined with SDN to create actionable threat intelligence</a:t>
            </a:r>
          </a:p>
          <a:p>
            <a:r>
              <a:rPr lang="en-US" altLang="en-US" sz="2000" dirty="0" smtClean="0">
                <a:latin typeface="Arial" panose="020B0604020202020204" pitchFamily="34" charset="0"/>
              </a:rPr>
              <a:t>Remove silo management approach (including SDN MAN/WAN)</a:t>
            </a:r>
          </a:p>
          <a:p>
            <a:pPr lvl="1"/>
            <a:r>
              <a:rPr lang="en-US" sz="1800" dirty="0"/>
              <a:t>We use silos to reduce risk, and because we lack programmable, portable OSS/BSS software; but they are not </a:t>
            </a:r>
            <a:r>
              <a:rPr lang="en-US" sz="1800" dirty="0" smtClean="0"/>
              <a:t>desirable and don’t provide fine granularity or fast management control </a:t>
            </a:r>
            <a:endParaRPr lang="en-US" sz="1800" dirty="0"/>
          </a:p>
          <a:p>
            <a:pPr lvl="1"/>
            <a:r>
              <a:rPr lang="en-US" sz="1800" dirty="0"/>
              <a:t>Silos break down as we introduce service chaining &amp; micro-services (service start/end points becomes vague) </a:t>
            </a:r>
          </a:p>
          <a:p>
            <a:pPr lvl="1"/>
            <a:endParaRPr lang="en-US" altLang="en-US" dirty="0" smtClean="0">
              <a:latin typeface="Arial" panose="020B0604020202020204" pitchFamily="34" charset="0"/>
            </a:endParaRPr>
          </a:p>
          <a:p>
            <a:pPr marL="0" indent="0">
              <a:buNone/>
            </a:pPr>
            <a:endParaRPr lang="en-US" altLang="en-US" dirty="0" smtClean="0">
              <a:latin typeface="Arial" panose="020B0604020202020204" pitchFamily="34" charset="0"/>
            </a:endParaRPr>
          </a:p>
        </p:txBody>
      </p:sp>
    </p:spTree>
    <p:extLst>
      <p:ext uri="{BB962C8B-B14F-4D97-AF65-F5344CB8AC3E}">
        <p14:creationId xmlns:p14="http://schemas.microsoft.com/office/powerpoint/2010/main" val="146517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568" y="27249"/>
            <a:ext cx="10515600" cy="1325563"/>
          </a:xfrm>
        </p:spPr>
        <p:txBody>
          <a:bodyPr/>
          <a:lstStyle/>
          <a:p>
            <a:r>
              <a:rPr lang="en-US" dirty="0" err="1" smtClean="0"/>
              <a:t>SecureCloud</a:t>
            </a:r>
            <a:r>
              <a:rPr lang="en-US" dirty="0" smtClean="0"/>
              <a:t> in a bit more detail</a:t>
            </a:r>
            <a:endParaRPr lang="en-US" dirty="0"/>
          </a:p>
        </p:txBody>
      </p:sp>
      <p:sp>
        <p:nvSpPr>
          <p:cNvPr id="3" name="Content Placeholder 2"/>
          <p:cNvSpPr>
            <a:spLocks noGrp="1"/>
          </p:cNvSpPr>
          <p:nvPr>
            <p:ph idx="1"/>
          </p:nvPr>
        </p:nvSpPr>
        <p:spPr>
          <a:xfrm>
            <a:off x="112735" y="1352812"/>
            <a:ext cx="12079266" cy="5505188"/>
          </a:xfrm>
        </p:spPr>
        <p:txBody>
          <a:bodyPr>
            <a:normAutofit fontScale="77500" lnSpcReduction="20000"/>
          </a:bodyPr>
          <a:lstStyle/>
          <a:p>
            <a:r>
              <a:rPr lang="en-US" dirty="0" smtClean="0"/>
              <a:t>Bad Actors scan our cloud network looking for exploits</a:t>
            </a:r>
          </a:p>
          <a:p>
            <a:pPr lvl="1"/>
            <a:r>
              <a:rPr lang="en-US" dirty="0" smtClean="0"/>
              <a:t>May come from outside the network (as shown on slide) </a:t>
            </a:r>
            <a:br>
              <a:rPr lang="en-US" dirty="0" smtClean="0"/>
            </a:br>
            <a:r>
              <a:rPr lang="en-US" dirty="0" smtClean="0"/>
              <a:t>or insider threats (not explicitly shown)</a:t>
            </a:r>
          </a:p>
          <a:p>
            <a:pPr lvl="1"/>
            <a:r>
              <a:rPr lang="en-US" dirty="0" smtClean="0"/>
              <a:t>May be brute force attack (exhaustive dictionary, DDoS) </a:t>
            </a:r>
            <a:br>
              <a:rPr lang="en-US" dirty="0" smtClean="0"/>
            </a:br>
            <a:r>
              <a:rPr lang="en-US" dirty="0" smtClean="0"/>
              <a:t>or hybrid/combination attack (DDoS masking other malware insertion)</a:t>
            </a:r>
          </a:p>
          <a:p>
            <a:r>
              <a:rPr lang="en-US" dirty="0" smtClean="0"/>
              <a:t>Bad Actors don’t find the real SDN controller or SSH protected resources, since they are cloaked using </a:t>
            </a:r>
            <a:r>
              <a:rPr lang="en-US" dirty="0" err="1" smtClean="0"/>
              <a:t>BlackRidge</a:t>
            </a:r>
            <a:endParaRPr lang="en-US" dirty="0" smtClean="0"/>
          </a:p>
          <a:p>
            <a:pPr lvl="1"/>
            <a:r>
              <a:rPr lang="en-US" dirty="0" smtClean="0"/>
              <a:t>Instead, they find the SSH and SDN honeypots</a:t>
            </a:r>
          </a:p>
          <a:p>
            <a:pPr lvl="1"/>
            <a:r>
              <a:rPr lang="en-US" dirty="0" smtClean="0"/>
              <a:t>Critical that we penetration test </a:t>
            </a:r>
            <a:r>
              <a:rPr lang="en-US" dirty="0" err="1" smtClean="0"/>
              <a:t>BlackRidge</a:t>
            </a:r>
            <a:r>
              <a:rPr lang="en-US" dirty="0" smtClean="0"/>
              <a:t> &amp; validate their real world use cases such as HV Credit Union</a:t>
            </a:r>
          </a:p>
          <a:p>
            <a:r>
              <a:rPr lang="en-US" dirty="0" smtClean="0"/>
              <a:t>We collect data on the attacks which will be processed to create actionable threat intelligence</a:t>
            </a:r>
          </a:p>
          <a:p>
            <a:pPr lvl="1"/>
            <a:r>
              <a:rPr lang="en-US" dirty="0" smtClean="0"/>
              <a:t>The more data we collect, the better our defense – using the enemy’s strength against them </a:t>
            </a:r>
          </a:p>
          <a:p>
            <a:pPr lvl="1"/>
            <a:r>
              <a:rPr lang="en-US" dirty="0" smtClean="0"/>
              <a:t>We’re dealing with a large number of attacks: over 120,000 per day against SSH &amp; growing, </a:t>
            </a:r>
            <a:br>
              <a:rPr lang="en-US" dirty="0" smtClean="0"/>
            </a:br>
            <a:r>
              <a:rPr lang="en-US" dirty="0" smtClean="0"/>
              <a:t>so this is potentially a big data analysis problem</a:t>
            </a:r>
          </a:p>
          <a:p>
            <a:pPr lvl="1"/>
            <a:r>
              <a:rPr lang="en-US" dirty="0" smtClean="0"/>
              <a:t>Number of SDN attacks is unknown since we’re the first ones to deploy an SDN honeypot to the best of our knowledge </a:t>
            </a:r>
          </a:p>
          <a:p>
            <a:pPr lvl="1"/>
            <a:r>
              <a:rPr lang="en-US" dirty="0" smtClean="0"/>
              <a:t>Number of combination attacks is unknown since we currently have no way to detect them (one of the objective of </a:t>
            </a:r>
            <a:r>
              <a:rPr lang="en-US" dirty="0" err="1" smtClean="0"/>
              <a:t>SecureCloud</a:t>
            </a:r>
            <a:r>
              <a:rPr lang="en-US" dirty="0" smtClean="0"/>
              <a:t> is to address this) </a:t>
            </a:r>
          </a:p>
          <a:p>
            <a:r>
              <a:rPr lang="en-US" dirty="0" smtClean="0"/>
              <a:t>Threat Intelligence is used to alter security policy</a:t>
            </a:r>
          </a:p>
          <a:p>
            <a:pPr lvl="1"/>
            <a:r>
              <a:rPr lang="en-US" dirty="0" smtClean="0"/>
              <a:t>This involves static or dynamic re-provisioning of firewall access control lists, WAN bandwidth, and other parameters under control of software orchestration, OpenStack/VMWare </a:t>
            </a:r>
            <a:r>
              <a:rPr lang="en-US" dirty="0" err="1" smtClean="0"/>
              <a:t>ESXi</a:t>
            </a:r>
            <a:r>
              <a:rPr lang="en-US" dirty="0" smtClean="0"/>
              <a:t>, SDN controllers, APIs, etc. </a:t>
            </a:r>
            <a:endParaRPr lang="en-US" dirty="0"/>
          </a:p>
        </p:txBody>
      </p:sp>
    </p:spTree>
    <p:extLst>
      <p:ext uri="{BB962C8B-B14F-4D97-AF65-F5344CB8AC3E}">
        <p14:creationId xmlns:p14="http://schemas.microsoft.com/office/powerpoint/2010/main" val="1826655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Honeypots</a:t>
            </a:r>
            <a:endParaRPr lang="en-US" dirty="0"/>
          </a:p>
        </p:txBody>
      </p:sp>
      <p:sp>
        <p:nvSpPr>
          <p:cNvPr id="3" name="Content Placeholder 2"/>
          <p:cNvSpPr>
            <a:spLocks noGrp="1"/>
          </p:cNvSpPr>
          <p:nvPr>
            <p:ph idx="1"/>
          </p:nvPr>
        </p:nvSpPr>
        <p:spPr>
          <a:xfrm>
            <a:off x="0" y="1825625"/>
            <a:ext cx="11987408" cy="4351338"/>
          </a:xfrm>
        </p:spPr>
        <p:txBody>
          <a:bodyPr>
            <a:normAutofit fontScale="92500" lnSpcReduction="10000"/>
          </a:bodyPr>
          <a:lstStyle/>
          <a:p>
            <a:r>
              <a:rPr lang="en-US" dirty="0" smtClean="0"/>
              <a:t>Data which is collected from the honeypots includes: </a:t>
            </a:r>
          </a:p>
          <a:p>
            <a:pPr lvl="1"/>
            <a:r>
              <a:rPr lang="en-US" dirty="0" smtClean="0"/>
              <a:t>SSH Honeypot: source IP address and port, target IP address and port, </a:t>
            </a:r>
            <a:r>
              <a:rPr lang="en-US" dirty="0" err="1" smtClean="0"/>
              <a:t>userid</a:t>
            </a:r>
            <a:r>
              <a:rPr lang="en-US" dirty="0" smtClean="0"/>
              <a:t> account and password attempted, time of day</a:t>
            </a:r>
          </a:p>
          <a:p>
            <a:pPr lvl="1"/>
            <a:r>
              <a:rPr lang="en-US" dirty="0" smtClean="0"/>
              <a:t>An SSH attack pattern or attack signature is defined as: </a:t>
            </a:r>
            <a:br>
              <a:rPr lang="en-US" dirty="0" smtClean="0"/>
            </a:br>
            <a:r>
              <a:rPr lang="en-US" dirty="0" smtClean="0"/>
              <a:t>A list of accounts and passwords, from a single IP address, targeting a single IP address, which makes multiple attempts to break in, each attempt is within 180 seconds of the last attempt</a:t>
            </a:r>
          </a:p>
          <a:p>
            <a:pPr lvl="1"/>
            <a:r>
              <a:rPr lang="en-US" dirty="0" smtClean="0"/>
              <a:t>An SSH botnet is defined as : a group of attack patterns which have the same MD5 checksum </a:t>
            </a:r>
            <a:br>
              <a:rPr lang="en-US" dirty="0" smtClean="0"/>
            </a:br>
            <a:endParaRPr lang="en-US" dirty="0" smtClean="0"/>
          </a:p>
          <a:p>
            <a:pPr lvl="1"/>
            <a:r>
              <a:rPr lang="en-US" dirty="0" smtClean="0"/>
              <a:t>SDN Honeypot: all of the SSH honeypot information, plus the attacking browser, ISP, AS, and geo-location coordinates</a:t>
            </a:r>
          </a:p>
          <a:p>
            <a:pPr lvl="1"/>
            <a:r>
              <a:rPr lang="en-US" dirty="0" smtClean="0"/>
              <a:t>We can do attack pattern and botnet classification for SDN with the same data as for SSH</a:t>
            </a:r>
          </a:p>
          <a:p>
            <a:pPr lvl="1"/>
            <a:r>
              <a:rPr lang="en-US" dirty="0" smtClean="0"/>
              <a:t>New definitions will be required which use the additional data to make better attack signatures and better botnet classifications (will require modification to </a:t>
            </a:r>
            <a:r>
              <a:rPr lang="en-US" dirty="0" err="1" smtClean="0"/>
              <a:t>LongTail</a:t>
            </a:r>
            <a:r>
              <a:rPr lang="en-US" dirty="0" smtClean="0"/>
              <a:t>) </a:t>
            </a:r>
            <a:endParaRPr lang="en-US" dirty="0"/>
          </a:p>
        </p:txBody>
      </p:sp>
    </p:spTree>
    <p:extLst>
      <p:ext uri="{BB962C8B-B14F-4D97-AF65-F5344CB8AC3E}">
        <p14:creationId xmlns:p14="http://schemas.microsoft.com/office/powerpoint/2010/main" val="665281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Slight Digression…</a:t>
            </a:r>
            <a:endParaRPr lang="en-US" dirty="0"/>
          </a:p>
        </p:txBody>
      </p:sp>
      <p:sp>
        <p:nvSpPr>
          <p:cNvPr id="3" name="Content Placeholder 2"/>
          <p:cNvSpPr>
            <a:spLocks noGrp="1"/>
          </p:cNvSpPr>
          <p:nvPr>
            <p:ph idx="1"/>
          </p:nvPr>
        </p:nvSpPr>
        <p:spPr/>
        <p:txBody>
          <a:bodyPr/>
          <a:lstStyle/>
          <a:p>
            <a:r>
              <a:rPr lang="en-US" dirty="0" smtClean="0"/>
              <a:t>How many signatures and botnets did you find?</a:t>
            </a:r>
          </a:p>
          <a:p>
            <a:r>
              <a:rPr lang="en-US" dirty="0" smtClean="0"/>
              <a:t>How big are the botnets?</a:t>
            </a:r>
          </a:p>
          <a:p>
            <a:r>
              <a:rPr lang="en-US" dirty="0" smtClean="0"/>
              <a:t>Why did you choose 180 seconds? </a:t>
            </a:r>
          </a:p>
          <a:p>
            <a:r>
              <a:rPr lang="en-US" dirty="0" smtClean="0"/>
              <a:t>How do you implement geo-fencing?</a:t>
            </a:r>
          </a:p>
          <a:p>
            <a:r>
              <a:rPr lang="en-US" dirty="0" smtClean="0"/>
              <a:t>Could we implement a fake network behind the honeypot to make the attacker stick around longer?</a:t>
            </a:r>
          </a:p>
          <a:p>
            <a:pPr marL="0" indent="0">
              <a:buNone/>
            </a:pPr>
            <a:r>
              <a:rPr lang="en-US" dirty="0"/>
              <a:t/>
            </a:r>
            <a:br>
              <a:rPr lang="en-US" dirty="0"/>
            </a:br>
            <a:r>
              <a:rPr lang="en-US" dirty="0" smtClean="0"/>
              <a:t>For the answers to these and many other common questions, see our draft </a:t>
            </a:r>
            <a:r>
              <a:rPr lang="en-US" dirty="0" err="1" smtClean="0"/>
              <a:t>LongTail</a:t>
            </a:r>
            <a:r>
              <a:rPr lang="en-US" dirty="0" smtClean="0"/>
              <a:t> paper or Eric’s presentation at </a:t>
            </a:r>
            <a:r>
              <a:rPr lang="en-US" dirty="0" err="1" smtClean="0"/>
              <a:t>Derbycon</a:t>
            </a:r>
            <a:r>
              <a:rPr lang="en-US" dirty="0" smtClean="0"/>
              <a:t> in 2015</a:t>
            </a:r>
            <a:endParaRPr lang="en-US" dirty="0"/>
          </a:p>
        </p:txBody>
      </p:sp>
    </p:spTree>
    <p:extLst>
      <p:ext uri="{BB962C8B-B14F-4D97-AF65-F5344CB8AC3E}">
        <p14:creationId xmlns:p14="http://schemas.microsoft.com/office/powerpoint/2010/main" val="2606144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NewITTemplate vAP">
  <a:themeElements>
    <a:clrScheme name="1_NewITTemplate vAP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NewITTemplate vA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NewITTemplate vAP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NewITTemplate vAP">
  <a:themeElements>
    <a:clrScheme name="1_NewITTemplate vAP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NewITTemplate vA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NewITTemplate vAP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3109</TotalTime>
  <Words>1882</Words>
  <Application>Microsoft Macintosh PowerPoint</Application>
  <PresentationFormat>Widescreen</PresentationFormat>
  <Paragraphs>240</Paragraphs>
  <Slides>23</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23</vt:i4>
      </vt:variant>
    </vt:vector>
  </HeadingPairs>
  <TitlesOfParts>
    <vt:vector size="35" baseType="lpstr">
      <vt:lpstr>Arial</vt:lpstr>
      <vt:lpstr>Book Antiqua</vt:lpstr>
      <vt:lpstr>Calibri</vt:lpstr>
      <vt:lpstr>Calibri Light</vt:lpstr>
      <vt:lpstr>MS PGothic</vt:lpstr>
      <vt:lpstr>ＭＳ Ｐゴシック</vt:lpstr>
      <vt:lpstr>SimSun</vt:lpstr>
      <vt:lpstr>Wingdings</vt:lpstr>
      <vt:lpstr>ヒラギノ角ゴ Pro W3</vt:lpstr>
      <vt:lpstr>Office Theme</vt:lpstr>
      <vt:lpstr>2_NewITTemplate vAP</vt:lpstr>
      <vt:lpstr>13_NewITTemplate vAP</vt:lpstr>
      <vt:lpstr>PowerPoint Presentation</vt:lpstr>
      <vt:lpstr>PowerPoint Presentation</vt:lpstr>
      <vt:lpstr>SecureCloud in 1 sentence</vt:lpstr>
      <vt:lpstr>SecureCloud in 1 slide</vt:lpstr>
      <vt:lpstr>What is Zero Trust?</vt:lpstr>
      <vt:lpstr>Zero Trust is currently a theoretical abstraction But, Disruptive Technologies may enable Zero Trust Networks</vt:lpstr>
      <vt:lpstr>SecureCloud in a bit more detail</vt:lpstr>
      <vt:lpstr>Honeypots</vt:lpstr>
      <vt:lpstr>Slight Digression…</vt:lpstr>
      <vt:lpstr>Creating Threat Intelligence</vt:lpstr>
      <vt:lpstr>What do we mean by analytics?</vt:lpstr>
      <vt:lpstr>What can we do with Gstar?</vt:lpstr>
      <vt:lpstr>How do I act on threat intelligence?</vt:lpstr>
      <vt:lpstr>PowerPoint Presentation</vt:lpstr>
      <vt:lpstr>Getting into more technical detail…</vt:lpstr>
      <vt:lpstr>PowerPoint Presentation</vt:lpstr>
      <vt:lpstr>Boyd’s OODA model</vt:lpstr>
      <vt:lpstr>Novel Features of SecureCloud</vt:lpstr>
      <vt:lpstr>What do we need to deliver to the NSF and When?</vt:lpstr>
      <vt:lpstr>How are we doing (August 2016)</vt:lpstr>
      <vt:lpstr>PowerPoint Presentation</vt:lpstr>
      <vt:lpstr>Major Papers/Presentations </vt:lpstr>
      <vt:lpstr>PowerPoint Presentation</vt:lpstr>
    </vt:vector>
  </TitlesOfParts>
  <Company>Marist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Casimer M DeCusatis</dc:creator>
  <cp:lastModifiedBy>Regina Wexler</cp:lastModifiedBy>
  <cp:revision>22</cp:revision>
  <dcterms:created xsi:type="dcterms:W3CDTF">2016-08-24T13:56:41Z</dcterms:created>
  <dcterms:modified xsi:type="dcterms:W3CDTF">2016-08-28T14:23:43Z</dcterms:modified>
</cp:coreProperties>
</file>