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9" r:id="rId3"/>
    <p:sldId id="299" r:id="rId4"/>
    <p:sldId id="260" r:id="rId5"/>
    <p:sldId id="261" r:id="rId6"/>
    <p:sldId id="262" r:id="rId7"/>
    <p:sldId id="263" r:id="rId8"/>
    <p:sldId id="264" r:id="rId9"/>
    <p:sldId id="265" r:id="rId10"/>
    <p:sldId id="296" r:id="rId11"/>
    <p:sldId id="297" r:id="rId12"/>
    <p:sldId id="300" r:id="rId13"/>
    <p:sldId id="301" r:id="rId14"/>
    <p:sldId id="302" r:id="rId15"/>
    <p:sldId id="303" r:id="rId16"/>
    <p:sldId id="298" r:id="rId17"/>
    <p:sldId id="304" r:id="rId18"/>
    <p:sldId id="30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Montserrat" panose="00000500000000000000" pitchFamily="2" charset="0"/>
      <p:regular r:id="rId55"/>
      <p:bold r:id="rId56"/>
      <p:italic r:id="rId57"/>
      <p:boldItalic r:id="rId58"/>
    </p:embeddedFont>
    <p:embeddedFont>
      <p:font typeface="Roboto Slab" panose="020B0604020202020204" charset="0"/>
      <p:regular r:id="rId59"/>
      <p:bold r:id="rId60"/>
    </p:embeddedFont>
    <p:embeddedFont>
      <p:font typeface="Source Sans Pro" panose="020B050303040302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6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248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02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Mostrar um exemplo de CSS interno, ou construir juntamente com os estudantes um bloco de código de CSS interno no documento.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53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Explicar, depois de trabalhar com CSS </a:t>
            </a:r>
            <a:r>
              <a:rPr lang="pt-BR" dirty="0" err="1"/>
              <a:t>inline</a:t>
            </a:r>
            <a:r>
              <a:rPr lang="pt-BR" dirty="0"/>
              <a:t> e Interno, como construir o CSS externo, evidenciando as vantagens de um sobre o outro. Por exemplo, o externo, é melhor pois pode ser usado em várias páginas de uma única vez. Evitando esforço e código no projeto.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19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Fonte: https://developer.mozilla.org/pt-BR/docs/Learn/Getting_started_with_the_web/CSS_basics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22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318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992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883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206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2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440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81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067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835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195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267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969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00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04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912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88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092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67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2180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961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415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7771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5574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916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bf1dbd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bf1dbd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683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abf1dbd17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abf1dbd17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403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259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bf1dbd1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bf1dbd17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3003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bf1dbd17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bf1dbd17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30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Melhoria da tecnologia ao longo dos anos em função da evolução dos navegadores.</a:t>
            </a:r>
          </a:p>
        </p:txBody>
      </p:sp>
    </p:spTree>
    <p:extLst>
      <p:ext uri="{BB962C8B-B14F-4D97-AF65-F5344CB8AC3E}">
        <p14:creationId xmlns:p14="http://schemas.microsoft.com/office/powerpoint/2010/main" val="9175357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bf1dbd17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bf1dbd17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4469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bf1dbd17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bf1dbd17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2993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bf1dbd17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bf1dbd17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90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abf1dbd17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abf1dbd17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190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bf1dbd1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bf1dbd1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925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7408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84fc56d062_1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84fc56d062_1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0424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14470e8e2_9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14470e8e2_9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552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62b07a6525_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62b07a6525_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04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26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425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17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974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 possível, mostrar um exemplo em código de CSS </a:t>
            </a:r>
            <a:r>
              <a:rPr lang="pt-BR" dirty="0" err="1"/>
              <a:t>inline</a:t>
            </a:r>
            <a:r>
              <a:rPr lang="pt-BR" dirty="0"/>
              <a:t> e compará-lo com os demais tipos!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22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/>
          <a:srcRect l="19" r="19"/>
          <a:stretch>
            <a:fillRect/>
          </a:stretch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oboto-sla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source-sans-pro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/>
              <a:t>CSS3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/>
              <a:t>CSS interno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Necessário</a:t>
            </a:r>
            <a:r>
              <a:rPr lang="en-GB" dirty="0"/>
              <a:t> </a:t>
            </a:r>
            <a:r>
              <a:rPr lang="en-GB" dirty="0" err="1"/>
              <a:t>utilizar</a:t>
            </a:r>
            <a:r>
              <a:rPr lang="en-GB" dirty="0"/>
              <a:t> o </a:t>
            </a:r>
            <a:r>
              <a:rPr lang="en-GB" dirty="0" err="1"/>
              <a:t>elemento</a:t>
            </a:r>
            <a:r>
              <a:rPr lang="en-GB" dirty="0"/>
              <a:t> &lt;style&gt; </a:t>
            </a:r>
            <a:r>
              <a:rPr lang="en-GB" dirty="0" err="1"/>
              <a:t>dentro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seção</a:t>
            </a:r>
            <a:r>
              <a:rPr lang="en-GB" dirty="0"/>
              <a:t> &lt;head&gt; do </a:t>
            </a:r>
            <a:r>
              <a:rPr lang="en-GB" dirty="0" err="1"/>
              <a:t>documento</a:t>
            </a:r>
            <a:r>
              <a:rPr lang="en-GB" dirty="0"/>
              <a:t> HTML. </a:t>
            </a:r>
            <a:r>
              <a:rPr lang="en-GB" dirty="0" err="1"/>
              <a:t>Útil</a:t>
            </a:r>
            <a:r>
              <a:rPr lang="en-GB" dirty="0"/>
              <a:t> para </a:t>
            </a:r>
            <a:r>
              <a:rPr lang="en-GB" dirty="0" err="1"/>
              <a:t>estilizar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única</a:t>
            </a:r>
            <a:r>
              <a:rPr lang="en-GB" dirty="0"/>
              <a:t> </a:t>
            </a:r>
            <a:r>
              <a:rPr lang="en-GB" dirty="0" err="1"/>
              <a:t>página</a:t>
            </a:r>
            <a:r>
              <a:rPr lang="en-GB" dirty="0"/>
              <a:t>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00" y="1880106"/>
            <a:ext cx="2456700" cy="247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7031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/>
              <a:t>CSS externo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Aqui</a:t>
            </a:r>
            <a:r>
              <a:rPr lang="en-GB" dirty="0"/>
              <a:t> é </a:t>
            </a:r>
            <a:r>
              <a:rPr lang="en-GB" dirty="0" err="1"/>
              <a:t>possível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arquivo</a:t>
            </a:r>
            <a:r>
              <a:rPr lang="en-GB" dirty="0"/>
              <a:t> .</a:t>
            </a:r>
            <a:r>
              <a:rPr lang="en-GB" dirty="0" err="1"/>
              <a:t>css</a:t>
            </a:r>
            <a:r>
              <a:rPr lang="en-GB" dirty="0"/>
              <a:t> que </a:t>
            </a:r>
            <a:r>
              <a:rPr lang="en-GB" dirty="0" err="1"/>
              <a:t>poderá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utilizado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</a:t>
            </a:r>
            <a:r>
              <a:rPr lang="en-GB" dirty="0" err="1"/>
              <a:t>páginas</a:t>
            </a:r>
            <a:r>
              <a:rPr lang="en-GB" dirty="0"/>
              <a:t> HTML.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00" y="1880106"/>
            <a:ext cx="2456700" cy="247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3777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Linguagem</a:t>
            </a:r>
            <a:r>
              <a:rPr lang="en-GB" dirty="0"/>
              <a:t> de </a:t>
            </a:r>
            <a:r>
              <a:rPr lang="en-GB" dirty="0" err="1"/>
              <a:t>Folhas</a:t>
            </a:r>
            <a:r>
              <a:rPr lang="en-GB" dirty="0"/>
              <a:t> de </a:t>
            </a:r>
            <a:r>
              <a:rPr lang="en-GB" dirty="0" err="1"/>
              <a:t>estilo</a:t>
            </a:r>
            <a:endParaRPr lang="en-GB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CSS permite aplicar estilos seletivamente a elementos em documentos HTML. Por exemplo, para selecionar 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todos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 os elementos parágrafo de uma página HTML e tornar o texto dentro deles vermelho, você escreveria este CSS: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263238"/>
              </a:highlight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449D303-8785-8B5D-86B3-C39334DD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 { color: red;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3CEDF481-7D48-0CFE-CE5F-460934427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750" y="3324138"/>
            <a:ext cx="300079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9621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Anatomia</a:t>
            </a:r>
            <a:r>
              <a:rPr lang="en-GB" dirty="0"/>
              <a:t> de um conjunto de </a:t>
            </a:r>
            <a:r>
              <a:rPr lang="en-GB" dirty="0" err="1"/>
              <a:t>regras</a:t>
            </a:r>
            <a:r>
              <a:rPr lang="en-GB" dirty="0"/>
              <a:t> CSS</a:t>
            </a: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449D303-8785-8B5D-86B3-C39334DD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 { color: red;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2F4B73-A39F-C5F5-B622-5C0566FA6CD2}"/>
              </a:ext>
            </a:extLst>
          </p:cNvPr>
          <p:cNvSpPr txBox="1"/>
          <p:nvPr/>
        </p:nvSpPr>
        <p:spPr>
          <a:xfrm>
            <a:off x="2626224" y="1439464"/>
            <a:ext cx="69624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0070C0"/>
                </a:solidFill>
              </a:rPr>
              <a:t>p {</a:t>
            </a:r>
            <a:endParaRPr lang="pt-BR" sz="5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4E6A77-40DA-C2EF-93AF-BCDAC56078C5}"/>
              </a:ext>
            </a:extLst>
          </p:cNvPr>
          <p:cNvSpPr txBox="1"/>
          <p:nvPr/>
        </p:nvSpPr>
        <p:spPr>
          <a:xfrm>
            <a:off x="2628267" y="2936433"/>
            <a:ext cx="548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0070C0"/>
                </a:solidFill>
              </a:rPr>
              <a:t>}</a:t>
            </a:r>
            <a:endParaRPr lang="pt-BR" sz="5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B4B794B-3E4B-0179-0786-655EFB2C8A3C}"/>
              </a:ext>
            </a:extLst>
          </p:cNvPr>
          <p:cNvSpPr txBox="1"/>
          <p:nvPr/>
        </p:nvSpPr>
        <p:spPr>
          <a:xfrm>
            <a:off x="398864" y="1650411"/>
            <a:ext cx="177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</a:rPr>
              <a:t>Seletor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D644EAC-87E8-0ED2-A95E-58412A15FFAE}"/>
              </a:ext>
            </a:extLst>
          </p:cNvPr>
          <p:cNvSpPr txBox="1"/>
          <p:nvPr/>
        </p:nvSpPr>
        <p:spPr>
          <a:xfrm>
            <a:off x="3398247" y="2249326"/>
            <a:ext cx="36575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>
                <a:solidFill>
                  <a:srgbClr val="C00000"/>
                </a:solidFill>
              </a:rPr>
              <a:t>color</a:t>
            </a:r>
            <a:r>
              <a:rPr lang="pt-BR" sz="5000" dirty="0">
                <a:solidFill>
                  <a:schemeClr val="accent1"/>
                </a:solidFill>
              </a:rPr>
              <a:t>: </a:t>
            </a:r>
            <a:r>
              <a:rPr lang="pt-BR" sz="5000" dirty="0" err="1">
                <a:solidFill>
                  <a:schemeClr val="accent1"/>
                </a:solidFill>
              </a:rPr>
              <a:t>red</a:t>
            </a:r>
            <a:r>
              <a:rPr lang="pt-BR" sz="5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7" name="Chave Esquerda 16">
            <a:extLst>
              <a:ext uri="{FF2B5EF4-FFF2-40B4-BE49-F238E27FC236}">
                <a16:creationId xmlns:a16="http://schemas.microsoft.com/office/drawing/2014/main" id="{F710CE29-2D92-A7EB-D608-BC3191465B09}"/>
              </a:ext>
            </a:extLst>
          </p:cNvPr>
          <p:cNvSpPr/>
          <p:nvPr/>
        </p:nvSpPr>
        <p:spPr>
          <a:xfrm rot="5400000" flipH="1">
            <a:off x="4106090" y="2470915"/>
            <a:ext cx="154830" cy="1351461"/>
          </a:xfrm>
          <a:prstGeom prst="leftBrac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7DEB5B-3B20-A72A-9D65-82AADE95D0A2}"/>
              </a:ext>
            </a:extLst>
          </p:cNvPr>
          <p:cNvSpPr txBox="1"/>
          <p:nvPr/>
        </p:nvSpPr>
        <p:spPr>
          <a:xfrm>
            <a:off x="2995899" y="3230748"/>
            <a:ext cx="2563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  <a:cs typeface="Aldhabi" panose="020B0604020202020204" pitchFamily="2" charset="-78"/>
              </a:rPr>
              <a:t>Propriedade</a:t>
            </a: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E8445268-830D-2762-7C86-B92CE1CA7514}"/>
              </a:ext>
            </a:extLst>
          </p:cNvPr>
          <p:cNvSpPr/>
          <p:nvPr/>
        </p:nvSpPr>
        <p:spPr>
          <a:xfrm rot="5400000">
            <a:off x="5588408" y="1798604"/>
            <a:ext cx="206636" cy="1051448"/>
          </a:xfrm>
          <a:prstGeom prst="leftBrace">
            <a:avLst>
              <a:gd name="adj1" fmla="val 8333"/>
              <a:gd name="adj2" fmla="val 52438"/>
            </a:avLst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9E372D-7227-4705-832A-BEA8C8448151}"/>
              </a:ext>
            </a:extLst>
          </p:cNvPr>
          <p:cNvSpPr txBox="1"/>
          <p:nvPr/>
        </p:nvSpPr>
        <p:spPr>
          <a:xfrm>
            <a:off x="5080544" y="1560521"/>
            <a:ext cx="1418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  <a:cs typeface="Aldhabi" panose="020B0604020202020204" pitchFamily="2" charset="-78"/>
              </a:rPr>
              <a:t>valor</a:t>
            </a:r>
          </a:p>
        </p:txBody>
      </p:sp>
      <p:sp>
        <p:nvSpPr>
          <p:cNvPr id="26" name="Chave Esquerda 25">
            <a:extLst>
              <a:ext uri="{FF2B5EF4-FFF2-40B4-BE49-F238E27FC236}">
                <a16:creationId xmlns:a16="http://schemas.microsoft.com/office/drawing/2014/main" id="{006FBD3D-7611-7C0A-AC77-6C48050DFB5D}"/>
              </a:ext>
            </a:extLst>
          </p:cNvPr>
          <p:cNvSpPr/>
          <p:nvPr/>
        </p:nvSpPr>
        <p:spPr>
          <a:xfrm rot="5400000" flipH="1">
            <a:off x="4889217" y="3028560"/>
            <a:ext cx="119273" cy="3101215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99AD07B-A29A-2411-4EA8-8CD4A863E2FB}"/>
              </a:ext>
            </a:extLst>
          </p:cNvPr>
          <p:cNvSpPr txBox="1"/>
          <p:nvPr/>
        </p:nvSpPr>
        <p:spPr>
          <a:xfrm>
            <a:off x="3798935" y="4558381"/>
            <a:ext cx="2563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  <a:cs typeface="Aldhabi" panose="020B0604020202020204" pitchFamily="2" charset="-78"/>
              </a:rPr>
              <a:t>Declaração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AB97513-2EB6-1FC3-3E71-86A170F1A3A3}"/>
              </a:ext>
            </a:extLst>
          </p:cNvPr>
          <p:cNvCxnSpPr/>
          <p:nvPr/>
        </p:nvCxnSpPr>
        <p:spPr>
          <a:xfrm>
            <a:off x="3409345" y="1635338"/>
            <a:ext cx="0" cy="295152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0CDC0F51-F717-25AD-FAA3-747EFF28E916}"/>
              </a:ext>
            </a:extLst>
          </p:cNvPr>
          <p:cNvCxnSpPr/>
          <p:nvPr/>
        </p:nvCxnSpPr>
        <p:spPr>
          <a:xfrm>
            <a:off x="6489490" y="1539692"/>
            <a:ext cx="0" cy="2951524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739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7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  <p:bldP spid="17" grpId="0" animBg="1"/>
      <p:bldP spid="18" grpId="0"/>
      <p:bldP spid="20" grpId="0" animBg="1"/>
      <p:bldP spid="21" grpId="0"/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Partes</a:t>
            </a:r>
            <a:r>
              <a:rPr lang="en-GB" dirty="0"/>
              <a:t> </a:t>
            </a:r>
            <a:r>
              <a:rPr lang="en-GB" dirty="0" err="1"/>
              <a:t>importantes</a:t>
            </a:r>
            <a:endParaRPr lang="en-GB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134161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- Cada linha de comando deve ser envolvida em chaves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(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 </a:t>
            </a:r>
            <a:r>
              <a:rPr lang="pt-BR" b="1" i="0" dirty="0">
                <a:solidFill>
                  <a:srgbClr val="FF0000"/>
                </a:solidFill>
                <a:effectLst/>
                <a:latin typeface="Inter"/>
              </a:rPr>
              <a:t> {}  </a:t>
            </a: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- Dentro de cada declaração, você deve usar dois pontos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(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 </a:t>
            </a:r>
            <a:r>
              <a:rPr lang="pt-BR" b="1" i="0" dirty="0">
                <a:solidFill>
                  <a:srgbClr val="FF0000"/>
                </a:solidFill>
                <a:effectLst/>
                <a:latin typeface="Inter"/>
              </a:rPr>
              <a:t> :  </a:t>
            </a: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)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 </a:t>
            </a: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para separar a propriedade de seus valores.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- Dentro de cada conjunto de regras, você deve usar um ponto e vírgula (  </a:t>
            </a:r>
            <a:r>
              <a:rPr lang="pt-BR" b="1" i="0" dirty="0">
                <a:solidFill>
                  <a:srgbClr val="FF0000"/>
                </a:solidFill>
                <a:effectLst/>
                <a:latin typeface="Inter"/>
              </a:rPr>
              <a:t>;</a:t>
            </a:r>
            <a:r>
              <a:rPr lang="pt-BR" i="0" dirty="0">
                <a:solidFill>
                  <a:srgbClr val="FF0000"/>
                </a:solidFill>
                <a:effectLst/>
                <a:latin typeface="Inter"/>
              </a:rPr>
              <a:t> </a:t>
            </a: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 ) para separar cada declaração da próxima.</a:t>
            </a: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449D303-8785-8B5D-86B3-C39334DD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 { color: red;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1938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Definições</a:t>
            </a:r>
            <a:endParaRPr lang="en-GB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134161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Seletor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 – Nome do elemento HTML no começo do conjunto de regras. Ele seleciona (por isso o nome seletor) o(s) elemento(s) a ser estilizado.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Declaração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– Uma regra simples que especifica quais das propriedades do elemento você quer estilizar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Propriedade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– Forma pela qual você estiliza um elemento HTML. Por exemplo: color permite mexer na cor.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Valor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 – Depois dos dois pontos “:” que permite escolher uma entre várias aparências possíveis para determinada propriedade.</a:t>
            </a: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449D303-8785-8B5D-86B3-C39334DD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 { color: red;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11790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95210" y="224715"/>
            <a:ext cx="875787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5000" b="1" dirty="0"/>
              <a:t>Let’s do this</a:t>
            </a:r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74" y="1882666"/>
            <a:ext cx="3915790" cy="32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31404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48" y="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seletores</a:t>
            </a:r>
            <a:endParaRPr lang="en-GB" dirty="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449D303-8785-8B5D-86B3-C39334DD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 { color: red;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34F2584-3876-5BFA-8BD9-7F804DD73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08983"/>
              </p:ext>
            </p:extLst>
          </p:nvPr>
        </p:nvGraphicFramePr>
        <p:xfrm>
          <a:off x="786148" y="702600"/>
          <a:ext cx="786765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56">
                  <a:extLst>
                    <a:ext uri="{9D8B030D-6E8A-4147-A177-3AD203B41FA5}">
                      <a16:colId xmlns:a16="http://schemas.microsoft.com/office/drawing/2014/main" val="45498662"/>
                    </a:ext>
                  </a:extLst>
                </a:gridCol>
                <a:gridCol w="4270342">
                  <a:extLst>
                    <a:ext uri="{9D8B030D-6E8A-4147-A177-3AD203B41FA5}">
                      <a16:colId xmlns:a16="http://schemas.microsoft.com/office/drawing/2014/main" val="1278251981"/>
                    </a:ext>
                  </a:extLst>
                </a:gridCol>
                <a:gridCol w="2271858">
                  <a:extLst>
                    <a:ext uri="{9D8B030D-6E8A-4147-A177-3AD203B41FA5}">
                      <a16:colId xmlns:a16="http://schemas.microsoft.com/office/drawing/2014/main" val="1580079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Nome do seletor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>
                          <a:effectLst/>
                        </a:rPr>
                        <a:t>O que ele seleciona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>
                          <a:effectLst/>
                        </a:rPr>
                        <a:t>Exemplo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01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Seletor de elemento (às vezes, chamado tag ou seletor de tipo)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Todos os elementos HTML de determinado tipo.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p</a:t>
                      </a:r>
                      <a:br>
                        <a:rPr lang="pt-BR">
                          <a:effectLst/>
                        </a:rPr>
                      </a:br>
                      <a:r>
                        <a:rPr lang="pt-BR">
                          <a:effectLst/>
                        </a:rPr>
                        <a:t>Seleciona &lt;p&gt;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13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Seletor de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O elemento na página com o ID específicado. Em uma determinada página HTML, é uma boa prática usar um elemento por ID (e claro, um ID por elemento) mesmo que seja permitido usar o mesmo ID para vários elementos.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#my-id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Seleciona &lt;p id="my-id"&gt; ou &lt;a id="my-id"&gt;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02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Seletor de 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O(s) elemento(s) na página com a classe específicada (várias instâncias de classe podem aparecer em uma página).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.my-class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 err="1">
                          <a:effectLst/>
                        </a:rPr>
                        <a:t>Seleciona</a:t>
                      </a:r>
                      <a:r>
                        <a:rPr lang="en-US" dirty="0">
                          <a:effectLst/>
                        </a:rPr>
                        <a:t> &lt;p class="my-class"&gt; e &lt;a class="my-class"&gt;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81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89168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48" y="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seletores</a:t>
            </a:r>
            <a:endParaRPr lang="en-GB" dirty="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 lang="en-GB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449D303-8785-8B5D-86B3-C39334DD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 { color: red;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34F2584-3876-5BFA-8BD9-7F804DD73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76896"/>
              </p:ext>
            </p:extLst>
          </p:nvPr>
        </p:nvGraphicFramePr>
        <p:xfrm>
          <a:off x="786148" y="1032800"/>
          <a:ext cx="7867656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56">
                  <a:extLst>
                    <a:ext uri="{9D8B030D-6E8A-4147-A177-3AD203B41FA5}">
                      <a16:colId xmlns:a16="http://schemas.microsoft.com/office/drawing/2014/main" val="45498662"/>
                    </a:ext>
                  </a:extLst>
                </a:gridCol>
                <a:gridCol w="4270342">
                  <a:extLst>
                    <a:ext uri="{9D8B030D-6E8A-4147-A177-3AD203B41FA5}">
                      <a16:colId xmlns:a16="http://schemas.microsoft.com/office/drawing/2014/main" val="1278251981"/>
                    </a:ext>
                  </a:extLst>
                </a:gridCol>
                <a:gridCol w="2271858">
                  <a:extLst>
                    <a:ext uri="{9D8B030D-6E8A-4147-A177-3AD203B41FA5}">
                      <a16:colId xmlns:a16="http://schemas.microsoft.com/office/drawing/2014/main" val="1580079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dirty="0">
                          <a:effectLst/>
                        </a:rPr>
                        <a:t>Nome do seletor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>
                          <a:effectLst/>
                        </a:rPr>
                        <a:t>O que ele seleciona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>
                          <a:effectLst/>
                        </a:rPr>
                        <a:t>Exemplo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01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Seletor de atributo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O(s) elemento(s) na página com o atributo especificado.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dirty="0" err="1">
                          <a:effectLst/>
                        </a:rPr>
                        <a:t>img</a:t>
                      </a:r>
                      <a:r>
                        <a:rPr lang="pt-BR" dirty="0">
                          <a:effectLst/>
                        </a:rPr>
                        <a:t>[</a:t>
                      </a:r>
                      <a:r>
                        <a:rPr lang="pt-BR" dirty="0" err="1">
                          <a:effectLst/>
                        </a:rPr>
                        <a:t>src</a:t>
                      </a:r>
                      <a:r>
                        <a:rPr lang="pt-BR" dirty="0">
                          <a:effectLst/>
                        </a:rPr>
                        <a:t>]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Seleciona &lt;</a:t>
                      </a:r>
                      <a:r>
                        <a:rPr lang="pt-BR" dirty="0" err="1">
                          <a:effectLst/>
                        </a:rPr>
                        <a:t>img</a:t>
                      </a:r>
                      <a:r>
                        <a:rPr lang="pt-BR" dirty="0">
                          <a:effectLst/>
                        </a:rPr>
                        <a:t> </a:t>
                      </a:r>
                      <a:r>
                        <a:rPr lang="pt-BR" dirty="0" err="1">
                          <a:effectLst/>
                        </a:rPr>
                        <a:t>src</a:t>
                      </a:r>
                      <a:r>
                        <a:rPr lang="pt-BR" dirty="0">
                          <a:effectLst/>
                        </a:rPr>
                        <a:t>="myimage.png"&gt; mas não &lt;</a:t>
                      </a:r>
                      <a:r>
                        <a:rPr lang="pt-BR" dirty="0" err="1">
                          <a:effectLst/>
                        </a:rPr>
                        <a:t>img</a:t>
                      </a:r>
                      <a:r>
                        <a:rPr lang="pt-BR" dirty="0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73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Seletor de pseudo-classe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>
                          <a:effectLst/>
                        </a:rPr>
                        <a:t>O(s) elemento(s) específicado(s), mas somente quando estiver no estado especificado. Ex.: com o mouse sobre ele.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dirty="0">
                          <a:effectLst/>
                        </a:rPr>
                        <a:t>a:hover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Seleciona &lt;a&gt;, mas somente quando o mouse está em cima do link.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229200"/>
                  </a:ext>
                </a:extLst>
              </a:tr>
            </a:tbl>
          </a:graphicData>
        </a:graphic>
      </p:graphicFrame>
      <p:sp>
        <p:nvSpPr>
          <p:cNvPr id="6" name="Text Placeholder 0">
            <a:extLst>
              <a:ext uri="{FF2B5EF4-FFF2-40B4-BE49-F238E27FC236}">
                <a16:creationId xmlns:a16="http://schemas.microsoft.com/office/drawing/2014/main" id="{89ED92E4-F8F0-E25A-F5E4-59A2B86AA28E}"/>
              </a:ext>
            </a:extLst>
          </p:cNvPr>
          <p:cNvSpPr/>
          <p:nvPr/>
        </p:nvSpPr>
        <p:spPr>
          <a:xfrm>
            <a:off x="786148" y="3605820"/>
            <a:ext cx="7867656" cy="9789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◎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◉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l">
              <a:buNone/>
            </a:pPr>
            <a:r>
              <a:rPr lang="pt-PT" altLang="en-US" sz="2000" dirty="0"/>
              <a:t>Para mais tipos de seletores acesse:</a:t>
            </a:r>
          </a:p>
          <a:p>
            <a:pPr marL="0" indent="0" algn="l">
              <a:buNone/>
            </a:pPr>
            <a:endParaRPr lang="pt-PT" altLang="en-US" sz="1000" dirty="0"/>
          </a:p>
          <a:p>
            <a:pPr marL="0" indent="0">
              <a:buNone/>
            </a:pPr>
            <a:r>
              <a:rPr lang="pt-PT" altLang="en-US" sz="2800" dirty="0"/>
              <a:t>gg.gg/tipos-seletores-css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FC9F9E-5603-CA90-5EC1-94ACFF51886D}"/>
              </a:ext>
            </a:extLst>
          </p:cNvPr>
          <p:cNvSpPr txBox="1"/>
          <p:nvPr/>
        </p:nvSpPr>
        <p:spPr>
          <a:xfrm>
            <a:off x="2286000" y="241786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http://gg.gg/tipos-seletores-css</a:t>
            </a:r>
          </a:p>
        </p:txBody>
      </p:sp>
    </p:spTree>
    <p:extLst>
      <p:ext uri="{BB962C8B-B14F-4D97-AF65-F5344CB8AC3E}">
        <p14:creationId xmlns:p14="http://schemas.microsoft.com/office/powerpoint/2010/main" val="427945742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387175" y="327675"/>
            <a:ext cx="2572500" cy="2496900"/>
          </a:xfrm>
          <a:prstGeom prst="ellipse">
            <a:avLst/>
          </a:prstGeom>
          <a:noFill/>
          <a:ln w="9525" cap="flat" cmpd="sng">
            <a:solidFill>
              <a:srgbClr val="ECEFF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sz="18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225" y="1754505"/>
            <a:ext cx="6499860" cy="1159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>
                <a:solidFill>
                  <a:schemeClr val="accent4"/>
                </a:solidFill>
              </a:rPr>
              <a:t>1.</a:t>
            </a:r>
            <a:endParaRPr sz="6000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dirty="0"/>
              <a:t>Cascading Style Sheets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/>
              <a:t>Estilo ao seu website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charts to explain your ideas</a:t>
            </a:r>
          </a:p>
        </p:txBody>
      </p:sp>
      <p:sp>
        <p:nvSpPr>
          <p:cNvPr id="168" name="Google Shape;168;p23"/>
          <p:cNvSpPr/>
          <p:nvPr/>
        </p:nvSpPr>
        <p:spPr>
          <a:xfrm>
            <a:off x="3058620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902675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247991" y="1383600"/>
            <a:ext cx="2390100" cy="24123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3338271" y="1184703"/>
            <a:ext cx="2467458" cy="3429286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 diagrams to explain complex ideas</a:t>
            </a:r>
          </a:p>
        </p:txBody>
      </p:sp>
      <p:sp>
        <p:nvSpPr>
          <p:cNvPr id="206" name="Google Shape;206;p24"/>
          <p:cNvSpPr/>
          <p:nvPr/>
        </p:nvSpPr>
        <p:spPr>
          <a:xfrm>
            <a:off x="0" y="1928808"/>
            <a:ext cx="9144000" cy="32148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7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2368321"/>
            <a:ext cx="2105100" cy="24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Lorem ipsum dolor sit amet, consectetur adipiscing elit. Nam venenatis nisi at nisl tempor, et luctus diam lobortis. Nulla sit amet metus consequat velit iaculis tempor.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tables to compare data</a:t>
            </a:r>
          </a:p>
        </p:txBody>
      </p:sp>
      <p:graphicFrame>
        <p:nvGraphicFramePr>
          <p:cNvPr id="215" name="Google Shape;215;p25"/>
          <p:cNvGraphicFramePr/>
          <p:nvPr/>
        </p:nvGraphicFramePr>
        <p:xfrm>
          <a:off x="952500" y="1564481"/>
          <a:ext cx="7239000" cy="200410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 sz="1100"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400" b="1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07D8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C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Maps</a:t>
            </a:r>
          </a:p>
        </p:txBody>
      </p:sp>
      <p:sp>
        <p:nvSpPr>
          <p:cNvPr id="223" name="Google Shape;223;p26"/>
          <p:cNvSpPr/>
          <p:nvPr/>
        </p:nvSpPr>
        <p:spPr>
          <a:xfrm>
            <a:off x="2031100" y="181138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4" name="Google Shape;224;p26"/>
          <p:cNvGrpSpPr/>
          <p:nvPr/>
        </p:nvGrpSpPr>
        <p:grpSpPr>
          <a:xfrm>
            <a:off x="1099739" y="2152849"/>
            <a:ext cx="175959" cy="180333"/>
            <a:chOff x="1099739" y="2152849"/>
            <a:chExt cx="175959" cy="180333"/>
          </a:xfrm>
        </p:grpSpPr>
        <p:sp>
          <p:nvSpPr>
            <p:cNvPr id="225" name="Google Shape;225;p26"/>
            <p:cNvSpPr/>
            <p:nvPr/>
          </p:nvSpPr>
          <p:spPr>
            <a:xfrm>
              <a:off x="1099739" y="2152849"/>
              <a:ext cx="175959" cy="180333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1134899" y="2188882"/>
              <a:ext cx="105575" cy="10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 lang="en-GB"/>
          </a:p>
        </p:txBody>
      </p:sp>
      <p:grpSp>
        <p:nvGrpSpPr>
          <p:cNvPr id="228" name="Google Shape;228;p26"/>
          <p:cNvGrpSpPr/>
          <p:nvPr/>
        </p:nvGrpSpPr>
        <p:grpSpPr>
          <a:xfrm>
            <a:off x="2829814" y="3767499"/>
            <a:ext cx="176100" cy="180300"/>
            <a:chOff x="2677414" y="3615099"/>
            <a:chExt cx="176100" cy="180300"/>
          </a:xfrm>
        </p:grpSpPr>
        <p:sp>
          <p:nvSpPr>
            <p:cNvPr id="229" name="Google Shape;229;p26"/>
            <p:cNvSpPr/>
            <p:nvPr/>
          </p:nvSpPr>
          <p:spPr>
            <a:xfrm>
              <a:off x="2677414" y="36150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12574" y="36511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854439" y="1972549"/>
            <a:ext cx="176100" cy="180300"/>
            <a:chOff x="3549639" y="1667749"/>
            <a:chExt cx="176100" cy="180300"/>
          </a:xfrm>
        </p:grpSpPr>
        <p:sp>
          <p:nvSpPr>
            <p:cNvPr id="232" name="Google Shape;232;p26"/>
            <p:cNvSpPr/>
            <p:nvPr/>
          </p:nvSpPr>
          <p:spPr>
            <a:xfrm>
              <a:off x="3549639" y="166774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584799" y="170378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596864" y="4117174"/>
            <a:ext cx="176100" cy="180300"/>
            <a:chOff x="4139664" y="3659974"/>
            <a:chExt cx="176100" cy="180300"/>
          </a:xfrm>
        </p:grpSpPr>
        <p:sp>
          <p:nvSpPr>
            <p:cNvPr id="235" name="Google Shape;235;p26"/>
            <p:cNvSpPr/>
            <p:nvPr/>
          </p:nvSpPr>
          <p:spPr>
            <a:xfrm>
              <a:off x="4139664" y="36599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174824" y="36960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737414" y="2481599"/>
            <a:ext cx="176100" cy="180300"/>
            <a:chOff x="6127814" y="1871999"/>
            <a:chExt cx="176100" cy="180300"/>
          </a:xfrm>
        </p:grpSpPr>
        <p:sp>
          <p:nvSpPr>
            <p:cNvPr id="238" name="Google Shape;238;p26"/>
            <p:cNvSpPr/>
            <p:nvPr/>
          </p:nvSpPr>
          <p:spPr>
            <a:xfrm>
              <a:off x="6127814" y="1871999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62974" y="1908032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364389" y="4117174"/>
            <a:ext cx="176100" cy="180300"/>
            <a:chOff x="6602389" y="3355174"/>
            <a:chExt cx="176100" cy="180300"/>
          </a:xfrm>
        </p:grpSpPr>
        <p:sp>
          <p:nvSpPr>
            <p:cNvPr id="241" name="Google Shape;241;p26"/>
            <p:cNvSpPr/>
            <p:nvPr/>
          </p:nvSpPr>
          <p:spPr>
            <a:xfrm>
              <a:off x="6602389" y="3355174"/>
              <a:ext cx="176100" cy="180300"/>
            </a:xfrm>
            <a:prstGeom prst="ellipse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637549" y="3391207"/>
              <a:ext cx="1056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/>
              <a:t>89,526,124</a:t>
            </a:r>
            <a:endParaRPr sz="9600" b="1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Whoa! That’s a big number, aren’t you proud?</a:t>
            </a:r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design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7466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This presentations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-GB" sz="1400"/>
              <a:t>Titles: </a:t>
            </a:r>
            <a:r>
              <a:rPr lang="en-GB" sz="1400" b="1"/>
              <a:t>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◎"/>
            </a:pPr>
            <a:r>
              <a:rPr lang="en-GB" sz="1400"/>
              <a:t>Body copy: </a:t>
            </a:r>
            <a:r>
              <a:rPr lang="en-GB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Download for free at: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accent1"/>
                </a:solidFill>
                <a:hlinkClick r:id="rId3"/>
              </a:rPr>
              <a:t>https://www.fontsquirrel.com/fonts/roboto-slab</a:t>
            </a:r>
            <a:endParaRPr sz="1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accent1"/>
                </a:solidFill>
                <a:hlinkClick r:id="rId4"/>
              </a:rPr>
              <a:t>https://www.fontsquirrel.com/fonts/source-sans-pro</a:t>
            </a:r>
            <a:endParaRPr sz="1400" b="1">
              <a:solidFill>
                <a:schemeClr val="accent1"/>
              </a:solidFill>
              <a:highlight>
                <a:srgbClr val="263238"/>
              </a:highlight>
            </a:endParaRPr>
          </a:p>
        </p:txBody>
      </p:sp>
      <p:sp>
        <p:nvSpPr>
          <p:cNvPr id="256" name="Google Shape;256;p28"/>
          <p:cNvSpPr txBox="1"/>
          <p:nvPr/>
        </p:nvSpPr>
        <p:spPr>
          <a:xfrm>
            <a:off x="3146900" y="4185319"/>
            <a:ext cx="5160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 i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800400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89,526,124$</a:t>
            </a:r>
            <a:endParaRPr sz="4800"/>
          </a:p>
        </p:txBody>
      </p:sp>
      <p:sp>
        <p:nvSpPr>
          <p:cNvPr id="263" name="Google Shape;263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1373212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That’s a lot of money</a:t>
            </a:r>
            <a:endParaRPr sz="18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3429313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100%</a:t>
            </a:r>
            <a:endParaRPr sz="4800"/>
          </a:p>
        </p:txBody>
      </p:sp>
      <p:sp>
        <p:nvSpPr>
          <p:cNvPr id="265" name="Google Shape;265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4002125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Total success!</a:t>
            </a:r>
            <a:endParaRPr sz="1800"/>
          </a:p>
        </p:txBody>
      </p:sp>
      <p:sp>
        <p:nvSpPr>
          <p:cNvPr id="266" name="Google Shape;266;p29"/>
          <p:cNvSpPr txBox="1">
            <a:spLocks noGrp="1"/>
          </p:cNvSpPr>
          <p:nvPr>
            <p:ph type="ctrTitle" idx="4294967295"/>
          </p:nvPr>
        </p:nvSpPr>
        <p:spPr>
          <a:xfrm>
            <a:off x="1973100" y="2114857"/>
            <a:ext cx="5277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185,244 users</a:t>
            </a:r>
            <a:endParaRPr sz="48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4294967295"/>
          </p:nvPr>
        </p:nvSpPr>
        <p:spPr>
          <a:xfrm>
            <a:off x="1973100" y="2687668"/>
            <a:ext cx="5277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And a lot of users</a:t>
            </a:r>
            <a:endParaRPr sz="1800"/>
          </a:p>
        </p:txBody>
      </p:sp>
      <p:sp>
        <p:nvSpPr>
          <p:cNvPr id="268" name="Google Shape;268;p2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839750" y="1316881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process is easy</a:t>
            </a:r>
          </a:p>
        </p:txBody>
      </p:sp>
      <p:sp>
        <p:nvSpPr>
          <p:cNvPr id="275" name="Google Shape;275;p30"/>
          <p:cNvSpPr/>
          <p:nvPr/>
        </p:nvSpPr>
        <p:spPr>
          <a:xfrm>
            <a:off x="1003719" y="1479044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065788" y="2386191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241755" y="2560220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5147112" y="624975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5341423" y="817021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80" name="Google Shape;280;p30"/>
          <p:cNvCxnSpPr/>
          <p:nvPr/>
        </p:nvCxnSpPr>
        <p:spPr>
          <a:xfrm>
            <a:off x="2479899" y="2565564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0"/>
          <p:cNvCxnSpPr/>
          <p:nvPr/>
        </p:nvCxnSpPr>
        <p:spPr>
          <a:xfrm rot="10800000" flipH="1">
            <a:off x="4746543" y="2197633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review some concepts</a:t>
            </a:r>
          </a:p>
        </p:txBody>
      </p:sp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786150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3329989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3"/>
          </p:nvPr>
        </p:nvSpPr>
        <p:spPr>
          <a:xfrm>
            <a:off x="5873827" y="1543050"/>
            <a:ext cx="24198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786150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2"/>
          </p:nvPr>
        </p:nvSpPr>
        <p:spPr>
          <a:xfrm>
            <a:off x="3329989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3"/>
          </p:nvPr>
        </p:nvSpPr>
        <p:spPr>
          <a:xfrm>
            <a:off x="5873827" y="3200400"/>
            <a:ext cx="2419800" cy="1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94" name="Google Shape;294;p31"/>
          <p:cNvGrpSpPr/>
          <p:nvPr/>
        </p:nvGrpSpPr>
        <p:grpSpPr>
          <a:xfrm>
            <a:off x="867597" y="1347992"/>
            <a:ext cx="251128" cy="244895"/>
            <a:chOff x="616425" y="2329600"/>
            <a:chExt cx="361700" cy="388475"/>
          </a:xfrm>
        </p:grpSpPr>
        <p:sp>
          <p:nvSpPr>
            <p:cNvPr id="295" name="Google Shape;295;p3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5988512" y="2998476"/>
            <a:ext cx="359352" cy="242594"/>
            <a:chOff x="5247525" y="3007275"/>
            <a:chExt cx="517575" cy="384825"/>
          </a:xfrm>
        </p:grpSpPr>
        <p:sp>
          <p:nvSpPr>
            <p:cNvPr id="304" name="Google Shape;304;p3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6" name="Google Shape;306;p31"/>
          <p:cNvGrpSpPr/>
          <p:nvPr/>
        </p:nvGrpSpPr>
        <p:grpSpPr>
          <a:xfrm>
            <a:off x="904185" y="2991348"/>
            <a:ext cx="178400" cy="256809"/>
            <a:chOff x="6718575" y="2318625"/>
            <a:chExt cx="256950" cy="407375"/>
          </a:xfrm>
        </p:grpSpPr>
        <p:sp>
          <p:nvSpPr>
            <p:cNvPr id="307" name="Google Shape;307;p3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15" name="Google Shape;315;p31"/>
          <p:cNvGrpSpPr/>
          <p:nvPr/>
        </p:nvGrpSpPr>
        <p:grpSpPr>
          <a:xfrm>
            <a:off x="3443182" y="2957059"/>
            <a:ext cx="373724" cy="325507"/>
            <a:chOff x="5233525" y="4954450"/>
            <a:chExt cx="538275" cy="516350"/>
          </a:xfrm>
        </p:grpSpPr>
        <p:sp>
          <p:nvSpPr>
            <p:cNvPr id="316" name="Google Shape;316;p3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3481679" y="1347984"/>
            <a:ext cx="296779" cy="282530"/>
            <a:chOff x="5961125" y="1623900"/>
            <a:chExt cx="427450" cy="448175"/>
          </a:xfrm>
        </p:grpSpPr>
        <p:sp>
          <p:nvSpPr>
            <p:cNvPr id="328" name="Google Shape;328;p3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>
            <a:off x="6038252" y="1367195"/>
            <a:ext cx="285791" cy="244138"/>
            <a:chOff x="5972700" y="2330200"/>
            <a:chExt cx="411625" cy="387275"/>
          </a:xfrm>
        </p:grpSpPr>
        <p:sp>
          <p:nvSpPr>
            <p:cNvPr id="336" name="Google Shape;336;p3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8" name="Google Shape;338;p3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You can insert graphs from Excel or Google Sheets</a:t>
            </a:r>
          </a:p>
        </p:txBody>
      </p:sp>
      <p:sp>
        <p:nvSpPr>
          <p:cNvPr id="344" name="Google Shape;344;p32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  <p:cxnSp>
        <p:nvCxnSpPr>
          <p:cNvPr id="345" name="Google Shape;345;p32"/>
          <p:cNvCxnSpPr/>
          <p:nvPr/>
        </p:nvCxnSpPr>
        <p:spPr>
          <a:xfrm>
            <a:off x="952500" y="8461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32"/>
          <p:cNvCxnSpPr/>
          <p:nvPr/>
        </p:nvCxnSpPr>
        <p:spPr>
          <a:xfrm>
            <a:off x="952500" y="15555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2"/>
          <p:cNvCxnSpPr/>
          <p:nvPr/>
        </p:nvCxnSpPr>
        <p:spPr>
          <a:xfrm>
            <a:off x="952500" y="22650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2"/>
          <p:cNvCxnSpPr/>
          <p:nvPr/>
        </p:nvCxnSpPr>
        <p:spPr>
          <a:xfrm>
            <a:off x="952500" y="29745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2"/>
          <p:cNvCxnSpPr/>
          <p:nvPr/>
        </p:nvCxnSpPr>
        <p:spPr>
          <a:xfrm>
            <a:off x="952500" y="37059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32"/>
          <p:cNvSpPr txBox="1"/>
          <p:nvPr/>
        </p:nvSpPr>
        <p:spPr>
          <a:xfrm>
            <a:off x="952500" y="6873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572782" y="21523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1887026" y="17582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201270" y="22650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3325786" y="24661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640031" y="18677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3954275" y="10004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5078791" y="19115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5393035" y="8459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5707280" y="20939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6831796" y="25245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7146040" y="10650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7460284" y="13788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764876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5000" b="1" dirty="0"/>
              <a:t>Material de estudo</a:t>
            </a:r>
            <a:br>
              <a:rPr lang="pt-PT" altLang="en-GB" sz="5000" b="1" dirty="0"/>
            </a:br>
            <a:r>
              <a:rPr lang="pt-PT" altLang="en-GB" sz="1400" b="1" dirty="0"/>
              <a:t>Referência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  <p:grpSp>
        <p:nvGrpSpPr>
          <p:cNvPr id="869" name="Google Shape;869;p48"/>
          <p:cNvGrpSpPr/>
          <p:nvPr/>
        </p:nvGrpSpPr>
        <p:grpSpPr>
          <a:xfrm>
            <a:off x="6151880" y="1483360"/>
            <a:ext cx="1024255" cy="906145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22225">
                  <a:solidFill>
                    <a:srgbClr val="0091EA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22225">
                  <a:solidFill>
                    <a:srgbClr val="0091EA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1DE08A-7238-1DC9-E216-71E9DC97C001}"/>
              </a:ext>
            </a:extLst>
          </p:cNvPr>
          <p:cNvSpPr txBox="1"/>
          <p:nvPr/>
        </p:nvSpPr>
        <p:spPr>
          <a:xfrm>
            <a:off x="1645064" y="3559972"/>
            <a:ext cx="56530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000" b="1" dirty="0">
                <a:solidFill>
                  <a:schemeClr val="accent6">
                    <a:lumMod val="75000"/>
                  </a:schemeClr>
                </a:solidFill>
              </a:rPr>
              <a:t>gg.gg/documentacao-css</a:t>
            </a:r>
          </a:p>
        </p:txBody>
      </p:sp>
    </p:spTree>
    <p:extLst>
      <p:ext uri="{BB962C8B-B14F-4D97-AF65-F5344CB8AC3E}">
        <p14:creationId xmlns:p14="http://schemas.microsoft.com/office/powerpoint/2010/main" val="2886878587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68" name="Google Shape;368;p3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  <p:grpSp>
        <p:nvGrpSpPr>
          <p:cNvPr id="369" name="Google Shape;369;p33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70" name="Google Shape;370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4" name="Google Shape;374;p33"/>
          <p:cNvPicPr preferRelativeResize="0"/>
          <p:nvPr/>
        </p:nvPicPr>
        <p:blipFill rotWithShape="1">
          <a:blip r:embed="rId3"/>
          <a:srcRect b="23786"/>
          <a:stretch>
            <a:fillRect/>
          </a:stretch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body" idx="4294967295"/>
          </p:nvPr>
        </p:nvSpPr>
        <p:spPr>
          <a:xfrm>
            <a:off x="457200" y="671138"/>
            <a:ext cx="4101900" cy="35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2400">
              <a:highlight>
                <a:schemeClr val="lt2"/>
              </a:highlight>
            </a:endParaRPr>
          </a:p>
        </p:txBody>
      </p:sp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 lang="en-GB"/>
          </a:p>
        </p:txBody>
      </p:sp>
      <p:grpSp>
        <p:nvGrpSpPr>
          <p:cNvPr id="381" name="Google Shape;381;p34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82" name="Google Shape;382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6" name="Google Shape;386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body" idx="4294967295"/>
          </p:nvPr>
        </p:nvSpPr>
        <p:spPr>
          <a:xfrm>
            <a:off x="457200" y="3173644"/>
            <a:ext cx="8192400" cy="16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highlight>
                  <a:schemeClr val="lt2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chemeClr val="accent1"/>
              </a:solidFill>
              <a:highlight>
                <a:schemeClr val="lt2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chemeClr val="lt2"/>
                </a:highlight>
              </a:rPr>
              <a:t>Show and explain your web, app or software projects using these gadget templates.</a:t>
            </a:r>
            <a:endParaRPr sz="1800">
              <a:highlight>
                <a:schemeClr val="lt2"/>
              </a:highlight>
            </a:endParaRPr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 lang="en-GB"/>
          </a:p>
        </p:txBody>
      </p:sp>
      <p:grpSp>
        <p:nvGrpSpPr>
          <p:cNvPr id="393" name="Google Shape;393;p35"/>
          <p:cNvGrpSpPr/>
          <p:nvPr/>
        </p:nvGrpSpPr>
        <p:grpSpPr>
          <a:xfrm>
            <a:off x="2282299" y="798604"/>
            <a:ext cx="4542205" cy="2661224"/>
            <a:chOff x="2282299" y="798604"/>
            <a:chExt cx="4542205" cy="2661224"/>
          </a:xfrm>
        </p:grpSpPr>
        <p:sp>
          <p:nvSpPr>
            <p:cNvPr id="394" name="Google Shape;394;p35"/>
            <p:cNvSpPr/>
            <p:nvPr/>
          </p:nvSpPr>
          <p:spPr>
            <a:xfrm>
              <a:off x="2653749" y="798604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2282299" y="3389796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282299" y="3333770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216643" y="3333770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98" name="Google Shape;398;p35"/>
          <p:cNvPicPr preferRelativeResize="0"/>
          <p:nvPr/>
        </p:nvPicPr>
        <p:blipFill rotWithShape="1">
          <a:blip r:embed="rId3"/>
          <a:srcRect b="6620"/>
          <a:stretch>
            <a:fillRect/>
          </a:stretch>
        </p:blipFill>
        <p:spPr>
          <a:xfrm>
            <a:off x="2789475" y="945325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You can find me at: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@username &amp; user@mail.me</a:t>
            </a: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Credits</a:t>
            </a:r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GB" sz="2400"/>
              <a:t>Presentation template by </a:t>
            </a:r>
            <a:r>
              <a:rPr lang="en-GB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GB" sz="2400"/>
              <a:t>Photographs by </a:t>
            </a:r>
            <a:r>
              <a:rPr lang="en-GB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2.</a:t>
            </a:r>
            <a:br>
              <a:rPr lang="en-GB"/>
            </a:br>
            <a:r>
              <a:rPr lang="en-GB"/>
              <a:t>Extra Resources</a:t>
            </a:r>
          </a:p>
        </p:txBody>
      </p:sp>
      <p:sp>
        <p:nvSpPr>
          <p:cNvPr id="419" name="Google Shape;419;p38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For Business Plans, Marketing Plans, Project Proposals, Lessons, etc</a:t>
            </a:r>
            <a:endParaRPr sz="2800"/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</a:p>
        </p:txBody>
      </p:sp>
      <p:sp>
        <p:nvSpPr>
          <p:cNvPr id="425" name="Google Shape;425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 lang="en-GB"/>
          </a:p>
        </p:txBody>
      </p:sp>
      <p:sp>
        <p:nvSpPr>
          <p:cNvPr id="426" name="Google Shape;426;p39"/>
          <p:cNvSpPr/>
          <p:nvPr/>
        </p:nvSpPr>
        <p:spPr>
          <a:xfrm>
            <a:off x="773520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707512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6415040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9" name="Google Shape;429;p39"/>
          <p:cNvSpPr/>
          <p:nvPr/>
        </p:nvSpPr>
        <p:spPr>
          <a:xfrm>
            <a:off x="5754956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5094872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434788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3774704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114619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2454535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1794451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1134367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474283" y="24511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0" y="24511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39"/>
          <p:cNvCxnSpPr/>
          <p:nvPr/>
        </p:nvCxnSpPr>
        <p:spPr>
          <a:xfrm rot="10800000">
            <a:off x="76892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0" name="Google Shape;440;p39"/>
          <p:cNvSpPr txBox="1"/>
          <p:nvPr/>
        </p:nvSpPr>
        <p:spPr>
          <a:xfrm>
            <a:off x="72790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1" name="Google Shape;441;p39"/>
          <p:cNvCxnSpPr/>
          <p:nvPr/>
        </p:nvCxnSpPr>
        <p:spPr>
          <a:xfrm rot="10800000">
            <a:off x="209015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2" name="Google Shape;442;p39"/>
          <p:cNvSpPr txBox="1"/>
          <p:nvPr/>
        </p:nvSpPr>
        <p:spPr>
          <a:xfrm>
            <a:off x="2050642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39"/>
          <p:cNvCxnSpPr/>
          <p:nvPr/>
        </p:nvCxnSpPr>
        <p:spPr>
          <a:xfrm rot="10800000">
            <a:off x="341139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4" name="Google Shape;444;p39"/>
          <p:cNvSpPr txBox="1"/>
          <p:nvPr/>
        </p:nvSpPr>
        <p:spPr>
          <a:xfrm>
            <a:off x="3373384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5" name="Google Shape;445;p39"/>
          <p:cNvCxnSpPr/>
          <p:nvPr/>
        </p:nvCxnSpPr>
        <p:spPr>
          <a:xfrm rot="10800000">
            <a:off x="473262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6" name="Google Shape;446;p39"/>
          <p:cNvSpPr txBox="1"/>
          <p:nvPr/>
        </p:nvSpPr>
        <p:spPr>
          <a:xfrm>
            <a:off x="4696126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7" name="Google Shape;447;p39"/>
          <p:cNvCxnSpPr/>
          <p:nvPr/>
        </p:nvCxnSpPr>
        <p:spPr>
          <a:xfrm rot="10800000">
            <a:off x="6053863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8" name="Google Shape;448;p39"/>
          <p:cNvSpPr txBox="1"/>
          <p:nvPr/>
        </p:nvSpPr>
        <p:spPr>
          <a:xfrm>
            <a:off x="6018868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375098" y="19771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341610" y="14224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143968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1369548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276092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2699944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08215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030339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540339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5360735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6724627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6691131" y="33433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8045862" y="28201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8008073" y="33433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Roadmap</a:t>
            </a:r>
          </a:p>
        </p:txBody>
      </p:sp>
      <p:sp>
        <p:nvSpPr>
          <p:cNvPr id="468" name="Google Shape;468;p4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 lang="en-GB"/>
          </a:p>
        </p:txBody>
      </p:sp>
      <p:sp>
        <p:nvSpPr>
          <p:cNvPr id="469" name="Google Shape;469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71" name="Google Shape;471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72" name="Google Shape;472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4" name="Google Shape;474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75" name="Google Shape;475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7" name="Google Shape;477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78" name="Google Shape;478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0" name="Google Shape;480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81" name="Google Shape;481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3" name="Google Shape;483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84" name="Google Shape;484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86" name="Google Shape;486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87" name="Google Shape;487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Gantt chart</a:t>
            </a: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 lang="en-GB"/>
          </a:p>
        </p:txBody>
      </p:sp>
      <p:graphicFrame>
        <p:nvGraphicFramePr>
          <p:cNvPr id="501" name="Google Shape;501;p41"/>
          <p:cNvGraphicFramePr/>
          <p:nvPr/>
        </p:nvGraphicFramePr>
        <p:xfrm>
          <a:off x="786150" y="1107281"/>
          <a:ext cx="7434250" cy="3197750"/>
        </p:xfrm>
        <a:graphic>
          <a:graphicData uri="http://schemas.openxmlformats.org/drawingml/2006/table">
            <a:tbl>
              <a:tblPr>
                <a:noFill/>
                <a:tableStyleId>{701FB10D-A61A-4DE4-8506-F670E7A89527}</a:tableStyleId>
              </a:tblPr>
              <a:tblGrid>
                <a:gridCol w="128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95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SWOT Analysis</a:t>
            </a:r>
          </a:p>
        </p:txBody>
      </p:sp>
      <p:sp>
        <p:nvSpPr>
          <p:cNvPr id="507" name="Google Shape;507;p4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39</a:t>
            </a:fld>
            <a:endParaRPr lang="en-GB"/>
          </a:p>
        </p:txBody>
      </p:sp>
      <p:sp>
        <p:nvSpPr>
          <p:cNvPr id="508" name="Google Shape;508;p42"/>
          <p:cNvSpPr/>
          <p:nvPr/>
        </p:nvSpPr>
        <p:spPr>
          <a:xfrm>
            <a:off x="794225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4656792" y="982400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794225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4656792" y="2715247"/>
            <a:ext cx="3709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32984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2"/>
          <p:cNvSpPr/>
          <p:nvPr/>
        </p:nvSpPr>
        <p:spPr>
          <a:xfrm rot="5400000">
            <a:off x="3447052" y="1357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 rot="10800000">
            <a:off x="34470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 rot="-5400000">
            <a:off x="3298452" y="1507352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3854926" y="1861577"/>
            <a:ext cx="329187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17" name="Google Shape;517;p42"/>
          <p:cNvSpPr/>
          <p:nvPr/>
        </p:nvSpPr>
        <p:spPr>
          <a:xfrm>
            <a:off x="4844894" y="1869297"/>
            <a:ext cx="643552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18" name="Google Shape;518;p42"/>
          <p:cNvSpPr/>
          <p:nvPr/>
        </p:nvSpPr>
        <p:spPr>
          <a:xfrm>
            <a:off x="3820340" y="2942299"/>
            <a:ext cx="398360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19" name="Google Shape;519;p42"/>
          <p:cNvSpPr/>
          <p:nvPr/>
        </p:nvSpPr>
        <p:spPr>
          <a:xfrm>
            <a:off x="4959152" y="2950018"/>
            <a:ext cx="391566" cy="4391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5" name="Text Placeholder 0"/>
          <p:cNvSpPr>
            <a:spLocks noGrp="1"/>
          </p:cNvSpPr>
          <p:nvPr>
            <p:ph type="body" idx="1"/>
          </p:nvPr>
        </p:nvSpPr>
        <p:spPr>
          <a:xfrm>
            <a:off x="1215390" y="1898015"/>
            <a:ext cx="1758315" cy="819785"/>
          </a:xfrm>
        </p:spPr>
        <p:txBody>
          <a:bodyPr/>
          <a:lstStyle/>
          <a:p>
            <a:pPr marL="0" indent="0">
              <a:buNone/>
            </a:pPr>
            <a:r>
              <a:rPr lang="pt-PT" altLang="en-US"/>
              <a:t>CSS</a:t>
            </a:r>
          </a:p>
        </p:txBody>
      </p:sp>
      <p:pic>
        <p:nvPicPr>
          <p:cNvPr id="486" name="Gráfico 12" descr="Internet estrutura de tópicos"/>
          <p:cNvPicPr/>
          <p:nvPr/>
        </p:nvPicPr>
        <p:blipFill>
          <a:blip r:embed="rId3"/>
          <a:stretch>
            <a:fillRect/>
          </a:stretch>
        </p:blipFill>
        <p:spPr>
          <a:xfrm>
            <a:off x="3504315" y="2807195"/>
            <a:ext cx="1845000" cy="1835640"/>
          </a:xfrm>
          <a:prstGeom prst="rect">
            <a:avLst/>
          </a:prstGeom>
          <a:ln w="0">
            <a:noFill/>
          </a:ln>
        </p:spPr>
      </p:pic>
      <p:sp>
        <p:nvSpPr>
          <p:cNvPr id="2" name="Text Placeholder 0"/>
          <p:cNvSpPr/>
          <p:nvPr/>
        </p:nvSpPr>
        <p:spPr>
          <a:xfrm>
            <a:off x="6191250" y="1987550"/>
            <a:ext cx="1758315" cy="819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◎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◉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pt-PT" altLang="en-US" dirty="0"/>
              <a:t>CSS3</a:t>
            </a:r>
          </a:p>
        </p:txBody>
      </p:sp>
      <p:sp>
        <p:nvSpPr>
          <p:cNvPr id="3" name="Text Placeholder 0"/>
          <p:cNvSpPr/>
          <p:nvPr/>
        </p:nvSpPr>
        <p:spPr>
          <a:xfrm>
            <a:off x="1215390" y="3315335"/>
            <a:ext cx="1758315" cy="819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◎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◉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pt-PT" altLang="en-US" sz="2800"/>
              <a:t>1995</a:t>
            </a:r>
          </a:p>
        </p:txBody>
      </p:sp>
      <p:sp>
        <p:nvSpPr>
          <p:cNvPr id="4" name="Text Placeholder 0"/>
          <p:cNvSpPr/>
          <p:nvPr/>
        </p:nvSpPr>
        <p:spPr>
          <a:xfrm>
            <a:off x="6191250" y="3315335"/>
            <a:ext cx="1758315" cy="819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◎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◉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●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○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Sans Pro"/>
              <a:buChar char="■"/>
              <a:defRPr sz="3600" b="0" i="1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buNone/>
            </a:pPr>
            <a:r>
              <a:rPr lang="pt-PT" altLang="en-US" sz="2800" dirty="0"/>
              <a:t>Atual</a:t>
            </a:r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Business Model Canvas</a:t>
            </a:r>
            <a:endParaRPr sz="1200"/>
          </a:p>
        </p:txBody>
      </p:sp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40</a:t>
            </a:fld>
            <a:endParaRPr lang="en-GB"/>
          </a:p>
        </p:txBody>
      </p:sp>
      <p:sp>
        <p:nvSpPr>
          <p:cNvPr id="526" name="Google Shape;526;p43"/>
          <p:cNvSpPr txBox="1"/>
          <p:nvPr/>
        </p:nvSpPr>
        <p:spPr>
          <a:xfrm>
            <a:off x="20472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0472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37304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5413575" y="493825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5413575" y="2069180"/>
            <a:ext cx="1683000" cy="1575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70967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364125" y="493825"/>
            <a:ext cx="1683000" cy="315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364125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4572000" y="3644534"/>
            <a:ext cx="4207800" cy="122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4286312" y="3719651"/>
            <a:ext cx="211273" cy="212538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6811641" y="569177"/>
            <a:ext cx="210666" cy="19134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3"/>
          <p:cNvSpPr/>
          <p:nvPr/>
        </p:nvSpPr>
        <p:spPr>
          <a:xfrm>
            <a:off x="1770102" y="569172"/>
            <a:ext cx="202661" cy="205065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3"/>
          <p:cNvSpPr/>
          <p:nvPr/>
        </p:nvSpPr>
        <p:spPr>
          <a:xfrm>
            <a:off x="8512669" y="569100"/>
            <a:ext cx="192798" cy="20568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43"/>
          <p:cNvGrpSpPr/>
          <p:nvPr/>
        </p:nvGrpSpPr>
        <p:grpSpPr>
          <a:xfrm>
            <a:off x="8482889" y="3719564"/>
            <a:ext cx="222362" cy="163303"/>
            <a:chOff x="4604550" y="3714775"/>
            <a:chExt cx="439625" cy="319075"/>
          </a:xfrm>
        </p:grpSpPr>
        <p:sp>
          <p:nvSpPr>
            <p:cNvPr id="540" name="Google Shape;540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43"/>
          <p:cNvGrpSpPr/>
          <p:nvPr/>
        </p:nvGrpSpPr>
        <p:grpSpPr>
          <a:xfrm>
            <a:off x="5154880" y="568971"/>
            <a:ext cx="184187" cy="237475"/>
            <a:chOff x="1959600" y="4980625"/>
            <a:chExt cx="364150" cy="464000"/>
          </a:xfrm>
        </p:grpSpPr>
        <p:sp>
          <p:nvSpPr>
            <p:cNvPr id="543" name="Google Shape;543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43"/>
          <p:cNvGrpSpPr/>
          <p:nvPr/>
        </p:nvGrpSpPr>
        <p:grpSpPr>
          <a:xfrm>
            <a:off x="6749663" y="2144173"/>
            <a:ext cx="272259" cy="264268"/>
            <a:chOff x="5233525" y="4954450"/>
            <a:chExt cx="538275" cy="516350"/>
          </a:xfrm>
        </p:grpSpPr>
        <p:sp>
          <p:nvSpPr>
            <p:cNvPr id="551" name="Google Shape;551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3"/>
          <p:cNvGrpSpPr/>
          <p:nvPr/>
        </p:nvGrpSpPr>
        <p:grpSpPr>
          <a:xfrm>
            <a:off x="3386590" y="2144175"/>
            <a:ext cx="277191" cy="254928"/>
            <a:chOff x="4556450" y="4963575"/>
            <a:chExt cx="548025" cy="498100"/>
          </a:xfrm>
        </p:grpSpPr>
        <p:sp>
          <p:nvSpPr>
            <p:cNvPr id="563" name="Google Shape;563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43"/>
          <p:cNvSpPr/>
          <p:nvPr/>
        </p:nvSpPr>
        <p:spPr>
          <a:xfrm>
            <a:off x="3433676" y="569177"/>
            <a:ext cx="222349" cy="22504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Funnel</a:t>
            </a:r>
          </a:p>
        </p:txBody>
      </p:sp>
      <p:sp>
        <p:nvSpPr>
          <p:cNvPr id="574" name="Google Shape;574;p4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41</a:t>
            </a:fld>
            <a:endParaRPr lang="en-GB"/>
          </a:p>
        </p:txBody>
      </p:sp>
      <p:grpSp>
        <p:nvGrpSpPr>
          <p:cNvPr id="575" name="Google Shape;575;p44"/>
          <p:cNvGrpSpPr/>
          <p:nvPr/>
        </p:nvGrpSpPr>
        <p:grpSpPr>
          <a:xfrm>
            <a:off x="855292" y="1032043"/>
            <a:ext cx="3608219" cy="3243858"/>
            <a:chOff x="3778727" y="4460423"/>
            <a:chExt cx="720160" cy="647438"/>
          </a:xfrm>
        </p:grpSpPr>
        <p:sp>
          <p:nvSpPr>
            <p:cNvPr id="576" name="Google Shape;576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r>
                <a:rPr lang="en-GB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r>
                <a:rPr lang="en-GB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r>
                <a:rPr lang="en-GB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r>
                <a:rPr lang="en-GB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r>
                <a:rPr lang="en-GB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r>
                <a:rPr lang="en-GB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583" name="Google Shape;583;p44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4" name="Google Shape;584;p44"/>
          <p:cNvSpPr txBox="1"/>
          <p:nvPr/>
        </p:nvSpPr>
        <p:spPr>
          <a:xfrm>
            <a:off x="5502050" y="1397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5" name="Google Shape;585;p44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6" name="Google Shape;586;p44"/>
          <p:cNvSpPr txBox="1"/>
          <p:nvPr/>
        </p:nvSpPr>
        <p:spPr>
          <a:xfrm>
            <a:off x="5502050" y="1878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7" name="Google Shape;587;p44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8" name="Google Shape;588;p44"/>
          <p:cNvSpPr txBox="1"/>
          <p:nvPr/>
        </p:nvSpPr>
        <p:spPr>
          <a:xfrm>
            <a:off x="5502050" y="2360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0" name="Google Shape;590;p44"/>
          <p:cNvSpPr txBox="1"/>
          <p:nvPr/>
        </p:nvSpPr>
        <p:spPr>
          <a:xfrm>
            <a:off x="5502050" y="2841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2" name="Google Shape;592;p44"/>
          <p:cNvSpPr txBox="1"/>
          <p:nvPr/>
        </p:nvSpPr>
        <p:spPr>
          <a:xfrm>
            <a:off x="5502050" y="3323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93" name="Google Shape;593;p44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4" name="Google Shape;594;p44"/>
          <p:cNvSpPr txBox="1"/>
          <p:nvPr/>
        </p:nvSpPr>
        <p:spPr>
          <a:xfrm>
            <a:off x="5502050" y="3805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Presentation</a:t>
            </a:r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42</a:t>
            </a:fld>
            <a:endParaRPr lang="en-GB"/>
          </a:p>
        </p:txBody>
      </p:sp>
      <p:pic>
        <p:nvPicPr>
          <p:cNvPr id="601" name="Google Shape;601;p45"/>
          <p:cNvPicPr preferRelativeResize="0"/>
          <p:nvPr/>
        </p:nvPicPr>
        <p:blipFill rotWithShape="1">
          <a:blip r:embed="rId3"/>
          <a:srcRect l="19633" t="9820" b="9812"/>
          <a:stretch>
            <a:fillRect/>
          </a:stretch>
        </p:blipFill>
        <p:spPr>
          <a:xfrm>
            <a:off x="85530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2" name="Google Shape;602;p45"/>
          <p:cNvSpPr txBox="1"/>
          <p:nvPr/>
        </p:nvSpPr>
        <p:spPr>
          <a:xfrm>
            <a:off x="86032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3" name="Google Shape;603;p4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3502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4" name="Google Shape;604;p45"/>
          <p:cNvSpPr txBox="1"/>
          <p:nvPr/>
        </p:nvSpPr>
        <p:spPr>
          <a:xfrm>
            <a:off x="284005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5" name="Google Shape;605;p45"/>
          <p:cNvPicPr preferRelativeResize="0"/>
          <p:nvPr/>
        </p:nvPicPr>
        <p:blipFill rotWithShape="1">
          <a:blip r:embed="rId5"/>
          <a:srcRect l="47271" t="22330" b="24940"/>
          <a:stretch>
            <a:fillRect/>
          </a:stretch>
        </p:blipFill>
        <p:spPr>
          <a:xfrm>
            <a:off x="4814750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6" name="Google Shape;606;p45"/>
          <p:cNvSpPr txBox="1"/>
          <p:nvPr/>
        </p:nvSpPr>
        <p:spPr>
          <a:xfrm>
            <a:off x="4819775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7" name="Google Shape;607;p45"/>
          <p:cNvPicPr preferRelativeResize="0"/>
          <p:nvPr/>
        </p:nvPicPr>
        <p:blipFill rotWithShape="1">
          <a:blip r:embed="rId6"/>
          <a:srcRect t="3926" b="29406"/>
          <a:stretch>
            <a:fillRect/>
          </a:stretch>
        </p:blipFill>
        <p:spPr>
          <a:xfrm>
            <a:off x="6794475" y="14551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8" name="Google Shape;608;p45"/>
          <p:cNvSpPr txBox="1"/>
          <p:nvPr/>
        </p:nvSpPr>
        <p:spPr>
          <a:xfrm>
            <a:off x="6799500" y="30742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-GB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Competitor Matrix</a:t>
            </a:r>
            <a:endParaRPr sz="1200"/>
          </a:p>
        </p:txBody>
      </p:sp>
      <p:sp>
        <p:nvSpPr>
          <p:cNvPr id="614" name="Google Shape;614;p46"/>
          <p:cNvSpPr/>
          <p:nvPr/>
        </p:nvSpPr>
        <p:spPr>
          <a:xfrm>
            <a:off x="694854" y="507665"/>
            <a:ext cx="7754400" cy="397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46"/>
          <p:cNvGrpSpPr/>
          <p:nvPr/>
        </p:nvGrpSpPr>
        <p:grpSpPr>
          <a:xfrm>
            <a:off x="856402" y="507668"/>
            <a:ext cx="7431090" cy="3975493"/>
            <a:chOff x="638138" y="467100"/>
            <a:chExt cx="7867750" cy="4194000"/>
          </a:xfrm>
        </p:grpSpPr>
        <p:cxnSp>
          <p:nvCxnSpPr>
            <p:cNvPr id="616" name="Google Shape;61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2" name="Google Shape;662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43</a:t>
            </a:fld>
            <a:endParaRPr lang="en-GB"/>
          </a:p>
        </p:txBody>
      </p:sp>
      <p:grpSp>
        <p:nvGrpSpPr>
          <p:cNvPr id="663" name="Google Shape;663;p46"/>
          <p:cNvGrpSpPr/>
          <p:nvPr/>
        </p:nvGrpSpPr>
        <p:grpSpPr>
          <a:xfrm>
            <a:off x="694864" y="673298"/>
            <a:ext cx="7754287" cy="3644106"/>
            <a:chOff x="467088" y="642474"/>
            <a:chExt cx="4194000" cy="3858239"/>
          </a:xfrm>
        </p:grpSpPr>
        <p:cxnSp>
          <p:nvCxnSpPr>
            <p:cNvPr id="664" name="Google Shape;66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86" name="Google Shape;686;p46"/>
          <p:cNvCxnSpPr/>
          <p:nvPr/>
        </p:nvCxnSpPr>
        <p:spPr>
          <a:xfrm>
            <a:off x="4572001" y="507665"/>
            <a:ext cx="0" cy="397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87" name="Google Shape;687;p46"/>
          <p:cNvCxnSpPr/>
          <p:nvPr/>
        </p:nvCxnSpPr>
        <p:spPr>
          <a:xfrm>
            <a:off x="694854" y="2495400"/>
            <a:ext cx="775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88" name="Google Shape;688;p46"/>
          <p:cNvSpPr txBox="1"/>
          <p:nvPr/>
        </p:nvSpPr>
        <p:spPr>
          <a:xfrm rot="-5400000">
            <a:off x="9375" y="2417251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9" name="Google Shape;689;p46"/>
          <p:cNvSpPr txBox="1"/>
          <p:nvPr/>
        </p:nvSpPr>
        <p:spPr>
          <a:xfrm rot="5400000">
            <a:off x="7919675" y="2417213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0" name="Google Shape;690;p46"/>
          <p:cNvSpPr txBox="1"/>
          <p:nvPr/>
        </p:nvSpPr>
        <p:spPr>
          <a:xfrm>
            <a:off x="3964512" y="4483098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>
            <a:off x="3964464" y="351525"/>
            <a:ext cx="1215000" cy="1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6877378" y="846888"/>
            <a:ext cx="944700" cy="94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3" name="Google Shape;693;p46"/>
          <p:cNvSpPr/>
          <p:nvPr/>
        </p:nvSpPr>
        <p:spPr>
          <a:xfrm>
            <a:off x="3210409" y="1289748"/>
            <a:ext cx="827400" cy="82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1559819" y="3345464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5568396" y="2850916"/>
            <a:ext cx="690000" cy="69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6419193" y="3276751"/>
            <a:ext cx="827400" cy="82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4757930" y="599779"/>
            <a:ext cx="690000" cy="69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1306074" y="961387"/>
            <a:ext cx="441300" cy="441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Weekly Planner</a:t>
            </a:r>
          </a:p>
        </p:txBody>
      </p:sp>
      <p:sp>
        <p:nvSpPr>
          <p:cNvPr id="704" name="Google Shape;704;p4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44</a:t>
            </a:fld>
            <a:endParaRPr lang="en-GB"/>
          </a:p>
        </p:txBody>
      </p:sp>
      <p:graphicFrame>
        <p:nvGraphicFramePr>
          <p:cNvPr id="705" name="Google Shape;705;p47"/>
          <p:cNvGraphicFramePr/>
          <p:nvPr/>
        </p:nvGraphicFramePr>
        <p:xfrm>
          <a:off x="855300" y="1093725"/>
          <a:ext cx="7530600" cy="3000000"/>
        </p:xfrm>
        <a:graphic>
          <a:graphicData uri="http://schemas.openxmlformats.org/drawingml/2006/table">
            <a:tbl>
              <a:tblPr>
                <a:noFill/>
                <a:tableStyleId>{6398DAF6-0271-4389-B3DC-BA433CC306D7}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FD8DC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45</a:t>
            </a:fld>
            <a:endParaRPr lang="en-GB"/>
          </a:p>
        </p:txBody>
      </p:sp>
      <p:sp>
        <p:nvSpPr>
          <p:cNvPr id="711" name="Google Shape;711;p48"/>
          <p:cNvSpPr txBox="1"/>
          <p:nvPr/>
        </p:nvSpPr>
        <p:spPr>
          <a:xfrm>
            <a:off x="6324775" y="383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900" b="1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-GB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-GB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-GB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712" name="Google Shape;712;p48"/>
          <p:cNvGrpSpPr/>
          <p:nvPr/>
        </p:nvGrpSpPr>
        <p:grpSpPr>
          <a:xfrm>
            <a:off x="424947" y="404794"/>
            <a:ext cx="342903" cy="447293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977639" y="470816"/>
            <a:ext cx="372594" cy="310144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550818" y="469282"/>
            <a:ext cx="356204" cy="31321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148120" y="458029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2733088" y="459058"/>
            <a:ext cx="251793" cy="333679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20462" y="433960"/>
            <a:ext cx="336767" cy="38383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61051" y="457525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47" name="Google Shape;747;p48"/>
          <p:cNvGrpSpPr/>
          <p:nvPr/>
        </p:nvGrpSpPr>
        <p:grpSpPr>
          <a:xfrm>
            <a:off x="430074" y="980516"/>
            <a:ext cx="342882" cy="418128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554390" y="1041431"/>
            <a:ext cx="349060" cy="298882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118449" y="1016373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1" name="Google Shape;761;p48"/>
          <p:cNvSpPr/>
          <p:nvPr/>
        </p:nvSpPr>
        <p:spPr>
          <a:xfrm>
            <a:off x="2683959" y="1033772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3254071" y="1036336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3830339" y="1039404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78785" y="1018906"/>
            <a:ext cx="350068" cy="35057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901807" y="979507"/>
            <a:ext cx="433992" cy="422729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403451" y="1628920"/>
            <a:ext cx="391001" cy="264085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968435" y="1564432"/>
            <a:ext cx="391001" cy="382827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545690" y="1572627"/>
            <a:ext cx="366458" cy="366437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109141" y="1571093"/>
            <a:ext cx="369505" cy="369505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690599" y="15875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273906" y="1543462"/>
            <a:ext cx="299911" cy="424768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791296" y="1634551"/>
            <a:ext cx="395098" cy="242589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75213" y="1575191"/>
            <a:ext cx="357234" cy="361310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939167" y="1564432"/>
            <a:ext cx="359272" cy="376691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491859" y="1574161"/>
            <a:ext cx="383835" cy="363369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446947" y="2157573"/>
            <a:ext cx="304009" cy="326513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003757" y="2160641"/>
            <a:ext cx="320378" cy="320378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568720" y="2160641"/>
            <a:ext cx="320399" cy="320378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133704" y="2160641"/>
            <a:ext cx="320378" cy="320378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773409" y="2105378"/>
            <a:ext cx="170937" cy="426827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18716" y="2159611"/>
            <a:ext cx="140237" cy="318339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351190" y="2107416"/>
            <a:ext cx="145343" cy="422729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93811" y="2152016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948896" y="2158077"/>
            <a:ext cx="345971" cy="325505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544193" y="2686206"/>
            <a:ext cx="109538" cy="399195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561113" y="2670435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68" name="Google Shape;868;p48"/>
          <p:cNvSpPr/>
          <p:nvPr/>
        </p:nvSpPr>
        <p:spPr>
          <a:xfrm>
            <a:off x="1039605" y="2670435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099937" y="2699002"/>
            <a:ext cx="387933" cy="367467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10881" y="2707797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339386" y="2727159"/>
            <a:ext cx="435022" cy="323445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250372" y="2708731"/>
            <a:ext cx="342882" cy="350068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407044" y="3298279"/>
            <a:ext cx="397136" cy="305017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983886" y="2691427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886" name="Google Shape;886;p48"/>
          <p:cNvGrpSpPr/>
          <p:nvPr/>
        </p:nvGrpSpPr>
        <p:grpSpPr>
          <a:xfrm>
            <a:off x="975096" y="3323872"/>
            <a:ext cx="377700" cy="253852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545186" y="3304414"/>
            <a:ext cx="367467" cy="287115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113742" y="3299813"/>
            <a:ext cx="360301" cy="295814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696125" y="3279346"/>
            <a:ext cx="333700" cy="329077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233982" y="3321813"/>
            <a:ext cx="369526" cy="26818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798966" y="3321813"/>
            <a:ext cx="369505" cy="26818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77251" y="3294181"/>
            <a:ext cx="353136" cy="313738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922273" y="3254258"/>
            <a:ext cx="393060" cy="393060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512346" y="3279346"/>
            <a:ext cx="342882" cy="342903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413180" y="3830000"/>
            <a:ext cx="371564" cy="371543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962843" y="390229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4" name="Google Shape;944;p48"/>
          <p:cNvSpPr/>
          <p:nvPr/>
        </p:nvSpPr>
        <p:spPr>
          <a:xfrm>
            <a:off x="3253566" y="3845478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2688561" y="3866974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3817038" y="3843944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56785" y="3848932"/>
            <a:ext cx="394068" cy="325505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941731" y="3838699"/>
            <a:ext cx="354145" cy="354145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977639" y="4403683"/>
            <a:ext cx="372594" cy="360301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575885" y="4385760"/>
            <a:ext cx="306068" cy="38999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118365" y="4400615"/>
            <a:ext cx="351077" cy="360806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649057" y="4403683"/>
            <a:ext cx="419662" cy="349543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264177" y="4385760"/>
            <a:ext cx="319369" cy="380263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919710" y="4470713"/>
            <a:ext cx="404323" cy="220085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537918" y="4428247"/>
            <a:ext cx="290183" cy="333679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229905" y="452892"/>
            <a:ext cx="387933" cy="345971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517452" y="459553"/>
            <a:ext cx="332670" cy="332670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949905" y="467223"/>
            <a:ext cx="337797" cy="319873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995058" y="980516"/>
            <a:ext cx="342882" cy="418128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481122" y="996380"/>
            <a:ext cx="405331" cy="388962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575804" y="2148349"/>
            <a:ext cx="215966" cy="342399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677193" y="2775257"/>
            <a:ext cx="363369" cy="221115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551219" y="2707701"/>
            <a:ext cx="265115" cy="372594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599945" y="3802369"/>
            <a:ext cx="256416" cy="414535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143937" y="3831534"/>
            <a:ext cx="309640" cy="392030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512346" y="3821805"/>
            <a:ext cx="342882" cy="38383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327619" y="4363760"/>
            <a:ext cx="452420" cy="433992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58538" y="4371429"/>
            <a:ext cx="460615" cy="418653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375820" y="4462014"/>
            <a:ext cx="445255" cy="246182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7320094" y="1875175"/>
            <a:ext cx="433992" cy="422729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436114" y="2581077"/>
            <a:ext cx="1079481" cy="1051467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436257" y="1875175"/>
            <a:ext cx="433992" cy="422729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7512255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628418" y="211155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913953" y="3169090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4" name="Google Shape;116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70" name="Google Shape;117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1" name="Google Shape;117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75" name="Google Shape;117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6" name="Google Shape;117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0" name="Google Shape;118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85" name="Google Shape;118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6" name="Google Shape;118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0" name="Google Shape;119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5" name="Google Shape;119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00" name="Google Shape;120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1" name="Google Shape;120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07" name="Google Shape;120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08" name="Google Shape;120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1" name="Google Shape;121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14" name="Google Shape;121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5" name="Google Shape;121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1" name="Google Shape;122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2" name="Google Shape;122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7" name="Google Shape;122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28" name="Google Shape;122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31" name="Google Shape;123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2" name="Google Shape;123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3" name="Google Shape;123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4" name="Google Shape;123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5" name="Google Shape;123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6" name="Google Shape;123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43" name="Google Shape;124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49" name="Google Shape;124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0" name="Google Shape;125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54" name="Google Shape;125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5" name="Google Shape;125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1" name="Google Shape;126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67" name="Google Shape;126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68" name="Google Shape;126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72" name="Google Shape;127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3" name="Google Shape;127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77" name="Google Shape;127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78" name="Google Shape;127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83" name="Google Shape;128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4" name="Google Shape;128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5" name="Google Shape;128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6" name="Google Shape;128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7" name="Google Shape;128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294" name="Google Shape;129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5" name="Google Shape;129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98" name="Google Shape;129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299" name="Google Shape;129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0" name="Google Shape;130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309" name="Google Shape;130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0" name="Google Shape;131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6" name="Google Shape;132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4" name="Google Shape;133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38" name="Google Shape;133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39" name="Google Shape;133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43" name="Google Shape;134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4" name="Google Shape;134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0" name="Google Shape;135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56" name="Google Shape;135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57" name="Google Shape;135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60" name="Google Shape;136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1" name="Google Shape;136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66" name="Google Shape;136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67" name="Google Shape;136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73" name="Google Shape;137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4" name="Google Shape;137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77" name="Google Shape;137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78" name="Google Shape;137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3" name="Google Shape;138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0" name="Google Shape;139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398" name="Google Shape;139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3" name="Google Shape;140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06" name="Google Shape;140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07" name="Google Shape;140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10" name="Google Shape;141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1" name="Google Shape;141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15" name="Google Shape;141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6" name="Google Shape;141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20" name="Google Shape;142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1" name="Google Shape;142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27" name="Google Shape;142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9" name="Google Shape;142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0" name="Google Shape;143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1" name="Google Shape;143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33" name="Google Shape;143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4" name="Google Shape;143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41" name="Google Shape;144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2" name="Google Shape;144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54" name="Google Shape;145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5" name="Google Shape;145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59" name="Google Shape;145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0" name="Google Shape;146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63" name="Google Shape;146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4" name="Google Shape;146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1" name="Google Shape;147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0" name="Google Shape;148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92" name="Google Shape;149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3" name="Google Shape;149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5" name="Google Shape;149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6" name="Google Shape;149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05" name="Google Shape;150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6" name="Google Shape;150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8" name="Google Shape;150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9" name="Google Shape;150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18" name="Google Shape;151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19" name="Google Shape;151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1" name="Google Shape;152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2" name="Google Shape;152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6" name="Google Shape;152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1879183" y="4379878"/>
            <a:ext cx="445738" cy="442950"/>
            <a:chOff x="1879183" y="4379878"/>
            <a:chExt cx="445738" cy="442950"/>
          </a:xfrm>
        </p:grpSpPr>
        <p:sp>
          <p:nvSpPr>
            <p:cNvPr id="1542" name="Google Shape;1542;p49"/>
            <p:cNvSpPr/>
            <p:nvPr/>
          </p:nvSpPr>
          <p:spPr>
            <a:xfrm>
              <a:off x="1879183" y="4379878"/>
              <a:ext cx="445738" cy="303917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1879183" y="4683795"/>
              <a:ext cx="262365" cy="72893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1977511" y="4711043"/>
              <a:ext cx="164036" cy="45646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1977511" y="4756688"/>
              <a:ext cx="82018" cy="66140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46" name="Google Shape;154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47" name="Google Shape;154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48" name="Google Shape;154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51" name="Google Shape;155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2" name="Google Shape;155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55" name="Google Shape;155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6" name="Google Shape;155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59" name="Google Shape;155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0" name="Google Shape;156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563" name="Google Shape;156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4" name="Google Shape;156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5" name="Google Shape;156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6" name="Google Shape;156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7" name="Google Shape;156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72" name="Google Shape;157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3" name="Google Shape;157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5" name="Google Shape;157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6" name="Google Shape;157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97" name="Google Shape;159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598" name="Google Shape;159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599" name="Google Shape;159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0" name="Google Shape;160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601" name="Google Shape;160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 panose="020F0502020204030204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607" name="Google Shape;1607;p49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Diagrams and infographics</a:t>
            </a:r>
            <a:endParaRPr sz="2000"/>
          </a:p>
        </p:txBody>
      </p:sp>
      <p:sp>
        <p:nvSpPr>
          <p:cNvPr id="1608" name="Google Shape;1608;p4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0"/>
          <p:cNvSpPr txBox="1"/>
          <p:nvPr/>
        </p:nvSpPr>
        <p:spPr>
          <a:xfrm>
            <a:off x="808100" y="838100"/>
            <a:ext cx="80325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4" name="Google Shape;1614;p50"/>
          <p:cNvSpPr txBox="1"/>
          <p:nvPr/>
        </p:nvSpPr>
        <p:spPr>
          <a:xfrm>
            <a:off x="808100" y="231408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-GB" sz="2400">
                <a:solidFill>
                  <a:srgbClr val="FFFFFF"/>
                </a:solidFill>
                <a:highlight>
                  <a:schemeClr val="accen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5" name="Google Shape;1615;p5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0" name="Google Shape;1620;p51">
            <a:hlinkClick r:id="rId3"/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1" name="Google Shape;162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grpSp>
        <p:nvGrpSpPr>
          <p:cNvPr id="1622" name="Google Shape;162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23" name="Google Shape;162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24" name="Google Shape;162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2000505000000020004"/>
                    <a:ea typeface="Montserrat" panose="02000505000000020004"/>
                    <a:cs typeface="Montserrat" panose="02000505000000020004"/>
                    <a:sym typeface="Montserrat" panose="02000505000000020004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 panose="02000505000000020004"/>
                  <a:ea typeface="Montserrat" panose="02000505000000020004"/>
                  <a:cs typeface="Montserrat" panose="02000505000000020004"/>
                  <a:sym typeface="Montserrat" panose="02000505000000020004"/>
                </a:endParaRPr>
              </a:p>
            </p:txBody>
          </p:sp>
          <p:sp>
            <p:nvSpPr>
              <p:cNvPr id="1625" name="Google Shape;162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6" name="Google Shape;162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27" name="Google Shape;162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2000505000000020004"/>
                    <a:ea typeface="Montserrat" panose="02000505000000020004"/>
                    <a:cs typeface="Montserrat" panose="02000505000000020004"/>
                    <a:sym typeface="Montserrat" panose="02000505000000020004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 panose="02000505000000020004"/>
                  <a:ea typeface="Montserrat" panose="02000505000000020004"/>
                  <a:cs typeface="Montserrat" panose="02000505000000020004"/>
                  <a:sym typeface="Montserrat" panose="02000505000000020004"/>
                </a:endParaRPr>
              </a:p>
            </p:txBody>
          </p:sp>
          <p:sp>
            <p:nvSpPr>
              <p:cNvPr id="1628" name="Google Shape;162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29" name="Google Shape;162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0" name="Google Shape;163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2000505000000020004"/>
                    <a:ea typeface="Montserrat" panose="02000505000000020004"/>
                    <a:cs typeface="Montserrat" panose="02000505000000020004"/>
                    <a:sym typeface="Montserrat" panose="02000505000000020004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 panose="02000505000000020004"/>
                  <a:ea typeface="Montserrat" panose="02000505000000020004"/>
                  <a:cs typeface="Montserrat" panose="02000505000000020004"/>
                  <a:sym typeface="Montserrat" panose="02000505000000020004"/>
                </a:endParaRPr>
              </a:p>
            </p:txBody>
          </p:sp>
          <p:sp>
            <p:nvSpPr>
              <p:cNvPr id="1631" name="Google Shape;163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2" name="Google Shape;163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33" name="Google Shape;163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434343"/>
                    </a:solidFill>
                    <a:latin typeface="Montserrat" panose="02000505000000020004"/>
                    <a:ea typeface="Montserrat" panose="02000505000000020004"/>
                    <a:cs typeface="Montserrat" panose="02000505000000020004"/>
                    <a:sym typeface="Montserrat" panose="02000505000000020004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 panose="02000505000000020004"/>
                  <a:ea typeface="Montserrat" panose="02000505000000020004"/>
                  <a:cs typeface="Montserrat" panose="02000505000000020004"/>
                  <a:sym typeface="Montserrat" panose="02000505000000020004"/>
                </a:endParaRPr>
              </a:p>
            </p:txBody>
          </p:sp>
          <p:sp>
            <p:nvSpPr>
              <p:cNvPr id="1634" name="Google Shape;163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/>
              <a:t>Pra quê CSS?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  <p:pic>
        <p:nvPicPr>
          <p:cNvPr id="2" name="Picture 0" descr="w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65" y="3157220"/>
            <a:ext cx="4099560" cy="1986280"/>
          </a:xfrm>
          <a:prstGeom prst="rect">
            <a:avLst/>
          </a:prstGeom>
        </p:spPr>
      </p:pic>
      <p:sp>
        <p:nvSpPr>
          <p:cNvPr id="3" name="CustomShape 2"/>
          <p:cNvSpPr/>
          <p:nvPr/>
        </p:nvSpPr>
        <p:spPr>
          <a:xfrm>
            <a:off x="450850" y="1111250"/>
            <a:ext cx="5244465" cy="2519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3"/>
          <p:cNvSpPr/>
          <p:nvPr/>
        </p:nvSpPr>
        <p:spPr>
          <a:xfrm>
            <a:off x="450850" y="3525520"/>
            <a:ext cx="5210175" cy="5194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262626"/>
                </a:solidFill>
                <a:latin typeface="Source Sans Pro" charset="0"/>
                <a:ea typeface="DejaVu Sans" panose="020B0603030804020204"/>
                <a:cs typeface="Source Sans Pro" charset="0"/>
              </a:rPr>
              <a:t>Página web</a:t>
            </a:r>
            <a:endParaRPr lang="pt-BR" sz="2800" b="0" strike="noStrike" spc="-1">
              <a:latin typeface="Source Sans Pro" charset="0"/>
              <a:cs typeface="Source Sans Pro" charset="0"/>
            </a:endParaRPr>
          </a:p>
          <a:p>
            <a:pPr algn="ctr">
              <a:lnSpc>
                <a:spcPct val="114000"/>
              </a:lnSpc>
              <a:spcAft>
                <a:spcPts val="600"/>
              </a:spcAft>
              <a:tabLst>
                <a:tab pos="0" algn="l"/>
              </a:tabLst>
            </a:pPr>
            <a:endParaRPr lang="pt-BR" sz="2800" b="0" strike="noStrike" spc="-1">
              <a:latin typeface="Arial" panose="020B0604020202020204"/>
            </a:endParaRPr>
          </a:p>
          <a:p>
            <a:pPr algn="ctr">
              <a:lnSpc>
                <a:spcPct val="114000"/>
              </a:lnSpc>
              <a:spcAft>
                <a:spcPts val="600"/>
              </a:spcAft>
              <a:tabLst>
                <a:tab pos="0" algn="l"/>
              </a:tabLst>
            </a:pP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624205" y="1295400"/>
            <a:ext cx="2394585" cy="172593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CONTEÚDO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3208655" y="1296035"/>
            <a:ext cx="2394585" cy="172593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APARÊNCIA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628650" y="3021965"/>
            <a:ext cx="2390140" cy="2914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262626"/>
                </a:solidFill>
                <a:latin typeface="Calibri" panose="020F0502020204030204"/>
                <a:ea typeface="DejaVu Sans" panose="020B0603030804020204"/>
              </a:rPr>
              <a:t>HTML5</a:t>
            </a:r>
            <a:endParaRPr lang="pt-BR" sz="2800" b="0" strike="noStrike" spc="-1">
              <a:latin typeface="Arial" panose="020B0604020202020204"/>
            </a:endParaRPr>
          </a:p>
          <a:p>
            <a:pPr algn="ctr">
              <a:lnSpc>
                <a:spcPct val="114000"/>
              </a:lnSpc>
              <a:spcAft>
                <a:spcPts val="600"/>
              </a:spcAft>
              <a:tabLst>
                <a:tab pos="0" algn="l"/>
              </a:tabLst>
            </a:pPr>
            <a:endParaRPr lang="pt-BR" sz="2800" b="0" strike="noStrike" spc="-1">
              <a:latin typeface="Arial" panose="020B0604020202020204"/>
            </a:endParaRPr>
          </a:p>
          <a:p>
            <a:pPr algn="ctr">
              <a:lnSpc>
                <a:spcPct val="114000"/>
              </a:lnSpc>
              <a:spcAft>
                <a:spcPts val="600"/>
              </a:spcAft>
              <a:tabLst>
                <a:tab pos="0" algn="l"/>
              </a:tabLst>
            </a:pP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3208655" y="3021965"/>
            <a:ext cx="2390140" cy="2914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13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pt-BR" sz="2800" b="0" strike="noStrike" spc="-1">
                <a:solidFill>
                  <a:srgbClr val="262626"/>
                </a:solidFill>
                <a:latin typeface="Calibri" panose="020F0502020204030204"/>
                <a:ea typeface="DejaVu Sans" panose="020B0603030804020204"/>
              </a:rPr>
              <a:t>CSS3</a:t>
            </a:r>
            <a:endParaRPr lang="pt-BR" sz="2800" b="0" strike="noStrike" spc="-1">
              <a:latin typeface="Arial" panose="020B0604020202020204"/>
            </a:endParaRPr>
          </a:p>
          <a:p>
            <a:pPr algn="ctr">
              <a:lnSpc>
                <a:spcPct val="114000"/>
              </a:lnSpc>
              <a:spcAft>
                <a:spcPts val="600"/>
              </a:spcAft>
              <a:tabLst>
                <a:tab pos="0" algn="l"/>
              </a:tabLst>
            </a:pPr>
            <a:endParaRPr lang="pt-BR" sz="2800" b="0" strike="noStrike" spc="-1">
              <a:latin typeface="Arial" panose="020B0604020202020204"/>
            </a:endParaRPr>
          </a:p>
          <a:p>
            <a:pPr algn="ctr">
              <a:lnSpc>
                <a:spcPct val="114000"/>
              </a:lnSpc>
              <a:spcAft>
                <a:spcPts val="600"/>
              </a:spcAft>
              <a:tabLst>
                <a:tab pos="0" algn="l"/>
              </a:tabLst>
            </a:pP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450865" y="3656110"/>
            <a:ext cx="89892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100" b="0" strike="noStrike" spc="-1">
                <a:solidFill>
                  <a:srgbClr val="000000"/>
                </a:solidFill>
                <a:latin typeface="Calibri" panose="020F0502020204030204"/>
                <a:ea typeface="DejaVu Sans" panose="020B0603030804020204"/>
              </a:rPr>
              <a:t>Fonte: Autor</a:t>
            </a:r>
            <a:endParaRPr lang="pt-BR" sz="1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  <p:bldP spid="490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533400" y="1252131"/>
            <a:ext cx="477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 sz="5000" b="1"/>
              <a:t>Características</a:t>
            </a: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6805299" y="540952"/>
            <a:ext cx="143700" cy="377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grpSp>
        <p:nvGrpSpPr>
          <p:cNvPr id="869" name="Google Shape;869;p48"/>
          <p:cNvGrpSpPr/>
          <p:nvPr/>
        </p:nvGrpSpPr>
        <p:grpSpPr>
          <a:xfrm>
            <a:off x="6151880" y="1483360"/>
            <a:ext cx="1024255" cy="906145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22225">
                  <a:solidFill>
                    <a:srgbClr val="0091EA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  <a:scene3d>
                <a:camera prst="orthographicFront"/>
                <a:lightRig rig="threePt" dir="t"/>
              </a:scene3d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22225">
                  <a:solidFill>
                    <a:srgbClr val="0091EA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/>
              <a:t>Principais características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151" name="Google Shape;151;p21"/>
          <p:cNvSpPr txBox="1"/>
          <p:nvPr/>
        </p:nvSpPr>
        <p:spPr>
          <a:xfrm>
            <a:off x="513080" y="1010285"/>
            <a:ext cx="7459980" cy="2206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57200" indent="-456565" algn="l">
              <a:lnSpc>
                <a:spcPct val="113000"/>
              </a:lnSpc>
              <a:spcAft>
                <a:spcPts val="600"/>
              </a:spcAft>
              <a:buClr>
                <a:srgbClr val="262626"/>
              </a:buClr>
              <a:buFont typeface="Arial" panose="020B0604020202020204"/>
              <a:buChar char="•"/>
            </a:pPr>
            <a:r>
              <a:rPr lang="pt-BR" spc="-1">
                <a:solidFill>
                  <a:srgbClr val="262626"/>
                </a:solidFill>
                <a:latin typeface="Source Sans Pro" charset="0"/>
                <a:ea typeface="DejaVu Sans" panose="020B0603030804020204"/>
                <a:cs typeface="Source Sans Pro" charset="0"/>
                <a:sym typeface="+mn-ea"/>
              </a:rPr>
              <a:t>Disponibiliza formas diferentes de lidar com o conteúdo de uma página (inline, tag de estilo, e externamente)</a:t>
            </a:r>
            <a:endParaRPr lang="pt-BR" b="0" strike="noStrike" spc="-1">
              <a:latin typeface="Source Sans Pro" charset="0"/>
              <a:cs typeface="Source Sans Pro" charset="0"/>
            </a:endParaRPr>
          </a:p>
          <a:p>
            <a:pPr marL="457200" indent="-456565" algn="l">
              <a:lnSpc>
                <a:spcPct val="113000"/>
              </a:lnSpc>
              <a:spcAft>
                <a:spcPts val="600"/>
              </a:spcAft>
              <a:buClr>
                <a:srgbClr val="262626"/>
              </a:buClr>
              <a:buFont typeface="Arial" panose="020B0604020202020204"/>
              <a:buChar char="•"/>
            </a:pPr>
            <a:r>
              <a:rPr lang="pt-BR" spc="-1">
                <a:solidFill>
                  <a:srgbClr val="262626"/>
                </a:solidFill>
                <a:latin typeface="Source Sans Pro" charset="0"/>
                <a:ea typeface="DejaVu Sans" panose="020B0603030804020204"/>
                <a:cs typeface="Source Sans Pro" charset="0"/>
                <a:sym typeface="+mn-ea"/>
              </a:rPr>
              <a:t>Permite modificar o comportamento de determinado conteúdo. </a:t>
            </a:r>
            <a:endParaRPr lang="pt-BR" b="0" strike="noStrike" spc="-1">
              <a:latin typeface="Source Sans Pro" charset="0"/>
              <a:cs typeface="Source Sans Pro" charset="0"/>
            </a:endParaRPr>
          </a:p>
          <a:p>
            <a:pPr marL="457200" indent="-456565" algn="l">
              <a:lnSpc>
                <a:spcPct val="113000"/>
              </a:lnSpc>
              <a:spcAft>
                <a:spcPts val="600"/>
              </a:spcAft>
              <a:buClr>
                <a:srgbClr val="262626"/>
              </a:buClr>
              <a:buFont typeface="Arial" panose="020B0604020202020204"/>
              <a:buChar char="•"/>
            </a:pPr>
            <a:r>
              <a:rPr lang="pt-BR" spc="-1">
                <a:solidFill>
                  <a:srgbClr val="262626"/>
                </a:solidFill>
                <a:latin typeface="Source Sans Pro" charset="0"/>
                <a:ea typeface="DejaVu Sans" panose="020B0603030804020204"/>
                <a:cs typeface="Source Sans Pro" charset="0"/>
                <a:sym typeface="+mn-ea"/>
              </a:rPr>
              <a:t>É o principal responsável pela configuração de aparência. Para programar para web, é necessário saber CSS.</a:t>
            </a:r>
            <a:endParaRPr lang="pt-BR" b="0" strike="noStrike" spc="-1">
              <a:latin typeface="Source Sans Pro" charset="0"/>
              <a:cs typeface="Source Sans Pro" charset="0"/>
            </a:endParaRPr>
          </a:p>
          <a:p>
            <a:pPr marL="457200" lvl="0" indent="-456565" algn="l" rtl="0">
              <a:lnSpc>
                <a:spcPct val="113000"/>
              </a:lnSpc>
              <a:spcBef>
                <a:spcPts val="600"/>
              </a:spcBef>
              <a:spcAft>
                <a:spcPts val="600"/>
              </a:spcAft>
              <a:buClr>
                <a:srgbClr val="262626"/>
              </a:buClr>
              <a:buFont typeface="Arial" panose="020B0604020202020204"/>
              <a:buChar char="•"/>
            </a:pPr>
            <a:endParaRPr lang="pt-PT" altLang="en-GB">
              <a:latin typeface="Source Sans Pro" charset="0"/>
              <a:cs typeface="Source Sans Pro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/>
              <a:t>Utilizando CSS</a:t>
            </a: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altLang="en-GB" b="1"/>
              <a:t>inline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altLang="en-GB"/>
              <a:t>Quando, com o apoio do atributo style se aplica CSS direto em uma determinada Tag.</a:t>
            </a: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altLang="en-GB" b="1"/>
              <a:t>Interno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altLang="en-GB"/>
              <a:t>Quando se constroi um bloco de código CSS utilizando o elemento &lt;style&gt; &lt;/style&gt; dentro do arquivo HTML.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altLang="en-GB" b="1"/>
              <a:t>Externo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PT" altLang="en-GB"/>
              <a:t>Quando se cria um arquivo .css com todas as configuações de estilo. No arquivo HTML configura com o elemento &lt;link&gt; para importar o arquivo CSS criado.</a:t>
            </a: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altLang="en-GB"/>
              <a:t>CSS inline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86150" y="1504950"/>
            <a:ext cx="3651000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Quando</a:t>
            </a:r>
            <a:r>
              <a:rPr lang="en-GB" dirty="0"/>
              <a:t> se </a:t>
            </a:r>
            <a:r>
              <a:rPr lang="en-GB" dirty="0" err="1"/>
              <a:t>utilizar</a:t>
            </a:r>
            <a:r>
              <a:rPr lang="en-GB" dirty="0"/>
              <a:t> o </a:t>
            </a:r>
            <a:r>
              <a:rPr lang="en-GB" dirty="0" err="1"/>
              <a:t>atributo</a:t>
            </a:r>
            <a:r>
              <a:rPr lang="en-GB" dirty="0"/>
              <a:t> style para </a:t>
            </a:r>
            <a:r>
              <a:rPr lang="en-GB" dirty="0" err="1"/>
              <a:t>estilizar</a:t>
            </a:r>
            <a:r>
              <a:rPr lang="en-GB" dirty="0"/>
              <a:t> um </a:t>
            </a:r>
            <a:r>
              <a:rPr lang="en-GB" dirty="0" err="1"/>
              <a:t>determinado</a:t>
            </a:r>
            <a:r>
              <a:rPr lang="en-GB" dirty="0"/>
              <a:t> </a:t>
            </a:r>
            <a:r>
              <a:rPr lang="en-GB" dirty="0" err="1"/>
              <a:t>elemento</a:t>
            </a:r>
            <a:r>
              <a:rPr lang="en-GB" dirty="0"/>
              <a:t> do HTML.</a:t>
            </a: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00" y="1880106"/>
            <a:ext cx="2456700" cy="247784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2111</Words>
  <Application>Microsoft Office PowerPoint</Application>
  <PresentationFormat>Apresentação na tela (16:9)</PresentationFormat>
  <Paragraphs>443</Paragraphs>
  <Slides>48</Slides>
  <Notes>48</Notes>
  <HiddenSlides>30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6" baseType="lpstr">
      <vt:lpstr>Calibri</vt:lpstr>
      <vt:lpstr>Inter</vt:lpstr>
      <vt:lpstr>Montserrat</vt:lpstr>
      <vt:lpstr>Source Sans Pro</vt:lpstr>
      <vt:lpstr>Roboto Slab</vt:lpstr>
      <vt:lpstr>Arial</vt:lpstr>
      <vt:lpstr>Arial Unicode MS</vt:lpstr>
      <vt:lpstr>Cordelia template</vt:lpstr>
      <vt:lpstr>CSS3</vt:lpstr>
      <vt:lpstr>1. Cascading Style Sheets</vt:lpstr>
      <vt:lpstr>Material de estudo Referência</vt:lpstr>
      <vt:lpstr>Apresentação do PowerPoint</vt:lpstr>
      <vt:lpstr>Pra quê CSS?</vt:lpstr>
      <vt:lpstr>Características</vt:lpstr>
      <vt:lpstr>Principais características</vt:lpstr>
      <vt:lpstr>Utilizando CSS</vt:lpstr>
      <vt:lpstr>CSS inline</vt:lpstr>
      <vt:lpstr>CSS interno</vt:lpstr>
      <vt:lpstr>CSS externo</vt:lpstr>
      <vt:lpstr>Linguagem de Folhas de estilo</vt:lpstr>
      <vt:lpstr>Anatomia de um conjunto de regras CSS</vt:lpstr>
      <vt:lpstr>Partes importantes</vt:lpstr>
      <vt:lpstr>Definições</vt:lpstr>
      <vt:lpstr>Let’s do this</vt:lpstr>
      <vt:lpstr>Tipos de seletores</vt:lpstr>
      <vt:lpstr>Tipos de seletores</vt:lpstr>
      <vt:lpstr>Apresentação do PowerPoint</vt:lpstr>
      <vt:lpstr>Use charts to explain your ideas</vt:lpstr>
      <vt:lpstr>Or diagrams to explain complex ideas</vt:lpstr>
      <vt:lpstr>And tables to compare data</vt:lpstr>
      <vt:lpstr>Maps</vt:lpstr>
      <vt:lpstr>89,526,124</vt:lpstr>
      <vt:lpstr>Presentation design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Apresentação do PowerPoint</vt:lpstr>
      <vt:lpstr>Diagrams and infographics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/>
  <cp:lastModifiedBy>Leonardo Santiago Sidon da Rocha</cp:lastModifiedBy>
  <cp:revision>13</cp:revision>
  <dcterms:created xsi:type="dcterms:W3CDTF">2021-08-30T13:36:37Z</dcterms:created>
  <dcterms:modified xsi:type="dcterms:W3CDTF">2022-06-15T13:44:27Z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