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56" r:id="rId3"/>
    <p:sldId id="257" r:id="rId4"/>
    <p:sldId id="258" r:id="rId6"/>
    <p:sldId id="259" r:id="rId7"/>
    <p:sldId id="261" r:id="rId8"/>
    <p:sldId id="266" r:id="rId9"/>
    <p:sldId id="262" r:id="rId10"/>
    <p:sldId id="263" r:id="rId11"/>
    <p:sldId id="265" r:id="rId12"/>
    <p:sldId id="267" r:id="rId13"/>
    <p:sldId id="264" r:id="rId14"/>
    <p:sldId id="268" r:id="rId15"/>
    <p:sldId id="269" r:id="rId16"/>
    <p:sldId id="270" r:id="rId17"/>
    <p:sldId id="272" r:id="rId18"/>
    <p:sldId id="273" r:id="rId19"/>
    <p:sldId id="275" r:id="rId20"/>
    <p:sldId id="281" r:id="rId21"/>
    <p:sldId id="282" r:id="rId22"/>
    <p:sldId id="283" r:id="rId23"/>
    <p:sldId id="271" r:id="rId24"/>
    <p:sldId id="260" r:id="rId25"/>
    <p:sldId id="274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P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JavaScript - Básico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Leonardo Rocha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pic>
        <p:nvPicPr>
          <p:cNvPr id="4" name="Content Placeholder 3" descr="exempl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773430"/>
            <a:ext cx="8340090" cy="449008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true"/>
          </p:cNvSpPr>
          <p:nvPr/>
        </p:nvSpPr>
        <p:spPr>
          <a:xfrm>
            <a:off x="609600" y="5363210"/>
            <a:ext cx="10972800" cy="7645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altLang="en-US"/>
              <a:t>Acesse em: https://bit.ly/3z6YxgT</a:t>
            </a:r>
            <a:endParaRPr lang="pt-PT" altLang="en-US"/>
          </a:p>
          <a:p>
            <a:endParaRPr lang="pt-PT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Funções no JavaScript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Declarativa - É iniciada com a palavra chave </a:t>
            </a:r>
            <a:r>
              <a:rPr lang="pt-PT" altLang="en-US" i="1"/>
              <a:t>function</a:t>
            </a:r>
            <a:r>
              <a:rPr lang="pt-PT" altLang="en-US"/>
              <a:t> seguida do nome da função com parênteses que podem, ou não receber parâmetros</a:t>
            </a:r>
            <a:endParaRPr lang="pt-PT" altLang="en-US"/>
          </a:p>
          <a:p>
            <a:r>
              <a:rPr lang="pt-PT" altLang="en-US"/>
              <a:t>Anônima - é atribuída a uma variável e é criada dinamicamente pelo JavaScript (em tempo de execução). Esta não é executada assim que a aplicação é carregada, o que a torna vantajosa se comparada à Declarativa, que sempre será carregada. </a:t>
            </a:r>
            <a:endParaRPr lang="pt-PT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5" name="Content Placeholder 2"/>
          <p:cNvSpPr>
            <a:spLocks noGrp="true"/>
          </p:cNvSpPr>
          <p:nvPr/>
        </p:nvSpPr>
        <p:spPr>
          <a:xfrm>
            <a:off x="609600" y="5363210"/>
            <a:ext cx="10972800" cy="7645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altLang="en-US"/>
              <a:t>Acesse em: https://bit.ly/3szn9wh</a:t>
            </a:r>
            <a:endParaRPr lang="pt-PT" altLang="en-US"/>
          </a:p>
        </p:txBody>
      </p:sp>
      <p:pic>
        <p:nvPicPr>
          <p:cNvPr id="6" name="Picture 5" descr="funcaoAnonim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843280"/>
            <a:ext cx="7626985" cy="459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2"/>
          <p:cNvSpPr>
            <a:spLocks noGrp="true"/>
          </p:cNvSpPr>
          <p:nvPr/>
        </p:nvSpPr>
        <p:spPr>
          <a:xfrm>
            <a:off x="6803390" y="632460"/>
            <a:ext cx="236093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altLang="en-US" sz="30000"/>
              <a:t>?</a:t>
            </a:r>
            <a:endParaRPr lang="pt-PT" altLang="en-US" sz="30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3759835" cy="582930"/>
          </a:xfrm>
        </p:spPr>
        <p:txBody>
          <a:bodyPr/>
          <a:p>
            <a:r>
              <a:rPr lang="pt-PT" altLang="en-US"/>
              <a:t>Vamos à prática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174750"/>
            <a:ext cx="4454525" cy="4953000"/>
          </a:xfrm>
        </p:spPr>
        <p:txBody>
          <a:bodyPr/>
          <a:p>
            <a:r>
              <a:rPr lang="pt-PT" altLang="en-US"/>
              <a:t>Montar uma função com passagem de parâmetro para soma de dois números. O usuário deverá informar tais números.</a:t>
            </a:r>
            <a:endParaRPr lang="pt-PT" altLang="en-US"/>
          </a:p>
        </p:txBody>
      </p:sp>
      <p:pic>
        <p:nvPicPr>
          <p:cNvPr id="4" name="Picture 3" descr="contemerro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632460"/>
            <a:ext cx="7115810" cy="5255260"/>
          </a:xfrm>
          <a:prstGeom prst="rect">
            <a:avLst/>
          </a:prstGeom>
        </p:spPr>
      </p:pic>
      <p:sp>
        <p:nvSpPr>
          <p:cNvPr id="5" name="Title 1"/>
          <p:cNvSpPr>
            <a:spLocks noGrp="true"/>
          </p:cNvSpPr>
          <p:nvPr/>
        </p:nvSpPr>
        <p:spPr>
          <a:xfrm rot="19440000">
            <a:off x="6402705" y="2715260"/>
            <a:ext cx="4660265" cy="906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pt-PT" altLang="en-US" sz="9000" b="1">
                <a:solidFill>
                  <a:srgbClr val="FF3300"/>
                </a:solidFill>
              </a:rPr>
              <a:t>Errado!</a:t>
            </a:r>
            <a:endParaRPr lang="pt-PT" altLang="en-US" sz="9000" b="1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Correção</a:t>
            </a:r>
            <a:endParaRPr lang="pt-PT" altLang="en-US"/>
          </a:p>
        </p:txBody>
      </p:sp>
      <p:pic>
        <p:nvPicPr>
          <p:cNvPr id="4" name="Content Placeholder 3" descr="exercicio_corrigid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8055" y="190500"/>
            <a:ext cx="8443595" cy="58273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4995" y="2472055"/>
            <a:ext cx="4614545" cy="44577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false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true"/>
                </a:gradFill>
              </a14:hiddenFill>
            </a:ext>
          </a:extLst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true"/>
      <p:bldP spid="5" grpId="1" animBg="tru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Variáveis - Escopo de declaração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089025"/>
            <a:ext cx="10972800" cy="4953000"/>
          </a:xfrm>
        </p:spPr>
        <p:txBody>
          <a:bodyPr/>
          <a:p>
            <a:pPr algn="just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Em JavaScript aparece com mais clareza as definições escopo de variável. 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Escopo global é onde variáveis são declaradas para uso em todo o código.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Escopo de função é a variável que é declarada dentro de uma determinada função.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Variável de bloco são aquelas criadas em blocos de instruções (IF, FOR, While, etc).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Variáveis são caixas</a:t>
            </a:r>
            <a:endParaRPr lang="pt-PT" altLang="en-US"/>
          </a:p>
        </p:txBody>
      </p:sp>
      <p:pic>
        <p:nvPicPr>
          <p:cNvPr id="4" name="Content Placeholder 3" descr="boxe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77315"/>
            <a:ext cx="10972800" cy="4547235"/>
          </a:xfrm>
          <a:prstGeom prst="rect">
            <a:avLst/>
          </a:prstGeom>
        </p:spPr>
      </p:pic>
      <p:sp>
        <p:nvSpPr>
          <p:cNvPr id="6" name="Title 1"/>
          <p:cNvSpPr>
            <a:spLocks noGrp="true"/>
          </p:cNvSpPr>
          <p:nvPr/>
        </p:nvSpPr>
        <p:spPr>
          <a:xfrm>
            <a:off x="944245" y="5864225"/>
            <a:ext cx="715645" cy="23241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pt-PT" altLang="en-US" sz="1000"/>
              <a:t>Fonte [7]</a:t>
            </a:r>
            <a:endParaRPr lang="pt-PT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Mais sobre variáveis - Var e Let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/>
              <a:t>Acessar a página e fazer uma leitura do artigo: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https://mzl.la/384wdQ5</a:t>
            </a:r>
            <a:endParaRPr lang="pt-PT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Operadores matemáticos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Os operadores são essenciais para construção de estruturas de controle. Eles estão presentes em todas as linguagens de programação. Os principais são: 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+ </a:t>
            </a:r>
            <a:r>
              <a:rPr lang="pt-BR" i="1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soma e concatenação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-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000000"/>
                </a:solidFill>
                <a:latin typeface="Arial" panose="020B0604020202020204" pitchFamily="34" charset="0"/>
                <a:ea typeface="DejaVu Sans" panose="020B0603030804020204"/>
                <a:cs typeface="Arial" panose="020B0604020202020204" pitchFamily="34" charset="0"/>
                <a:sym typeface="+mn-ea"/>
              </a:rPr>
              <a:t>*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CustomShape 3"/>
          <p:cNvSpPr/>
          <p:nvPr/>
        </p:nvSpPr>
        <p:spPr>
          <a:xfrm>
            <a:off x="5955680" y="3151890"/>
            <a:ext cx="2770560" cy="2112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just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/</a:t>
            </a:r>
            <a:endParaRPr lang="pt-BR" sz="2800" b="0" strike="noStrike" spc="-1">
              <a:latin typeface="Arial" panose="020B0604020202020204"/>
            </a:endParaRPr>
          </a:p>
          <a:p>
            <a:pPr algn="just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% (mod)</a:t>
            </a:r>
            <a:endParaRPr lang="pt-BR" sz="2800" b="0" strike="noStrike" spc="-1">
              <a:latin typeface="Arial" panose="020B0604020202020204"/>
            </a:endParaRPr>
          </a:p>
          <a:p>
            <a:pPr algn="just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** (radiciação)</a:t>
            </a:r>
            <a:endParaRPr lang="pt-BR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Operadores lógicos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Muito utilizado, sobretudo, nas estruturas de decisão, muito comum em programação. São eles: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AND Lógico (&amp;&amp;) - </a:t>
            </a:r>
            <a:r>
              <a:rPr lang="pt-BR" i="1" spc="-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Expressão 1 &amp;&amp; Expressão 2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OR Lógico (||) - </a:t>
            </a:r>
            <a:r>
              <a:rPr lang="pt-BR" i="1" spc="-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Expressão 1 || Expressão 2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NOT Lógico (!) - </a:t>
            </a:r>
            <a:r>
              <a:rPr lang="pt-BR" i="1" spc="-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!Expressão</a:t>
            </a: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pt-BR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Outros tipos de operadores: https://mzl.la/312tAe2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 que é JavaScript?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Implementação padrão do ECMAScript</a:t>
            </a:r>
            <a:endParaRPr lang="pt-PT" altLang="en-US"/>
          </a:p>
          <a:p>
            <a:r>
              <a:rPr lang="pt-PT" altLang="en-US"/>
              <a:t>O nome JavaScript foi oportunamente 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pensado por conta da popularidade do Java.</a:t>
            </a:r>
            <a:endParaRPr lang="pt-PT" altLang="en-US"/>
          </a:p>
          <a:p>
            <a:r>
              <a:rPr lang="pt-PT" altLang="en-US"/>
              <a:t>JavaScript não é Java</a:t>
            </a:r>
            <a:endParaRPr lang="pt-PT" altLang="en-US"/>
          </a:p>
          <a:p>
            <a:r>
              <a:rPr lang="pt-PT" altLang="en-US"/>
              <a:t>Linguagem do tipo script muito utilizada para desenvolvimento web. É considerada </a:t>
            </a:r>
            <a:r>
              <a:rPr lang="pt-PT" altLang="en-US" i="1"/>
              <a:t>client-side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sym typeface="+mn-ea"/>
              </a:rPr>
              <a:t>O código JavaScript é integrado ao HTML5. Para isso, utiliza-se a tag &lt;script&gt;&lt;/script&gt;, uma tag existente no HTML5</a:t>
            </a:r>
            <a:endParaRPr lang="pt-PT" altLang="en-US"/>
          </a:p>
        </p:txBody>
      </p:sp>
      <p:pic>
        <p:nvPicPr>
          <p:cNvPr id="4" name="Picture 3" descr="Javascript-shiel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530080" y="641350"/>
            <a:ext cx="2353945" cy="2353945"/>
          </a:xfrm>
          <a:prstGeom prst="rect">
            <a:avLst/>
          </a:prstGeom>
        </p:spPr>
      </p:pic>
      <p:sp>
        <p:nvSpPr>
          <p:cNvPr id="5" name="Title 1"/>
          <p:cNvSpPr>
            <a:spLocks noGrp="true"/>
          </p:cNvSpPr>
          <p:nvPr/>
        </p:nvSpPr>
        <p:spPr>
          <a:xfrm>
            <a:off x="10067290" y="2995295"/>
            <a:ext cx="1515110" cy="23241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pt-PT" altLang="en-US" sz="1000"/>
              <a:t>Fonte [1]</a:t>
            </a:r>
            <a:endParaRPr lang="pt-PT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Operadores relacionais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174750"/>
            <a:ext cx="6257925" cy="4953000"/>
          </a:xfrm>
        </p:spPr>
        <p:txBody>
          <a:bodyPr/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  <a:sym typeface="+mn-ea"/>
              </a:rPr>
              <a:t>==  	Igual</a:t>
            </a:r>
            <a:endParaRPr lang="pt-BR" b="0" strike="noStrike" spc="-1">
              <a:latin typeface="Arial" panose="020B0604020202020204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  <a:sym typeface="+mn-ea"/>
              </a:rPr>
              <a:t>=== 	Igual ou do mesmo tipo</a:t>
            </a:r>
            <a:endParaRPr lang="pt-BR" b="0" strike="noStrike" spc="-1">
              <a:latin typeface="Arial" panose="020B0604020202020204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  <a:sym typeface="+mn-ea"/>
              </a:rPr>
              <a:t>!= 		Diferente</a:t>
            </a:r>
            <a:endParaRPr lang="pt-BR" b="0" strike="noStrike" spc="-1">
              <a:latin typeface="Arial" panose="020B0604020202020204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  <a:sym typeface="+mn-ea"/>
              </a:rPr>
              <a:t>!== 	Diferente e de tipos diferentes</a:t>
            </a:r>
            <a:endParaRPr lang="pt-BR" b="0" strike="noStrike" spc="-1">
              <a:latin typeface="Arial" panose="020B0604020202020204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2"/>
          <p:cNvSpPr>
            <a:spLocks noGrp="true"/>
          </p:cNvSpPr>
          <p:nvPr/>
        </p:nvSpPr>
        <p:spPr>
          <a:xfrm>
            <a:off x="7301865" y="1174750"/>
            <a:ext cx="437642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  <a:sym typeface="+mn-ea"/>
              </a:rPr>
              <a:t>&gt;	Maior que</a:t>
            </a:r>
            <a:endParaRPr lang="pt-BR" b="0" strike="noStrike" spc="-1">
              <a:latin typeface="Arial" panose="020B0604020202020204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  <a:sym typeface="+mn-ea"/>
              </a:rPr>
              <a:t>&lt;	Menor que</a:t>
            </a:r>
            <a:endParaRPr lang="pt-BR" b="0" strike="noStrike" spc="-1">
              <a:latin typeface="Arial" panose="020B0604020202020204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  <a:sym typeface="+mn-ea"/>
              </a:rPr>
              <a:t>&gt;=	Maior ou igual</a:t>
            </a:r>
            <a:endParaRPr lang="pt-BR" b="0" strike="noStrike" spc="-1">
              <a:latin typeface="Arial" panose="020B0604020202020204"/>
            </a:endParaRPr>
          </a:p>
          <a:p>
            <a:pPr marL="0" indent="0" algn="just">
              <a:lnSpc>
                <a:spcPct val="113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pt-BR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  <a:sym typeface="+mn-ea"/>
              </a:rPr>
              <a:t>&lt;=	Menor ou igual</a:t>
            </a:r>
            <a:endParaRPr lang="pt-BR" b="0" strike="noStrike" spc="-1">
              <a:latin typeface="Arial" panose="020B0604020202020204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Continua:</a:t>
            </a:r>
            <a:endParaRPr lang="pt-PT" altLang="en-US"/>
          </a:p>
          <a:p>
            <a:r>
              <a:rPr lang="pt-PT" altLang="en-US"/>
              <a:t>https://www.slideshare.net/manvendraprasad/javascript-56848733</a:t>
            </a:r>
            <a:endParaRPr lang="pt-PT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Fontes e 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 sz="1800">
                <a:sym typeface="+mn-ea"/>
              </a:rPr>
              <a:t>Conteúdo</a:t>
            </a:r>
            <a:endParaRPr lang="pt-PT" altLang="en-US" sz="1800">
              <a:sym typeface="+mn-ea"/>
            </a:endParaRPr>
          </a:p>
          <a:p>
            <a:r>
              <a:rPr lang="pt-PT" altLang="en-US" sz="1800">
                <a:sym typeface="+mn-ea"/>
              </a:rPr>
              <a:t>JavaScript</a:t>
            </a:r>
            <a:endParaRPr lang="pt-PT" altLang="en-US" sz="1800">
              <a:sym typeface="+mn-ea"/>
            </a:endParaRPr>
          </a:p>
          <a:p>
            <a:pPr marL="0" indent="0">
              <a:buNone/>
            </a:pPr>
            <a:r>
              <a:rPr lang="pt-PT" altLang="en-US" sz="1800">
                <a:sym typeface="+mn-ea"/>
              </a:rPr>
              <a:t>https://www.slideshare.net/manvendraprasad/javascript-56848733</a:t>
            </a:r>
            <a:endParaRPr lang="pt-PT" altLang="en-US" sz="1800">
              <a:sym typeface="+mn-ea"/>
            </a:endParaRPr>
          </a:p>
          <a:p>
            <a:pPr marL="0" indent="0">
              <a:buNone/>
            </a:pPr>
            <a:r>
              <a:rPr lang="pt-PT" altLang="en-US" sz="1800">
                <a:sym typeface="+mn-ea"/>
              </a:rPr>
              <a:t>https://www.w3schools.com/jsref/default.asp</a:t>
            </a:r>
            <a:endParaRPr lang="pt-PT" altLang="en-US" sz="1800">
              <a:sym typeface="+mn-ea"/>
            </a:endParaRPr>
          </a:p>
          <a:p>
            <a:pPr marL="0" indent="0">
              <a:buNone/>
            </a:pPr>
            <a:r>
              <a:rPr lang="pt-PT" altLang="en-US" sz="1800">
                <a:sym typeface="+mn-ea"/>
              </a:rPr>
              <a:t>Imagens</a:t>
            </a:r>
            <a:endParaRPr lang="pt-PT" altLang="en-US" sz="1800">
              <a:sym typeface="+mn-ea"/>
            </a:endParaRPr>
          </a:p>
          <a:p>
            <a:r>
              <a:rPr lang="pt-PT" altLang="en-US" sz="1800">
                <a:sym typeface="+mn-ea"/>
              </a:rPr>
              <a:t>Fonte [1] - Wikipedia Commons. Disponível em: https://commons.wikimedia.org/wiki/File:Javascript-shield.png. Acesso em: 20 Ago. 2021.</a:t>
            </a:r>
            <a:endParaRPr lang="pt-PT" altLang="en-US" sz="1800">
              <a:sym typeface="+mn-ea"/>
            </a:endParaRPr>
          </a:p>
          <a:p>
            <a:r>
              <a:rPr lang="pt-PT" altLang="en-US" sz="1800">
                <a:sym typeface="+mn-ea"/>
              </a:rPr>
              <a:t>Fonte [2] - Pixabay. Disponível em: https://pixabay.com/es/illustrations/navegadores-internet-dise%C3%B1o-web-1273344/ Acesso em: 20 Ago. 2021.</a:t>
            </a:r>
            <a:endParaRPr lang="pt-PT" altLang="en-US" sz="1800">
              <a:sym typeface="+mn-ea"/>
            </a:endParaRPr>
          </a:p>
          <a:p>
            <a:r>
              <a:rPr lang="pt-PT" altLang="en-US" sz="1800">
                <a:sym typeface="+mn-ea"/>
              </a:rPr>
              <a:t>Fonte [3] e [4] - Developer Mozilla. Disponível em: https://developer.mozilla.org/pt-BR/docs/Learn/Server-side/First_steps/Client-Server_overview. Acesso em: 20 Ago. 2021.</a:t>
            </a:r>
            <a:endParaRPr lang="pt-PT" altLang="en-US" sz="1800">
              <a:sym typeface="+mn-ea"/>
            </a:endParaRPr>
          </a:p>
          <a:p>
            <a:r>
              <a:rPr lang="pt-PT" altLang="en-US" sz="1800">
                <a:sym typeface="+mn-ea"/>
              </a:rPr>
              <a:t>Fonte [5] - Research Gate. Disponível em: https://bit.ly/3c8gYc0. Acesso em: 20 Ago. 2021.</a:t>
            </a:r>
            <a:endParaRPr lang="pt-PT" altLang="en-US" sz="1800">
              <a:sym typeface="+mn-ea"/>
            </a:endParaRPr>
          </a:p>
          <a:p>
            <a:r>
              <a:rPr lang="pt-PT" altLang="en-US" sz="1800">
                <a:sym typeface="+mn-ea"/>
              </a:rPr>
              <a:t>Fonte [6] - Public Domain Vectors. Disponível em: https://publicdomainvectors.org/en/free-clipart/Male-in-doubt/70847.html. Acesso em: 20 Ago. 2021.</a:t>
            </a:r>
            <a:endParaRPr lang="pt-PT" altLang="en-US" sz="1800">
              <a:sym typeface="+mn-ea"/>
            </a:endParaRPr>
          </a:p>
          <a:p>
            <a:endParaRPr lang="pt-PT" altLang="en-US" sz="1800">
              <a:sym typeface="+mn-ea"/>
            </a:endParaRPr>
          </a:p>
          <a:p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Fontes e 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 sz="1800">
                <a:sym typeface="+mn-ea"/>
              </a:rPr>
              <a:t>Conteúdo</a:t>
            </a:r>
            <a:endParaRPr lang="pt-PT" altLang="en-US" sz="1800">
              <a:sym typeface="+mn-ea"/>
            </a:endParaRPr>
          </a:p>
          <a:p>
            <a:r>
              <a:rPr lang="pt-PT" altLang="en-US" sz="1800">
                <a:sym typeface="+mn-ea"/>
              </a:rPr>
              <a:t>JavaScript</a:t>
            </a:r>
            <a:endParaRPr lang="pt-PT" altLang="en-US" sz="1800">
              <a:sym typeface="+mn-ea"/>
            </a:endParaRPr>
          </a:p>
          <a:p>
            <a:pPr marL="0" indent="0">
              <a:buNone/>
            </a:pPr>
            <a:r>
              <a:rPr lang="pt-PT" altLang="en-US" sz="1800">
                <a:sym typeface="+mn-ea"/>
              </a:rPr>
              <a:t>https://www.slideshare.net/manvendraprasad/javascript-56848733</a:t>
            </a:r>
            <a:endParaRPr lang="pt-PT" altLang="en-US" sz="1800">
              <a:sym typeface="+mn-ea"/>
            </a:endParaRPr>
          </a:p>
          <a:p>
            <a:pPr marL="0" indent="0">
              <a:buNone/>
            </a:pPr>
            <a:r>
              <a:rPr lang="pt-PT" altLang="en-US" sz="1800">
                <a:sym typeface="+mn-ea"/>
              </a:rPr>
              <a:t>https://www.w3schools.com/jsref/default.asp</a:t>
            </a:r>
            <a:endParaRPr lang="pt-PT" altLang="en-US" sz="1800">
              <a:sym typeface="+mn-ea"/>
            </a:endParaRPr>
          </a:p>
          <a:p>
            <a:pPr marL="0" indent="0">
              <a:buNone/>
            </a:pPr>
            <a:r>
              <a:rPr lang="pt-PT" altLang="en-US" sz="1800">
                <a:sym typeface="+mn-ea"/>
              </a:rPr>
              <a:t>Imagens</a:t>
            </a:r>
            <a:endParaRPr lang="pt-PT" altLang="en-US" sz="1800">
              <a:sym typeface="+mn-ea"/>
            </a:endParaRPr>
          </a:p>
          <a:p>
            <a:r>
              <a:rPr lang="pt-PT" altLang="en-US" sz="1800">
                <a:sym typeface="+mn-ea"/>
              </a:rPr>
              <a:t>Fonte [7] - Mozilla. Disponível em: https://media.prod.mdn.mozit.cloud/attachments/2016/07/12/13506/fff6c759c689be5d4d25f35f7e6f0e5a/boxes.png. Acesso em: 20 Ago. 2021.</a:t>
            </a:r>
            <a:endParaRPr lang="pt-PT" altLang="en-US" sz="1800">
              <a:sym typeface="+mn-ea"/>
            </a:endParaRPr>
          </a:p>
          <a:p>
            <a:endParaRPr lang="pt-PT" altLang="en-US" sz="1800">
              <a:sym typeface="+mn-ea"/>
            </a:endParaRPr>
          </a:p>
          <a:p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 que é client-side?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É o processo pelo qual a execução de uma determinada linguagem de programação acontece do lado do cliente, ou seja, no computador do usuário. Veja os exemplos a seguir de uma consulta de página estática e de página dinâmica. Tudo depende de funcionalidades dos navegadores.</a:t>
            </a:r>
            <a:endParaRPr lang="pt-PT" altLang="en-US"/>
          </a:p>
        </p:txBody>
      </p:sp>
      <p:pic>
        <p:nvPicPr>
          <p:cNvPr id="4" name="Picture 3" descr="browsers-1273344_19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145" y="3910330"/>
            <a:ext cx="5342255" cy="2217420"/>
          </a:xfrm>
          <a:prstGeom prst="rect">
            <a:avLst/>
          </a:prstGeom>
        </p:spPr>
      </p:pic>
      <p:sp>
        <p:nvSpPr>
          <p:cNvPr id="5" name="Title 1"/>
          <p:cNvSpPr>
            <a:spLocks noGrp="true"/>
          </p:cNvSpPr>
          <p:nvPr/>
        </p:nvSpPr>
        <p:spPr>
          <a:xfrm>
            <a:off x="6586855" y="5555615"/>
            <a:ext cx="1515110" cy="23241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pt-PT" altLang="en-US" sz="1000"/>
              <a:t>Fonte [2]</a:t>
            </a:r>
            <a:endParaRPr lang="pt-PT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Client-side - Página Estática</a:t>
            </a:r>
            <a:endParaRPr lang="pt-PT" altLang="en-US"/>
          </a:p>
        </p:txBody>
      </p:sp>
      <p:pic>
        <p:nvPicPr>
          <p:cNvPr id="4" name="Content Placeholder 3" descr="Basic Static App Server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140" y="1313180"/>
            <a:ext cx="11662410" cy="3243580"/>
          </a:xfrm>
          <a:prstGeom prst="rect">
            <a:avLst/>
          </a:prstGeom>
        </p:spPr>
      </p:pic>
      <p:sp>
        <p:nvSpPr>
          <p:cNvPr id="5" name="Title 1"/>
          <p:cNvSpPr>
            <a:spLocks noGrp="true"/>
          </p:cNvSpPr>
          <p:nvPr/>
        </p:nvSpPr>
        <p:spPr>
          <a:xfrm>
            <a:off x="609600" y="4556760"/>
            <a:ext cx="1515110" cy="23241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pt-PT" altLang="en-US" sz="1000"/>
              <a:t>Fonte [3]</a:t>
            </a:r>
            <a:endParaRPr lang="pt-PT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Client-side - Página Dinâmica</a:t>
            </a:r>
            <a:endParaRPr lang="pt-PT" altLang="en-US"/>
          </a:p>
        </p:txBody>
      </p:sp>
      <p:pic>
        <p:nvPicPr>
          <p:cNvPr id="6" name="Content Placeholder 5" descr="dinamic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2275" y="773430"/>
            <a:ext cx="11160760" cy="5316855"/>
          </a:xfrm>
          <a:prstGeom prst="rect">
            <a:avLst/>
          </a:prstGeom>
        </p:spPr>
      </p:pic>
      <p:sp>
        <p:nvSpPr>
          <p:cNvPr id="5" name="Title 1"/>
          <p:cNvSpPr>
            <a:spLocks noGrp="true"/>
          </p:cNvSpPr>
          <p:nvPr/>
        </p:nvSpPr>
        <p:spPr>
          <a:xfrm>
            <a:off x="711200" y="5755640"/>
            <a:ext cx="1515110" cy="23241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pt-PT" altLang="en-US" sz="1000"/>
              <a:t>Fonte [4]</a:t>
            </a:r>
            <a:endParaRPr lang="pt-PT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Cliente - Servidor</a:t>
            </a:r>
            <a:endParaRPr lang="pt-PT" altLang="en-US"/>
          </a:p>
        </p:txBody>
      </p:sp>
      <p:pic>
        <p:nvPicPr>
          <p:cNvPr id="575" name="Content Placeholder 57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725" y="1170305"/>
            <a:ext cx="10208260" cy="4586605"/>
          </a:xfrm>
          <a:prstGeom prst="rect">
            <a:avLst/>
          </a:prstGeom>
          <a:ln w="0">
            <a:noFill/>
          </a:ln>
        </p:spPr>
      </p:pic>
      <p:sp>
        <p:nvSpPr>
          <p:cNvPr id="6" name="Title 1"/>
          <p:cNvSpPr>
            <a:spLocks noGrp="true"/>
          </p:cNvSpPr>
          <p:nvPr/>
        </p:nvSpPr>
        <p:spPr>
          <a:xfrm>
            <a:off x="812165" y="5756910"/>
            <a:ext cx="715645" cy="23241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pt-PT" altLang="en-US" sz="1000"/>
              <a:t>Fonte [5]</a:t>
            </a:r>
            <a:endParaRPr lang="pt-PT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Vantagens x Desvantagens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JavaScript economiza largura de banda (</a:t>
            </a:r>
            <a:r>
              <a:rPr lang="pt-PT" altLang="en-US" i="1"/>
              <a:t>bandwidth</a:t>
            </a:r>
            <a:r>
              <a:rPr lang="pt-PT" altLang="en-US"/>
              <a:t>) de internet, ocasionando em respostas mais rápidas.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Uma possível desvantagem é o usuário desativar alguma funcionalidade do navegador, prejudicando o adequado funcionamneto da linguagem.</a:t>
            </a:r>
            <a:endParaRPr lang="pt-PT" altLang="en-US"/>
          </a:p>
          <a:p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 que se faz com isso?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Criar interação com o usuário numa página web. É possível trabalhar em coisas como: alertas de pop-up, menus, janelas, imagens e etc.</a:t>
            </a:r>
            <a:endParaRPr lang="pt-PT" altLang="en-US"/>
          </a:p>
          <a:p>
            <a:r>
              <a:rPr lang="pt-PT" altLang="en-US"/>
              <a:t>Manipula conteúdo web dinamicamente. Exemplo: mudar imagem e estilos de elementos sem que seja necessário recarregar a página.</a:t>
            </a:r>
            <a:endParaRPr lang="pt-PT" altLang="en-US"/>
          </a:p>
          <a:p>
            <a:r>
              <a:rPr lang="pt-PT" altLang="en-US"/>
              <a:t>Validação de formulários. Auto completar de 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campos da google</a:t>
            </a:r>
            <a:endParaRPr lang="pt-PT" altLang="en-US"/>
          </a:p>
        </p:txBody>
      </p:sp>
      <p:pic>
        <p:nvPicPr>
          <p:cNvPr id="5" name="Picture 4" descr="duvid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0360" y="3836670"/>
            <a:ext cx="1660525" cy="3039110"/>
          </a:xfrm>
          <a:prstGeom prst="rect">
            <a:avLst/>
          </a:prstGeom>
        </p:spPr>
      </p:pic>
      <p:sp>
        <p:nvSpPr>
          <p:cNvPr id="6" name="Title 1"/>
          <p:cNvSpPr>
            <a:spLocks noGrp="true"/>
          </p:cNvSpPr>
          <p:nvPr/>
        </p:nvSpPr>
        <p:spPr>
          <a:xfrm>
            <a:off x="10171430" y="6643370"/>
            <a:ext cx="715645" cy="23241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pt-PT" altLang="en-US" sz="1000"/>
              <a:t>Fonte [6]</a:t>
            </a:r>
            <a:endParaRPr lang="pt-PT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JavaScript </a:t>
            </a:r>
            <a:endParaRPr lang="pt-PT" altLang="en-US"/>
          </a:p>
        </p:txBody>
      </p:sp>
      <p:pic>
        <p:nvPicPr>
          <p:cNvPr id="570" name="Content Placeholder 569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9070" y="1062355"/>
            <a:ext cx="8696325" cy="495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4389</Words>
  <Application>WPS Presentation</Application>
  <PresentationFormat>宽屏</PresentationFormat>
  <Paragraphs>156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Droid Sans Fallback</vt:lpstr>
      <vt:lpstr>DejaVu Sans</vt:lpstr>
      <vt:lpstr>微软雅黑</vt:lpstr>
      <vt:lpstr>Arial Unicode MS</vt:lpstr>
      <vt:lpstr>SimSun</vt:lpstr>
      <vt:lpstr>Calibri</vt:lpstr>
      <vt:lpstr>Arial</vt:lpstr>
      <vt:lpstr>Orange Waves</vt:lpstr>
      <vt:lpstr>JavaScript - Básico</vt:lpstr>
      <vt:lpstr>O que é JavaScript?</vt:lpstr>
      <vt:lpstr>O que é client-side?</vt:lpstr>
      <vt:lpstr>Client-side - Página Estática</vt:lpstr>
      <vt:lpstr>Client-side - Página Dinâmica</vt:lpstr>
      <vt:lpstr>Cliente - Servidor</vt:lpstr>
      <vt:lpstr>Vantagens x Desvantagens</vt:lpstr>
      <vt:lpstr>O que se faz com isso?</vt:lpstr>
      <vt:lpstr>JavaScript </vt:lpstr>
      <vt:lpstr>Exemplo</vt:lpstr>
      <vt:lpstr>Funções no JavaScript</vt:lpstr>
      <vt:lpstr>Exemplo</vt:lpstr>
      <vt:lpstr>Vamos à prática</vt:lpstr>
      <vt:lpstr>Correção</vt:lpstr>
      <vt:lpstr>Variáveis - Escopo de declaração</vt:lpstr>
      <vt:lpstr>Variáveis são caixas</vt:lpstr>
      <vt:lpstr>Mais sobre variáveis - Var e Let</vt:lpstr>
      <vt:lpstr>PowerPoint 演示文稿</vt:lpstr>
      <vt:lpstr>PowerPoint 演示文稿</vt:lpstr>
      <vt:lpstr>PowerPoint 演示文稿</vt:lpstr>
      <vt:lpstr>PowerPoint 演示文稿</vt:lpstr>
      <vt:lpstr>Fontes e referências</vt:lpstr>
      <vt:lpstr>Fontes e 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</dc:creator>
  <cp:lastModifiedBy>leonardo</cp:lastModifiedBy>
  <cp:revision>16</cp:revision>
  <dcterms:created xsi:type="dcterms:W3CDTF">2021-08-21T20:00:09Z</dcterms:created>
  <dcterms:modified xsi:type="dcterms:W3CDTF">2021-08-21T20:00:09Z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