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8" r:id="rId2"/>
    <p:sldId id="259" r:id="rId3"/>
    <p:sldId id="260" r:id="rId4"/>
    <p:sldId id="261" r:id="rId5"/>
    <p:sldId id="262" r:id="rId6"/>
    <p:sldId id="263" r:id="rId7"/>
    <p:sldId id="264" r:id="rId8"/>
    <p:sldId id="266" r:id="rId9"/>
    <p:sldId id="267" r:id="rId10"/>
    <p:sldId id="268" r:id="rId11"/>
    <p:sldId id="269" r:id="rId12"/>
    <p:sldId id="270" r:id="rId13"/>
    <p:sldId id="271" r:id="rId14"/>
    <p:sldId id="272"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76" autoAdjust="0"/>
    <p:restoredTop sz="85696" autoAdjust="0"/>
  </p:normalViewPr>
  <p:slideViewPr>
    <p:cSldViewPr snapToGrid="0">
      <p:cViewPr varScale="1">
        <p:scale>
          <a:sx n="73" d="100"/>
          <a:sy n="73" d="100"/>
        </p:scale>
        <p:origin x="11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3663FF-C4EE-4220-8963-D5CC5081708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E125F26-3286-477D-8F66-9F776127AB9B}">
      <dgm:prSet custT="1"/>
      <dgm:spPr/>
      <dgm:t>
        <a:bodyPr/>
        <a:lstStyle/>
        <a:p>
          <a:pPr>
            <a:lnSpc>
              <a:spcPct val="100000"/>
            </a:lnSpc>
          </a:pPr>
          <a:r>
            <a:rPr lang="en-US" sz="1800" dirty="0"/>
            <a:t>Borough profiles were reviewed, choosing the variables of interest.</a:t>
          </a:r>
        </a:p>
      </dgm:t>
    </dgm:pt>
    <dgm:pt modelId="{D5EE3375-2B1C-49DE-A7F4-5D2277E67665}" type="parTrans" cxnId="{F0F0D858-50AE-4E97-94F5-655335B8C0B3}">
      <dgm:prSet/>
      <dgm:spPr/>
      <dgm:t>
        <a:bodyPr/>
        <a:lstStyle/>
        <a:p>
          <a:endParaRPr lang="en-US"/>
        </a:p>
      </dgm:t>
    </dgm:pt>
    <dgm:pt modelId="{F2044AD9-009B-4C74-934A-AFC4D7164DAB}" type="sibTrans" cxnId="{F0F0D858-50AE-4E97-94F5-655335B8C0B3}">
      <dgm:prSet/>
      <dgm:spPr/>
      <dgm:t>
        <a:bodyPr/>
        <a:lstStyle/>
        <a:p>
          <a:pPr>
            <a:lnSpc>
              <a:spcPct val="100000"/>
            </a:lnSpc>
          </a:pPr>
          <a:endParaRPr lang="en-US"/>
        </a:p>
      </dgm:t>
    </dgm:pt>
    <dgm:pt modelId="{3A118127-C688-4E59-87D5-5EF151F817C7}">
      <dgm:prSet custT="1"/>
      <dgm:spPr/>
      <dgm:t>
        <a:bodyPr/>
        <a:lstStyle/>
        <a:p>
          <a:pPr>
            <a:lnSpc>
              <a:spcPct val="100000"/>
            </a:lnSpc>
          </a:pPr>
          <a:r>
            <a:rPr lang="en-US" sz="1800" dirty="0"/>
            <a:t>Some variables were not considered due to their homogeneity (not needed for cluster analysis) or many missing values.</a:t>
          </a:r>
        </a:p>
      </dgm:t>
    </dgm:pt>
    <dgm:pt modelId="{925439DA-6A92-436D-807D-29AC53B22581}" type="parTrans" cxnId="{6D70145B-BBF6-45EF-A7EE-AF191E1CE494}">
      <dgm:prSet/>
      <dgm:spPr/>
      <dgm:t>
        <a:bodyPr/>
        <a:lstStyle/>
        <a:p>
          <a:endParaRPr lang="en-US"/>
        </a:p>
      </dgm:t>
    </dgm:pt>
    <dgm:pt modelId="{DED76DD4-3E81-4B91-880F-CD85576E8603}" type="sibTrans" cxnId="{6D70145B-BBF6-45EF-A7EE-AF191E1CE494}">
      <dgm:prSet/>
      <dgm:spPr/>
      <dgm:t>
        <a:bodyPr/>
        <a:lstStyle/>
        <a:p>
          <a:pPr>
            <a:lnSpc>
              <a:spcPct val="100000"/>
            </a:lnSpc>
          </a:pPr>
          <a:endParaRPr lang="en-US"/>
        </a:p>
      </dgm:t>
    </dgm:pt>
    <dgm:pt modelId="{46AD5B25-1F71-483B-9EF0-D0F4AD76964E}">
      <dgm:prSet custT="1"/>
      <dgm:spPr/>
      <dgm:t>
        <a:bodyPr/>
        <a:lstStyle/>
        <a:p>
          <a:pPr>
            <a:lnSpc>
              <a:spcPct val="100000"/>
            </a:lnSpc>
          </a:pPr>
          <a:r>
            <a:rPr lang="en-US" sz="1800" dirty="0"/>
            <a:t>The City of London was removed because it has too many missing values. Other missing values were replaced by using other sources.</a:t>
          </a:r>
        </a:p>
      </dgm:t>
    </dgm:pt>
    <dgm:pt modelId="{200BFFAE-3C35-4753-AE39-B3CC03AF348A}" type="parTrans" cxnId="{C7BD7983-D2D3-4EF3-80D2-A82703226358}">
      <dgm:prSet/>
      <dgm:spPr/>
      <dgm:t>
        <a:bodyPr/>
        <a:lstStyle/>
        <a:p>
          <a:endParaRPr lang="en-US"/>
        </a:p>
      </dgm:t>
    </dgm:pt>
    <dgm:pt modelId="{439E430B-7BE2-4836-9EA9-0A663D317C90}" type="sibTrans" cxnId="{C7BD7983-D2D3-4EF3-80D2-A82703226358}">
      <dgm:prSet/>
      <dgm:spPr/>
      <dgm:t>
        <a:bodyPr/>
        <a:lstStyle/>
        <a:p>
          <a:pPr>
            <a:lnSpc>
              <a:spcPct val="100000"/>
            </a:lnSpc>
          </a:pPr>
          <a:endParaRPr lang="en-US"/>
        </a:p>
      </dgm:t>
    </dgm:pt>
    <dgm:pt modelId="{B8FAB030-C1D6-4641-8997-E492F99C7E98}">
      <dgm:prSet custT="1"/>
      <dgm:spPr/>
      <dgm:t>
        <a:bodyPr/>
        <a:lstStyle/>
        <a:p>
          <a:pPr>
            <a:lnSpc>
              <a:spcPct val="100000"/>
            </a:lnSpc>
          </a:pPr>
          <a:r>
            <a:rPr lang="en-US" sz="1800" dirty="0"/>
            <a:t>Some outliers were present, but the values were correct. They were kept.</a:t>
          </a:r>
        </a:p>
      </dgm:t>
    </dgm:pt>
    <dgm:pt modelId="{2F6B5187-5CA7-49A1-B041-D5C9FFD0688C}" type="parTrans" cxnId="{341387E8-7CF7-489F-B459-AD2A39F51E58}">
      <dgm:prSet/>
      <dgm:spPr/>
      <dgm:t>
        <a:bodyPr/>
        <a:lstStyle/>
        <a:p>
          <a:endParaRPr lang="en-US"/>
        </a:p>
      </dgm:t>
    </dgm:pt>
    <dgm:pt modelId="{17F6BD83-00C1-423A-9302-C1CF4B23E5F1}" type="sibTrans" cxnId="{341387E8-7CF7-489F-B459-AD2A39F51E58}">
      <dgm:prSet/>
      <dgm:spPr/>
      <dgm:t>
        <a:bodyPr/>
        <a:lstStyle/>
        <a:p>
          <a:endParaRPr lang="en-US"/>
        </a:p>
      </dgm:t>
    </dgm:pt>
    <dgm:pt modelId="{D8305607-0924-45D2-BA38-C242F8934CFA}" type="pres">
      <dgm:prSet presAssocID="{893663FF-C4EE-4220-8963-D5CC5081708E}" presName="root" presStyleCnt="0">
        <dgm:presLayoutVars>
          <dgm:dir/>
          <dgm:resizeHandles val="exact"/>
        </dgm:presLayoutVars>
      </dgm:prSet>
      <dgm:spPr/>
    </dgm:pt>
    <dgm:pt modelId="{B165B9EE-9209-4E24-97AA-76AED465D979}" type="pres">
      <dgm:prSet presAssocID="{893663FF-C4EE-4220-8963-D5CC5081708E}" presName="container" presStyleCnt="0">
        <dgm:presLayoutVars>
          <dgm:dir/>
          <dgm:resizeHandles val="exact"/>
        </dgm:presLayoutVars>
      </dgm:prSet>
      <dgm:spPr/>
    </dgm:pt>
    <dgm:pt modelId="{DD1AD2C2-78B3-4BFB-961C-6FC13E591C99}" type="pres">
      <dgm:prSet presAssocID="{FE125F26-3286-477D-8F66-9F776127AB9B}" presName="compNode" presStyleCnt="0"/>
      <dgm:spPr/>
    </dgm:pt>
    <dgm:pt modelId="{B724FF3A-4061-4C0A-8A56-0A29D6B0544D}" type="pres">
      <dgm:prSet presAssocID="{FE125F26-3286-477D-8F66-9F776127AB9B}" presName="iconBgRect" presStyleLbl="bgShp" presStyleIdx="0" presStyleCnt="4"/>
      <dgm:spPr/>
    </dgm:pt>
    <dgm:pt modelId="{60F34BD8-D18A-4AB6-AB9D-3D1A0619E3C3}" type="pres">
      <dgm:prSet presAssocID="{FE125F26-3286-477D-8F66-9F776127AB9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9839E9D0-82BD-4433-B1AD-C86483BB426E}" type="pres">
      <dgm:prSet presAssocID="{FE125F26-3286-477D-8F66-9F776127AB9B}" presName="spaceRect" presStyleCnt="0"/>
      <dgm:spPr/>
    </dgm:pt>
    <dgm:pt modelId="{D54B4314-3D36-4935-89BE-ABAF3420190A}" type="pres">
      <dgm:prSet presAssocID="{FE125F26-3286-477D-8F66-9F776127AB9B}" presName="textRect" presStyleLbl="revTx" presStyleIdx="0" presStyleCnt="4">
        <dgm:presLayoutVars>
          <dgm:chMax val="1"/>
          <dgm:chPref val="1"/>
        </dgm:presLayoutVars>
      </dgm:prSet>
      <dgm:spPr/>
    </dgm:pt>
    <dgm:pt modelId="{BBAF9F50-5035-41A6-8ED9-D8B956EC013E}" type="pres">
      <dgm:prSet presAssocID="{F2044AD9-009B-4C74-934A-AFC4D7164DAB}" presName="sibTrans" presStyleLbl="sibTrans2D1" presStyleIdx="0" presStyleCnt="0"/>
      <dgm:spPr/>
    </dgm:pt>
    <dgm:pt modelId="{78CBA121-77C0-49A5-81B8-180100F864DF}" type="pres">
      <dgm:prSet presAssocID="{3A118127-C688-4E59-87D5-5EF151F817C7}" presName="compNode" presStyleCnt="0"/>
      <dgm:spPr/>
    </dgm:pt>
    <dgm:pt modelId="{27E65C1A-A419-4BA2-BC9D-32FF31EBAD36}" type="pres">
      <dgm:prSet presAssocID="{3A118127-C688-4E59-87D5-5EF151F817C7}" presName="iconBgRect" presStyleLbl="bgShp" presStyleIdx="1" presStyleCnt="4"/>
      <dgm:spPr/>
    </dgm:pt>
    <dgm:pt modelId="{9C996344-8237-4C31-9C47-87D109699292}" type="pres">
      <dgm:prSet presAssocID="{3A118127-C688-4E59-87D5-5EF151F817C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16D4B55B-17F5-436B-84EC-000514A29655}" type="pres">
      <dgm:prSet presAssocID="{3A118127-C688-4E59-87D5-5EF151F817C7}" presName="spaceRect" presStyleCnt="0"/>
      <dgm:spPr/>
    </dgm:pt>
    <dgm:pt modelId="{8C863945-4689-483F-B4A1-DCD8EEB21FF2}" type="pres">
      <dgm:prSet presAssocID="{3A118127-C688-4E59-87D5-5EF151F817C7}" presName="textRect" presStyleLbl="revTx" presStyleIdx="1" presStyleCnt="4">
        <dgm:presLayoutVars>
          <dgm:chMax val="1"/>
          <dgm:chPref val="1"/>
        </dgm:presLayoutVars>
      </dgm:prSet>
      <dgm:spPr/>
    </dgm:pt>
    <dgm:pt modelId="{AB0AD9B9-EE69-498A-97B6-5E2B71CC24DE}" type="pres">
      <dgm:prSet presAssocID="{DED76DD4-3E81-4B91-880F-CD85576E8603}" presName="sibTrans" presStyleLbl="sibTrans2D1" presStyleIdx="0" presStyleCnt="0"/>
      <dgm:spPr/>
    </dgm:pt>
    <dgm:pt modelId="{618FEFD9-E310-402B-9BA3-8840A7A2C50D}" type="pres">
      <dgm:prSet presAssocID="{46AD5B25-1F71-483B-9EF0-D0F4AD76964E}" presName="compNode" presStyleCnt="0"/>
      <dgm:spPr/>
    </dgm:pt>
    <dgm:pt modelId="{7206569A-C8C4-412B-AA21-A21D86FA4060}" type="pres">
      <dgm:prSet presAssocID="{46AD5B25-1F71-483B-9EF0-D0F4AD76964E}" presName="iconBgRect" presStyleLbl="bgShp" presStyleIdx="2" presStyleCnt="4"/>
      <dgm:spPr/>
    </dgm:pt>
    <dgm:pt modelId="{E01AC035-0E3F-4BC5-BF57-C013D274E52B}" type="pres">
      <dgm:prSet presAssocID="{46AD5B25-1F71-483B-9EF0-D0F4AD76964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435522EB-3BB5-4B5A-A21F-2A144D366246}" type="pres">
      <dgm:prSet presAssocID="{46AD5B25-1F71-483B-9EF0-D0F4AD76964E}" presName="spaceRect" presStyleCnt="0"/>
      <dgm:spPr/>
    </dgm:pt>
    <dgm:pt modelId="{512440E7-4F33-4E50-89D7-5AC938519F8C}" type="pres">
      <dgm:prSet presAssocID="{46AD5B25-1F71-483B-9EF0-D0F4AD76964E}" presName="textRect" presStyleLbl="revTx" presStyleIdx="2" presStyleCnt="4">
        <dgm:presLayoutVars>
          <dgm:chMax val="1"/>
          <dgm:chPref val="1"/>
        </dgm:presLayoutVars>
      </dgm:prSet>
      <dgm:spPr/>
    </dgm:pt>
    <dgm:pt modelId="{FBCC1231-C22A-463E-876B-12C6EA0D492E}" type="pres">
      <dgm:prSet presAssocID="{439E430B-7BE2-4836-9EA9-0A663D317C90}" presName="sibTrans" presStyleLbl="sibTrans2D1" presStyleIdx="0" presStyleCnt="0"/>
      <dgm:spPr/>
    </dgm:pt>
    <dgm:pt modelId="{CE046BDD-E841-4ED1-ABD4-961D5AD26631}" type="pres">
      <dgm:prSet presAssocID="{B8FAB030-C1D6-4641-8997-E492F99C7E98}" presName="compNode" presStyleCnt="0"/>
      <dgm:spPr/>
    </dgm:pt>
    <dgm:pt modelId="{5BF1BD2B-186D-4F01-963C-72B3619BE217}" type="pres">
      <dgm:prSet presAssocID="{B8FAB030-C1D6-4641-8997-E492F99C7E98}" presName="iconBgRect" presStyleLbl="bgShp" presStyleIdx="3" presStyleCnt="4"/>
      <dgm:spPr/>
    </dgm:pt>
    <dgm:pt modelId="{E9E75B37-FE57-41E9-84E6-B89A8C99664E}" type="pres">
      <dgm:prSet presAssocID="{B8FAB030-C1D6-4641-8997-E492F99C7E9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Gauge"/>
        </a:ext>
      </dgm:extLst>
    </dgm:pt>
    <dgm:pt modelId="{E38772D4-117D-4B42-B0FE-FBA819C9FDBA}" type="pres">
      <dgm:prSet presAssocID="{B8FAB030-C1D6-4641-8997-E492F99C7E98}" presName="spaceRect" presStyleCnt="0"/>
      <dgm:spPr/>
    </dgm:pt>
    <dgm:pt modelId="{7F90EC5B-790F-4114-BB71-F005240143BE}" type="pres">
      <dgm:prSet presAssocID="{B8FAB030-C1D6-4641-8997-E492F99C7E98}" presName="textRect" presStyleLbl="revTx" presStyleIdx="3" presStyleCnt="4">
        <dgm:presLayoutVars>
          <dgm:chMax val="1"/>
          <dgm:chPref val="1"/>
        </dgm:presLayoutVars>
      </dgm:prSet>
      <dgm:spPr/>
    </dgm:pt>
  </dgm:ptLst>
  <dgm:cxnLst>
    <dgm:cxn modelId="{21E13338-01A3-48C5-B7FF-CDE1AEC6C689}" type="presOf" srcId="{FE125F26-3286-477D-8F66-9F776127AB9B}" destId="{D54B4314-3D36-4935-89BE-ABAF3420190A}" srcOrd="0" destOrd="0" presId="urn:microsoft.com/office/officeart/2018/2/layout/IconCircleList"/>
    <dgm:cxn modelId="{6D70145B-BBF6-45EF-A7EE-AF191E1CE494}" srcId="{893663FF-C4EE-4220-8963-D5CC5081708E}" destId="{3A118127-C688-4E59-87D5-5EF151F817C7}" srcOrd="1" destOrd="0" parTransId="{925439DA-6A92-436D-807D-29AC53B22581}" sibTransId="{DED76DD4-3E81-4B91-880F-CD85576E8603}"/>
    <dgm:cxn modelId="{1C0E005E-F7B2-4875-9A1D-C5C4D91D0423}" type="presOf" srcId="{893663FF-C4EE-4220-8963-D5CC5081708E}" destId="{D8305607-0924-45D2-BA38-C242F8934CFA}" srcOrd="0" destOrd="0" presId="urn:microsoft.com/office/officeart/2018/2/layout/IconCircleList"/>
    <dgm:cxn modelId="{B595B061-17BB-4F70-8289-4CF63C1EE710}" type="presOf" srcId="{B8FAB030-C1D6-4641-8997-E492F99C7E98}" destId="{7F90EC5B-790F-4114-BB71-F005240143BE}" srcOrd="0" destOrd="0" presId="urn:microsoft.com/office/officeart/2018/2/layout/IconCircleList"/>
    <dgm:cxn modelId="{866C4B73-ACD6-4148-8573-D1B741518A8F}" type="presOf" srcId="{DED76DD4-3E81-4B91-880F-CD85576E8603}" destId="{AB0AD9B9-EE69-498A-97B6-5E2B71CC24DE}" srcOrd="0" destOrd="0" presId="urn:microsoft.com/office/officeart/2018/2/layout/IconCircleList"/>
    <dgm:cxn modelId="{26B76E58-1CBA-420B-8D03-9A077932D4D1}" type="presOf" srcId="{46AD5B25-1F71-483B-9EF0-D0F4AD76964E}" destId="{512440E7-4F33-4E50-89D7-5AC938519F8C}" srcOrd="0" destOrd="0" presId="urn:microsoft.com/office/officeart/2018/2/layout/IconCircleList"/>
    <dgm:cxn modelId="{F0F0D858-50AE-4E97-94F5-655335B8C0B3}" srcId="{893663FF-C4EE-4220-8963-D5CC5081708E}" destId="{FE125F26-3286-477D-8F66-9F776127AB9B}" srcOrd="0" destOrd="0" parTransId="{D5EE3375-2B1C-49DE-A7F4-5D2277E67665}" sibTransId="{F2044AD9-009B-4C74-934A-AFC4D7164DAB}"/>
    <dgm:cxn modelId="{0A24DC7E-7D91-4EF8-8236-61B65E2650E7}" type="presOf" srcId="{439E430B-7BE2-4836-9EA9-0A663D317C90}" destId="{FBCC1231-C22A-463E-876B-12C6EA0D492E}" srcOrd="0" destOrd="0" presId="urn:microsoft.com/office/officeart/2018/2/layout/IconCircleList"/>
    <dgm:cxn modelId="{C7BD7983-D2D3-4EF3-80D2-A82703226358}" srcId="{893663FF-C4EE-4220-8963-D5CC5081708E}" destId="{46AD5B25-1F71-483B-9EF0-D0F4AD76964E}" srcOrd="2" destOrd="0" parTransId="{200BFFAE-3C35-4753-AE39-B3CC03AF348A}" sibTransId="{439E430B-7BE2-4836-9EA9-0A663D317C90}"/>
    <dgm:cxn modelId="{3EDFB2AF-CFB8-4D3E-8FA4-6B5A9556E75C}" type="presOf" srcId="{F2044AD9-009B-4C74-934A-AFC4D7164DAB}" destId="{BBAF9F50-5035-41A6-8ED9-D8B956EC013E}" srcOrd="0" destOrd="0" presId="urn:microsoft.com/office/officeart/2018/2/layout/IconCircleList"/>
    <dgm:cxn modelId="{341387E8-7CF7-489F-B459-AD2A39F51E58}" srcId="{893663FF-C4EE-4220-8963-D5CC5081708E}" destId="{B8FAB030-C1D6-4641-8997-E492F99C7E98}" srcOrd="3" destOrd="0" parTransId="{2F6B5187-5CA7-49A1-B041-D5C9FFD0688C}" sibTransId="{17F6BD83-00C1-423A-9302-C1CF4B23E5F1}"/>
    <dgm:cxn modelId="{2A7E3AF3-04FE-4245-9888-3523292FF95F}" type="presOf" srcId="{3A118127-C688-4E59-87D5-5EF151F817C7}" destId="{8C863945-4689-483F-B4A1-DCD8EEB21FF2}" srcOrd="0" destOrd="0" presId="urn:microsoft.com/office/officeart/2018/2/layout/IconCircleList"/>
    <dgm:cxn modelId="{859A19A3-A3E9-411B-9E17-79D188D098E4}" type="presParOf" srcId="{D8305607-0924-45D2-BA38-C242F8934CFA}" destId="{B165B9EE-9209-4E24-97AA-76AED465D979}" srcOrd="0" destOrd="0" presId="urn:microsoft.com/office/officeart/2018/2/layout/IconCircleList"/>
    <dgm:cxn modelId="{02149396-FF48-4DDB-B44A-87CFE8A2D319}" type="presParOf" srcId="{B165B9EE-9209-4E24-97AA-76AED465D979}" destId="{DD1AD2C2-78B3-4BFB-961C-6FC13E591C99}" srcOrd="0" destOrd="0" presId="urn:microsoft.com/office/officeart/2018/2/layout/IconCircleList"/>
    <dgm:cxn modelId="{7ABDEAC7-2D92-4C64-A71B-857D4E953F55}" type="presParOf" srcId="{DD1AD2C2-78B3-4BFB-961C-6FC13E591C99}" destId="{B724FF3A-4061-4C0A-8A56-0A29D6B0544D}" srcOrd="0" destOrd="0" presId="urn:microsoft.com/office/officeart/2018/2/layout/IconCircleList"/>
    <dgm:cxn modelId="{6255CF44-83CE-4910-8B39-AB9BF08358C3}" type="presParOf" srcId="{DD1AD2C2-78B3-4BFB-961C-6FC13E591C99}" destId="{60F34BD8-D18A-4AB6-AB9D-3D1A0619E3C3}" srcOrd="1" destOrd="0" presId="urn:microsoft.com/office/officeart/2018/2/layout/IconCircleList"/>
    <dgm:cxn modelId="{75B68DC8-80DD-47E7-9CFA-15AE3BFEF792}" type="presParOf" srcId="{DD1AD2C2-78B3-4BFB-961C-6FC13E591C99}" destId="{9839E9D0-82BD-4433-B1AD-C86483BB426E}" srcOrd="2" destOrd="0" presId="urn:microsoft.com/office/officeart/2018/2/layout/IconCircleList"/>
    <dgm:cxn modelId="{EDA24A0D-5242-4F50-934E-F1767F05B866}" type="presParOf" srcId="{DD1AD2C2-78B3-4BFB-961C-6FC13E591C99}" destId="{D54B4314-3D36-4935-89BE-ABAF3420190A}" srcOrd="3" destOrd="0" presId="urn:microsoft.com/office/officeart/2018/2/layout/IconCircleList"/>
    <dgm:cxn modelId="{9D0745CD-173D-4BCE-BBD5-6C2879112563}" type="presParOf" srcId="{B165B9EE-9209-4E24-97AA-76AED465D979}" destId="{BBAF9F50-5035-41A6-8ED9-D8B956EC013E}" srcOrd="1" destOrd="0" presId="urn:microsoft.com/office/officeart/2018/2/layout/IconCircleList"/>
    <dgm:cxn modelId="{8AC9C8BD-AB91-4893-93D9-B172A8E33A2B}" type="presParOf" srcId="{B165B9EE-9209-4E24-97AA-76AED465D979}" destId="{78CBA121-77C0-49A5-81B8-180100F864DF}" srcOrd="2" destOrd="0" presId="urn:microsoft.com/office/officeart/2018/2/layout/IconCircleList"/>
    <dgm:cxn modelId="{7635FAA8-4464-4E78-90D6-F3DCD56D8C9B}" type="presParOf" srcId="{78CBA121-77C0-49A5-81B8-180100F864DF}" destId="{27E65C1A-A419-4BA2-BC9D-32FF31EBAD36}" srcOrd="0" destOrd="0" presId="urn:microsoft.com/office/officeart/2018/2/layout/IconCircleList"/>
    <dgm:cxn modelId="{A7F7AF5A-5B3C-4FAB-ADC2-A41B0E279A9C}" type="presParOf" srcId="{78CBA121-77C0-49A5-81B8-180100F864DF}" destId="{9C996344-8237-4C31-9C47-87D109699292}" srcOrd="1" destOrd="0" presId="urn:microsoft.com/office/officeart/2018/2/layout/IconCircleList"/>
    <dgm:cxn modelId="{52DEDFA8-D854-40DF-950B-170A8DC95004}" type="presParOf" srcId="{78CBA121-77C0-49A5-81B8-180100F864DF}" destId="{16D4B55B-17F5-436B-84EC-000514A29655}" srcOrd="2" destOrd="0" presId="urn:microsoft.com/office/officeart/2018/2/layout/IconCircleList"/>
    <dgm:cxn modelId="{D6A06B90-56CD-497B-8B12-912C3DB20FD0}" type="presParOf" srcId="{78CBA121-77C0-49A5-81B8-180100F864DF}" destId="{8C863945-4689-483F-B4A1-DCD8EEB21FF2}" srcOrd="3" destOrd="0" presId="urn:microsoft.com/office/officeart/2018/2/layout/IconCircleList"/>
    <dgm:cxn modelId="{28A9F8AF-CE45-4DD8-A66D-C159EA591483}" type="presParOf" srcId="{B165B9EE-9209-4E24-97AA-76AED465D979}" destId="{AB0AD9B9-EE69-498A-97B6-5E2B71CC24DE}" srcOrd="3" destOrd="0" presId="urn:microsoft.com/office/officeart/2018/2/layout/IconCircleList"/>
    <dgm:cxn modelId="{F79E64ED-7425-4B00-A4E4-6072C1662386}" type="presParOf" srcId="{B165B9EE-9209-4E24-97AA-76AED465D979}" destId="{618FEFD9-E310-402B-9BA3-8840A7A2C50D}" srcOrd="4" destOrd="0" presId="urn:microsoft.com/office/officeart/2018/2/layout/IconCircleList"/>
    <dgm:cxn modelId="{1DBD5E45-D781-4F22-818E-1F7032221782}" type="presParOf" srcId="{618FEFD9-E310-402B-9BA3-8840A7A2C50D}" destId="{7206569A-C8C4-412B-AA21-A21D86FA4060}" srcOrd="0" destOrd="0" presId="urn:microsoft.com/office/officeart/2018/2/layout/IconCircleList"/>
    <dgm:cxn modelId="{1A421D0A-2488-4BFD-A991-7272E5641985}" type="presParOf" srcId="{618FEFD9-E310-402B-9BA3-8840A7A2C50D}" destId="{E01AC035-0E3F-4BC5-BF57-C013D274E52B}" srcOrd="1" destOrd="0" presId="urn:microsoft.com/office/officeart/2018/2/layout/IconCircleList"/>
    <dgm:cxn modelId="{D1D7A81B-1FE4-455D-84D4-2B55394EEE60}" type="presParOf" srcId="{618FEFD9-E310-402B-9BA3-8840A7A2C50D}" destId="{435522EB-3BB5-4B5A-A21F-2A144D366246}" srcOrd="2" destOrd="0" presId="urn:microsoft.com/office/officeart/2018/2/layout/IconCircleList"/>
    <dgm:cxn modelId="{DA8286A0-7CEC-4151-9A2F-D8C3673A5142}" type="presParOf" srcId="{618FEFD9-E310-402B-9BA3-8840A7A2C50D}" destId="{512440E7-4F33-4E50-89D7-5AC938519F8C}" srcOrd="3" destOrd="0" presId="urn:microsoft.com/office/officeart/2018/2/layout/IconCircleList"/>
    <dgm:cxn modelId="{6125B474-FFCC-46BF-8DFD-402C2FFE1F8E}" type="presParOf" srcId="{B165B9EE-9209-4E24-97AA-76AED465D979}" destId="{FBCC1231-C22A-463E-876B-12C6EA0D492E}" srcOrd="5" destOrd="0" presId="urn:microsoft.com/office/officeart/2018/2/layout/IconCircleList"/>
    <dgm:cxn modelId="{030333FE-B7FB-4FF9-96EF-68909117DD85}" type="presParOf" srcId="{B165B9EE-9209-4E24-97AA-76AED465D979}" destId="{CE046BDD-E841-4ED1-ABD4-961D5AD26631}" srcOrd="6" destOrd="0" presId="urn:microsoft.com/office/officeart/2018/2/layout/IconCircleList"/>
    <dgm:cxn modelId="{CB5A2474-3297-4D9E-91C6-B834395CB83F}" type="presParOf" srcId="{CE046BDD-E841-4ED1-ABD4-961D5AD26631}" destId="{5BF1BD2B-186D-4F01-963C-72B3619BE217}" srcOrd="0" destOrd="0" presId="urn:microsoft.com/office/officeart/2018/2/layout/IconCircleList"/>
    <dgm:cxn modelId="{4957EBD8-D175-4E24-A53E-7090CA8186AF}" type="presParOf" srcId="{CE046BDD-E841-4ED1-ABD4-961D5AD26631}" destId="{E9E75B37-FE57-41E9-84E6-B89A8C99664E}" srcOrd="1" destOrd="0" presId="urn:microsoft.com/office/officeart/2018/2/layout/IconCircleList"/>
    <dgm:cxn modelId="{B355686A-B6D5-494F-95E3-4152677E79F5}" type="presParOf" srcId="{CE046BDD-E841-4ED1-ABD4-961D5AD26631}" destId="{E38772D4-117D-4B42-B0FE-FBA819C9FDBA}" srcOrd="2" destOrd="0" presId="urn:microsoft.com/office/officeart/2018/2/layout/IconCircleList"/>
    <dgm:cxn modelId="{81AA4FE5-D553-4976-8D10-6685A130FE31}" type="presParOf" srcId="{CE046BDD-E841-4ED1-ABD4-961D5AD26631}" destId="{7F90EC5B-790F-4114-BB71-F005240143BE}"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24FF3A-4061-4C0A-8A56-0A29D6B0544D}">
      <dsp:nvSpPr>
        <dsp:cNvPr id="0" name=""/>
        <dsp:cNvSpPr/>
      </dsp:nvSpPr>
      <dsp:spPr>
        <a:xfrm>
          <a:off x="303223" y="2282"/>
          <a:ext cx="1190794" cy="119079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F34BD8-D18A-4AB6-AB9D-3D1A0619E3C3}">
      <dsp:nvSpPr>
        <dsp:cNvPr id="0" name=""/>
        <dsp:cNvSpPr/>
      </dsp:nvSpPr>
      <dsp:spPr>
        <a:xfrm>
          <a:off x="553290" y="252348"/>
          <a:ext cx="690660" cy="6906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4B4314-3D36-4935-89BE-ABAF3420190A}">
      <dsp:nvSpPr>
        <dsp:cNvPr id="0" name=""/>
        <dsp:cNvSpPr/>
      </dsp:nvSpPr>
      <dsp:spPr>
        <a:xfrm>
          <a:off x="1749188" y="2282"/>
          <a:ext cx="2806872" cy="1190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Borough profiles were reviewed, choosing the variables of interest.</a:t>
          </a:r>
        </a:p>
      </dsp:txBody>
      <dsp:txXfrm>
        <a:off x="1749188" y="2282"/>
        <a:ext cx="2806872" cy="1190794"/>
      </dsp:txXfrm>
    </dsp:sp>
    <dsp:sp modelId="{27E65C1A-A419-4BA2-BC9D-32FF31EBAD36}">
      <dsp:nvSpPr>
        <dsp:cNvPr id="0" name=""/>
        <dsp:cNvSpPr/>
      </dsp:nvSpPr>
      <dsp:spPr>
        <a:xfrm>
          <a:off x="5045136" y="2282"/>
          <a:ext cx="1190794" cy="119079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996344-8237-4C31-9C47-87D109699292}">
      <dsp:nvSpPr>
        <dsp:cNvPr id="0" name=""/>
        <dsp:cNvSpPr/>
      </dsp:nvSpPr>
      <dsp:spPr>
        <a:xfrm>
          <a:off x="5295203" y="252348"/>
          <a:ext cx="690660" cy="6906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863945-4689-483F-B4A1-DCD8EEB21FF2}">
      <dsp:nvSpPr>
        <dsp:cNvPr id="0" name=""/>
        <dsp:cNvSpPr/>
      </dsp:nvSpPr>
      <dsp:spPr>
        <a:xfrm>
          <a:off x="6491101" y="2282"/>
          <a:ext cx="2806872" cy="1190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Some variables were not considered due to their homogeneity (not needed for cluster analysis) or many missing values.</a:t>
          </a:r>
        </a:p>
      </dsp:txBody>
      <dsp:txXfrm>
        <a:off x="6491101" y="2282"/>
        <a:ext cx="2806872" cy="1190794"/>
      </dsp:txXfrm>
    </dsp:sp>
    <dsp:sp modelId="{7206569A-C8C4-412B-AA21-A21D86FA4060}">
      <dsp:nvSpPr>
        <dsp:cNvPr id="0" name=""/>
        <dsp:cNvSpPr/>
      </dsp:nvSpPr>
      <dsp:spPr>
        <a:xfrm>
          <a:off x="303223" y="1681806"/>
          <a:ext cx="1190794" cy="119079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1AC035-0E3F-4BC5-BF57-C013D274E52B}">
      <dsp:nvSpPr>
        <dsp:cNvPr id="0" name=""/>
        <dsp:cNvSpPr/>
      </dsp:nvSpPr>
      <dsp:spPr>
        <a:xfrm>
          <a:off x="553290" y="1931873"/>
          <a:ext cx="690660" cy="6906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2440E7-4F33-4E50-89D7-5AC938519F8C}">
      <dsp:nvSpPr>
        <dsp:cNvPr id="0" name=""/>
        <dsp:cNvSpPr/>
      </dsp:nvSpPr>
      <dsp:spPr>
        <a:xfrm>
          <a:off x="1749188" y="1681806"/>
          <a:ext cx="2806872" cy="1190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The City of London was removed because it has too many missing values. Other missing values were replaced by using other sources.</a:t>
          </a:r>
        </a:p>
      </dsp:txBody>
      <dsp:txXfrm>
        <a:off x="1749188" y="1681806"/>
        <a:ext cx="2806872" cy="1190794"/>
      </dsp:txXfrm>
    </dsp:sp>
    <dsp:sp modelId="{5BF1BD2B-186D-4F01-963C-72B3619BE217}">
      <dsp:nvSpPr>
        <dsp:cNvPr id="0" name=""/>
        <dsp:cNvSpPr/>
      </dsp:nvSpPr>
      <dsp:spPr>
        <a:xfrm>
          <a:off x="5045136" y="1681806"/>
          <a:ext cx="1190794" cy="119079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E75B37-FE57-41E9-84E6-B89A8C99664E}">
      <dsp:nvSpPr>
        <dsp:cNvPr id="0" name=""/>
        <dsp:cNvSpPr/>
      </dsp:nvSpPr>
      <dsp:spPr>
        <a:xfrm>
          <a:off x="5295203" y="1931873"/>
          <a:ext cx="690660" cy="6906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90EC5B-790F-4114-BB71-F005240143BE}">
      <dsp:nvSpPr>
        <dsp:cNvPr id="0" name=""/>
        <dsp:cNvSpPr/>
      </dsp:nvSpPr>
      <dsp:spPr>
        <a:xfrm>
          <a:off x="6491101" y="1681806"/>
          <a:ext cx="2806872" cy="1190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Some outliers were present, but the values were correct. They were kept.</a:t>
          </a:r>
        </a:p>
      </dsp:txBody>
      <dsp:txXfrm>
        <a:off x="6491101" y="1681806"/>
        <a:ext cx="2806872" cy="119079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98606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974603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67252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517925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756900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03448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490395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872995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104141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C12D574-25AB-4ED9-A06D-4279CBFE7127}" type="datetimeFigureOut">
              <a:rPr lang="en-US" smtClean="0"/>
              <a:t>2/24/2020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7FBE95E-9360-4856-B5BA-33A9034977AE}"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636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2D574-25AB-4ED9-A06D-4279CBFE7127}"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351879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0379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7531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1642271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7889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7710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2D574-25AB-4ED9-A06D-4279CBFE7127}"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012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2D574-25AB-4ED9-A06D-4279CBFE7127}"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349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2D574-25AB-4ED9-A06D-4279CBFE7127}"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8656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6293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12D574-25AB-4ED9-A06D-4279CBFE7127}"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2392740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12D574-25AB-4ED9-A06D-4279CBFE7127}" type="datetimeFigureOut">
              <a:rPr lang="en-US" smtClean="0"/>
              <a:t>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BE95E-9360-4856-B5BA-33A9034977AE}"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342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12D574-25AB-4ED9-A06D-4279CBFE7127}" type="datetimeFigureOut">
              <a:rPr lang="en-US" smtClean="0"/>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FBE95E-9360-4856-B5BA-33A9034977AE}"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897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2D574-25AB-4ED9-A06D-4279CBFE7127}" type="datetimeFigureOut">
              <a:rPr lang="en-US" smtClean="0"/>
              <a:t>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315388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2D574-25AB-4ED9-A06D-4279CBFE7127}"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BE95E-9360-4856-B5BA-33A9034977AE}"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59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2D574-25AB-4ED9-A06D-4279CBFE7127}"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174607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12D574-25AB-4ED9-A06D-4279CBFE7127}" type="datetimeFigureOut">
              <a:rPr lang="en-US" smtClean="0"/>
              <a:t>2/24/2020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FBE95E-9360-4856-B5BA-33A9034977AE}" type="slidenum">
              <a:rPr lang="en-US" smtClean="0"/>
              <a:t>‹#›</a:t>
            </a:fld>
            <a:endParaRPr lang="en-US"/>
          </a:p>
        </p:txBody>
      </p:sp>
    </p:spTree>
    <p:extLst>
      <p:ext uri="{BB962C8B-B14F-4D97-AF65-F5344CB8AC3E}">
        <p14:creationId xmlns:p14="http://schemas.microsoft.com/office/powerpoint/2010/main" val="123880402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hyperlink" Target="https://creativecommons.org/licenses/by-sa/3.0" TargetMode="External"/><Relationship Id="rId5" Type="http://schemas.openxmlformats.org/officeDocument/2006/relationships/hyperlink" Target="http://commons.wikimedia.org/wiki/File:London_Montage_B.jpg" TargetMode="Externa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commons.wikimedia.org/wiki/File:London_-_John_Norden's_map_of_1593.jpg" TargetMode="External"/><Relationship Id="rId5" Type="http://schemas.openxmlformats.org/officeDocument/2006/relationships/image" Target="../media/image6.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creativecommons.org/licenses/by/2.0" TargetMode="External"/><Relationship Id="rId5" Type="http://schemas.openxmlformats.org/officeDocument/2006/relationships/hyperlink" Target="http://commons.wikimedia.org/wiki/File:Neasden_Temple_-_Shree_Swaminarayan_Hindu_Mandir_-_Gate.jpg" TargetMode="Externa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commons.wikimedia.org/wiki/File:Paternoster_Square.jpg" TargetMode="External"/><Relationship Id="rId5" Type="http://schemas.openxmlformats.org/officeDocument/2006/relationships/image" Target="../media/image8.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2F33585-2BC7-4C49-96E9-335DCC74A5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1072267" y="1041401"/>
            <a:ext cx="6528018" cy="2345264"/>
          </a:xfrm>
        </p:spPr>
        <p:txBody>
          <a:bodyPr>
            <a:normAutofit/>
          </a:bodyPr>
          <a:lstStyle/>
          <a:p>
            <a:r>
              <a:rPr lang="en-US" dirty="0"/>
              <a:t>Finding an appropriate place to live in London</a:t>
            </a:r>
          </a:p>
        </p:txBody>
      </p:sp>
      <p:sp>
        <p:nvSpPr>
          <p:cNvPr id="3" name="Content Placeholder 2"/>
          <p:cNvSpPr>
            <a:spLocks noGrp="1"/>
          </p:cNvSpPr>
          <p:nvPr>
            <p:ph type="subTitle" idx="1"/>
          </p:nvPr>
        </p:nvSpPr>
        <p:spPr>
          <a:xfrm>
            <a:off x="1072267" y="3657597"/>
            <a:ext cx="6528018" cy="1320802"/>
          </a:xfrm>
        </p:spPr>
        <p:txBody>
          <a:bodyPr>
            <a:normAutofit/>
          </a:bodyPr>
          <a:lstStyle/>
          <a:p>
            <a:r>
              <a:rPr lang="en-US" dirty="0"/>
              <a:t>Applied Data Science Capstone Project</a:t>
            </a:r>
          </a:p>
          <a:p>
            <a:r>
              <a:rPr lang="en-US" dirty="0"/>
              <a:t>Mario González Pozo</a:t>
            </a:r>
            <a:endParaRPr dirty="0"/>
          </a:p>
        </p:txBody>
      </p:sp>
      <p:cxnSp>
        <p:nvCxnSpPr>
          <p:cNvPr id="13" name="Straight Connector 12">
            <a:extLst>
              <a:ext uri="{FF2B5EF4-FFF2-40B4-BE49-F238E27FC236}">
                <a16:creationId xmlns:a16="http://schemas.microsoft.com/office/drawing/2014/main" id="{E148108F-92E9-42F2-A4D6-EF6F5C4F57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8045" y="3541181"/>
            <a:ext cx="6492240"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748DC4E3-BD1E-4A0A-9895-F5480EF25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4662" y="1092200"/>
            <a:ext cx="3059206"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nd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4701" y="1505081"/>
            <a:ext cx="2433793" cy="3669034"/>
          </a:xfrm>
          <a:prstGeom prst="rect">
            <a:avLst/>
          </a:prstGeom>
        </p:spPr>
      </p:pic>
      <p:sp>
        <p:nvSpPr>
          <p:cNvPr id="5" name="Footer PlaceHolder 3"/>
          <p:cNvSpPr>
            <a:spLocks noGrp="1"/>
          </p:cNvSpPr>
          <p:nvPr>
            <p:ph type="ftr" sz="quarter" idx="11"/>
          </p:nvPr>
        </p:nvSpPr>
        <p:spPr>
          <a:xfrm>
            <a:off x="1298448" y="5971032"/>
            <a:ext cx="5943600" cy="279400"/>
          </a:xfrm>
        </p:spPr>
        <p:txBody>
          <a:bodyPr>
            <a:normAutofit/>
          </a:bodyPr>
          <a:lstStyle/>
          <a:p>
            <a:pPr>
              <a:spcAft>
                <a:spcPts val="600"/>
              </a:spcAft>
            </a:pPr>
            <a:r>
              <a:rPr lang="en-US" dirty="0">
                <a:hlinkClick r:id="rId5"/>
              </a:rPr>
              <a:t>Photo</a:t>
            </a:r>
            <a:r>
              <a:rPr lang="en-US" dirty="0"/>
              <a:t> by Southlondoneye (compilation, sources to attribute see above) / </a:t>
            </a:r>
            <a:r>
              <a:rPr lang="en-US" dirty="0">
                <a:hlinkClick r:id="rId6"/>
              </a:rPr>
              <a:t>CC BY-SA 3.0</a:t>
            </a:r>
          </a:p>
        </p:txBody>
      </p:sp>
    </p:spTree>
    <p:extLst>
      <p:ext uri="{BB962C8B-B14F-4D97-AF65-F5344CB8AC3E}">
        <p14:creationId xmlns:p14="http://schemas.microsoft.com/office/powerpoint/2010/main" val="4057901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en-US" dirty="0"/>
              <a:t>Results</a:t>
            </a:r>
          </a:p>
        </p:txBody>
      </p:sp>
      <p:sp>
        <p:nvSpPr>
          <p:cNvPr id="3" name="Content Placeholder 2"/>
          <p:cNvSpPr>
            <a:spLocks noGrp="1"/>
          </p:cNvSpPr>
          <p:nvPr>
            <p:ph idx="1"/>
          </p:nvPr>
        </p:nvSpPr>
        <p:spPr>
          <a:xfrm>
            <a:off x="1295399" y="2556932"/>
            <a:ext cx="9601195" cy="3486516"/>
          </a:xfrm>
        </p:spPr>
        <p:txBody>
          <a:bodyPr>
            <a:normAutofit fontScale="25000" lnSpcReduction="20000"/>
          </a:bodyPr>
          <a:lstStyle/>
          <a:p>
            <a:r>
              <a:rPr lang="en-US" sz="8000" dirty="0"/>
              <a:t>The following clusters were obtained:</a:t>
            </a:r>
          </a:p>
          <a:p>
            <a:r>
              <a:rPr lang="en-US" sz="8000" b="1" dirty="0"/>
              <a:t>Cluster A1</a:t>
            </a:r>
            <a:r>
              <a:rPr lang="en-US" sz="8000" dirty="0"/>
              <a:t>: The average age from these regions is relatively high and have a low population density of which just a few are immigrants. The job density is low, but the unemployment rate is also low, being similar for both genders. Description for the cluster would be tranquil boroughs  which have a stable but small economy, is inhabited by older people, and having many natural and outdoor areas.</a:t>
            </a:r>
          </a:p>
          <a:p>
            <a:r>
              <a:rPr lang="en-US" sz="8000" b="1" dirty="0"/>
              <a:t>Cluster A2 </a:t>
            </a:r>
            <a:r>
              <a:rPr lang="en-US" sz="8000" dirty="0"/>
              <a:t>seems to be another small and stable economy with low population density, having a great difference between employment rate between genders. Other features are average.</a:t>
            </a:r>
          </a:p>
          <a:p>
            <a:r>
              <a:rPr lang="en-US" sz="8000" b="1" dirty="0"/>
              <a:t>Cluster B1 </a:t>
            </a:r>
            <a:r>
              <a:rPr lang="en-US" sz="8000" dirty="0"/>
              <a:t>is characterized for having relatively young people and a relatively low income along with the lowest job density. This could be residential areas too that have small businesses.</a:t>
            </a:r>
          </a:p>
          <a:p>
            <a:endParaRPr lang="en-US" sz="2600" dirty="0"/>
          </a:p>
          <a:p>
            <a:endParaRPr lang="en-US" dirty="0"/>
          </a:p>
          <a:p>
            <a:endParaRPr lang="en-US" dirty="0"/>
          </a:p>
          <a:p>
            <a:endParaRPr lang="en-US" dirty="0"/>
          </a:p>
        </p:txBody>
      </p:sp>
    </p:spTree>
    <p:extLst>
      <p:ext uri="{BB962C8B-B14F-4D97-AF65-F5344CB8AC3E}">
        <p14:creationId xmlns:p14="http://schemas.microsoft.com/office/powerpoint/2010/main" val="308870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CC02F-07DF-4EEC-9C36-9BC60E9C3A14}"/>
              </a:ext>
            </a:extLst>
          </p:cNvPr>
          <p:cNvSpPr>
            <a:spLocks noGrp="1"/>
          </p:cNvSpPr>
          <p:nvPr>
            <p:ph type="title"/>
          </p:nvPr>
        </p:nvSpPr>
        <p:spPr/>
        <p:txBody>
          <a:bodyPr/>
          <a:lstStyle/>
          <a:p>
            <a:r>
              <a:rPr lang="en-US" dirty="0"/>
              <a:t>Results</a:t>
            </a:r>
            <a:endParaRPr lang="es-CL" dirty="0"/>
          </a:p>
        </p:txBody>
      </p:sp>
      <p:sp>
        <p:nvSpPr>
          <p:cNvPr id="3" name="Content Placeholder 2">
            <a:extLst>
              <a:ext uri="{FF2B5EF4-FFF2-40B4-BE49-F238E27FC236}">
                <a16:creationId xmlns:a16="http://schemas.microsoft.com/office/drawing/2014/main" id="{F554E004-9C93-45F5-820F-FCE7B4145A90}"/>
              </a:ext>
            </a:extLst>
          </p:cNvPr>
          <p:cNvSpPr>
            <a:spLocks noGrp="1"/>
          </p:cNvSpPr>
          <p:nvPr>
            <p:ph idx="1"/>
          </p:nvPr>
        </p:nvSpPr>
        <p:spPr/>
        <p:txBody>
          <a:bodyPr>
            <a:normAutofit fontScale="70000" lnSpcReduction="20000"/>
          </a:bodyPr>
          <a:lstStyle/>
          <a:p>
            <a:r>
              <a:rPr lang="en-US" sz="2600" b="1" dirty="0"/>
              <a:t>Cluster B2 </a:t>
            </a:r>
            <a:r>
              <a:rPr lang="en-US" sz="2600" dirty="0"/>
              <a:t>has many immigrants and young people and very high unemployment. House prices are low, as well as income and job density. Overall, this cluster has boroughs with a relatively bad economy in global terms, i.e., in a sense of inequality where poverty coexist with a minority of people who has a good status. Given there is a low greenspace percentage, the area is probably associated with residential and commercial areas.</a:t>
            </a:r>
          </a:p>
          <a:p>
            <a:r>
              <a:rPr lang="en-US" sz="2600" b="1" dirty="0"/>
              <a:t>Cluster C </a:t>
            </a:r>
            <a:r>
              <a:rPr lang="en-US" sz="2600" dirty="0"/>
              <a:t>has a high density of people of working age and a considerable percentage of immigrants. The unemployment is low and there isn't much difference between male and female employment rates. The jobs density is high and the income too, having high house prices. The crime rate is considerably higher. This cluster could be seen as an important economic region, probably an industrial or commercial area with many business/workplaces going on and large workforce.</a:t>
            </a:r>
          </a:p>
          <a:p>
            <a:r>
              <a:rPr lang="en-US" sz="2600" b="1" dirty="0"/>
              <a:t>Cluster D </a:t>
            </a:r>
            <a:r>
              <a:rPr lang="en-US" sz="2600" dirty="0"/>
              <a:t>corresponds to only 1 borough which is clearly different from the others, it has a very high job density and gross annual pay, has the highest migrant resident population, extremely high crime rate and highest median house price, with a great percentage of green areas.</a:t>
            </a:r>
          </a:p>
          <a:p>
            <a:endParaRPr lang="es-CL" dirty="0"/>
          </a:p>
        </p:txBody>
      </p:sp>
    </p:spTree>
    <p:extLst>
      <p:ext uri="{BB962C8B-B14F-4D97-AF65-F5344CB8AC3E}">
        <p14:creationId xmlns:p14="http://schemas.microsoft.com/office/powerpoint/2010/main" val="2893411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618E-0291-4FF5-9158-FBA2397DF25A}"/>
              </a:ext>
            </a:extLst>
          </p:cNvPr>
          <p:cNvSpPr>
            <a:spLocks noGrp="1"/>
          </p:cNvSpPr>
          <p:nvPr>
            <p:ph type="title"/>
          </p:nvPr>
        </p:nvSpPr>
        <p:spPr/>
        <p:txBody>
          <a:bodyPr/>
          <a:lstStyle/>
          <a:p>
            <a:r>
              <a:rPr lang="es-CL" dirty="0" err="1"/>
              <a:t>Results</a:t>
            </a:r>
            <a:endParaRPr lang="es-CL" dirty="0"/>
          </a:p>
        </p:txBody>
      </p:sp>
      <p:pic>
        <p:nvPicPr>
          <p:cNvPr id="4" name="Content Placeholder 3">
            <a:extLst>
              <a:ext uri="{FF2B5EF4-FFF2-40B4-BE49-F238E27FC236}">
                <a16:creationId xmlns:a16="http://schemas.microsoft.com/office/drawing/2014/main" id="{5DA573DB-C2CF-4686-BA7C-CC650B0FD07D}"/>
              </a:ext>
            </a:extLst>
          </p:cNvPr>
          <p:cNvPicPr>
            <a:picLocks noGrp="1" noChangeAspect="1"/>
          </p:cNvPicPr>
          <p:nvPr>
            <p:ph idx="1"/>
          </p:nvPr>
        </p:nvPicPr>
        <p:blipFill>
          <a:blip r:embed="rId2"/>
          <a:stretch>
            <a:fillRect/>
          </a:stretch>
        </p:blipFill>
        <p:spPr>
          <a:xfrm>
            <a:off x="1295398" y="3294084"/>
            <a:ext cx="9601200" cy="2706480"/>
          </a:xfrm>
          <a:prstGeom prst="rect">
            <a:avLst/>
          </a:prstGeom>
        </p:spPr>
      </p:pic>
      <p:sp>
        <p:nvSpPr>
          <p:cNvPr id="5" name="Content Placeholder 2">
            <a:extLst>
              <a:ext uri="{FF2B5EF4-FFF2-40B4-BE49-F238E27FC236}">
                <a16:creationId xmlns:a16="http://schemas.microsoft.com/office/drawing/2014/main" id="{5E53E415-76A6-46BA-AC13-C0336FE5D0FA}"/>
              </a:ext>
            </a:extLst>
          </p:cNvPr>
          <p:cNvSpPr txBox="1">
            <a:spLocks/>
          </p:cNvSpPr>
          <p:nvPr/>
        </p:nvSpPr>
        <p:spPr>
          <a:xfrm>
            <a:off x="1295401" y="2556932"/>
            <a:ext cx="9601196"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t>The top 10 most common venues are obtained for every borough:</a:t>
            </a:r>
          </a:p>
          <a:p>
            <a:endParaRPr lang="es-CL" dirty="0"/>
          </a:p>
        </p:txBody>
      </p:sp>
    </p:spTree>
    <p:extLst>
      <p:ext uri="{BB962C8B-B14F-4D97-AF65-F5344CB8AC3E}">
        <p14:creationId xmlns:p14="http://schemas.microsoft.com/office/powerpoint/2010/main" val="3861281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618E-0291-4FF5-9158-FBA2397DF25A}"/>
              </a:ext>
            </a:extLst>
          </p:cNvPr>
          <p:cNvSpPr>
            <a:spLocks noGrp="1"/>
          </p:cNvSpPr>
          <p:nvPr>
            <p:ph type="title"/>
          </p:nvPr>
        </p:nvSpPr>
        <p:spPr/>
        <p:txBody>
          <a:bodyPr/>
          <a:lstStyle/>
          <a:p>
            <a:r>
              <a:rPr lang="es-CL" dirty="0" err="1"/>
              <a:t>Results</a:t>
            </a:r>
            <a:endParaRPr lang="es-CL" dirty="0"/>
          </a:p>
        </p:txBody>
      </p:sp>
      <p:sp>
        <p:nvSpPr>
          <p:cNvPr id="5" name="Content Placeholder 2">
            <a:extLst>
              <a:ext uri="{FF2B5EF4-FFF2-40B4-BE49-F238E27FC236}">
                <a16:creationId xmlns:a16="http://schemas.microsoft.com/office/drawing/2014/main" id="{5E53E415-76A6-46BA-AC13-C0336FE5D0FA}"/>
              </a:ext>
            </a:extLst>
          </p:cNvPr>
          <p:cNvSpPr txBox="1">
            <a:spLocks/>
          </p:cNvSpPr>
          <p:nvPr/>
        </p:nvSpPr>
        <p:spPr>
          <a:xfrm>
            <a:off x="1295401" y="2556932"/>
            <a:ext cx="9601196"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000" dirty="0"/>
              <a:t>An example was tested, assuming one is interested in a tranquil cluster to live and not interested in work aspects, basically like cluster A1, and also it’s of interest venues related to food. The following table shows the alternatives that match the preferences. The best alternative would likely be Bromley since it has many food related venues.</a:t>
            </a:r>
          </a:p>
          <a:p>
            <a:endParaRPr lang="es-CL" dirty="0"/>
          </a:p>
        </p:txBody>
      </p:sp>
      <p:pic>
        <p:nvPicPr>
          <p:cNvPr id="7" name="Picture 6">
            <a:extLst>
              <a:ext uri="{FF2B5EF4-FFF2-40B4-BE49-F238E27FC236}">
                <a16:creationId xmlns:a16="http://schemas.microsoft.com/office/drawing/2014/main" id="{EAE28546-AA1D-4283-A3AF-554D19DACEF8}"/>
              </a:ext>
            </a:extLst>
          </p:cNvPr>
          <p:cNvPicPr>
            <a:picLocks noChangeAspect="1"/>
          </p:cNvPicPr>
          <p:nvPr/>
        </p:nvPicPr>
        <p:blipFill>
          <a:blip r:embed="rId2"/>
          <a:stretch>
            <a:fillRect/>
          </a:stretch>
        </p:blipFill>
        <p:spPr>
          <a:xfrm>
            <a:off x="765119" y="3898134"/>
            <a:ext cx="10661759" cy="2105403"/>
          </a:xfrm>
          <a:prstGeom prst="rect">
            <a:avLst/>
          </a:prstGeom>
        </p:spPr>
      </p:pic>
    </p:spTree>
    <p:extLst>
      <p:ext uri="{BB962C8B-B14F-4D97-AF65-F5344CB8AC3E}">
        <p14:creationId xmlns:p14="http://schemas.microsoft.com/office/powerpoint/2010/main" val="3379508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618E-0291-4FF5-9158-FBA2397DF25A}"/>
              </a:ext>
            </a:extLst>
          </p:cNvPr>
          <p:cNvSpPr>
            <a:spLocks noGrp="1"/>
          </p:cNvSpPr>
          <p:nvPr>
            <p:ph type="title"/>
          </p:nvPr>
        </p:nvSpPr>
        <p:spPr/>
        <p:txBody>
          <a:bodyPr/>
          <a:lstStyle/>
          <a:p>
            <a:r>
              <a:rPr lang="es-CL" dirty="0" err="1"/>
              <a:t>Discussion</a:t>
            </a:r>
            <a:endParaRPr lang="es-CL" dirty="0"/>
          </a:p>
        </p:txBody>
      </p:sp>
      <p:sp>
        <p:nvSpPr>
          <p:cNvPr id="5" name="Content Placeholder 2">
            <a:extLst>
              <a:ext uri="{FF2B5EF4-FFF2-40B4-BE49-F238E27FC236}">
                <a16:creationId xmlns:a16="http://schemas.microsoft.com/office/drawing/2014/main" id="{5E53E415-76A6-46BA-AC13-C0336FE5D0FA}"/>
              </a:ext>
            </a:extLst>
          </p:cNvPr>
          <p:cNvSpPr txBox="1">
            <a:spLocks/>
          </p:cNvSpPr>
          <p:nvPr/>
        </p:nvSpPr>
        <p:spPr>
          <a:xfrm>
            <a:off x="1295401" y="2556932"/>
            <a:ext cx="9601196" cy="3318936"/>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200" dirty="0"/>
              <a:t>A solution to automate the cluster making and, in this way, generalize the model to another places, is by using machine learning and certain criteria which leads to well defined clusters. This doesn't form part of the developed model considering its simplicity versus the complexity of training a machine learning model to think and discern which cluster is good or bad characterized (and the number of clusters to be used).</a:t>
            </a:r>
          </a:p>
          <a:p>
            <a:r>
              <a:rPr lang="en-US" sz="2200" dirty="0"/>
              <a:t>More data about the boroughs could've been useful too, to get a broader representation of a borough, like knowing what kind of economic activities are primarily performed, if it's commercially focused, residential area, a tourism area, etc.</a:t>
            </a:r>
          </a:p>
          <a:p>
            <a:r>
              <a:rPr lang="en-US" sz="2200" dirty="0"/>
              <a:t>The limit of getting 100 venues per borough at a time could also affect the model accuracy, since we are trying to encompass a wide area (whole borough), and possibly the lost of information is important to characterize each borough.</a:t>
            </a:r>
          </a:p>
          <a:p>
            <a:endParaRPr lang="en-US" sz="2000" dirty="0"/>
          </a:p>
        </p:txBody>
      </p:sp>
    </p:spTree>
    <p:extLst>
      <p:ext uri="{BB962C8B-B14F-4D97-AF65-F5344CB8AC3E}">
        <p14:creationId xmlns:p14="http://schemas.microsoft.com/office/powerpoint/2010/main" val="1552375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952108" y="954756"/>
            <a:ext cx="2730414" cy="4946003"/>
          </a:xfrm>
        </p:spPr>
        <p:txBody>
          <a:bodyPr>
            <a:normAutofit/>
          </a:bodyPr>
          <a:lstStyle/>
          <a:p>
            <a:r>
              <a:rPr lang="en-US" sz="3600" dirty="0">
                <a:solidFill>
                  <a:srgbClr val="FFFFFF"/>
                </a:solidFill>
              </a:rPr>
              <a:t>Conclusion</a:t>
            </a:r>
          </a:p>
        </p:txBody>
      </p:sp>
      <p:sp>
        <p:nvSpPr>
          <p:cNvPr id="15" name="Rectangle 14">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body" idx="1"/>
          </p:nvPr>
        </p:nvSpPr>
        <p:spPr>
          <a:xfrm>
            <a:off x="5140934" y="469900"/>
            <a:ext cx="5953630" cy="5405968"/>
          </a:xfrm>
        </p:spPr>
        <p:txBody>
          <a:bodyPr anchor="ctr">
            <a:normAutofit/>
          </a:bodyPr>
          <a:lstStyle/>
          <a:p>
            <a:r>
              <a:rPr lang="en-US" dirty="0">
                <a:solidFill>
                  <a:srgbClr val="212121"/>
                </a:solidFill>
              </a:rPr>
              <a:t>A prescriptive model was developed to help decision making of a person in need of readily available information about certain places. This said, a person who wants to move to London, probably would like research further about the place which looks better by the use of the model.</a:t>
            </a:r>
          </a:p>
          <a:p>
            <a:r>
              <a:rPr lang="en-US" dirty="0">
                <a:solidFill>
                  <a:srgbClr val="212121"/>
                </a:solidFill>
              </a:rPr>
              <a:t>Also, the model is very limited since it just includes London (target audience is very bounded). The generalization of the model to other places is a must if we would like it to be more valuable.</a:t>
            </a:r>
            <a:endParaRPr dirty="0">
              <a:solidFill>
                <a:srgbClr val="212121"/>
              </a:solidFill>
            </a:endParaRPr>
          </a:p>
        </p:txBody>
      </p:sp>
    </p:spTree>
    <p:extLst>
      <p:ext uri="{BB962C8B-B14F-4D97-AF65-F5344CB8AC3E}">
        <p14:creationId xmlns:p14="http://schemas.microsoft.com/office/powerpoint/2010/main" val="1137477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952108" y="954756"/>
            <a:ext cx="2730414" cy="4946003"/>
          </a:xfrm>
        </p:spPr>
        <p:txBody>
          <a:bodyPr>
            <a:normAutofit/>
          </a:bodyPr>
          <a:lstStyle/>
          <a:p>
            <a:r>
              <a:rPr lang="en-US" sz="3600">
                <a:solidFill>
                  <a:srgbClr val="FFFFFF"/>
                </a:solidFill>
              </a:rPr>
              <a:t>Contents</a:t>
            </a:r>
          </a:p>
        </p:txBody>
      </p:sp>
      <p:sp>
        <p:nvSpPr>
          <p:cNvPr id="15" name="Rectangle 14">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body" idx="1"/>
          </p:nvPr>
        </p:nvSpPr>
        <p:spPr>
          <a:xfrm>
            <a:off x="5140934" y="469900"/>
            <a:ext cx="5953630" cy="5405968"/>
          </a:xfrm>
        </p:spPr>
        <p:txBody>
          <a:bodyPr anchor="ctr">
            <a:normAutofit/>
          </a:bodyPr>
          <a:lstStyle/>
          <a:p>
            <a:r>
              <a:rPr lang="en-US" dirty="0">
                <a:solidFill>
                  <a:srgbClr val="212121"/>
                </a:solidFill>
              </a:rPr>
              <a:t>Intro</a:t>
            </a:r>
          </a:p>
          <a:p>
            <a:r>
              <a:rPr lang="en-US" dirty="0">
                <a:solidFill>
                  <a:srgbClr val="212121"/>
                </a:solidFill>
              </a:rPr>
              <a:t>Business Problem</a:t>
            </a:r>
          </a:p>
          <a:p>
            <a:r>
              <a:rPr lang="en-US" dirty="0">
                <a:solidFill>
                  <a:srgbClr val="212121"/>
                </a:solidFill>
              </a:rPr>
              <a:t>Data</a:t>
            </a:r>
          </a:p>
          <a:p>
            <a:r>
              <a:rPr lang="en-US" dirty="0">
                <a:solidFill>
                  <a:srgbClr val="212121"/>
                </a:solidFill>
              </a:rPr>
              <a:t>Methodology</a:t>
            </a:r>
          </a:p>
          <a:p>
            <a:r>
              <a:rPr lang="en-US" dirty="0">
                <a:solidFill>
                  <a:srgbClr val="212121"/>
                </a:solidFill>
              </a:rPr>
              <a:t>Results</a:t>
            </a:r>
          </a:p>
          <a:p>
            <a:r>
              <a:rPr lang="en-US" dirty="0">
                <a:solidFill>
                  <a:srgbClr val="212121"/>
                </a:solidFill>
              </a:rPr>
              <a:t>Discussion</a:t>
            </a:r>
          </a:p>
          <a:p>
            <a:r>
              <a:rPr lang="en-US" dirty="0">
                <a:solidFill>
                  <a:srgbClr val="212121"/>
                </a:solidFill>
              </a:rPr>
              <a:t>Conclusion</a:t>
            </a:r>
          </a:p>
        </p:txBody>
      </p:sp>
    </p:spTree>
    <p:extLst>
      <p:ext uri="{BB962C8B-B14F-4D97-AF65-F5344CB8AC3E}">
        <p14:creationId xmlns:p14="http://schemas.microsoft.com/office/powerpoint/2010/main" val="879287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92E7AF0-A589-43B3-A1DE-8807EC7697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295402" y="982132"/>
            <a:ext cx="3660056" cy="1325373"/>
          </a:xfrm>
        </p:spPr>
        <p:txBody>
          <a:bodyPr anchor="b">
            <a:normAutofit/>
          </a:bodyPr>
          <a:lstStyle/>
          <a:p>
            <a:r>
              <a:rPr lang="en-US" sz="2400" dirty="0"/>
              <a:t>Intro</a:t>
            </a:r>
          </a:p>
        </p:txBody>
      </p:sp>
      <p:cxnSp>
        <p:nvCxnSpPr>
          <p:cNvPr id="13" name="Straight Connector 12">
            <a:extLst>
              <a:ext uri="{FF2B5EF4-FFF2-40B4-BE49-F238E27FC236}">
                <a16:creationId xmlns:a16="http://schemas.microsoft.com/office/drawing/2014/main" id="{29BCDD02-D5E3-4D30-8587-66036C891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295401" y="2493774"/>
            <a:ext cx="3660057" cy="3382094"/>
          </a:xfrm>
        </p:spPr>
        <p:txBody>
          <a:bodyPr>
            <a:normAutofit/>
          </a:bodyPr>
          <a:lstStyle/>
          <a:p>
            <a:pPr algn="just"/>
            <a:r>
              <a:rPr lang="en-US" sz="1800" dirty="0">
                <a:solidFill>
                  <a:schemeClr val="tx1">
                    <a:lumMod val="65000"/>
                    <a:lumOff val="35000"/>
                  </a:schemeClr>
                </a:solidFill>
                <a:latin typeface="Times New Roman" panose="02020603050405020304" pitchFamily="18" charset="0"/>
                <a:ea typeface="Segoe UI" panose="020B0502040204020203" pitchFamily="34" charset="0"/>
                <a:cs typeface="Times New Roman" panose="02020603050405020304" pitchFamily="18" charset="0"/>
              </a:rPr>
              <a:t>London is the capital and largest city of England and the United Kingdom.</a:t>
            </a:r>
          </a:p>
          <a:p>
            <a:pPr algn="just"/>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It’s </a:t>
            </a:r>
            <a:r>
              <a:rPr lang="en-US" sz="1800" dirty="0">
                <a:solidFill>
                  <a:schemeClr val="tx1"/>
                </a:solidFill>
                <a:latin typeface="Times New Roman" panose="02020603050405020304" pitchFamily="18" charset="0"/>
                <a:cs typeface="Times New Roman" panose="02020603050405020304" pitchFamily="18" charset="0"/>
              </a:rPr>
              <a:t>composed by 32 boroughs plus the City of London. </a:t>
            </a:r>
          </a:p>
          <a:p>
            <a:pPr algn="just"/>
            <a:r>
              <a:rPr lang="en-US" sz="1800" dirty="0">
                <a:solidFill>
                  <a:schemeClr val="tx1"/>
                </a:solidFill>
                <a:latin typeface="Times New Roman" panose="02020603050405020304" pitchFamily="18" charset="0"/>
                <a:cs typeface="Times New Roman" panose="02020603050405020304" pitchFamily="18" charset="0"/>
              </a:rPr>
              <a:t>Altogether, London has a population of 9 Million (2018) a</a:t>
            </a:r>
            <a:r>
              <a:rPr lang="en-US" sz="1800" dirty="0">
                <a:solidFill>
                  <a:schemeClr val="tx1"/>
                </a:solidFill>
                <a:latin typeface="Times New Roman" panose="02020603050405020304" pitchFamily="18" charset="0"/>
                <a:ea typeface="Segoe UI Semibold" panose="020B0702040204020203" pitchFamily="34" charset="0"/>
                <a:cs typeface="Times New Roman" panose="02020603050405020304" pitchFamily="18" charset="0"/>
              </a:rPr>
              <a:t>nd an area of </a:t>
            </a:r>
            <a:r>
              <a:rPr lang="en-US" sz="1800" dirty="0">
                <a:solidFill>
                  <a:schemeClr val="tx1"/>
                </a:solidFill>
                <a:latin typeface="Times New Roman" panose="02020603050405020304" pitchFamily="18" charset="0"/>
                <a:cs typeface="Times New Roman" panose="02020603050405020304" pitchFamily="18" charset="0"/>
              </a:rPr>
              <a:t>1,572 km².</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ctr"/>
            <a:endParaRPr lang="en-US" sz="1600" dirty="0"/>
          </a:p>
        </p:txBody>
      </p:sp>
      <p:pic>
        <p:nvPicPr>
          <p:cNvPr id="4" name="Picture 3" descr="A guide for Cuntrey men In the famous Cittey of London. A map of London by John Norden, 1593. This copy comes from the 1653 edition of Norden's Speculum Britainiæ (Mirror of Britain), re-issued after his death."/>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0350" y="982131"/>
            <a:ext cx="5206101" cy="4893735"/>
          </a:xfrm>
          <a:prstGeom prst="rect">
            <a:avLst/>
          </a:prstGeom>
          <a:ln w="57150" cmpd="thickThin">
            <a:solidFill>
              <a:schemeClr val="tx1">
                <a:lumMod val="50000"/>
                <a:lumOff val="50000"/>
              </a:schemeClr>
            </a:solidFill>
            <a:miter lim="800000"/>
          </a:ln>
        </p:spPr>
      </p:pic>
      <p:sp>
        <p:nvSpPr>
          <p:cNvPr id="5" name="Footer PlaceHolder 3"/>
          <p:cNvSpPr>
            <a:spLocks noGrp="1"/>
          </p:cNvSpPr>
          <p:nvPr>
            <p:ph type="ftr" sz="quarter" idx="11"/>
          </p:nvPr>
        </p:nvSpPr>
        <p:spPr>
          <a:xfrm>
            <a:off x="1295401" y="5969000"/>
            <a:ext cx="7305900" cy="279400"/>
          </a:xfrm>
        </p:spPr>
        <p:txBody>
          <a:bodyPr>
            <a:normAutofit/>
          </a:bodyPr>
          <a:lstStyle/>
          <a:p>
            <a:pPr>
              <a:spcAft>
                <a:spcPts val="600"/>
              </a:spcAft>
            </a:pPr>
            <a:r>
              <a:rPr lang="en-US" dirty="0">
                <a:hlinkClick r:id="rId6"/>
              </a:rPr>
              <a:t>Photo</a:t>
            </a:r>
            <a:r>
              <a:rPr lang="en-US" dirty="0"/>
              <a:t> by John Norden / Public domain</a:t>
            </a:r>
          </a:p>
        </p:txBody>
      </p:sp>
    </p:spTree>
    <p:extLst>
      <p:ext uri="{BB962C8B-B14F-4D97-AF65-F5344CB8AC3E}">
        <p14:creationId xmlns:p14="http://schemas.microsoft.com/office/powerpoint/2010/main" val="321139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en-US" dirty="0"/>
              <a:t>Business problem</a:t>
            </a:r>
          </a:p>
        </p:txBody>
      </p:sp>
      <p:sp>
        <p:nvSpPr>
          <p:cNvPr id="3" name="Content Placeholder 2"/>
          <p:cNvSpPr>
            <a:spLocks noGrp="1"/>
          </p:cNvSpPr>
          <p:nvPr>
            <p:ph idx="1"/>
          </p:nvPr>
        </p:nvSpPr>
        <p:spPr>
          <a:xfrm>
            <a:off x="1295402" y="2556932"/>
            <a:ext cx="6256866" cy="3318936"/>
          </a:xfrm>
        </p:spPr>
        <p:txBody>
          <a:bodyPr>
            <a:normAutofit fontScale="92500" lnSpcReduction="10000"/>
          </a:bodyPr>
          <a:lstStyle/>
          <a:p>
            <a:r>
              <a:rPr lang="en-US" dirty="0"/>
              <a:t>The process of selecting an appropriate place to live is tedious and sometimes the decision taken leaving aside many characteristics of a place.</a:t>
            </a:r>
          </a:p>
          <a:p>
            <a:r>
              <a:rPr lang="en-US" dirty="0"/>
              <a:t>The model can be considered as a prototype for a generalized model for people who wants to move to other parts of the world (not just London)</a:t>
            </a:r>
          </a:p>
          <a:p>
            <a:r>
              <a:rPr lang="en-US" b="1" dirty="0"/>
              <a:t>Is there a way to facilitate relevant information that helps taking a better decision of where to move (within London)?</a:t>
            </a:r>
          </a:p>
        </p:txBody>
      </p:sp>
      <p:pic>
        <p:nvPicPr>
          <p:cNvPr id="4" name="Picture 3" descr="Neasden Temple - Shree Swaminarayan Hindu Mandir, London, UK."/>
          <p:cNvPicPr>
            <a:picLocks noChangeAspect="1"/>
          </p:cNvPicPr>
          <p:nvPr/>
        </p:nvPicPr>
        <p:blipFill rotWithShape="1">
          <a:blip r:embed="rId4">
            <a:extLst>
              <a:ext uri="{28A0092B-C50C-407E-A947-70E740481C1C}">
                <a14:useLocalDpi xmlns:a14="http://schemas.microsoft.com/office/drawing/2010/main" val="0"/>
              </a:ext>
            </a:extLst>
          </a:blip>
          <a:srcRect l="16498" r="13151"/>
          <a:stretch/>
        </p:blipFill>
        <p:spPr>
          <a:xfrm>
            <a:off x="8085026" y="2701180"/>
            <a:ext cx="2739728" cy="2852640"/>
          </a:xfrm>
          <a:prstGeom prst="rect">
            <a:avLst/>
          </a:prstGeom>
          <a:ln w="57150" cmpd="thickThin">
            <a:solidFill>
              <a:schemeClr val="tx1">
                <a:lumMod val="50000"/>
                <a:lumOff val="50000"/>
              </a:schemeClr>
            </a:solidFill>
            <a:miter lim="800000"/>
          </a:ln>
        </p:spPr>
      </p:pic>
      <p:sp>
        <p:nvSpPr>
          <p:cNvPr id="5" name="Footer PlaceHolder 3"/>
          <p:cNvSpPr>
            <a:spLocks noGrp="1"/>
          </p:cNvSpPr>
          <p:nvPr>
            <p:ph type="ftr" sz="quarter" idx="11"/>
          </p:nvPr>
        </p:nvSpPr>
        <p:spPr>
          <a:xfrm>
            <a:off x="1295401" y="5969000"/>
            <a:ext cx="7305900" cy="279400"/>
          </a:xfrm>
        </p:spPr>
        <p:txBody>
          <a:bodyPr>
            <a:normAutofit/>
          </a:bodyPr>
          <a:lstStyle/>
          <a:p>
            <a:pPr>
              <a:spcAft>
                <a:spcPts val="600"/>
              </a:spcAft>
            </a:pPr>
            <a:r>
              <a:rPr lang="en-US" dirty="0">
                <a:hlinkClick r:id="rId5"/>
              </a:rPr>
              <a:t>Photo</a:t>
            </a:r>
            <a:r>
              <a:rPr lang="en-US" dirty="0"/>
              <a:t> by C. G. P. Grey / </a:t>
            </a:r>
            <a:r>
              <a:rPr lang="en-US" dirty="0">
                <a:hlinkClick r:id="rId6"/>
              </a:rPr>
              <a:t>CC BY 2.0</a:t>
            </a:r>
          </a:p>
        </p:txBody>
      </p:sp>
    </p:spTree>
    <p:extLst>
      <p:ext uri="{BB962C8B-B14F-4D97-AF65-F5344CB8AC3E}">
        <p14:creationId xmlns:p14="http://schemas.microsoft.com/office/powerpoint/2010/main" val="1724274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24" name="Picture 17">
            <a:extLst>
              <a:ext uri="{FF2B5EF4-FFF2-40B4-BE49-F238E27FC236}">
                <a16:creationId xmlns:a16="http://schemas.microsoft.com/office/drawing/2014/main" id="{292E7AF0-A589-43B3-A1DE-8807EC7697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295402" y="982132"/>
            <a:ext cx="3660056" cy="1325373"/>
          </a:xfrm>
        </p:spPr>
        <p:txBody>
          <a:bodyPr anchor="b">
            <a:normAutofit/>
          </a:bodyPr>
          <a:lstStyle/>
          <a:p>
            <a:r>
              <a:rPr lang="en-US" dirty="0"/>
              <a:t>Data</a:t>
            </a:r>
            <a:endParaRPr lang="en-US" sz="2400" dirty="0"/>
          </a:p>
        </p:txBody>
      </p:sp>
      <p:cxnSp>
        <p:nvCxnSpPr>
          <p:cNvPr id="25" name="Straight Connector 19">
            <a:extLst>
              <a:ext uri="{FF2B5EF4-FFF2-40B4-BE49-F238E27FC236}">
                <a16:creationId xmlns:a16="http://schemas.microsoft.com/office/drawing/2014/main" id="{29BCDD02-D5E3-4D30-8587-66036C891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295401" y="2493774"/>
            <a:ext cx="3660057" cy="3382094"/>
          </a:xfrm>
        </p:spPr>
        <p:txBody>
          <a:bodyPr>
            <a:normAutofit/>
          </a:bodyPr>
          <a:lstStyle/>
          <a:p>
            <a:pPr algn="ctr"/>
            <a:r>
              <a:rPr lang="en-US" sz="1800" dirty="0"/>
              <a:t>The sources of data are 2:</a:t>
            </a:r>
          </a:p>
          <a:p>
            <a:pPr algn="ctr"/>
            <a:r>
              <a:rPr lang="en-US" sz="1800" dirty="0"/>
              <a:t>1) Economic and demographic (and miscellaneous) data from each borough of London, obtaining the data from London Borough Profiles, provided by Greater London Authority.</a:t>
            </a:r>
          </a:p>
          <a:p>
            <a:pPr algn="ctr"/>
            <a:r>
              <a:rPr lang="en-US" sz="1800" dirty="0"/>
              <a:t>2) Foursquare API, which offers the data of nearby venues (up to 100) given a location.</a:t>
            </a:r>
          </a:p>
        </p:txBody>
      </p:sp>
      <p:pic>
        <p:nvPicPr>
          <p:cNvPr id="4" name="Picture 3" descr="A view from the south of Paternoster Square in London, England from the top viewing deck of St. Paul's Cathedral. Paternoster Square, City of London, England – the new home of the London Stock Exchange and next door to St Paul's Cathedral."/>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8668" y="1377949"/>
            <a:ext cx="5469466" cy="4102099"/>
          </a:xfrm>
          <a:prstGeom prst="rect">
            <a:avLst/>
          </a:prstGeom>
          <a:ln w="57150" cmpd="thickThin">
            <a:solidFill>
              <a:schemeClr val="tx1">
                <a:lumMod val="50000"/>
                <a:lumOff val="50000"/>
              </a:schemeClr>
            </a:solidFill>
            <a:miter lim="800000"/>
          </a:ln>
        </p:spPr>
      </p:pic>
      <p:sp>
        <p:nvSpPr>
          <p:cNvPr id="5" name="Footer PlaceHolder 3"/>
          <p:cNvSpPr>
            <a:spLocks noGrp="1"/>
          </p:cNvSpPr>
          <p:nvPr>
            <p:ph type="ftr" sz="quarter" idx="11"/>
          </p:nvPr>
        </p:nvSpPr>
        <p:spPr>
          <a:xfrm>
            <a:off x="1295401" y="5969000"/>
            <a:ext cx="7305900" cy="279400"/>
          </a:xfrm>
        </p:spPr>
        <p:txBody>
          <a:bodyPr>
            <a:normAutofit/>
          </a:bodyPr>
          <a:lstStyle/>
          <a:p>
            <a:pPr>
              <a:spcAft>
                <a:spcPts val="600"/>
              </a:spcAft>
            </a:pPr>
            <a:r>
              <a:rPr lang="en-US" dirty="0">
                <a:hlinkClick r:id="rId6"/>
              </a:rPr>
              <a:t>Photo</a:t>
            </a:r>
            <a:r>
              <a:rPr lang="en-US" dirty="0"/>
              <a:t> by </a:t>
            </a:r>
            <a:r>
              <a:rPr lang="en-US" dirty="0" err="1"/>
              <a:t>gren</a:t>
            </a:r>
            <a:r>
              <a:rPr lang="en-US" dirty="0"/>
              <a:t> / Public domain</a:t>
            </a:r>
          </a:p>
        </p:txBody>
      </p:sp>
    </p:spTree>
    <p:extLst>
      <p:ext uri="{BB962C8B-B14F-4D97-AF65-F5344CB8AC3E}">
        <p14:creationId xmlns:p14="http://schemas.microsoft.com/office/powerpoint/2010/main" val="538798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en-US">
                <a:solidFill>
                  <a:srgbClr val="262626"/>
                </a:solidFill>
              </a:rPr>
              <a:t>Methodology</a:t>
            </a:r>
          </a:p>
        </p:txBody>
      </p:sp>
      <p:graphicFrame>
        <p:nvGraphicFramePr>
          <p:cNvPr id="28" name="Content Placeholder 2">
            <a:extLst>
              <a:ext uri="{FF2B5EF4-FFF2-40B4-BE49-F238E27FC236}">
                <a16:creationId xmlns:a16="http://schemas.microsoft.com/office/drawing/2014/main" id="{2552F2F4-B15A-4DE9-B1DC-99F042775CB6}"/>
              </a:ext>
            </a:extLst>
          </p:cNvPr>
          <p:cNvGraphicFramePr>
            <a:graphicFrameLocks noGrp="1"/>
          </p:cNvGraphicFramePr>
          <p:nvPr>
            <p:ph idx="1"/>
            <p:extLst>
              <p:ext uri="{D42A27DB-BD31-4B8C-83A1-F6EECF244321}">
                <p14:modId xmlns:p14="http://schemas.microsoft.com/office/powerpoint/2010/main" val="4184569069"/>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83776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en-US"/>
              <a:t>Methodology</a:t>
            </a:r>
          </a:p>
        </p:txBody>
      </p:sp>
      <p:pic>
        <p:nvPicPr>
          <p:cNvPr id="4" name="Picture 3">
            <a:extLst>
              <a:ext uri="{FF2B5EF4-FFF2-40B4-BE49-F238E27FC236}">
                <a16:creationId xmlns:a16="http://schemas.microsoft.com/office/drawing/2014/main" id="{01702FC8-6919-482E-8B81-3D0681828CD5}"/>
              </a:ext>
            </a:extLst>
          </p:cNvPr>
          <p:cNvPicPr>
            <a:picLocks noChangeAspect="1"/>
          </p:cNvPicPr>
          <p:nvPr/>
        </p:nvPicPr>
        <p:blipFill>
          <a:blip r:embed="rId4"/>
          <a:stretch>
            <a:fillRect/>
          </a:stretch>
        </p:blipFill>
        <p:spPr>
          <a:xfrm>
            <a:off x="723880" y="2816772"/>
            <a:ext cx="4904832" cy="2697655"/>
          </a:xfrm>
          <a:prstGeom prst="rect">
            <a:avLst/>
          </a:prstGeom>
          <a:ln w="57150" cmpd="thickThin">
            <a:solidFill>
              <a:schemeClr val="tx1">
                <a:lumMod val="50000"/>
                <a:lumOff val="50000"/>
              </a:schemeClr>
            </a:solidFill>
            <a:miter lim="800000"/>
          </a:ln>
        </p:spPr>
      </p:pic>
      <p:sp>
        <p:nvSpPr>
          <p:cNvPr id="3" name="Content Placeholder 2"/>
          <p:cNvSpPr>
            <a:spLocks noGrp="1"/>
          </p:cNvSpPr>
          <p:nvPr>
            <p:ph idx="1"/>
          </p:nvPr>
        </p:nvSpPr>
        <p:spPr>
          <a:xfrm>
            <a:off x="5791199" y="2556932"/>
            <a:ext cx="5105395" cy="3318936"/>
          </a:xfrm>
        </p:spPr>
        <p:txBody>
          <a:bodyPr>
            <a:normAutofit/>
          </a:bodyPr>
          <a:lstStyle/>
          <a:p>
            <a:r>
              <a:rPr lang="en-US" dirty="0"/>
              <a:t>A correlation index was calculated between every pair of variables.</a:t>
            </a:r>
          </a:p>
          <a:p>
            <a:r>
              <a:rPr lang="en-US" dirty="0"/>
              <a:t>It was a found a very high correlation between the proportion of population of working-age and the population density. The later was discarded.</a:t>
            </a:r>
          </a:p>
          <a:p>
            <a:endParaRPr lang="en-US" dirty="0"/>
          </a:p>
        </p:txBody>
      </p:sp>
    </p:spTree>
    <p:extLst>
      <p:ext uri="{BB962C8B-B14F-4D97-AF65-F5344CB8AC3E}">
        <p14:creationId xmlns:p14="http://schemas.microsoft.com/office/powerpoint/2010/main" val="1501552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en-US"/>
              <a:t>Methodology</a:t>
            </a:r>
          </a:p>
        </p:txBody>
      </p:sp>
      <p:sp>
        <p:nvSpPr>
          <p:cNvPr id="3" name="Content Placeholder 2"/>
          <p:cNvSpPr>
            <a:spLocks noGrp="1"/>
          </p:cNvSpPr>
          <p:nvPr>
            <p:ph idx="1"/>
          </p:nvPr>
        </p:nvSpPr>
        <p:spPr>
          <a:xfrm>
            <a:off x="1295399" y="2556932"/>
            <a:ext cx="9601195" cy="3318936"/>
          </a:xfrm>
        </p:spPr>
        <p:txBody>
          <a:bodyPr>
            <a:normAutofit/>
          </a:bodyPr>
          <a:lstStyle/>
          <a:p>
            <a:r>
              <a:rPr lang="en-US" sz="2000" dirty="0"/>
              <a:t>The employment rates for male and female variables are used to create a new one which represents the inequality between genders.</a:t>
            </a:r>
          </a:p>
          <a:p>
            <a:r>
              <a:rPr lang="en-US" sz="2000" dirty="0"/>
              <a:t>The data is then normalized using standard scaler, to prepare it for cluster analysis.</a:t>
            </a:r>
            <a:endParaRPr lang="en-US" sz="2800" dirty="0"/>
          </a:p>
        </p:txBody>
      </p:sp>
      <p:pic>
        <p:nvPicPr>
          <p:cNvPr id="5" name="Picture 4">
            <a:extLst>
              <a:ext uri="{FF2B5EF4-FFF2-40B4-BE49-F238E27FC236}">
                <a16:creationId xmlns:a16="http://schemas.microsoft.com/office/drawing/2014/main" id="{3C1F6ACD-E11E-4176-88F9-779A942136D5}"/>
              </a:ext>
            </a:extLst>
          </p:cNvPr>
          <p:cNvPicPr>
            <a:picLocks noChangeAspect="1"/>
          </p:cNvPicPr>
          <p:nvPr/>
        </p:nvPicPr>
        <p:blipFill>
          <a:blip r:embed="rId4"/>
          <a:stretch>
            <a:fillRect/>
          </a:stretch>
        </p:blipFill>
        <p:spPr>
          <a:xfrm>
            <a:off x="918009" y="3754821"/>
            <a:ext cx="10355974" cy="2535823"/>
          </a:xfrm>
          <a:prstGeom prst="rect">
            <a:avLst/>
          </a:prstGeom>
        </p:spPr>
      </p:pic>
    </p:spTree>
    <p:extLst>
      <p:ext uri="{BB962C8B-B14F-4D97-AF65-F5344CB8AC3E}">
        <p14:creationId xmlns:p14="http://schemas.microsoft.com/office/powerpoint/2010/main" val="137707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en-US" dirty="0"/>
              <a:t>Methodology</a:t>
            </a:r>
          </a:p>
        </p:txBody>
      </p:sp>
      <p:sp>
        <p:nvSpPr>
          <p:cNvPr id="3" name="Content Placeholder 2"/>
          <p:cNvSpPr>
            <a:spLocks noGrp="1"/>
          </p:cNvSpPr>
          <p:nvPr>
            <p:ph idx="1"/>
          </p:nvPr>
        </p:nvSpPr>
        <p:spPr>
          <a:xfrm>
            <a:off x="1295399" y="2556932"/>
            <a:ext cx="9601195" cy="3318936"/>
          </a:xfrm>
        </p:spPr>
        <p:txBody>
          <a:bodyPr>
            <a:normAutofit/>
          </a:bodyPr>
          <a:lstStyle/>
          <a:p>
            <a:r>
              <a:rPr lang="en-US" dirty="0"/>
              <a:t>Cluster analysis was done by using </a:t>
            </a:r>
            <a:r>
              <a:rPr lang="en-US" dirty="0" err="1"/>
              <a:t>KMeans</a:t>
            </a:r>
            <a:r>
              <a:rPr lang="en-US" dirty="0"/>
              <a:t> method from </a:t>
            </a:r>
            <a:r>
              <a:rPr lang="en-US" dirty="0" err="1"/>
              <a:t>scikit</a:t>
            </a:r>
            <a:r>
              <a:rPr lang="en-US" dirty="0"/>
              <a:t>-learn. The values for k were 4 to 7, iterating 500 times each with a random seed, to look for the best model.</a:t>
            </a:r>
          </a:p>
          <a:p>
            <a:r>
              <a:rPr lang="en-US" dirty="0"/>
              <a:t>The user is supposed to select a cluster from the group chosen to work with, considering the characteristics of it matches the user preferences. Then Foursquare is called to display the most common venues for each borough inside a cluster.</a:t>
            </a:r>
          </a:p>
          <a:p>
            <a:endParaRPr lang="en-US" dirty="0"/>
          </a:p>
        </p:txBody>
      </p:sp>
    </p:spTree>
    <p:extLst>
      <p:ext uri="{BB962C8B-B14F-4D97-AF65-F5344CB8AC3E}">
        <p14:creationId xmlns:p14="http://schemas.microsoft.com/office/powerpoint/2010/main" val="40969961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1184</Words>
  <Application>Microsoft Office PowerPoint</Application>
  <PresentationFormat>Widescreen</PresentationFormat>
  <Paragraphs>71</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Garamond</vt:lpstr>
      <vt:lpstr>Times New Roman</vt:lpstr>
      <vt:lpstr>Organic</vt:lpstr>
      <vt:lpstr>Finding an appropriate place to live in London</vt:lpstr>
      <vt:lpstr>Contents</vt:lpstr>
      <vt:lpstr>Intro</vt:lpstr>
      <vt:lpstr>Business problem</vt:lpstr>
      <vt:lpstr>Data</vt:lpstr>
      <vt:lpstr>Methodology</vt:lpstr>
      <vt:lpstr>Methodology</vt:lpstr>
      <vt:lpstr>Methodology</vt:lpstr>
      <vt:lpstr>Methodology</vt:lpstr>
      <vt:lpstr>Results</vt:lpstr>
      <vt:lpstr>Results</vt:lpstr>
      <vt:lpstr>Results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an appropriate place to live in London</dc:title>
  <dc:creator>Mario González Pozo</dc:creator>
  <cp:lastModifiedBy>Mario González Pozo</cp:lastModifiedBy>
  <cp:revision>11</cp:revision>
  <dcterms:created xsi:type="dcterms:W3CDTF">2020-02-24T05:57:48Z</dcterms:created>
  <dcterms:modified xsi:type="dcterms:W3CDTF">2020-02-24T07:25:49Z</dcterms:modified>
</cp:coreProperties>
</file>