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4" r:id="rId1"/>
  </p:sldMasterIdLst>
  <p:sldIdLst>
    <p:sldId id="257" r:id="rId2"/>
    <p:sldId id="258" r:id="rId3"/>
    <p:sldId id="262" r:id="rId4"/>
    <p:sldId id="263" r:id="rId5"/>
    <p:sldId id="264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2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9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87DA83-5663-4C9C-B9AA-0B40A3DAFF81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0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669AF7-7BEB-44E4-9852-375E34362B5B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2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1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2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9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9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BEA474-078D-4E9B-9B14-09A87B19DC46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3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1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2D6E202-B606-4609-B914-27C9371A1F6D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63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image" Target="../media/image7.tmp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mp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418368"/>
            <a:ext cx="6253317" cy="41018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Session  Management ASP.NET Core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00" y="3168503"/>
            <a:ext cx="6736143" cy="2977116"/>
          </a:xfrm>
        </p:spPr>
        <p:txBody>
          <a:bodyPr anchor="ctr">
            <a:noAutofit/>
          </a:bodyPr>
          <a:lstStyle/>
          <a:p>
            <a:pPr lvl="0" algn="ctr"/>
            <a:r>
              <a:rPr lang="en-US" sz="3200" i="1" dirty="0">
                <a:solidFill>
                  <a:schemeClr val="bg2">
                    <a:lumMod val="90000"/>
                  </a:schemeClr>
                </a:solidFill>
              </a:rPr>
              <a:t>“Session management is an essential aspect of developing MVC applications, allowing you to maintain state across multiple requests”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58" y="2158410"/>
            <a:ext cx="3591614" cy="903767"/>
          </a:xfrm>
        </p:spPr>
        <p:txBody>
          <a:bodyPr>
            <a:normAutofit lnSpcReduction="10000"/>
          </a:bodyPr>
          <a:lstStyle/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Session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F7F7E-2BD1-4B94-A9B3-31A78D96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831" y="3586765"/>
            <a:ext cx="4278223" cy="21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0FA915D-9111-48CE-B636-C69AE9915C8C}"/>
              </a:ext>
            </a:extLst>
          </p:cNvPr>
          <p:cNvSpPr/>
          <p:nvPr/>
        </p:nvSpPr>
        <p:spPr>
          <a:xfrm>
            <a:off x="672510" y="789466"/>
            <a:ext cx="1220085" cy="122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B969E-9A5F-4EB0-A4B0-660B578A2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80" y="902437"/>
            <a:ext cx="994144" cy="994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4400CB-681A-404E-BC37-CF951179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615" y="650978"/>
            <a:ext cx="5322652" cy="4570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7EB454-C01A-46AB-928F-A43ED9A0E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87" y="4710057"/>
            <a:ext cx="6504436" cy="1843143"/>
          </a:xfrm>
          <a:prstGeom prst="rect">
            <a:avLst/>
          </a:prstGeom>
          <a:ln w="1905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696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355B9-BE0F-442D-A63C-8C21D49C428B}"/>
              </a:ext>
            </a:extLst>
          </p:cNvPr>
          <p:cNvSpPr/>
          <p:nvPr/>
        </p:nvSpPr>
        <p:spPr>
          <a:xfrm>
            <a:off x="868772" y="803200"/>
            <a:ext cx="6092455" cy="12200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Add blow line before build</a:t>
            </a:r>
          </a:p>
          <a:p>
            <a:pPr algn="ctr"/>
            <a:r>
              <a:rPr lang="en-US" sz="2800" dirty="0"/>
              <a:t>Program.cs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FA915D-9111-48CE-B636-C69AE9915C8C}"/>
              </a:ext>
            </a:extLst>
          </p:cNvPr>
          <p:cNvSpPr/>
          <p:nvPr/>
        </p:nvSpPr>
        <p:spPr>
          <a:xfrm>
            <a:off x="672510" y="789466"/>
            <a:ext cx="1220085" cy="122008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114DC-F5CC-423B-9A88-9876CCFA0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7" y="863897"/>
            <a:ext cx="1068130" cy="1068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1AA2A1-AABE-4C9E-96EB-E09D58D7E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79" y="2091312"/>
            <a:ext cx="5315692" cy="419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F0723F-644E-4DD5-A2B6-171E382F1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78" y="2436039"/>
            <a:ext cx="3172268" cy="39058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491B15C-A2F4-4D86-909C-C01F55DE2EF4}"/>
              </a:ext>
            </a:extLst>
          </p:cNvPr>
          <p:cNvGrpSpPr/>
          <p:nvPr/>
        </p:nvGrpSpPr>
        <p:grpSpPr>
          <a:xfrm>
            <a:off x="672509" y="2977020"/>
            <a:ext cx="6288717" cy="1233821"/>
            <a:chOff x="672509" y="3168398"/>
            <a:chExt cx="6288717" cy="123382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974562-51E7-4212-B8B3-D5B1927D5D88}"/>
                </a:ext>
              </a:extLst>
            </p:cNvPr>
            <p:cNvSpPr/>
            <p:nvPr/>
          </p:nvSpPr>
          <p:spPr>
            <a:xfrm>
              <a:off x="868771" y="3182132"/>
              <a:ext cx="6092455" cy="122008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Create Session Variable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B2369D5-CF1E-40D3-B11C-3E23A4FE7039}"/>
                </a:ext>
              </a:extLst>
            </p:cNvPr>
            <p:cNvSpPr/>
            <p:nvPr/>
          </p:nvSpPr>
          <p:spPr>
            <a:xfrm>
              <a:off x="672509" y="3168398"/>
              <a:ext cx="1220085" cy="1220087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BF3629F-025E-46A8-8ABF-0B1EFE537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38" y="3272508"/>
              <a:ext cx="1039998" cy="1039998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0C0033E-8C80-48F0-A926-12855FD35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79" y="4257368"/>
            <a:ext cx="7163800" cy="58110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B932B71-4E4D-4223-9186-E43B124B5ABF}"/>
              </a:ext>
            </a:extLst>
          </p:cNvPr>
          <p:cNvSpPr/>
          <p:nvPr/>
        </p:nvSpPr>
        <p:spPr>
          <a:xfrm>
            <a:off x="868771" y="4874101"/>
            <a:ext cx="6092455" cy="12200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Access Session Variable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910DE4-1613-4638-8F27-B52C10C6395E}"/>
              </a:ext>
            </a:extLst>
          </p:cNvPr>
          <p:cNvSpPr/>
          <p:nvPr/>
        </p:nvSpPr>
        <p:spPr>
          <a:xfrm>
            <a:off x="672509" y="4860367"/>
            <a:ext cx="1220085" cy="122008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0AA967C-9168-4D6F-95C1-4CEFFD362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0" y="4945432"/>
            <a:ext cx="1068129" cy="10681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933896-85C1-4B8A-B1CC-C000920CB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99" y="6203617"/>
            <a:ext cx="6220693" cy="47631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B037F6-6119-487B-8B40-3A812EF23E2A}"/>
              </a:ext>
            </a:extLst>
          </p:cNvPr>
          <p:cNvCxnSpPr/>
          <p:nvPr/>
        </p:nvCxnSpPr>
        <p:spPr>
          <a:xfrm>
            <a:off x="6202325" y="4742122"/>
            <a:ext cx="11979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D87ACD-5019-493B-81FE-B0C18512D73B}"/>
              </a:ext>
            </a:extLst>
          </p:cNvPr>
          <p:cNvCxnSpPr/>
          <p:nvPr/>
        </p:nvCxnSpPr>
        <p:spPr>
          <a:xfrm>
            <a:off x="6287384" y="6563833"/>
            <a:ext cx="11979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BA294C2-9C1F-4104-B679-3E5873A32B69}"/>
              </a:ext>
            </a:extLst>
          </p:cNvPr>
          <p:cNvSpPr/>
          <p:nvPr/>
        </p:nvSpPr>
        <p:spPr>
          <a:xfrm>
            <a:off x="7906046" y="3509216"/>
            <a:ext cx="954125" cy="419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6F76A-B5CB-46C6-A84C-38FE6D935805}"/>
              </a:ext>
            </a:extLst>
          </p:cNvPr>
          <p:cNvSpPr/>
          <p:nvPr/>
        </p:nvSpPr>
        <p:spPr>
          <a:xfrm>
            <a:off x="9529577" y="3509216"/>
            <a:ext cx="954125" cy="419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EA6DA1-A359-43B5-82E4-2B61615B0323}"/>
              </a:ext>
            </a:extLst>
          </p:cNvPr>
          <p:cNvCxnSpPr>
            <a:stCxn id="34" idx="2"/>
          </p:cNvCxnSpPr>
          <p:nvPr/>
        </p:nvCxnSpPr>
        <p:spPr>
          <a:xfrm flipH="1">
            <a:off x="8383108" y="3928374"/>
            <a:ext cx="1" cy="516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FF2721-E261-461D-ABFE-867998CBD78A}"/>
              </a:ext>
            </a:extLst>
          </p:cNvPr>
          <p:cNvCxnSpPr/>
          <p:nvPr/>
        </p:nvCxnSpPr>
        <p:spPr>
          <a:xfrm flipH="1">
            <a:off x="10006638" y="3928374"/>
            <a:ext cx="1" cy="516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53085C-2A26-4D56-AD09-E813F25B24FC}"/>
              </a:ext>
            </a:extLst>
          </p:cNvPr>
          <p:cNvSpPr/>
          <p:nvPr/>
        </p:nvSpPr>
        <p:spPr>
          <a:xfrm>
            <a:off x="879404" y="950687"/>
            <a:ext cx="6092455" cy="12200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Access Session Variable</a:t>
            </a:r>
          </a:p>
          <a:p>
            <a:pPr algn="ctr"/>
            <a:r>
              <a:rPr lang="en-US" sz="2800" dirty="0"/>
              <a:t>Directly in View</a:t>
            </a:r>
          </a:p>
          <a:p>
            <a:pPr algn="ctr"/>
            <a:endParaRPr lang="en-US" sz="2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FC6449-C788-442E-8A86-A7D28130996B}"/>
              </a:ext>
            </a:extLst>
          </p:cNvPr>
          <p:cNvSpPr/>
          <p:nvPr/>
        </p:nvSpPr>
        <p:spPr>
          <a:xfrm>
            <a:off x="683142" y="936953"/>
            <a:ext cx="1220085" cy="1220087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7CF6E-83A1-48BB-85FA-F99F47E91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86" y="1019798"/>
            <a:ext cx="1054395" cy="1054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BD215E-1531-44BC-A8DA-BF320ED3F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21" y="2471576"/>
            <a:ext cx="8287907" cy="7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09570E-BCB3-404C-BEE8-9BE098937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21" y="3565491"/>
            <a:ext cx="7970209" cy="538676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BBDEFAD-866E-4A97-BB96-460C62061F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38894" y="3195577"/>
            <a:ext cx="7434237" cy="983018"/>
          </a:xfrm>
          <a:prstGeom prst="bentConnector3">
            <a:avLst>
              <a:gd name="adj1" fmla="val -58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1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AAC6-CCA4-4F8C-897F-500116BD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What is Session?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DB1E-D73C-4B44-B523-09C6FFFF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08356"/>
            <a:ext cx="11029615" cy="44861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</a:t>
            </a:r>
            <a:r>
              <a:rPr lang="en-US" b="1" dirty="0">
                <a:solidFill>
                  <a:srgbClr val="7030A0"/>
                </a:solidFill>
              </a:rPr>
              <a:t>state management</a:t>
            </a:r>
            <a:r>
              <a:rPr lang="en-US" dirty="0"/>
              <a:t> technique.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Session state is an ASP.NET Core scenario for storage of </a:t>
            </a:r>
            <a:r>
              <a:rPr lang="en-US" b="1" dirty="0">
                <a:solidFill>
                  <a:srgbClr val="7030A0"/>
                </a:solidFill>
              </a:rPr>
              <a:t>user data </a:t>
            </a:r>
            <a:r>
              <a:rPr lang="en-US" dirty="0"/>
              <a:t>while the user browses a web app.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Session state uses a store maintained by the app to persist data across requests from a client.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Critical application data should be stored in the user </a:t>
            </a:r>
            <a:r>
              <a:rPr lang="en-US" b="1" dirty="0">
                <a:solidFill>
                  <a:srgbClr val="7030A0"/>
                </a:solidFill>
              </a:rPr>
              <a:t>database </a:t>
            </a:r>
            <a:r>
              <a:rPr lang="en-US" dirty="0"/>
              <a:t>and cached in session only as a performance optimization.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session is </a:t>
            </a:r>
            <a:r>
              <a:rPr lang="en-US" b="1" dirty="0">
                <a:solidFill>
                  <a:srgbClr val="7030A0"/>
                </a:solidFill>
              </a:rPr>
              <a:t>specific</a:t>
            </a:r>
            <a:r>
              <a:rPr lang="en-US" dirty="0"/>
              <a:t> to the browser, Session </a:t>
            </a:r>
            <a:r>
              <a:rPr lang="en-US" b="1" dirty="0">
                <a:solidFill>
                  <a:srgbClr val="7030A0"/>
                </a:solidFill>
              </a:rPr>
              <a:t>aren’t shared across browsers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Session are </a:t>
            </a:r>
            <a:r>
              <a:rPr lang="en-US" b="1" dirty="0">
                <a:solidFill>
                  <a:srgbClr val="7030A0"/>
                </a:solidFill>
              </a:rPr>
              <a:t>deleted</a:t>
            </a:r>
            <a:r>
              <a:rPr lang="en-US" dirty="0"/>
              <a:t> when the browser session end.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Sessions are </a:t>
            </a:r>
            <a:r>
              <a:rPr lang="en-US" b="1" dirty="0">
                <a:solidFill>
                  <a:srgbClr val="7030A0"/>
                </a:solidFill>
              </a:rPr>
              <a:t>Server-Side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Session is also used to </a:t>
            </a:r>
            <a:r>
              <a:rPr lang="en-US" b="1" dirty="0">
                <a:solidFill>
                  <a:srgbClr val="7030A0"/>
                </a:solidFill>
              </a:rPr>
              <a:t>pass data </a:t>
            </a:r>
            <a:r>
              <a:rPr lang="en-US" dirty="0"/>
              <a:t>within the ASP.NET Core MVC application and unlike </a:t>
            </a:r>
            <a:r>
              <a:rPr lang="en-US" b="1" dirty="0">
                <a:solidFill>
                  <a:srgbClr val="7030A0"/>
                </a:solidFill>
              </a:rPr>
              <a:t>TempData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persist for its expiration time (default time is </a:t>
            </a:r>
            <a:r>
              <a:rPr lang="en-US" b="1" dirty="0">
                <a:solidFill>
                  <a:srgbClr val="7030A0"/>
                </a:solidFill>
              </a:rPr>
              <a:t>20 minutes  </a:t>
            </a:r>
            <a:r>
              <a:rPr lang="en-US" dirty="0"/>
              <a:t>but it can be increased or decreased).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FD240-65FF-4BCD-B0C0-3B31716E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24" y="5891843"/>
            <a:ext cx="4949984" cy="805261"/>
          </a:xfrm>
          <a:prstGeom prst="rect">
            <a:avLst/>
          </a:prstGeom>
          <a:ln w="1905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402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AAC6-CCA4-4F8C-897F-500116BD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What is Session?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DB1E-D73C-4B44-B523-09C6FFFF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08356"/>
            <a:ext cx="11029615" cy="44861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Session is valid for </a:t>
            </a:r>
            <a:r>
              <a:rPr lang="en-US" b="1" dirty="0">
                <a:solidFill>
                  <a:srgbClr val="7030A0"/>
                </a:solidFill>
              </a:rPr>
              <a:t>all</a:t>
            </a:r>
            <a:r>
              <a:rPr lang="en-US" dirty="0"/>
              <a:t> requests, not for a </a:t>
            </a:r>
            <a:r>
              <a:rPr lang="en-US" b="1" dirty="0">
                <a:solidFill>
                  <a:srgbClr val="7030A0"/>
                </a:solidFill>
              </a:rPr>
              <a:t>single</a:t>
            </a:r>
            <a:r>
              <a:rPr lang="en-US" dirty="0"/>
              <a:t> redirect.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session state stores application-specific data in </a:t>
            </a:r>
            <a:r>
              <a:rPr lang="en-US" b="1" dirty="0">
                <a:solidFill>
                  <a:srgbClr val="7030A0"/>
                </a:solidFill>
              </a:rPr>
              <a:t>key-value pairs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session state stores user-specific information for an ASP.NET MVC application. e.g. </a:t>
            </a:r>
            <a:r>
              <a:rPr lang="en-US" b="1" dirty="0"/>
              <a:t>Facebook login detail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However, the scope of session state is limited to the </a:t>
            </a:r>
            <a:r>
              <a:rPr lang="en-US" b="1" dirty="0">
                <a:solidFill>
                  <a:srgbClr val="7030A0"/>
                </a:solidFill>
              </a:rPr>
              <a:t>current browser session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many user access an application </a:t>
            </a:r>
            <a:r>
              <a:rPr lang="en-US" b="1" dirty="0">
                <a:solidFill>
                  <a:srgbClr val="7030A0"/>
                </a:solidFill>
              </a:rPr>
              <a:t>simultaneously</a:t>
            </a:r>
            <a:r>
              <a:rPr lang="en-US" dirty="0"/>
              <a:t>, then each of these users will have a different session state.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C5F06-EF49-4714-AA3F-3CF8226B8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73" y="4174906"/>
            <a:ext cx="8087854" cy="485843"/>
          </a:xfrm>
          <a:prstGeom prst="rect">
            <a:avLst/>
          </a:prstGeom>
          <a:ln w="19050" cap="sq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65086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257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Wingdings</vt:lpstr>
      <vt:lpstr>Wingdings 2</vt:lpstr>
      <vt:lpstr>Dividend</vt:lpstr>
      <vt:lpstr>Session  Management ASP.NET Core 6</vt:lpstr>
      <vt:lpstr>“Session management is an essential aspect of developing MVC applications, allowing you to maintain state across multiple requests”</vt:lpstr>
      <vt:lpstr>PowerPoint Presentation</vt:lpstr>
      <vt:lpstr>PowerPoint Presentation</vt:lpstr>
      <vt:lpstr>PowerPoint Presentation</vt:lpstr>
      <vt:lpstr>What is Session?</vt:lpstr>
      <vt:lpstr>What is Session?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2023-10-16T09:40:47Z</dcterms:created>
  <dcterms:modified xsi:type="dcterms:W3CDTF">2023-10-16T11:09:37Z</dcterms:modified>
</cp:coreProperties>
</file>