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101"/>
    <a:srgbClr val="FF5732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Model validation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5630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ASP.NET CORE MVC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937783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Often the data entered by the user is not valid and cannot be saved into the database.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entered data may contain a type or user may intentionally enter the inappropriate data.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Hence, we need to validate the user input before storing it in the database.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5F793-2A7B-4F1C-BC73-CB299C6547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86004" y="4380212"/>
            <a:ext cx="4510063" cy="188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FA964-A6ED-429D-9D6B-54F9137DBC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7701" y="4380212"/>
            <a:ext cx="3851385" cy="18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937783"/>
            <a:ext cx="7454077" cy="47926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ASP.NET Core gives us </a:t>
            </a:r>
            <a:r>
              <a:rPr lang="en-US" sz="2000" b="1" dirty="0">
                <a:solidFill>
                  <a:srgbClr val="C40000"/>
                </a:solidFill>
              </a:rPr>
              <a:t>Model Validator</a:t>
            </a:r>
            <a:r>
              <a:rPr lang="en-US" sz="2000" dirty="0"/>
              <a:t>, which uses the validation</a:t>
            </a:r>
            <a:r>
              <a:rPr lang="en-US" sz="2000" b="1" dirty="0">
                <a:solidFill>
                  <a:srgbClr val="C40000"/>
                </a:solidFill>
              </a:rPr>
              <a:t> attributes</a:t>
            </a:r>
            <a:r>
              <a:rPr lang="en-US" sz="2000" dirty="0"/>
              <a:t> to validate the model, which makes our task easier.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We also take a look at </a:t>
            </a:r>
            <a:r>
              <a:rPr lang="en-US" sz="2000" b="1" dirty="0">
                <a:solidFill>
                  <a:srgbClr val="C40000"/>
                </a:solidFill>
              </a:rPr>
              <a:t>ModelState</a:t>
            </a:r>
            <a:r>
              <a:rPr lang="en-US" sz="2000" dirty="0"/>
              <a:t> and how to use it. Finally, we look at the list of validation attributes.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Form Data is posted to </a:t>
            </a:r>
            <a:r>
              <a:rPr lang="en-US" sz="2000" b="1" dirty="0">
                <a:solidFill>
                  <a:srgbClr val="C40000"/>
                </a:solidFill>
              </a:rPr>
              <a:t>Controller action </a:t>
            </a:r>
            <a:r>
              <a:rPr lang="en-US" sz="2000" dirty="0"/>
              <a:t>is automatically mapped to the </a:t>
            </a:r>
            <a:r>
              <a:rPr lang="en-US" sz="2000" b="1" dirty="0">
                <a:solidFill>
                  <a:srgbClr val="C40000"/>
                </a:solidFill>
              </a:rPr>
              <a:t>action parameter </a:t>
            </a:r>
            <a:r>
              <a:rPr lang="en-US" sz="2000" dirty="0"/>
              <a:t>by the </a:t>
            </a:r>
            <a:r>
              <a:rPr lang="en-US" sz="2000" b="1" dirty="0">
                <a:solidFill>
                  <a:srgbClr val="C40000"/>
                </a:solidFill>
              </a:rPr>
              <a:t>Model Binder</a:t>
            </a:r>
            <a:r>
              <a:rPr lang="en-US" sz="2000" dirty="0"/>
              <a:t>. We already looked at how </a:t>
            </a:r>
            <a:r>
              <a:rPr lang="en-US" sz="2000" b="1" dirty="0">
                <a:solidFill>
                  <a:srgbClr val="C40000"/>
                </a:solidFill>
              </a:rPr>
              <a:t>Model Binding </a:t>
            </a:r>
            <a:r>
              <a:rPr lang="en-US" sz="2000" dirty="0"/>
              <a:t>works in ASP.NET Core.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C40000"/>
                </a:solidFill>
              </a:rPr>
              <a:t>Model </a:t>
            </a:r>
            <a:r>
              <a:rPr lang="en-US" sz="2000" dirty="0"/>
              <a:t>needs to be validated for the </a:t>
            </a:r>
            <a:r>
              <a:rPr lang="en-US" sz="2000" b="1" dirty="0">
                <a:solidFill>
                  <a:srgbClr val="C40000"/>
                </a:solidFill>
              </a:rPr>
              <a:t>correctness.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These validations can be done at the </a:t>
            </a:r>
            <a:r>
              <a:rPr lang="en-US" sz="2000" b="1" dirty="0">
                <a:solidFill>
                  <a:srgbClr val="C40000"/>
                </a:solidFill>
              </a:rPr>
              <a:t>client side </a:t>
            </a:r>
            <a:r>
              <a:rPr lang="en-US" sz="2000" dirty="0"/>
              <a:t>before sending data to the server </a:t>
            </a:r>
            <a:r>
              <a:rPr lang="en-US" sz="2000" b="1" dirty="0">
                <a:solidFill>
                  <a:srgbClr val="C40000"/>
                </a:solidFill>
              </a:rPr>
              <a:t>or </a:t>
            </a:r>
            <a:r>
              <a:rPr lang="en-US" sz="2000" dirty="0"/>
              <a:t>at the </a:t>
            </a:r>
            <a:r>
              <a:rPr lang="en-US" sz="2000" b="1" dirty="0">
                <a:solidFill>
                  <a:srgbClr val="C40000"/>
                </a:solidFill>
              </a:rPr>
              <a:t>server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40000"/>
                </a:solidFill>
              </a:rPr>
              <a:t>side</a:t>
            </a:r>
            <a:r>
              <a:rPr lang="en-US" sz="2000" dirty="0"/>
              <a:t> when the data is received from the client.</a:t>
            </a:r>
          </a:p>
        </p:txBody>
      </p:sp>
    </p:spTree>
    <p:extLst>
      <p:ext uri="{BB962C8B-B14F-4D97-AF65-F5344CB8AC3E}">
        <p14:creationId xmlns:p14="http://schemas.microsoft.com/office/powerpoint/2010/main" val="249083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6984" y="244550"/>
            <a:ext cx="7434262" cy="1474787"/>
          </a:xfrm>
        </p:spPr>
        <p:txBody>
          <a:bodyPr>
            <a:normAutofit/>
          </a:bodyPr>
          <a:lstStyle/>
          <a:p>
            <a:r>
              <a:rPr lang="en-US" dirty="0"/>
              <a:t>MODEL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F3D41-6184-4FF5-87CB-5AD1FDDBF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209" r="1122"/>
          <a:stretch/>
        </p:blipFill>
        <p:spPr>
          <a:xfrm>
            <a:off x="2498651" y="1318436"/>
            <a:ext cx="6560289" cy="52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66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B852-0344-4526-8BA7-8C1214F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090" y="1382233"/>
            <a:ext cx="3195084" cy="541045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[Required] 	</a:t>
            </a:r>
            <a:r>
              <a:rPr lang="en-US" sz="1600" dirty="0">
                <a:solidFill>
                  <a:srgbClr val="C40000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[StringLength]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[EmailAddress]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[Range]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[RegularExpression]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[Compare]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[Phone]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[Url]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E57C2-C1DD-4923-8373-58D44465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5732"/>
                </a:solidFill>
              </a:rPr>
              <a:t>BUILT IN ATTRIBUTES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B06A006-8E10-4023-B5E8-5CCB4326E0F4}"/>
              </a:ext>
            </a:extLst>
          </p:cNvPr>
          <p:cNvSpPr txBox="1">
            <a:spLocks/>
          </p:cNvSpPr>
          <p:nvPr/>
        </p:nvSpPr>
        <p:spPr>
          <a:xfrm>
            <a:off x="6700726" y="1683540"/>
            <a:ext cx="4793513" cy="54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C40000"/>
                </a:solidFill>
              </a:rPr>
              <a:t>Validates that the field is not null.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AFB7FEE-7B79-4151-A70C-61EBA4A2039A}"/>
              </a:ext>
            </a:extLst>
          </p:cNvPr>
          <p:cNvSpPr txBox="1">
            <a:spLocks/>
          </p:cNvSpPr>
          <p:nvPr/>
        </p:nvSpPr>
        <p:spPr>
          <a:xfrm>
            <a:off x="7228366" y="2304600"/>
            <a:ext cx="4804146" cy="544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C40000"/>
                </a:solidFill>
              </a:rPr>
              <a:t>Validates that a string property value doesn’t exceed specified length limit.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3ABDE6-D9FD-46E3-9135-80193D1F60A1}"/>
              </a:ext>
            </a:extLst>
          </p:cNvPr>
          <p:cNvSpPr txBox="1">
            <a:spLocks/>
          </p:cNvSpPr>
          <p:nvPr/>
        </p:nvSpPr>
        <p:spPr>
          <a:xfrm>
            <a:off x="4960090" y="65314"/>
            <a:ext cx="73914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solidFill>
                  <a:srgbClr val="C401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these validation attributes are located in</a:t>
            </a: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1EEEB-5C89-4368-B99C-8A362E971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731" y="1228684"/>
            <a:ext cx="5487166" cy="295316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398961A-2DC1-4DC1-8A39-630CED4B88AB}"/>
              </a:ext>
            </a:extLst>
          </p:cNvPr>
          <p:cNvSpPr txBox="1">
            <a:spLocks/>
          </p:cNvSpPr>
          <p:nvPr/>
        </p:nvSpPr>
        <p:spPr>
          <a:xfrm>
            <a:off x="7249632" y="2959400"/>
            <a:ext cx="4896294" cy="54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C40000"/>
                </a:solidFill>
              </a:rPr>
              <a:t>Validates that the property has an email format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3C4E8A1-2618-44C1-BC2A-8EF14CF5A3E6}"/>
              </a:ext>
            </a:extLst>
          </p:cNvPr>
          <p:cNvSpPr txBox="1">
            <a:spLocks/>
          </p:cNvSpPr>
          <p:nvPr/>
        </p:nvSpPr>
        <p:spPr>
          <a:xfrm>
            <a:off x="7812054" y="4216740"/>
            <a:ext cx="4386815" cy="54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C40000"/>
                </a:solidFill>
              </a:rPr>
              <a:t>Validates that the property value matches a specified regular expression.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8EAF9F-955A-452C-8EA3-464AE4404C8E}"/>
              </a:ext>
            </a:extLst>
          </p:cNvPr>
          <p:cNvSpPr txBox="1">
            <a:spLocks/>
          </p:cNvSpPr>
          <p:nvPr/>
        </p:nvSpPr>
        <p:spPr>
          <a:xfrm>
            <a:off x="6756292" y="4848701"/>
            <a:ext cx="4896294" cy="54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C40000"/>
                </a:solidFill>
              </a:rPr>
              <a:t>Validates that two property in a model match.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E4192D2-3B73-4F41-9BDD-02F3C201D186}"/>
              </a:ext>
            </a:extLst>
          </p:cNvPr>
          <p:cNvSpPr txBox="1">
            <a:spLocks/>
          </p:cNvSpPr>
          <p:nvPr/>
        </p:nvSpPr>
        <p:spPr>
          <a:xfrm>
            <a:off x="6061668" y="6101722"/>
            <a:ext cx="4896294" cy="54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C40000"/>
                </a:solidFill>
              </a:rPr>
              <a:t>Validates that the property has a URL format.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9884CD2-8B5D-4EA3-807D-446BF979EFA5}"/>
              </a:ext>
            </a:extLst>
          </p:cNvPr>
          <p:cNvSpPr txBox="1">
            <a:spLocks/>
          </p:cNvSpPr>
          <p:nvPr/>
        </p:nvSpPr>
        <p:spPr>
          <a:xfrm>
            <a:off x="6344481" y="5480662"/>
            <a:ext cx="5308111" cy="54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C40000"/>
                </a:solidFill>
              </a:rPr>
              <a:t>Validates that the property has a Phone pattern.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50A3935-7DE3-43CB-A0BF-41DC2E2B381A}"/>
              </a:ext>
            </a:extLst>
          </p:cNvPr>
          <p:cNvSpPr txBox="1">
            <a:spLocks/>
          </p:cNvSpPr>
          <p:nvPr/>
        </p:nvSpPr>
        <p:spPr>
          <a:xfrm>
            <a:off x="6316862" y="3591843"/>
            <a:ext cx="5308111" cy="54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C40000"/>
                </a:solidFill>
              </a:rPr>
              <a:t>Validates that the property for min. and max. range</a:t>
            </a:r>
          </a:p>
        </p:txBody>
      </p:sp>
    </p:spTree>
    <p:extLst>
      <p:ext uri="{BB962C8B-B14F-4D97-AF65-F5344CB8AC3E}">
        <p14:creationId xmlns:p14="http://schemas.microsoft.com/office/powerpoint/2010/main" val="404925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278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Vapor Trail</vt:lpstr>
      <vt:lpstr>Model validation</vt:lpstr>
      <vt:lpstr>MODEL VALIDATION</vt:lpstr>
      <vt:lpstr>MODEL VALIDATION</vt:lpstr>
      <vt:lpstr>MODEL VALIDATION</vt:lpstr>
      <vt:lpstr>MODEL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2023-10-19T07:42:45Z</dcterms:created>
  <dcterms:modified xsi:type="dcterms:W3CDTF">2023-10-19T11:08:02Z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