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1"/>
  </p:notesMasterIdLst>
  <p:sldIdLst>
    <p:sldId id="260" r:id="rId5"/>
    <p:sldId id="257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174" y="-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10/20/2023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E34D-57B0-41D5-A7AF-DF10D1068115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327-77F4-4A2B-9238-101C8E3404E4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327A-3B7B-4F18-AD00-4892CF91FF9D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241-E647-4007-AB01-BB30869910EB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5554-C941-4C3B-A197-75ED448862A0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44A0-C3F8-4023-9352-7CF7C034B2C8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C5B-471F-47EA-B884-FE923235A560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C408-3247-4796-93FF-B91D6887AEC0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D282-CC74-49F4-B876-75084EFB56F1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AF9-2583-4989-8D87-13F548ED6E0C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CFB-BB1B-4B2A-ADF6-B1A4609854C4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AA8-1A97-412E-935C-2E918F139579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DF1-CA1F-4E36-8C65-C52A9896A8FB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73FD-197A-4AD6-8D60-38B6A76F0734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949-07FA-4C7A-A990-D6D1043EED71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DE8-6D13-4218-A974-D45AA7B6E4FF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B7D7-4BDA-4ABC-B31D-66201C69A314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3F0A0B-291C-4112-A023-023C51AB2E85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>
            <a:normAutofit/>
          </a:bodyPr>
          <a:lstStyle/>
          <a:p>
            <a:pPr algn="l"/>
            <a:r>
              <a:rPr lang="en-US" sz="6200" b="1" dirty="0">
                <a:solidFill>
                  <a:srgbClr val="FFC000"/>
                </a:solidFill>
              </a:rPr>
              <a:t>Introduction to Entity Framework Core </a:t>
            </a:r>
            <a:r>
              <a:rPr lang="en-US" sz="6200" dirty="0"/>
              <a:t>In ASP.NET Core</a:t>
            </a: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8837005" cy="1752599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FFC000"/>
                </a:solidFill>
              </a:rPr>
              <a:t>ORM </a:t>
            </a:r>
            <a:r>
              <a:rPr lang="en-US" dirty="0"/>
              <a:t>(</a:t>
            </a:r>
            <a:r>
              <a:rPr lang="en-US" b="1" dirty="0">
                <a:solidFill>
                  <a:srgbClr val="FFC000"/>
                </a:solidFill>
              </a:rPr>
              <a:t>O</a:t>
            </a:r>
            <a:r>
              <a:rPr lang="en-US" dirty="0"/>
              <a:t>BJECT </a:t>
            </a:r>
            <a:r>
              <a:rPr lang="en-US" b="1" dirty="0">
                <a:solidFill>
                  <a:srgbClr val="FFC000"/>
                </a:solidFill>
              </a:rPr>
              <a:t>R</a:t>
            </a:r>
            <a:r>
              <a:rPr lang="en-US" dirty="0"/>
              <a:t>ELATIONAL </a:t>
            </a:r>
            <a:r>
              <a:rPr lang="en-US" b="1" dirty="0">
                <a:solidFill>
                  <a:srgbClr val="FFC000"/>
                </a:solidFill>
              </a:rPr>
              <a:t>M</a:t>
            </a:r>
            <a:r>
              <a:rPr lang="en-US" dirty="0"/>
              <a:t>APPING)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438399"/>
            <a:ext cx="8370281" cy="2947793"/>
          </a:xfrm>
        </p:spPr>
        <p:txBody>
          <a:bodyPr anchor="t">
            <a:normAutofit/>
          </a:bodyPr>
          <a:lstStyle/>
          <a:p>
            <a:pPr algn="just">
              <a:buClr>
                <a:srgbClr val="FFC000"/>
              </a:buClr>
            </a:pPr>
            <a:r>
              <a:rPr lang="en-US" sz="2000" dirty="0"/>
              <a:t>To address the data access requirements of ASP.NET CORE MVC application, you can use  an </a:t>
            </a:r>
            <a:r>
              <a:rPr lang="en-US" sz="2000" dirty="0">
                <a:solidFill>
                  <a:srgbClr val="FFC000"/>
                </a:solidFill>
              </a:rPr>
              <a:t>ORM (Object Relational Mapping) </a:t>
            </a:r>
            <a:r>
              <a:rPr lang="en-US" sz="2000" dirty="0"/>
              <a:t>framework.</a:t>
            </a:r>
          </a:p>
          <a:p>
            <a:pPr algn="just">
              <a:buClr>
                <a:srgbClr val="FFC000"/>
              </a:buClr>
            </a:pPr>
            <a:r>
              <a:rPr lang="en-US" sz="2000" dirty="0"/>
              <a:t>Simplifies the process of </a:t>
            </a:r>
            <a:r>
              <a:rPr lang="en-US" sz="2000" dirty="0">
                <a:solidFill>
                  <a:srgbClr val="FFC000"/>
                </a:solidFill>
              </a:rPr>
              <a:t>accessing data </a:t>
            </a:r>
            <a:r>
              <a:rPr lang="en-US" sz="2000" dirty="0"/>
              <a:t>from application.</a:t>
            </a:r>
          </a:p>
          <a:p>
            <a:pPr algn="just">
              <a:buClr>
                <a:srgbClr val="FFC000"/>
              </a:buClr>
            </a:pPr>
            <a:r>
              <a:rPr lang="en-US" sz="2000" dirty="0"/>
              <a:t>ORM is a tool for storing data from </a:t>
            </a:r>
            <a:r>
              <a:rPr lang="en-US" sz="2000" dirty="0">
                <a:solidFill>
                  <a:srgbClr val="FFC000"/>
                </a:solidFill>
              </a:rPr>
              <a:t>domain objects </a:t>
            </a:r>
            <a:r>
              <a:rPr lang="en-US" sz="2000" dirty="0"/>
              <a:t>to </a:t>
            </a:r>
            <a:r>
              <a:rPr lang="en-US" sz="2000" dirty="0">
                <a:solidFill>
                  <a:srgbClr val="FFC000"/>
                </a:solidFill>
              </a:rPr>
              <a:t>relational database.</a:t>
            </a: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3F40B4C5-0DBD-4018-A12F-0D08ACFD297A}"/>
              </a:ext>
            </a:extLst>
          </p:cNvPr>
          <p:cNvSpPr/>
          <p:nvPr/>
        </p:nvSpPr>
        <p:spPr>
          <a:xfrm rot="10800000">
            <a:off x="3439419" y="4047962"/>
            <a:ext cx="2308449" cy="828836"/>
          </a:xfrm>
          <a:prstGeom prst="bentArrow">
            <a:avLst>
              <a:gd name="adj1" fmla="val 25000"/>
              <a:gd name="adj2" fmla="val 25578"/>
              <a:gd name="adj3" fmla="val 25000"/>
              <a:gd name="adj4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7294D8-8335-4F67-8BF5-77CC22E73A17}"/>
              </a:ext>
            </a:extLst>
          </p:cNvPr>
          <p:cNvSpPr/>
          <p:nvPr/>
        </p:nvSpPr>
        <p:spPr>
          <a:xfrm>
            <a:off x="2403412" y="4265613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C000"/>
                </a:solidFill>
              </a:rPr>
              <a:t>Model </a:t>
            </a:r>
          </a:p>
          <a:p>
            <a:pPr algn="ctr"/>
            <a:r>
              <a:rPr lang="en-US" sz="2000" dirty="0">
                <a:solidFill>
                  <a:srgbClr val="FFC000"/>
                </a:solidFill>
              </a:rPr>
              <a:t>Class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0DA046-6434-48EE-9C05-04D19D459EF5}"/>
              </a:ext>
            </a:extLst>
          </p:cNvPr>
          <p:cNvSpPr/>
          <p:nvPr/>
        </p:nvSpPr>
        <p:spPr>
          <a:xfrm>
            <a:off x="6966441" y="4750496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C000"/>
                </a:solidFill>
              </a:rPr>
              <a:t>SQL Server DB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1BD54BB-E07F-490B-9D9E-3DB205A1326B}"/>
              </a:ext>
            </a:extLst>
          </p:cNvPr>
          <p:cNvSpPr/>
          <p:nvPr/>
        </p:nvSpPr>
        <p:spPr>
          <a:xfrm>
            <a:off x="7191739" y="4038339"/>
            <a:ext cx="528145" cy="625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8837005" cy="1752599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FFC000"/>
                </a:solidFill>
              </a:rPr>
              <a:t>ORM </a:t>
            </a:r>
            <a:r>
              <a:rPr lang="en-US" dirty="0"/>
              <a:t>(</a:t>
            </a:r>
            <a:r>
              <a:rPr lang="en-US" b="1" dirty="0">
                <a:solidFill>
                  <a:srgbClr val="FFC000"/>
                </a:solidFill>
              </a:rPr>
              <a:t>O</a:t>
            </a:r>
            <a:r>
              <a:rPr lang="en-US" dirty="0"/>
              <a:t>BJECT </a:t>
            </a:r>
            <a:r>
              <a:rPr lang="en-US" b="1" dirty="0">
                <a:solidFill>
                  <a:srgbClr val="FFC000"/>
                </a:solidFill>
              </a:rPr>
              <a:t>R</a:t>
            </a:r>
            <a:r>
              <a:rPr lang="en-US" dirty="0"/>
              <a:t>ELATIONAL </a:t>
            </a:r>
            <a:r>
              <a:rPr lang="en-US" b="1" dirty="0">
                <a:solidFill>
                  <a:srgbClr val="FFC000"/>
                </a:solidFill>
              </a:rPr>
              <a:t>M</a:t>
            </a:r>
            <a:r>
              <a:rPr lang="en-US" dirty="0"/>
              <a:t>APPING)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A2379D1-5030-4CE8-813C-4173E5ABF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913" y="3080601"/>
            <a:ext cx="7185929" cy="1756220"/>
          </a:xfrm>
          <a:prstGeom prst="rect">
            <a:avLst/>
          </a:prstGeom>
        </p:spPr>
      </p:pic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E5015501-DDD8-4446-904D-A30B44A1BDE5}"/>
              </a:ext>
            </a:extLst>
          </p:cNvPr>
          <p:cNvSpPr/>
          <p:nvPr/>
        </p:nvSpPr>
        <p:spPr>
          <a:xfrm rot="5400000" flipH="1">
            <a:off x="4325315" y="3298264"/>
            <a:ext cx="1216084" cy="4363630"/>
          </a:xfrm>
          <a:prstGeom prst="curvedRightArrow">
            <a:avLst>
              <a:gd name="adj1" fmla="val 25000"/>
              <a:gd name="adj2" fmla="val 50000"/>
              <a:gd name="adj3" fmla="val 267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Arrow: Curved Right 32">
            <a:extLst>
              <a:ext uri="{FF2B5EF4-FFF2-40B4-BE49-F238E27FC236}">
                <a16:creationId xmlns:a16="http://schemas.microsoft.com/office/drawing/2014/main" id="{54B0C2FD-6555-4687-8D8E-1981BCA918D1}"/>
              </a:ext>
            </a:extLst>
          </p:cNvPr>
          <p:cNvSpPr/>
          <p:nvPr/>
        </p:nvSpPr>
        <p:spPr>
          <a:xfrm rot="5400000" flipV="1">
            <a:off x="4257049" y="228005"/>
            <a:ext cx="1216084" cy="4363630"/>
          </a:xfrm>
          <a:prstGeom prst="curvedRightArrow">
            <a:avLst>
              <a:gd name="adj1" fmla="val 25000"/>
              <a:gd name="adj2" fmla="val 50000"/>
              <a:gd name="adj3" fmla="val 267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270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8837005" cy="1752599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FFC000"/>
                </a:solidFill>
              </a:rPr>
              <a:t>EFC </a:t>
            </a:r>
            <a:r>
              <a:rPr lang="en-US" dirty="0"/>
              <a:t>(</a:t>
            </a:r>
            <a:r>
              <a:rPr lang="en-US" b="1" dirty="0">
                <a:solidFill>
                  <a:srgbClr val="FFC000"/>
                </a:solidFill>
              </a:rPr>
              <a:t>E</a:t>
            </a:r>
            <a:r>
              <a:rPr lang="en-US" dirty="0"/>
              <a:t>NTITY </a:t>
            </a:r>
            <a:r>
              <a:rPr lang="en-US" b="1" dirty="0">
                <a:solidFill>
                  <a:srgbClr val="FFC000"/>
                </a:solidFill>
              </a:rPr>
              <a:t>F</a:t>
            </a:r>
            <a:r>
              <a:rPr lang="en-US" dirty="0"/>
              <a:t>RAMEWORK </a:t>
            </a:r>
            <a:r>
              <a:rPr lang="en-US" b="1" dirty="0">
                <a:solidFill>
                  <a:srgbClr val="FFC000"/>
                </a:solidFill>
              </a:rPr>
              <a:t>C</a:t>
            </a:r>
            <a:r>
              <a:rPr lang="en-US" dirty="0"/>
              <a:t>ORE)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4B2B145-D0E5-404C-89A3-C7489DFAA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429" y="1952623"/>
            <a:ext cx="8225821" cy="4457701"/>
          </a:xfrm>
        </p:spPr>
        <p:txBody>
          <a:bodyPr anchor="t">
            <a:normAutofit/>
          </a:bodyPr>
          <a:lstStyle/>
          <a:p>
            <a:pPr algn="just">
              <a:buClr>
                <a:srgbClr val="FFC000"/>
              </a:buClr>
            </a:pPr>
            <a:r>
              <a:rPr lang="en-US" sz="2000" dirty="0">
                <a:solidFill>
                  <a:srgbClr val="FFC000"/>
                </a:solidFill>
              </a:rPr>
              <a:t>Entity Framework Core</a:t>
            </a:r>
            <a:r>
              <a:rPr lang="en-US" sz="2000" dirty="0"/>
              <a:t> is the new version of Entity Framework  after </a:t>
            </a:r>
            <a:r>
              <a:rPr lang="en-US" sz="2000" dirty="0">
                <a:solidFill>
                  <a:srgbClr val="FFC000"/>
                </a:solidFill>
              </a:rPr>
              <a:t>EF 6</a:t>
            </a:r>
            <a:r>
              <a:rPr lang="en-US" sz="2000" dirty="0"/>
              <a:t> but it is </a:t>
            </a:r>
            <a:r>
              <a:rPr lang="en-US" sz="2000" dirty="0">
                <a:solidFill>
                  <a:srgbClr val="FFC000"/>
                </a:solidFill>
              </a:rPr>
              <a:t>redesigned</a:t>
            </a:r>
            <a:r>
              <a:rPr lang="en-US" sz="2000" dirty="0"/>
              <a:t>. </a:t>
            </a:r>
          </a:p>
          <a:p>
            <a:pPr algn="just">
              <a:buClr>
                <a:srgbClr val="FFC000"/>
              </a:buClr>
            </a:pPr>
            <a:r>
              <a:rPr lang="en-US" sz="2000" dirty="0"/>
              <a:t>It is </a:t>
            </a:r>
            <a:r>
              <a:rPr lang="en-US" sz="2000" dirty="0">
                <a:solidFill>
                  <a:srgbClr val="FFC000"/>
                </a:solidFill>
              </a:rPr>
              <a:t>open-source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C000"/>
                </a:solidFill>
              </a:rPr>
              <a:t>lightweight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C000"/>
                </a:solidFill>
              </a:rPr>
              <a:t>extensible</a:t>
            </a:r>
            <a:r>
              <a:rPr lang="en-US" sz="2000" dirty="0"/>
              <a:t> and a </a:t>
            </a:r>
            <a:r>
              <a:rPr lang="en-US" sz="2000" dirty="0">
                <a:solidFill>
                  <a:srgbClr val="FFC000"/>
                </a:solidFill>
              </a:rPr>
              <a:t>cross-platform</a:t>
            </a:r>
            <a:r>
              <a:rPr lang="en-US" sz="2000" dirty="0"/>
              <a:t> version of Entity Framework.</a:t>
            </a:r>
          </a:p>
          <a:p>
            <a:pPr algn="just">
              <a:buClr>
                <a:srgbClr val="FFC000"/>
              </a:buClr>
            </a:pPr>
            <a:r>
              <a:rPr lang="en-US" sz="2000" dirty="0"/>
              <a:t>Entity Framework Core is a </a:t>
            </a:r>
            <a:r>
              <a:rPr lang="en-US" sz="2000" dirty="0">
                <a:solidFill>
                  <a:srgbClr val="FFC000"/>
                </a:solidFill>
              </a:rPr>
              <a:t>data access technology</a:t>
            </a:r>
            <a:r>
              <a:rPr lang="en-US" sz="2000" dirty="0"/>
              <a:t>.</a:t>
            </a:r>
          </a:p>
          <a:p>
            <a:pPr algn="just">
              <a:buClr>
                <a:srgbClr val="FFC000"/>
              </a:buClr>
            </a:pPr>
            <a:r>
              <a:rPr lang="en-US" sz="2000" dirty="0"/>
              <a:t>Entity Framework is an </a:t>
            </a:r>
            <a:r>
              <a:rPr lang="en-US" sz="2000" dirty="0">
                <a:solidFill>
                  <a:srgbClr val="FFC000"/>
                </a:solidFill>
              </a:rPr>
              <a:t>Object/Relational Mapping (ORM) framework</a:t>
            </a:r>
            <a:r>
              <a:rPr lang="en-US" sz="2000" dirty="0"/>
              <a:t>.</a:t>
            </a:r>
          </a:p>
          <a:p>
            <a:pPr algn="just">
              <a:buClr>
                <a:srgbClr val="FFC000"/>
              </a:buClr>
            </a:pPr>
            <a:r>
              <a:rPr lang="en-US" sz="2000" dirty="0"/>
              <a:t>Its is an </a:t>
            </a:r>
            <a:r>
              <a:rPr lang="en-US" sz="2000" dirty="0">
                <a:solidFill>
                  <a:srgbClr val="FFC000"/>
                </a:solidFill>
              </a:rPr>
              <a:t>enhancement to ADO.NET </a:t>
            </a:r>
            <a:r>
              <a:rPr lang="en-US" sz="2000" dirty="0"/>
              <a:t>that gives developers an automated mechanism for accessing &amp; storing the data in the database.</a:t>
            </a:r>
          </a:p>
          <a:p>
            <a:pPr algn="just">
              <a:buClr>
                <a:srgbClr val="FFC000"/>
              </a:buClr>
            </a:pPr>
            <a:r>
              <a:rPr lang="en-US" sz="2000" dirty="0">
                <a:solidFill>
                  <a:srgbClr val="FFC000"/>
                </a:solidFill>
              </a:rPr>
              <a:t>EF Core </a:t>
            </a:r>
            <a:r>
              <a:rPr lang="en-US" sz="2000" dirty="0"/>
              <a:t>is intended to be used with </a:t>
            </a:r>
            <a:r>
              <a:rPr lang="en-US" sz="2000" dirty="0">
                <a:solidFill>
                  <a:srgbClr val="FFC000"/>
                </a:solidFill>
              </a:rPr>
              <a:t>.NET Core applications</a:t>
            </a:r>
            <a:r>
              <a:rPr lang="en-US" sz="2000" dirty="0"/>
              <a:t>. However, it can also used with standard </a:t>
            </a:r>
            <a:r>
              <a:rPr lang="en-US" sz="2000" dirty="0">
                <a:solidFill>
                  <a:srgbClr val="FFC000"/>
                </a:solidFill>
              </a:rPr>
              <a:t>.NET 4.5+ framework </a:t>
            </a:r>
            <a:r>
              <a:rPr lang="en-US" sz="2000" dirty="0"/>
              <a:t>based applications.</a:t>
            </a:r>
          </a:p>
          <a:p>
            <a:pPr algn="just">
              <a:buClr>
                <a:srgbClr val="FFC000"/>
              </a:buClr>
            </a:pPr>
            <a:endParaRPr lang="en-US" sz="2000" dirty="0"/>
          </a:p>
          <a:p>
            <a:pPr algn="just">
              <a:buClr>
                <a:srgbClr val="FFC000"/>
              </a:buClr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043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8837005" cy="1752599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FFC000"/>
                </a:solidFill>
              </a:rPr>
              <a:t>EF Core Development Approaches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BE95A2-7E42-4938-8044-E6B6021F5029}"/>
              </a:ext>
            </a:extLst>
          </p:cNvPr>
          <p:cNvSpPr/>
          <p:nvPr/>
        </p:nvSpPr>
        <p:spPr>
          <a:xfrm>
            <a:off x="2409825" y="2276474"/>
            <a:ext cx="4600575" cy="115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EF Core Development Approaches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C5BD7C-91C8-4515-8E87-1B620DA8D3D0}"/>
              </a:ext>
            </a:extLst>
          </p:cNvPr>
          <p:cNvSpPr/>
          <p:nvPr/>
        </p:nvSpPr>
        <p:spPr>
          <a:xfrm>
            <a:off x="1322589" y="4348162"/>
            <a:ext cx="2551908" cy="871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04040"/>
                </a:solidFill>
              </a:rPr>
              <a:t>Code-First</a:t>
            </a:r>
          </a:p>
          <a:p>
            <a:pPr algn="ctr"/>
            <a:r>
              <a:rPr lang="en-US" b="1" dirty="0">
                <a:solidFill>
                  <a:srgbClr val="404040"/>
                </a:solidFill>
              </a:rPr>
              <a:t>Approach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D80C84-24E3-4186-B497-F0FE1B85EDDB}"/>
              </a:ext>
            </a:extLst>
          </p:cNvPr>
          <p:cNvSpPr/>
          <p:nvPr/>
        </p:nvSpPr>
        <p:spPr>
          <a:xfrm>
            <a:off x="5512989" y="4364830"/>
            <a:ext cx="2551908" cy="871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04040"/>
                </a:solidFill>
              </a:rPr>
              <a:t>Database-First</a:t>
            </a:r>
          </a:p>
          <a:p>
            <a:pPr algn="ctr"/>
            <a:r>
              <a:rPr lang="en-US" b="1" dirty="0">
                <a:solidFill>
                  <a:srgbClr val="404040"/>
                </a:solidFill>
              </a:rPr>
              <a:t>Approach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E51974F-98C9-459B-BA3A-3BCAD77319DE}"/>
              </a:ext>
            </a:extLst>
          </p:cNvPr>
          <p:cNvSpPr/>
          <p:nvPr/>
        </p:nvSpPr>
        <p:spPr>
          <a:xfrm rot="16200000">
            <a:off x="4108550" y="1780676"/>
            <a:ext cx="871538" cy="4263433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53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8837005" cy="1752599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FFC000"/>
                </a:solidFill>
              </a:rPr>
              <a:t>EF Core Database Providers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BE95A2-7E42-4938-8044-E6B6021F5029}"/>
              </a:ext>
            </a:extLst>
          </p:cNvPr>
          <p:cNvSpPr/>
          <p:nvPr/>
        </p:nvSpPr>
        <p:spPr>
          <a:xfrm>
            <a:off x="1018191" y="2781296"/>
            <a:ext cx="1777998" cy="895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EF Core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4AD1BA-01C8-4DA5-B613-F9CC2450C800}"/>
              </a:ext>
            </a:extLst>
          </p:cNvPr>
          <p:cNvSpPr/>
          <p:nvPr/>
        </p:nvSpPr>
        <p:spPr>
          <a:xfrm>
            <a:off x="4215854" y="2781297"/>
            <a:ext cx="1777998" cy="895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Database </a:t>
            </a:r>
          </a:p>
          <a:p>
            <a:pPr algn="ctr"/>
            <a:r>
              <a:rPr lang="en-US" b="1" dirty="0">
                <a:solidFill>
                  <a:srgbClr val="000000"/>
                </a:solidFill>
              </a:rPr>
              <a:t>Provider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8" name="Picture 4" descr="Database PNG transparent image download, size: 1731x2400px">
            <a:extLst>
              <a:ext uri="{FF2B5EF4-FFF2-40B4-BE49-F238E27FC236}">
                <a16:creationId xmlns:a16="http://schemas.microsoft.com/office/drawing/2014/main" id="{C6AAF8B2-61A7-4FFD-8678-57CB8DABE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929" y="2371725"/>
            <a:ext cx="1264143" cy="175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ight Brace 17">
            <a:extLst>
              <a:ext uri="{FF2B5EF4-FFF2-40B4-BE49-F238E27FC236}">
                <a16:creationId xmlns:a16="http://schemas.microsoft.com/office/drawing/2014/main" id="{E0900448-B86F-49D7-945F-F55C795C5C52}"/>
              </a:ext>
            </a:extLst>
          </p:cNvPr>
          <p:cNvSpPr/>
          <p:nvPr/>
        </p:nvSpPr>
        <p:spPr>
          <a:xfrm rot="16200000">
            <a:off x="4636022" y="2674665"/>
            <a:ext cx="871538" cy="2899317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947E2F-08D6-4CBE-8026-032F59E29261}"/>
              </a:ext>
            </a:extLst>
          </p:cNvPr>
          <p:cNvCxnSpPr/>
          <p:nvPr/>
        </p:nvCxnSpPr>
        <p:spPr>
          <a:xfrm>
            <a:off x="5071791" y="3845716"/>
            <a:ext cx="0" cy="1428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029839A-E0E5-48A9-BC96-EC98E5DEFC93}"/>
              </a:ext>
            </a:extLst>
          </p:cNvPr>
          <p:cNvSpPr/>
          <p:nvPr/>
        </p:nvSpPr>
        <p:spPr>
          <a:xfrm>
            <a:off x="3160172" y="4641847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C000"/>
                </a:solidFill>
              </a:rPr>
              <a:t>SQL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79F094-0CF8-48F0-8A65-34B64EE04D55}"/>
              </a:ext>
            </a:extLst>
          </p:cNvPr>
          <p:cNvSpPr/>
          <p:nvPr/>
        </p:nvSpPr>
        <p:spPr>
          <a:xfrm>
            <a:off x="4546191" y="5353048"/>
            <a:ext cx="1051199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C000"/>
                </a:solidFill>
              </a:rPr>
              <a:t>MYSQL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EB7F3E2-B9F3-4749-ABC7-031EB8DA3CE2}"/>
              </a:ext>
            </a:extLst>
          </p:cNvPr>
          <p:cNvSpPr/>
          <p:nvPr/>
        </p:nvSpPr>
        <p:spPr>
          <a:xfrm>
            <a:off x="5917652" y="4672802"/>
            <a:ext cx="125741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C000"/>
                </a:solidFill>
              </a:rPr>
              <a:t>POSTGRE</a:t>
            </a:r>
          </a:p>
          <a:p>
            <a:pPr algn="ctr"/>
            <a:r>
              <a:rPr lang="en-US" sz="2000" dirty="0">
                <a:solidFill>
                  <a:srgbClr val="FFC000"/>
                </a:solidFill>
              </a:rPr>
              <a:t>SQL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3634CE34-20D9-4679-91E1-E4E98C00EB53}"/>
              </a:ext>
            </a:extLst>
          </p:cNvPr>
          <p:cNvSpPr/>
          <p:nvPr/>
        </p:nvSpPr>
        <p:spPr>
          <a:xfrm rot="16200000">
            <a:off x="3308286" y="2745810"/>
            <a:ext cx="528145" cy="10044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9A20110F-1F1A-4F0C-ABF8-E62B8FD627F5}"/>
              </a:ext>
            </a:extLst>
          </p:cNvPr>
          <p:cNvSpPr/>
          <p:nvPr/>
        </p:nvSpPr>
        <p:spPr>
          <a:xfrm rot="16200000">
            <a:off x="6479566" y="2745810"/>
            <a:ext cx="528145" cy="10044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13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214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Corbel</vt:lpstr>
      <vt:lpstr>Parallax</vt:lpstr>
      <vt:lpstr>Introduction to Entity Framework Core In ASP.NET Core</vt:lpstr>
      <vt:lpstr>ORM (OBJECT RELATIONAL MAPPING)</vt:lpstr>
      <vt:lpstr>ORM (OBJECT RELATIONAL MAPPING)</vt:lpstr>
      <vt:lpstr>EFC (ENTITY FRAMEWORK CORE)</vt:lpstr>
      <vt:lpstr>EF Core Development Approaches</vt:lpstr>
      <vt:lpstr>EF Core Database Providers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2023-10-20T09:56:19Z</dcterms:created>
  <dcterms:modified xsi:type="dcterms:W3CDTF">2023-10-20T11:38:37Z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