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sldIdLst>
    <p:sldId id="260" r:id="rId5"/>
    <p:sldId id="257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5" r:id="rId18"/>
    <p:sldId id="26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43F"/>
    <a:srgbClr val="000000"/>
    <a:srgbClr val="A6A6A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9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tm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C000"/>
                </a:solidFill>
              </a:rPr>
              <a:t>Introduction to Entity Framework Core </a:t>
            </a:r>
            <a:r>
              <a:rPr lang="en-US" sz="6200" dirty="0"/>
              <a:t>In ASP.NET Core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55E530D-049D-4EB1-AD75-BB1475BFEED4}"/>
              </a:ext>
            </a:extLst>
          </p:cNvPr>
          <p:cNvSpPr/>
          <p:nvPr/>
        </p:nvSpPr>
        <p:spPr>
          <a:xfrm>
            <a:off x="1732009" y="1032303"/>
            <a:ext cx="1882047" cy="52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7030A0"/>
                </a:solidFill>
              </a:rPr>
              <a:t>Step # 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BBF831-03CE-4DC6-98AB-FA29819745EF}"/>
              </a:ext>
            </a:extLst>
          </p:cNvPr>
          <p:cNvSpPr/>
          <p:nvPr/>
        </p:nvSpPr>
        <p:spPr>
          <a:xfrm>
            <a:off x="1583502" y="1840095"/>
            <a:ext cx="8059910" cy="518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Execute a command for scaffold DBContext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C8AB2-565E-4F9E-AE1D-85205F3F703B}"/>
              </a:ext>
            </a:extLst>
          </p:cNvPr>
          <p:cNvSpPr/>
          <p:nvPr/>
        </p:nvSpPr>
        <p:spPr>
          <a:xfrm>
            <a:off x="1511371" y="2950713"/>
            <a:ext cx="104599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Scaffold-DbContext "data source=.;initial catalog=Studentdb;user id=sa;password=aptech;" </a:t>
            </a:r>
            <a:r>
              <a:rPr lang="en-US" sz="2000" dirty="0">
                <a:solidFill>
                  <a:srgbClr val="00B0F0"/>
                </a:solidFill>
              </a:rPr>
              <a:t>Microsoft.EntityFrameworkCore.SqlServer  </a:t>
            </a:r>
            <a:r>
              <a:rPr lang="en-US" sz="2000" dirty="0">
                <a:solidFill>
                  <a:srgbClr val="FFC000"/>
                </a:solidFill>
              </a:rPr>
              <a:t>-OutputDir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DC143F"/>
                </a:solidFill>
              </a:rPr>
              <a:t>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32C2D0-78EB-409F-8E24-C54E8139E14F}"/>
              </a:ext>
            </a:extLst>
          </p:cNvPr>
          <p:cNvSpPr/>
          <p:nvPr/>
        </p:nvSpPr>
        <p:spPr>
          <a:xfrm>
            <a:off x="8109155" y="416777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Flag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6176B24-86E1-48FE-B933-7719B16E98D3}"/>
              </a:ext>
            </a:extLst>
          </p:cNvPr>
          <p:cNvSpPr/>
          <p:nvPr/>
        </p:nvSpPr>
        <p:spPr>
          <a:xfrm>
            <a:off x="8291273" y="3665667"/>
            <a:ext cx="528145" cy="625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89330-0621-4A51-A826-69684280706D}"/>
              </a:ext>
            </a:extLst>
          </p:cNvPr>
          <p:cNvSpPr/>
          <p:nvPr/>
        </p:nvSpPr>
        <p:spPr>
          <a:xfrm>
            <a:off x="8999794" y="4283528"/>
            <a:ext cx="141999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C143F"/>
                </a:solidFill>
              </a:rPr>
              <a:t>Folder Target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D56632A-CCD7-4F15-B366-8491B8F2E194}"/>
              </a:ext>
            </a:extLst>
          </p:cNvPr>
          <p:cNvSpPr/>
          <p:nvPr/>
        </p:nvSpPr>
        <p:spPr>
          <a:xfrm>
            <a:off x="9466427" y="3640728"/>
            <a:ext cx="528145" cy="625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43ED99-BB7E-41AF-8049-CAC7FC331570}"/>
              </a:ext>
            </a:extLst>
          </p:cNvPr>
          <p:cNvSpPr/>
          <p:nvPr/>
        </p:nvSpPr>
        <p:spPr>
          <a:xfrm>
            <a:off x="4415164" y="4203529"/>
            <a:ext cx="168083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Database Provider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C74A2E7-5425-4172-AD7E-E8596FCBEE84}"/>
              </a:ext>
            </a:extLst>
          </p:cNvPr>
          <p:cNvSpPr/>
          <p:nvPr/>
        </p:nvSpPr>
        <p:spPr>
          <a:xfrm>
            <a:off x="4991510" y="3640728"/>
            <a:ext cx="528145" cy="625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1497E9-E84B-40C7-972B-6D08A6D07524}"/>
              </a:ext>
            </a:extLst>
          </p:cNvPr>
          <p:cNvSpPr/>
          <p:nvPr/>
        </p:nvSpPr>
        <p:spPr>
          <a:xfrm>
            <a:off x="1732009" y="5313681"/>
            <a:ext cx="1001871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Above command will generate </a:t>
            </a:r>
            <a:r>
              <a:rPr lang="en-US" sz="3200" b="1" dirty="0">
                <a:solidFill>
                  <a:srgbClr val="DC143F"/>
                </a:solidFill>
              </a:rPr>
              <a:t>modal class</a:t>
            </a:r>
            <a:r>
              <a:rPr lang="en-US" sz="3200" dirty="0">
                <a:solidFill>
                  <a:srgbClr val="DC143F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and </a:t>
            </a:r>
            <a:r>
              <a:rPr lang="en-US" sz="3200" b="1" dirty="0">
                <a:solidFill>
                  <a:srgbClr val="FFC000"/>
                </a:solidFill>
              </a:rPr>
              <a:t>DbContext</a:t>
            </a:r>
            <a:r>
              <a:rPr lang="en-US" sz="3200" dirty="0">
                <a:solidFill>
                  <a:srgbClr val="FFC000"/>
                </a:solidFill>
              </a:rPr>
              <a:t> class </a:t>
            </a:r>
            <a:r>
              <a:rPr lang="en-US" sz="3200" dirty="0">
                <a:solidFill>
                  <a:schemeClr val="tx1"/>
                </a:solidFill>
              </a:rPr>
              <a:t>automatically </a:t>
            </a:r>
          </a:p>
        </p:txBody>
      </p:sp>
    </p:spTree>
    <p:extLst>
      <p:ext uri="{BB962C8B-B14F-4D97-AF65-F5344CB8AC3E}">
        <p14:creationId xmlns:p14="http://schemas.microsoft.com/office/powerpoint/2010/main" val="1809819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55E530D-049D-4EB1-AD75-BB1475BFEED4}"/>
              </a:ext>
            </a:extLst>
          </p:cNvPr>
          <p:cNvSpPr/>
          <p:nvPr/>
        </p:nvSpPr>
        <p:spPr>
          <a:xfrm>
            <a:off x="1732009" y="1032303"/>
            <a:ext cx="1882047" cy="52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7030A0"/>
                </a:solidFill>
              </a:rPr>
              <a:t>Step # 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BBF831-03CE-4DC6-98AB-FA29819745EF}"/>
              </a:ext>
            </a:extLst>
          </p:cNvPr>
          <p:cNvSpPr/>
          <p:nvPr/>
        </p:nvSpPr>
        <p:spPr>
          <a:xfrm>
            <a:off x="1583502" y="1840095"/>
            <a:ext cx="10167220" cy="518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If we update our database then how we can update our model and DbContext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C8AB2-565E-4F9E-AE1D-85205F3F703B}"/>
              </a:ext>
            </a:extLst>
          </p:cNvPr>
          <p:cNvSpPr/>
          <p:nvPr/>
        </p:nvSpPr>
        <p:spPr>
          <a:xfrm>
            <a:off x="1290732" y="3610936"/>
            <a:ext cx="104599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Scaffold-DbContext "data source=.;initial catalog=Studentdb;user id=sa;password=aptech;" </a:t>
            </a:r>
            <a:r>
              <a:rPr lang="en-US" sz="2000" dirty="0">
                <a:solidFill>
                  <a:srgbClr val="00B0F0"/>
                </a:solidFill>
              </a:rPr>
              <a:t>Microsoft.EntityFrameworkCore.SqlServer  </a:t>
            </a:r>
            <a:r>
              <a:rPr lang="en-US" sz="2000" dirty="0">
                <a:solidFill>
                  <a:srgbClr val="FFC000"/>
                </a:solidFill>
              </a:rPr>
              <a:t>-OutputDir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DC143F"/>
                </a:solidFill>
              </a:rPr>
              <a:t>Models </a:t>
            </a:r>
            <a:r>
              <a:rPr lang="en-US" sz="2000" b="1" dirty="0">
                <a:solidFill>
                  <a:srgbClr val="FFFF00"/>
                </a:solidFill>
              </a:rPr>
              <a:t>-force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32C2D0-78EB-409F-8E24-C54E8139E14F}"/>
              </a:ext>
            </a:extLst>
          </p:cNvPr>
          <p:cNvSpPr/>
          <p:nvPr/>
        </p:nvSpPr>
        <p:spPr>
          <a:xfrm>
            <a:off x="7496630" y="4832761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Flag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6176B24-86E1-48FE-B933-7719B16E98D3}"/>
              </a:ext>
            </a:extLst>
          </p:cNvPr>
          <p:cNvSpPr/>
          <p:nvPr/>
        </p:nvSpPr>
        <p:spPr>
          <a:xfrm>
            <a:off x="7678748" y="4363107"/>
            <a:ext cx="528145" cy="625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89330-0621-4A51-A826-69684280706D}"/>
              </a:ext>
            </a:extLst>
          </p:cNvPr>
          <p:cNvSpPr/>
          <p:nvPr/>
        </p:nvSpPr>
        <p:spPr>
          <a:xfrm>
            <a:off x="8353768" y="5005907"/>
            <a:ext cx="141999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C143F"/>
                </a:solidFill>
              </a:rPr>
              <a:t>Folder Target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D56632A-CCD7-4F15-B366-8491B8F2E194}"/>
              </a:ext>
            </a:extLst>
          </p:cNvPr>
          <p:cNvSpPr/>
          <p:nvPr/>
        </p:nvSpPr>
        <p:spPr>
          <a:xfrm>
            <a:off x="8820401" y="4363107"/>
            <a:ext cx="528145" cy="625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43ED99-BB7E-41AF-8049-CAC7FC331570}"/>
              </a:ext>
            </a:extLst>
          </p:cNvPr>
          <p:cNvSpPr/>
          <p:nvPr/>
        </p:nvSpPr>
        <p:spPr>
          <a:xfrm>
            <a:off x="4194525" y="4863752"/>
            <a:ext cx="168083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Database Provider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C74A2E7-5425-4172-AD7E-E8596FCBEE84}"/>
              </a:ext>
            </a:extLst>
          </p:cNvPr>
          <p:cNvSpPr/>
          <p:nvPr/>
        </p:nvSpPr>
        <p:spPr>
          <a:xfrm>
            <a:off x="4770871" y="4300951"/>
            <a:ext cx="528145" cy="625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1497E9-E84B-40C7-972B-6D08A6D07524}"/>
              </a:ext>
            </a:extLst>
          </p:cNvPr>
          <p:cNvSpPr/>
          <p:nvPr/>
        </p:nvSpPr>
        <p:spPr>
          <a:xfrm>
            <a:off x="1583502" y="2666268"/>
            <a:ext cx="1001871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By using this command </a:t>
            </a:r>
          </a:p>
        </p:txBody>
      </p:sp>
    </p:spTree>
    <p:extLst>
      <p:ext uri="{BB962C8B-B14F-4D97-AF65-F5344CB8AC3E}">
        <p14:creationId xmlns:p14="http://schemas.microsoft.com/office/powerpoint/2010/main" val="1778412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55E530D-049D-4EB1-AD75-BB1475BFEED4}"/>
              </a:ext>
            </a:extLst>
          </p:cNvPr>
          <p:cNvSpPr/>
          <p:nvPr/>
        </p:nvSpPr>
        <p:spPr>
          <a:xfrm>
            <a:off x="1732009" y="1032303"/>
            <a:ext cx="1882047" cy="52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7030A0"/>
                </a:solidFill>
              </a:rPr>
              <a:t>Step # 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BBF831-03CE-4DC6-98AB-FA29819745EF}"/>
              </a:ext>
            </a:extLst>
          </p:cNvPr>
          <p:cNvSpPr/>
          <p:nvPr/>
        </p:nvSpPr>
        <p:spPr>
          <a:xfrm>
            <a:off x="1583502" y="1840094"/>
            <a:ext cx="10167220" cy="1222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Move </a:t>
            </a:r>
            <a:r>
              <a:rPr lang="en-US" sz="3200" b="1" dirty="0">
                <a:solidFill>
                  <a:srgbClr val="00B0F0"/>
                </a:solidFill>
              </a:rPr>
              <a:t>Connection String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b="1" dirty="0">
                <a:solidFill>
                  <a:srgbClr val="FFC000"/>
                </a:solidFill>
              </a:rPr>
              <a:t>DbContext</a:t>
            </a:r>
            <a:r>
              <a:rPr lang="en-US" sz="3200" dirty="0">
                <a:solidFill>
                  <a:schemeClr val="tx1"/>
                </a:solidFill>
              </a:rPr>
              <a:t> Class to </a:t>
            </a:r>
            <a:r>
              <a:rPr lang="en-US" sz="3200" b="1" dirty="0">
                <a:solidFill>
                  <a:srgbClr val="FFC000"/>
                </a:solidFill>
              </a:rPr>
              <a:t>appsettings.json </a:t>
            </a:r>
            <a:r>
              <a:rPr lang="en-US" sz="3200" dirty="0">
                <a:solidFill>
                  <a:schemeClr val="tx1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916604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55E530D-049D-4EB1-AD75-BB1475BFEED4}"/>
              </a:ext>
            </a:extLst>
          </p:cNvPr>
          <p:cNvSpPr/>
          <p:nvPr/>
        </p:nvSpPr>
        <p:spPr>
          <a:xfrm>
            <a:off x="1732009" y="1032303"/>
            <a:ext cx="1882047" cy="52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7030A0"/>
                </a:solidFill>
              </a:rPr>
              <a:t>Step # 04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BBF831-03CE-4DC6-98AB-FA29819745EF}"/>
              </a:ext>
            </a:extLst>
          </p:cNvPr>
          <p:cNvSpPr/>
          <p:nvPr/>
        </p:nvSpPr>
        <p:spPr>
          <a:xfrm>
            <a:off x="1583502" y="1840094"/>
            <a:ext cx="10167220" cy="1222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Register Connection String in </a:t>
            </a:r>
            <a:r>
              <a:rPr lang="en-US" sz="3200" b="1" dirty="0">
                <a:solidFill>
                  <a:srgbClr val="FFC000"/>
                </a:solidFill>
              </a:rPr>
              <a:t>Program.cs </a:t>
            </a:r>
            <a:r>
              <a:rPr lang="en-US" sz="3200" dirty="0">
                <a:solidFill>
                  <a:schemeClr val="tx1"/>
                </a:solidFill>
              </a:rPr>
              <a:t>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B1682-B69F-48FF-A60A-97039759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97" y="2976499"/>
            <a:ext cx="10212225" cy="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CCD1C-5EF9-493B-9FF8-2D97EDBB6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168" y="4690737"/>
            <a:ext cx="7925906" cy="14956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338303-8B54-4806-8210-AFFD634AB79F}"/>
              </a:ext>
            </a:extLst>
          </p:cNvPr>
          <p:cNvSpPr/>
          <p:nvPr/>
        </p:nvSpPr>
        <p:spPr>
          <a:xfrm>
            <a:off x="6921795" y="4890314"/>
            <a:ext cx="1733107" cy="255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Ctrl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sz="3600" b="1" dirty="0">
                <a:solidFill>
                  <a:srgbClr val="FF0000"/>
                </a:solidFill>
              </a:rPr>
              <a:t>.</a:t>
            </a:r>
            <a:r>
              <a:rPr lang="en-US" sz="1200" b="1" dirty="0">
                <a:solidFill>
                  <a:srgbClr val="FF0000"/>
                </a:solidFill>
              </a:rPr>
              <a:t>(dot)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7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433231"/>
            <a:ext cx="8574622" cy="261619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Code First Approach </a:t>
            </a:r>
            <a:br>
              <a:rPr lang="en-US" b="1" dirty="0">
                <a:solidFill>
                  <a:srgbClr val="FFC000"/>
                </a:solidFill>
              </a:rPr>
            </a:br>
            <a:r>
              <a:rPr lang="en-US" b="1" dirty="0">
                <a:solidFill>
                  <a:srgbClr val="A6A6A6"/>
                </a:solidFill>
              </a:rPr>
              <a:t>Entity Framework Core ASP.NET 6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837005" cy="1752599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rgbClr val="FFC000"/>
                </a:solidFill>
              </a:rPr>
              <a:t>Code First Approach </a:t>
            </a:r>
            <a:endParaRPr lang="en-US" sz="48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491171E-8D1F-4DC3-87B3-2ABF0412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7" y="2538335"/>
            <a:ext cx="7230136" cy="20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33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BB712D-26E2-4FDF-BD5F-4C6B85B6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837005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ORM 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rgbClr val="FFC000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rgbClr val="FFC000"/>
                </a:solidFill>
              </a:rPr>
              <a:t>M</a:t>
            </a:r>
            <a:r>
              <a:rPr lang="en-US" dirty="0"/>
              <a:t>APPING)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438399"/>
            <a:ext cx="8370281" cy="2947793"/>
          </a:xfrm>
        </p:spPr>
        <p:txBody>
          <a:bodyPr anchor="t">
            <a:normAutofit/>
          </a:bodyPr>
          <a:lstStyle/>
          <a:p>
            <a:pPr algn="just">
              <a:buClr>
                <a:srgbClr val="FFC000"/>
              </a:buClr>
            </a:pPr>
            <a:r>
              <a:rPr lang="en-US" sz="2000" dirty="0"/>
              <a:t>To address the data access requirements of ASP.NET CORE MVC application, you can use  an </a:t>
            </a:r>
            <a:r>
              <a:rPr lang="en-US" sz="2000" dirty="0">
                <a:solidFill>
                  <a:srgbClr val="FFC000"/>
                </a:solidFill>
              </a:rPr>
              <a:t>ORM (Object Relational Mapping) </a:t>
            </a:r>
            <a:r>
              <a:rPr lang="en-US" sz="2000" dirty="0"/>
              <a:t>framework.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Simplifies the process of </a:t>
            </a:r>
            <a:r>
              <a:rPr lang="en-US" sz="2000" dirty="0">
                <a:solidFill>
                  <a:srgbClr val="FFC000"/>
                </a:solidFill>
              </a:rPr>
              <a:t>accessing data </a:t>
            </a:r>
            <a:r>
              <a:rPr lang="en-US" sz="2000" dirty="0"/>
              <a:t>from application.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ORM is a tool for storing data from </a:t>
            </a:r>
            <a:r>
              <a:rPr lang="en-US" sz="2000" dirty="0">
                <a:solidFill>
                  <a:srgbClr val="FFC000"/>
                </a:solidFill>
              </a:rPr>
              <a:t>domain objects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C000"/>
                </a:solidFill>
              </a:rPr>
              <a:t>relational database.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3F40B4C5-0DBD-4018-A12F-0D08ACFD297A}"/>
              </a:ext>
            </a:extLst>
          </p:cNvPr>
          <p:cNvSpPr/>
          <p:nvPr/>
        </p:nvSpPr>
        <p:spPr>
          <a:xfrm rot="10800000">
            <a:off x="3439419" y="4047962"/>
            <a:ext cx="2308449" cy="828836"/>
          </a:xfrm>
          <a:prstGeom prst="bentArrow">
            <a:avLst>
              <a:gd name="adj1" fmla="val 25000"/>
              <a:gd name="adj2" fmla="val 25578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7294D8-8335-4F67-8BF5-77CC22E73A17}"/>
              </a:ext>
            </a:extLst>
          </p:cNvPr>
          <p:cNvSpPr/>
          <p:nvPr/>
        </p:nvSpPr>
        <p:spPr>
          <a:xfrm>
            <a:off x="2403412" y="426561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Model </a:t>
            </a:r>
          </a:p>
          <a:p>
            <a:pPr algn="ctr"/>
            <a:r>
              <a:rPr lang="en-US" sz="2000" dirty="0">
                <a:solidFill>
                  <a:srgbClr val="FFC000"/>
                </a:solidFill>
              </a:rPr>
              <a:t>Class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0DA046-6434-48EE-9C05-04D19D459EF5}"/>
              </a:ext>
            </a:extLst>
          </p:cNvPr>
          <p:cNvSpPr/>
          <p:nvPr/>
        </p:nvSpPr>
        <p:spPr>
          <a:xfrm>
            <a:off x="6966441" y="475049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SQL Server DB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1BD54BB-E07F-490B-9D9E-3DB205A1326B}"/>
              </a:ext>
            </a:extLst>
          </p:cNvPr>
          <p:cNvSpPr/>
          <p:nvPr/>
        </p:nvSpPr>
        <p:spPr>
          <a:xfrm>
            <a:off x="7191739" y="4038339"/>
            <a:ext cx="528145" cy="625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837005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ORM 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rgbClr val="FFC000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rgbClr val="FFC000"/>
                </a:solidFill>
              </a:rPr>
              <a:t>M</a:t>
            </a:r>
            <a:r>
              <a:rPr lang="en-US" dirty="0"/>
              <a:t>APPING)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A2379D1-5030-4CE8-813C-4173E5AB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13" y="3080601"/>
            <a:ext cx="7185929" cy="1756220"/>
          </a:xfrm>
          <a:prstGeom prst="rect">
            <a:avLst/>
          </a:prstGeom>
        </p:spPr>
      </p:pic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E5015501-DDD8-4446-904D-A30B44A1BDE5}"/>
              </a:ext>
            </a:extLst>
          </p:cNvPr>
          <p:cNvSpPr/>
          <p:nvPr/>
        </p:nvSpPr>
        <p:spPr>
          <a:xfrm rot="5400000" flipH="1">
            <a:off x="4325315" y="3298264"/>
            <a:ext cx="1216084" cy="4363630"/>
          </a:xfrm>
          <a:prstGeom prst="curvedRightArrow">
            <a:avLst>
              <a:gd name="adj1" fmla="val 25000"/>
              <a:gd name="adj2" fmla="val 50000"/>
              <a:gd name="adj3" fmla="val 26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54B0C2FD-6555-4687-8D8E-1981BCA918D1}"/>
              </a:ext>
            </a:extLst>
          </p:cNvPr>
          <p:cNvSpPr/>
          <p:nvPr/>
        </p:nvSpPr>
        <p:spPr>
          <a:xfrm rot="5400000" flipV="1">
            <a:off x="4257049" y="228005"/>
            <a:ext cx="1216084" cy="4363630"/>
          </a:xfrm>
          <a:prstGeom prst="curvedRightArrow">
            <a:avLst>
              <a:gd name="adj1" fmla="val 25000"/>
              <a:gd name="adj2" fmla="val 50000"/>
              <a:gd name="adj3" fmla="val 26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7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837005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EFC 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dirty="0"/>
              <a:t>NTITY </a:t>
            </a:r>
            <a:r>
              <a:rPr lang="en-US" b="1" dirty="0">
                <a:solidFill>
                  <a:srgbClr val="FFC000"/>
                </a:solidFill>
              </a:rPr>
              <a:t>F</a:t>
            </a:r>
            <a:r>
              <a:rPr lang="en-US" dirty="0"/>
              <a:t>RAMEWORK </a:t>
            </a:r>
            <a:r>
              <a:rPr lang="en-US" b="1" dirty="0">
                <a:solidFill>
                  <a:srgbClr val="FFC000"/>
                </a:solidFill>
              </a:rPr>
              <a:t>C</a:t>
            </a:r>
            <a:r>
              <a:rPr lang="en-US" dirty="0"/>
              <a:t>ORE)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B2B145-D0E5-404C-89A3-C7489DFAA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952623"/>
            <a:ext cx="8225821" cy="4457701"/>
          </a:xfrm>
        </p:spPr>
        <p:txBody>
          <a:bodyPr anchor="t">
            <a:normAutofit/>
          </a:bodyPr>
          <a:lstStyle/>
          <a:p>
            <a:pPr algn="just">
              <a:buClr>
                <a:srgbClr val="FFC000"/>
              </a:buClr>
            </a:pPr>
            <a:r>
              <a:rPr lang="en-US" sz="2000" dirty="0">
                <a:solidFill>
                  <a:srgbClr val="FFC000"/>
                </a:solidFill>
              </a:rPr>
              <a:t>Entity Framework Core</a:t>
            </a:r>
            <a:r>
              <a:rPr lang="en-US" sz="2000" dirty="0"/>
              <a:t> is the new version of Entity Framework  after </a:t>
            </a:r>
            <a:r>
              <a:rPr lang="en-US" sz="2000" dirty="0">
                <a:solidFill>
                  <a:srgbClr val="FFC000"/>
                </a:solidFill>
              </a:rPr>
              <a:t>EF 6</a:t>
            </a:r>
            <a:r>
              <a:rPr lang="en-US" sz="2000" dirty="0"/>
              <a:t> but it is </a:t>
            </a:r>
            <a:r>
              <a:rPr lang="en-US" sz="2000" dirty="0">
                <a:solidFill>
                  <a:srgbClr val="FFC000"/>
                </a:solidFill>
              </a:rPr>
              <a:t>redesigned</a:t>
            </a:r>
            <a:r>
              <a:rPr lang="en-US" sz="2000" dirty="0"/>
              <a:t>. 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It is </a:t>
            </a:r>
            <a:r>
              <a:rPr lang="en-US" sz="2000" dirty="0">
                <a:solidFill>
                  <a:srgbClr val="FFC000"/>
                </a:solidFill>
              </a:rPr>
              <a:t>open-source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C000"/>
                </a:solidFill>
              </a:rPr>
              <a:t>lightweight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C000"/>
                </a:solidFill>
              </a:rPr>
              <a:t>extensible</a:t>
            </a:r>
            <a:r>
              <a:rPr lang="en-US" sz="2000" dirty="0"/>
              <a:t> and a </a:t>
            </a:r>
            <a:r>
              <a:rPr lang="en-US" sz="2000" dirty="0">
                <a:solidFill>
                  <a:srgbClr val="FFC000"/>
                </a:solidFill>
              </a:rPr>
              <a:t>cross-platform</a:t>
            </a:r>
            <a:r>
              <a:rPr lang="en-US" sz="2000" dirty="0"/>
              <a:t> version of Entity Framework.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Entity Framework Core is a </a:t>
            </a:r>
            <a:r>
              <a:rPr lang="en-US" sz="2000" dirty="0">
                <a:solidFill>
                  <a:srgbClr val="FFC000"/>
                </a:solidFill>
              </a:rPr>
              <a:t>data access technology</a:t>
            </a:r>
            <a:r>
              <a:rPr lang="en-US" sz="2000" dirty="0"/>
              <a:t>.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Entity Framework is an </a:t>
            </a:r>
            <a:r>
              <a:rPr lang="en-US" sz="2000" dirty="0">
                <a:solidFill>
                  <a:srgbClr val="FFC000"/>
                </a:solidFill>
              </a:rPr>
              <a:t>Object/Relational Mapping (ORM) framework</a:t>
            </a:r>
            <a:r>
              <a:rPr lang="en-US" sz="2000" dirty="0"/>
              <a:t>.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Its is an </a:t>
            </a:r>
            <a:r>
              <a:rPr lang="en-US" sz="2000" dirty="0">
                <a:solidFill>
                  <a:srgbClr val="FFC000"/>
                </a:solidFill>
              </a:rPr>
              <a:t>enhancement to ADO.NET </a:t>
            </a:r>
            <a:r>
              <a:rPr lang="en-US" sz="2000" dirty="0"/>
              <a:t>that gives developers an automated mechanism for accessing &amp; storing the data in the database.</a:t>
            </a:r>
          </a:p>
          <a:p>
            <a:pPr algn="just">
              <a:buClr>
                <a:srgbClr val="FFC000"/>
              </a:buClr>
            </a:pPr>
            <a:r>
              <a:rPr lang="en-US" sz="2000" dirty="0">
                <a:solidFill>
                  <a:srgbClr val="FFC000"/>
                </a:solidFill>
              </a:rPr>
              <a:t>EF Core </a:t>
            </a:r>
            <a:r>
              <a:rPr lang="en-US" sz="2000" dirty="0"/>
              <a:t>is intended to be used with </a:t>
            </a:r>
            <a:r>
              <a:rPr lang="en-US" sz="2000" dirty="0">
                <a:solidFill>
                  <a:srgbClr val="FFC000"/>
                </a:solidFill>
              </a:rPr>
              <a:t>.NET Core applications</a:t>
            </a:r>
            <a:r>
              <a:rPr lang="en-US" sz="2000" dirty="0"/>
              <a:t>. However, it can also used with standard </a:t>
            </a:r>
            <a:r>
              <a:rPr lang="en-US" sz="2000" dirty="0">
                <a:solidFill>
                  <a:srgbClr val="FFC000"/>
                </a:solidFill>
              </a:rPr>
              <a:t>.NET 4.5+ framework </a:t>
            </a:r>
            <a:r>
              <a:rPr lang="en-US" sz="2000" dirty="0"/>
              <a:t>based applications.</a:t>
            </a:r>
          </a:p>
          <a:p>
            <a:pPr algn="just">
              <a:buClr>
                <a:srgbClr val="FFC000"/>
              </a:buClr>
            </a:pPr>
            <a:endParaRPr lang="en-US" sz="2000" dirty="0"/>
          </a:p>
          <a:p>
            <a:pPr algn="just">
              <a:buClr>
                <a:srgbClr val="FFC000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043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837005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EF Core Development Approaches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BE95A2-7E42-4938-8044-E6B6021F5029}"/>
              </a:ext>
            </a:extLst>
          </p:cNvPr>
          <p:cNvSpPr/>
          <p:nvPr/>
        </p:nvSpPr>
        <p:spPr>
          <a:xfrm>
            <a:off x="2409825" y="2276474"/>
            <a:ext cx="4600575" cy="115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EF Core Development Approaches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C5BD7C-91C8-4515-8E87-1B620DA8D3D0}"/>
              </a:ext>
            </a:extLst>
          </p:cNvPr>
          <p:cNvSpPr/>
          <p:nvPr/>
        </p:nvSpPr>
        <p:spPr>
          <a:xfrm>
            <a:off x="1322589" y="4348162"/>
            <a:ext cx="2551908" cy="87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04040"/>
                </a:solidFill>
              </a:rPr>
              <a:t>Code-First</a:t>
            </a:r>
          </a:p>
          <a:p>
            <a:pPr algn="ctr"/>
            <a:r>
              <a:rPr lang="en-US" b="1" dirty="0">
                <a:solidFill>
                  <a:srgbClr val="404040"/>
                </a:solidFill>
              </a:rPr>
              <a:t>Approach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D80C84-24E3-4186-B497-F0FE1B85EDDB}"/>
              </a:ext>
            </a:extLst>
          </p:cNvPr>
          <p:cNvSpPr/>
          <p:nvPr/>
        </p:nvSpPr>
        <p:spPr>
          <a:xfrm>
            <a:off x="5512989" y="4364830"/>
            <a:ext cx="2551908" cy="87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04040"/>
                </a:solidFill>
              </a:rPr>
              <a:t>Database-First</a:t>
            </a:r>
          </a:p>
          <a:p>
            <a:pPr algn="ctr"/>
            <a:r>
              <a:rPr lang="en-US" b="1" dirty="0">
                <a:solidFill>
                  <a:srgbClr val="404040"/>
                </a:solidFill>
              </a:rPr>
              <a:t>Approach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E51974F-98C9-459B-BA3A-3BCAD77319DE}"/>
              </a:ext>
            </a:extLst>
          </p:cNvPr>
          <p:cNvSpPr/>
          <p:nvPr/>
        </p:nvSpPr>
        <p:spPr>
          <a:xfrm rot="16200000">
            <a:off x="4108550" y="1780676"/>
            <a:ext cx="871538" cy="426343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5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837005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EF Core Database Providers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BE95A2-7E42-4938-8044-E6B6021F5029}"/>
              </a:ext>
            </a:extLst>
          </p:cNvPr>
          <p:cNvSpPr/>
          <p:nvPr/>
        </p:nvSpPr>
        <p:spPr>
          <a:xfrm>
            <a:off x="1018191" y="2781296"/>
            <a:ext cx="1777998" cy="895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EF Core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AD1BA-01C8-4DA5-B613-F9CC2450C800}"/>
              </a:ext>
            </a:extLst>
          </p:cNvPr>
          <p:cNvSpPr/>
          <p:nvPr/>
        </p:nvSpPr>
        <p:spPr>
          <a:xfrm>
            <a:off x="4215854" y="2781297"/>
            <a:ext cx="1777998" cy="895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Database </a:t>
            </a:r>
          </a:p>
          <a:p>
            <a:pPr algn="ctr"/>
            <a:r>
              <a:rPr lang="en-US" b="1" dirty="0">
                <a:solidFill>
                  <a:srgbClr val="000000"/>
                </a:solidFill>
              </a:rPr>
              <a:t>Provider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8" name="Picture 4" descr="Database PNG transparent image download, size: 1731x2400px">
            <a:extLst>
              <a:ext uri="{FF2B5EF4-FFF2-40B4-BE49-F238E27FC236}">
                <a16:creationId xmlns:a16="http://schemas.microsoft.com/office/drawing/2014/main" id="{C6AAF8B2-61A7-4FFD-8678-57CB8DABE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929" y="2371725"/>
            <a:ext cx="1264143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E0900448-B86F-49D7-945F-F55C795C5C52}"/>
              </a:ext>
            </a:extLst>
          </p:cNvPr>
          <p:cNvSpPr/>
          <p:nvPr/>
        </p:nvSpPr>
        <p:spPr>
          <a:xfrm rot="16200000">
            <a:off x="4636022" y="2674665"/>
            <a:ext cx="871538" cy="289931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947E2F-08D6-4CBE-8026-032F59E29261}"/>
              </a:ext>
            </a:extLst>
          </p:cNvPr>
          <p:cNvCxnSpPr/>
          <p:nvPr/>
        </p:nvCxnSpPr>
        <p:spPr>
          <a:xfrm>
            <a:off x="5071791" y="3845716"/>
            <a:ext cx="0" cy="1428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029839A-E0E5-48A9-BC96-EC98E5DEFC93}"/>
              </a:ext>
            </a:extLst>
          </p:cNvPr>
          <p:cNvSpPr/>
          <p:nvPr/>
        </p:nvSpPr>
        <p:spPr>
          <a:xfrm>
            <a:off x="3160172" y="464184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SQL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79F094-0CF8-48F0-8A65-34B64EE04D55}"/>
              </a:ext>
            </a:extLst>
          </p:cNvPr>
          <p:cNvSpPr/>
          <p:nvPr/>
        </p:nvSpPr>
        <p:spPr>
          <a:xfrm>
            <a:off x="4546191" y="5353048"/>
            <a:ext cx="10511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MYSQL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B7F3E2-B9F3-4749-ABC7-031EB8DA3CE2}"/>
              </a:ext>
            </a:extLst>
          </p:cNvPr>
          <p:cNvSpPr/>
          <p:nvPr/>
        </p:nvSpPr>
        <p:spPr>
          <a:xfrm>
            <a:off x="5917652" y="4672802"/>
            <a:ext cx="125741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POSTGRE</a:t>
            </a:r>
          </a:p>
          <a:p>
            <a:pPr algn="ctr"/>
            <a:r>
              <a:rPr lang="en-US" sz="2000" dirty="0">
                <a:solidFill>
                  <a:srgbClr val="FFC000"/>
                </a:solidFill>
              </a:rPr>
              <a:t>SQL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634CE34-20D9-4679-91E1-E4E98C00EB53}"/>
              </a:ext>
            </a:extLst>
          </p:cNvPr>
          <p:cNvSpPr/>
          <p:nvPr/>
        </p:nvSpPr>
        <p:spPr>
          <a:xfrm rot="16200000">
            <a:off x="3308286" y="2745810"/>
            <a:ext cx="528145" cy="1004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9A20110F-1F1A-4F0C-ABF8-E62B8FD627F5}"/>
              </a:ext>
            </a:extLst>
          </p:cNvPr>
          <p:cNvSpPr/>
          <p:nvPr/>
        </p:nvSpPr>
        <p:spPr>
          <a:xfrm rot="16200000">
            <a:off x="6479566" y="2745810"/>
            <a:ext cx="528145" cy="1004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433231"/>
            <a:ext cx="8574622" cy="261619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Database First Approach </a:t>
            </a:r>
            <a:br>
              <a:rPr lang="en-US" b="1" dirty="0">
                <a:solidFill>
                  <a:srgbClr val="FFC000"/>
                </a:solidFill>
              </a:rPr>
            </a:br>
            <a:r>
              <a:rPr lang="en-US" b="1" dirty="0">
                <a:solidFill>
                  <a:srgbClr val="A6A6A6"/>
                </a:solidFill>
              </a:rPr>
              <a:t>Entity Framework Core ASP.NET 6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61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001" y="323445"/>
            <a:ext cx="8837005" cy="144071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Database First Approach.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B2B145-D0E5-404C-89A3-C7489DFAA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99" y="1538693"/>
            <a:ext cx="8225821" cy="2031821"/>
          </a:xfrm>
        </p:spPr>
        <p:txBody>
          <a:bodyPr anchor="t">
            <a:normAutofit/>
          </a:bodyPr>
          <a:lstStyle/>
          <a:p>
            <a:pPr algn="just">
              <a:buClr>
                <a:srgbClr val="FFC000"/>
              </a:buClr>
            </a:pPr>
            <a:r>
              <a:rPr lang="en-US" sz="2000" dirty="0"/>
              <a:t>In the </a:t>
            </a:r>
            <a:r>
              <a:rPr lang="en-US" sz="2000" dirty="0">
                <a:solidFill>
                  <a:srgbClr val="FFFF00"/>
                </a:solidFill>
              </a:rPr>
              <a:t>database-first approach </a:t>
            </a:r>
            <a:r>
              <a:rPr lang="en-US" sz="2000" dirty="0"/>
              <a:t>the  Entity Framework core creates </a:t>
            </a:r>
            <a:r>
              <a:rPr lang="en-US" sz="2000" dirty="0">
                <a:solidFill>
                  <a:srgbClr val="FFFF00"/>
                </a:solidFill>
              </a:rPr>
              <a:t>model classes </a:t>
            </a:r>
            <a:r>
              <a:rPr lang="en-US" sz="2000" dirty="0"/>
              <a:t>and properties corresponding to the </a:t>
            </a:r>
            <a:r>
              <a:rPr lang="en-US" sz="2000" dirty="0">
                <a:solidFill>
                  <a:srgbClr val="FFFF00"/>
                </a:solidFill>
              </a:rPr>
              <a:t>existing database objects</a:t>
            </a:r>
            <a:r>
              <a:rPr lang="en-US" sz="2000" dirty="0"/>
              <a:t>, such as </a:t>
            </a:r>
            <a:r>
              <a:rPr lang="en-US" sz="2000" dirty="0">
                <a:solidFill>
                  <a:srgbClr val="FFFF00"/>
                </a:solidFill>
              </a:rPr>
              <a:t>tables and columns</a:t>
            </a:r>
            <a:r>
              <a:rPr lang="en-US" sz="2000" dirty="0"/>
              <a:t>.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FF00"/>
                </a:solidFill>
              </a:rPr>
              <a:t>database-first approach </a:t>
            </a:r>
            <a:r>
              <a:rPr lang="en-US" sz="2000" dirty="0"/>
              <a:t>is applicable in scenario where a database </a:t>
            </a:r>
            <a:r>
              <a:rPr lang="en-US" sz="2000" dirty="0">
                <a:solidFill>
                  <a:srgbClr val="FFFF00"/>
                </a:solidFill>
              </a:rPr>
              <a:t>already exist </a:t>
            </a:r>
            <a:r>
              <a:rPr lang="en-US" sz="2000" dirty="0"/>
              <a:t>for the application.</a:t>
            </a:r>
          </a:p>
          <a:p>
            <a:pPr algn="just">
              <a:buClr>
                <a:srgbClr val="FFC000"/>
              </a:buClr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91A0AC-C5EE-4CDA-90DD-107C10B3BB00}"/>
              </a:ext>
            </a:extLst>
          </p:cNvPr>
          <p:cNvSpPr/>
          <p:nvPr/>
        </p:nvSpPr>
        <p:spPr>
          <a:xfrm>
            <a:off x="302132" y="3622814"/>
            <a:ext cx="1777998" cy="177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Existing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Database 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Tables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674E2-F7D4-4F70-86B8-2DEF1CFD0764}"/>
              </a:ext>
            </a:extLst>
          </p:cNvPr>
          <p:cNvSpPr/>
          <p:nvPr/>
        </p:nvSpPr>
        <p:spPr>
          <a:xfrm>
            <a:off x="3299168" y="3622814"/>
            <a:ext cx="1777998" cy="177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Scaffold</a:t>
            </a:r>
          </a:p>
          <a:p>
            <a:pPr algn="ctr"/>
            <a:r>
              <a:rPr lang="en-US" b="1" dirty="0">
                <a:solidFill>
                  <a:srgbClr val="000000"/>
                </a:solidFill>
              </a:rPr>
              <a:t>DbContext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C46A2A4-05D4-414D-888E-CE0F10E82669}"/>
              </a:ext>
            </a:extLst>
          </p:cNvPr>
          <p:cNvSpPr/>
          <p:nvPr/>
        </p:nvSpPr>
        <p:spPr>
          <a:xfrm rot="16200000">
            <a:off x="2432052" y="4057217"/>
            <a:ext cx="528145" cy="1004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8E14C50-E48A-4AF2-A9CD-1C950B73A908}"/>
              </a:ext>
            </a:extLst>
          </p:cNvPr>
          <p:cNvSpPr/>
          <p:nvPr/>
        </p:nvSpPr>
        <p:spPr>
          <a:xfrm rot="16200000">
            <a:off x="5485119" y="4057217"/>
            <a:ext cx="528145" cy="1004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A6B8A-5F57-476A-A551-A7C2EF159F05}"/>
              </a:ext>
            </a:extLst>
          </p:cNvPr>
          <p:cNvSpPr/>
          <p:nvPr/>
        </p:nvSpPr>
        <p:spPr>
          <a:xfrm>
            <a:off x="7098700" y="3275676"/>
            <a:ext cx="131247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0000"/>
                </a:solidFill>
              </a:rPr>
              <a:t>Model Class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C1FF9A-4E0C-4250-B835-13F4952A6C29}"/>
              </a:ext>
            </a:extLst>
          </p:cNvPr>
          <p:cNvSpPr/>
          <p:nvPr/>
        </p:nvSpPr>
        <p:spPr>
          <a:xfrm>
            <a:off x="7202458" y="4990638"/>
            <a:ext cx="13839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0000"/>
                </a:solidFill>
              </a:rPr>
              <a:t>DbContext</a:t>
            </a:r>
          </a:p>
          <a:p>
            <a:pPr algn="ctr"/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0000"/>
                </a:solidFill>
              </a:rPr>
              <a:t>Class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D624544-30ED-411C-BEC7-64485B12B46E}"/>
              </a:ext>
            </a:extLst>
          </p:cNvPr>
          <p:cNvSpPr/>
          <p:nvPr/>
        </p:nvSpPr>
        <p:spPr>
          <a:xfrm rot="10800000">
            <a:off x="6141075" y="3732876"/>
            <a:ext cx="871538" cy="165310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B11A66-A3F3-4B50-832C-688C7FD0D1D1}"/>
              </a:ext>
            </a:extLst>
          </p:cNvPr>
          <p:cNvSpPr/>
          <p:nvPr/>
        </p:nvSpPr>
        <p:spPr>
          <a:xfrm>
            <a:off x="3212216" y="5214256"/>
            <a:ext cx="208411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Command</a:t>
            </a:r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01A00E9-C807-4C33-8390-C53776D6AEEF}"/>
              </a:ext>
            </a:extLst>
          </p:cNvPr>
          <p:cNvSpPr/>
          <p:nvPr/>
        </p:nvSpPr>
        <p:spPr>
          <a:xfrm>
            <a:off x="7515683" y="4344526"/>
            <a:ext cx="590773" cy="636587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B8EE029-CBE1-462D-BAC3-F66A4345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529" y="5400919"/>
            <a:ext cx="7703899" cy="7992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010" y="109692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Install 3 Packages ASP.NET Core MVC Application </a:t>
            </a:r>
            <a:endParaRPr lang="en-US" dirty="0"/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40290917-7F92-4D9D-A3C4-9BC4268871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46328" y="2090496"/>
            <a:ext cx="7665101" cy="7853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A908F-96D3-4E4B-9A77-12CB8C2E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838" y="1697405"/>
            <a:ext cx="1574734" cy="157473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825E400-ABE1-4747-88FC-C998D660E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433" y="3831382"/>
            <a:ext cx="7638996" cy="7525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198CDE2-0E23-4B5D-807A-D71FB0111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3838" y="3422942"/>
            <a:ext cx="1572768" cy="157276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C00B44-4E7F-4E79-AB00-5D190260DE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1268" y="5014171"/>
            <a:ext cx="1572768" cy="157276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E23958F-DDAF-4384-BF30-0112435DB5FA}"/>
              </a:ext>
            </a:extLst>
          </p:cNvPr>
          <p:cNvSpPr/>
          <p:nvPr/>
        </p:nvSpPr>
        <p:spPr>
          <a:xfrm>
            <a:off x="3798262" y="4552142"/>
            <a:ext cx="8059910" cy="518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They’re primarily used to manage Migrations and to scaffold a DBContext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6BA2D2-3EC1-48B8-9E9A-72B4C720ABAC}"/>
              </a:ext>
            </a:extLst>
          </p:cNvPr>
          <p:cNvSpPr/>
          <p:nvPr/>
        </p:nvSpPr>
        <p:spPr>
          <a:xfrm>
            <a:off x="3360222" y="6222701"/>
            <a:ext cx="8059910" cy="518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This Contains all the design-time logic for Entity Framework Core.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5E530D-049D-4EB1-AD75-BB1475BFEED4}"/>
              </a:ext>
            </a:extLst>
          </p:cNvPr>
          <p:cNvSpPr/>
          <p:nvPr/>
        </p:nvSpPr>
        <p:spPr>
          <a:xfrm>
            <a:off x="1632814" y="1095348"/>
            <a:ext cx="1882047" cy="52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7030A0"/>
                </a:solidFill>
              </a:rPr>
              <a:t>Step # 01</a:t>
            </a:r>
          </a:p>
        </p:txBody>
      </p:sp>
    </p:spTree>
    <p:extLst>
      <p:ext uri="{BB962C8B-B14F-4D97-AF65-F5344CB8AC3E}">
        <p14:creationId xmlns:p14="http://schemas.microsoft.com/office/powerpoint/2010/main" val="890071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450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Parallax</vt:lpstr>
      <vt:lpstr>Introduction to Entity Framework Core In ASP.NET Core</vt:lpstr>
      <vt:lpstr>ORM (OBJECT RELATIONAL MAPPING)</vt:lpstr>
      <vt:lpstr>ORM (OBJECT RELATIONAL MAPPING)</vt:lpstr>
      <vt:lpstr>EFC (ENTITY FRAMEWORK CORE)</vt:lpstr>
      <vt:lpstr>EF Core Development Approaches</vt:lpstr>
      <vt:lpstr>EF Core Database Providers</vt:lpstr>
      <vt:lpstr>Database First Approach  Entity Framework Core ASP.NET 6</vt:lpstr>
      <vt:lpstr>Database First Approach.</vt:lpstr>
      <vt:lpstr>Install 3 Packages ASP.NET Core MVC Application </vt:lpstr>
      <vt:lpstr>PowerPoint Presentation</vt:lpstr>
      <vt:lpstr>PowerPoint Presentation</vt:lpstr>
      <vt:lpstr>PowerPoint Presentation</vt:lpstr>
      <vt:lpstr>PowerPoint Presentation</vt:lpstr>
      <vt:lpstr>Code First Approach  Entity Framework Core ASP.NET 6</vt:lpstr>
      <vt:lpstr>Code First Approach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2023-10-20T09:56:19Z</dcterms:created>
  <dcterms:modified xsi:type="dcterms:W3CDTF">2023-10-24T11:11:38Z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