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6" r:id="rId11"/>
    <p:sldId id="267" r:id="rId12"/>
    <p:sldId id="274" r:id="rId13"/>
    <p:sldId id="27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t="-1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7B4A-6CA0-4758-86D2-5432CED9F771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B85D-09A9-40E4-950E-206815AA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S-DOS" TargetMode="External"/><Relationship Id="rId2" Type="http://schemas.openxmlformats.org/officeDocument/2006/relationships/hyperlink" Target="http://en.wikipedia.org/wiki/C_(programming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_file_input/outpu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err="1"/>
              <a:t>Input/Output</a:t>
            </a:r>
            <a:r>
              <a:rPr lang="en-US" altLang="en-US" b="1" dirty="0"/>
              <a:t>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4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scanf</a:t>
            </a:r>
            <a:r>
              <a:rPr lang="en-US" altLang="en-US" b="1" dirty="0"/>
              <a:t>()</a:t>
            </a:r>
            <a:endParaRPr lang="en-US" dirty="0"/>
          </a:p>
        </p:txBody>
      </p:sp>
      <p:sp>
        <p:nvSpPr>
          <p:cNvPr id="4" name="Text Box 307"/>
          <p:cNvSpPr txBox="1">
            <a:spLocks noChangeArrowheads="1"/>
          </p:cNvSpPr>
          <p:nvPr/>
        </p:nvSpPr>
        <p:spPr bwMode="auto">
          <a:xfrm>
            <a:off x="381000" y="2209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/>
              <a:t> Is used to accept data</a:t>
            </a:r>
          </a:p>
        </p:txBody>
      </p:sp>
      <p:sp>
        <p:nvSpPr>
          <p:cNvPr id="5" name="Rectangle 308"/>
          <p:cNvSpPr>
            <a:spLocks noChangeArrowheads="1"/>
          </p:cNvSpPr>
          <p:nvPr/>
        </p:nvSpPr>
        <p:spPr bwMode="auto">
          <a:xfrm>
            <a:off x="1676400" y="3124200"/>
            <a:ext cx="543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The general format of scanf() function </a:t>
            </a:r>
          </a:p>
        </p:txBody>
      </p:sp>
      <p:sp>
        <p:nvSpPr>
          <p:cNvPr id="6" name="Rectangle 309"/>
          <p:cNvSpPr>
            <a:spLocks noChangeArrowheads="1"/>
          </p:cNvSpPr>
          <p:nvPr/>
        </p:nvSpPr>
        <p:spPr bwMode="auto">
          <a:xfrm>
            <a:off x="1539875" y="3669834"/>
            <a:ext cx="7124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 err="1">
                <a:solidFill>
                  <a:srgbClr val="FF0066"/>
                </a:solidFill>
              </a:rPr>
              <a:t>scanf</a:t>
            </a:r>
            <a:r>
              <a:rPr lang="en-US" altLang="en-US" sz="2800" b="1" dirty="0">
                <a:solidFill>
                  <a:srgbClr val="FF0066"/>
                </a:solidFill>
              </a:rPr>
              <a:t>(“</a:t>
            </a:r>
            <a:r>
              <a:rPr lang="en-US" altLang="en-US" sz="2800" b="1" dirty="0">
                <a:solidFill>
                  <a:schemeClr val="folHlink"/>
                </a:solidFill>
              </a:rPr>
              <a:t>control string</a:t>
            </a:r>
            <a:r>
              <a:rPr lang="en-US" altLang="en-US" sz="2800" b="1" dirty="0">
                <a:solidFill>
                  <a:srgbClr val="FF0066"/>
                </a:solidFill>
              </a:rPr>
              <a:t>”, argument list); </a:t>
            </a:r>
          </a:p>
        </p:txBody>
      </p:sp>
      <p:sp>
        <p:nvSpPr>
          <p:cNvPr id="7" name="Rectangle 310"/>
          <p:cNvSpPr>
            <a:spLocks noChangeArrowheads="1"/>
          </p:cNvSpPr>
          <p:nvPr/>
        </p:nvSpPr>
        <p:spPr bwMode="auto">
          <a:xfrm>
            <a:off x="381000" y="490855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The format used in the </a:t>
            </a:r>
            <a:r>
              <a:rPr lang="en-US" altLang="en-US" dirty="0" err="1"/>
              <a:t>printf</a:t>
            </a:r>
            <a:r>
              <a:rPr lang="en-US" altLang="en-US" dirty="0"/>
              <a:t>() statement are used                	with the  same syntax in the </a:t>
            </a:r>
            <a:r>
              <a:rPr lang="en-US" altLang="en-US" dirty="0" err="1"/>
              <a:t>scanf</a:t>
            </a:r>
            <a:r>
              <a:rPr lang="en-US" altLang="en-US" dirty="0"/>
              <a:t>() statements too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19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Differences in argument list of between  </a:t>
            </a:r>
            <a:r>
              <a:rPr lang="en-US" altLang="en-US" b="1" dirty="0" err="1"/>
              <a:t>printf</a:t>
            </a:r>
            <a:r>
              <a:rPr lang="en-US" altLang="en-US" b="1" dirty="0"/>
              <a:t>() and </a:t>
            </a:r>
            <a:r>
              <a:rPr lang="en-US" altLang="en-US" b="1" dirty="0" err="1"/>
              <a:t>scanf</a:t>
            </a:r>
            <a:r>
              <a:rPr lang="en-US" altLang="en-US" b="1" dirty="0"/>
              <a:t>()</a:t>
            </a: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2028825"/>
            <a:ext cx="85772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 err="1"/>
              <a:t>printf</a:t>
            </a:r>
            <a:r>
              <a:rPr lang="en-US" altLang="en-US" dirty="0"/>
              <a:t>() uses variable names, constants , symbolic constants </a:t>
            </a:r>
          </a:p>
          <a:p>
            <a:pPr eaLnBrk="1" hangingPunct="1"/>
            <a:r>
              <a:rPr lang="en-US" altLang="en-US" dirty="0"/>
              <a:t>  and expressions </a:t>
            </a:r>
          </a:p>
          <a:p>
            <a:pPr eaLnBrk="1" hangingPunct="1"/>
            <a:endParaRPr lang="en-US" altLang="en-US" dirty="0"/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 err="1"/>
              <a:t>scanf</a:t>
            </a:r>
            <a:r>
              <a:rPr lang="en-US" altLang="en-US" dirty="0"/>
              <a:t>() uses pointers to variables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7313" y="3600450"/>
            <a:ext cx="8980487" cy="2647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lang="en-US" altLang="en-US" u="sng" dirty="0">
                <a:solidFill>
                  <a:srgbClr val="FF0000"/>
                </a:solidFill>
              </a:rPr>
              <a:t>When using </a:t>
            </a:r>
            <a:r>
              <a:rPr lang="en-US" altLang="en-US" u="sng" dirty="0" err="1">
                <a:solidFill>
                  <a:srgbClr val="FF0000"/>
                </a:solidFill>
              </a:rPr>
              <a:t>scanf</a:t>
            </a:r>
            <a:r>
              <a:rPr lang="en-US" altLang="en-US" u="sng" dirty="0">
                <a:solidFill>
                  <a:srgbClr val="FF0000"/>
                </a:solidFill>
              </a:rPr>
              <a:t>() follow these rules, for the argument list:</a:t>
            </a:r>
          </a:p>
          <a:p>
            <a:endParaRPr lang="en-US" altLang="en-US" u="sng" dirty="0">
              <a:solidFill>
                <a:srgbClr val="FF0000"/>
              </a:solidFill>
            </a:endParaRP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If you wish to read in the value of a variable of basic data type,</a:t>
            </a:r>
          </a:p>
          <a:p>
            <a:r>
              <a:rPr lang="en-US" altLang="en-US" dirty="0"/>
              <a:t>   precede the variable name with a 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  <a:r>
              <a:rPr lang="en-US" altLang="en-US" dirty="0"/>
              <a:t> symbol</a:t>
            </a:r>
          </a:p>
          <a:p>
            <a:endParaRPr lang="en-US" altLang="en-US" dirty="0"/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When reading in the value of a variable of derived data type, </a:t>
            </a:r>
          </a:p>
          <a:p>
            <a:r>
              <a:rPr lang="en-US" altLang="en-US" dirty="0"/>
              <a:t>   do not use a 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  <a:r>
              <a:rPr lang="en-US" altLang="en-US" dirty="0"/>
              <a:t> before the variable name</a:t>
            </a:r>
          </a:p>
        </p:txBody>
      </p:sp>
    </p:spTree>
    <p:extLst>
      <p:ext uri="{BB962C8B-B14F-4D97-AF65-F5344CB8AC3E}">
        <p14:creationId xmlns:p14="http://schemas.microsoft.com/office/powerpoint/2010/main" val="78213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Task: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Write a code that prints your  name, your enrollment number and your institute’s name.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1"/>
          <a:stretch/>
        </p:blipFill>
        <p:spPr>
          <a:xfrm>
            <a:off x="1066800" y="3976044"/>
            <a:ext cx="6492240" cy="15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1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given code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57400"/>
            <a:ext cx="8373595" cy="3733800"/>
          </a:xfrm>
        </p:spPr>
      </p:pic>
    </p:spTree>
    <p:extLst>
      <p:ext uri="{BB962C8B-B14F-4D97-AF65-F5344CB8AC3E}">
        <p14:creationId xmlns:p14="http://schemas.microsoft.com/office/powerpoint/2010/main" val="92330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3 integers as input from user and print them on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two integers from user and calculate their sum, difference, product and quotient. Also give the remainder of given integers.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radius of a circle as input from user and calculate its area and circumference.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Circumference   =   2 • </a:t>
            </a:r>
            <a:r>
              <a:rPr lang="el-GR" dirty="0">
                <a:solidFill>
                  <a:srgbClr val="00B050"/>
                </a:solidFill>
              </a:rPr>
              <a:t>π • </a:t>
            </a:r>
            <a:r>
              <a:rPr lang="en-US" dirty="0">
                <a:solidFill>
                  <a:srgbClr val="00B050"/>
                </a:solidFill>
              </a:rPr>
              <a:t>radius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Circle Area   =       </a:t>
            </a:r>
            <a:r>
              <a:rPr lang="el-GR" dirty="0">
                <a:solidFill>
                  <a:srgbClr val="00B050"/>
                </a:solidFill>
              </a:rPr>
              <a:t>π • </a:t>
            </a:r>
            <a:r>
              <a:rPr lang="en-US" dirty="0">
                <a:solidFill>
                  <a:srgbClr val="00B050"/>
                </a:solidFill>
              </a:rPr>
              <a:t>r²</a:t>
            </a:r>
          </a:p>
        </p:txBody>
      </p:sp>
    </p:spTree>
    <p:extLst>
      <p:ext uri="{BB962C8B-B14F-4D97-AF65-F5344CB8AC3E}">
        <p14:creationId xmlns:p14="http://schemas.microsoft.com/office/powerpoint/2010/main" val="13673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81338" y="928688"/>
            <a:ext cx="34115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800" b="1"/>
              <a:t>Objectives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sz="2800" dirty="0"/>
              <a:t>  To understand formatted I/O functions -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sz="2800" dirty="0"/>
              <a:t>                  </a:t>
            </a:r>
            <a:r>
              <a:rPr lang="en-US" altLang="en-US" sz="2800" dirty="0" err="1"/>
              <a:t>scanf</a:t>
            </a:r>
            <a:r>
              <a:rPr lang="en-US" altLang="en-US" sz="2800" dirty="0"/>
              <a:t>() and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153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Standard </a:t>
            </a:r>
            <a:r>
              <a:rPr lang="en-US" altLang="en-US" b="1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ko-KR" sz="2000" dirty="0">
                <a:ea typeface="Gulim" pitchFamily="34" charset="-127"/>
              </a:rPr>
              <a:t>In C, the standard library provides routines for input and output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 altLang="ko-KR" sz="2000" dirty="0">
              <a:ea typeface="Gulim" pitchFamily="34" charset="-127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ko-KR" sz="2000" dirty="0">
                <a:ea typeface="Gulim" pitchFamily="34" charset="-127"/>
              </a:rPr>
              <a:t>The standard library has functions for I/O that handle input,</a:t>
            </a:r>
            <a:br>
              <a:rPr lang="en-US" altLang="ko-KR" sz="2000" dirty="0">
                <a:ea typeface="Gulim" pitchFamily="34" charset="-127"/>
              </a:rPr>
            </a:br>
            <a:r>
              <a:rPr lang="en-US" altLang="ko-KR" sz="2000" dirty="0">
                <a:ea typeface="Gulim" pitchFamily="34" charset="-127"/>
              </a:rPr>
              <a:t>  output, and character and string manipulation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 altLang="ko-KR" sz="2000" dirty="0">
              <a:ea typeface="Gulim" pitchFamily="34" charset="-127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ko-KR" sz="2000" dirty="0">
                <a:ea typeface="Gulim" pitchFamily="34" charset="-127"/>
              </a:rPr>
              <a:t>Standard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input is usually the keyboard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 altLang="ko-KR" sz="2000" dirty="0">
              <a:ea typeface="Gulim" pitchFamily="34" charset="-127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ko-KR" sz="2000" dirty="0">
                <a:ea typeface="Gulim" pitchFamily="34" charset="-127"/>
              </a:rPr>
              <a:t>Standard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output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is usually the monitor</a:t>
            </a:r>
          </a:p>
          <a:p>
            <a:pPr marL="0" indent="0">
              <a:buClr>
                <a:schemeClr val="folHlink"/>
              </a:buClr>
              <a:buNone/>
            </a:pPr>
            <a:endParaRPr lang="en-US" altLang="ko-KR" sz="2000" dirty="0">
              <a:ea typeface="Gulim" pitchFamily="34" charset="-127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ko-KR" sz="2000" dirty="0">
                <a:ea typeface="Gulim" pitchFamily="34" charset="-127"/>
              </a:rPr>
              <a:t>Input and Output can be rerouted from or to files instead of the </a:t>
            </a:r>
            <a:br>
              <a:rPr lang="en-US" altLang="ko-KR" sz="2000" dirty="0">
                <a:ea typeface="Gulim" pitchFamily="34" charset="-127"/>
              </a:rPr>
            </a:br>
            <a:r>
              <a:rPr lang="en-US" altLang="ko-KR" sz="2000" dirty="0">
                <a:ea typeface="Gulim" pitchFamily="34" charset="-127"/>
              </a:rPr>
              <a:t>  standard devices</a:t>
            </a:r>
          </a:p>
        </p:txBody>
      </p:sp>
    </p:spTree>
    <p:extLst>
      <p:ext uri="{BB962C8B-B14F-4D97-AF65-F5344CB8AC3E}">
        <p14:creationId xmlns:p14="http://schemas.microsoft.com/office/powerpoint/2010/main" val="26461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The Header File &lt;</a:t>
            </a:r>
            <a:r>
              <a:rPr lang="en-US" altLang="en-US" b="1" dirty="0" err="1"/>
              <a:t>stdio.h</a:t>
            </a:r>
            <a:r>
              <a:rPr lang="en-US" altLang="en-US" b="1" dirty="0"/>
              <a:t>&gt;</a:t>
            </a:r>
            <a:endParaRPr 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57200" y="1814512"/>
            <a:ext cx="3186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>
              <a:buClr>
                <a:srgbClr val="0000FF"/>
              </a:buClr>
            </a:pPr>
            <a:endParaRPr lang="en-US" alt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2286000"/>
            <a:ext cx="531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lvl="1" eaLnBrk="1" hangingPunct="1">
              <a:buClr>
                <a:srgbClr val="0000FF"/>
              </a:buClr>
              <a:buFontTx/>
              <a:buChar char="•"/>
            </a:pPr>
            <a:r>
              <a:rPr lang="en-US" altLang="en-US" dirty="0"/>
              <a:t> This is a preprocessor command 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57200" y="2853568"/>
            <a:ext cx="617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66"/>
                </a:solidFill>
              </a:rPr>
              <a:t>stdio.h</a:t>
            </a:r>
            <a:r>
              <a:rPr lang="en-US" altLang="en-US" dirty="0"/>
              <a:t> is a file and is called the header file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86687" y="3484052"/>
            <a:ext cx="8486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contains the macros for many of the input/output functions 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dirty="0"/>
              <a:t>   used in ‘C’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1000" y="4485948"/>
            <a:ext cx="8562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66"/>
                </a:solidFill>
              </a:rPr>
              <a:t>printf</a:t>
            </a:r>
            <a:r>
              <a:rPr lang="en-US" altLang="en-US" dirty="0">
                <a:solidFill>
                  <a:srgbClr val="FF0066"/>
                </a:solidFill>
              </a:rPr>
              <a:t>(), </a:t>
            </a:r>
            <a:r>
              <a:rPr lang="en-US" altLang="en-US" dirty="0" err="1">
                <a:solidFill>
                  <a:srgbClr val="FF0066"/>
                </a:solidFill>
              </a:rPr>
              <a:t>scanf</a:t>
            </a:r>
            <a:r>
              <a:rPr lang="en-US" altLang="en-US" dirty="0">
                <a:solidFill>
                  <a:srgbClr val="FF0066"/>
                </a:solidFill>
              </a:rPr>
              <a:t>()</a:t>
            </a:r>
            <a:r>
              <a:rPr lang="en-US" altLang="en-US" dirty="0"/>
              <a:t>functions are  designed 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dirty="0"/>
              <a:t>  such that, they require the macros in </a:t>
            </a:r>
            <a:r>
              <a:rPr lang="en-US" altLang="en-US" dirty="0" err="1"/>
              <a:t>stdio.h</a:t>
            </a:r>
            <a:r>
              <a:rPr lang="en-US" altLang="en-US" dirty="0"/>
              <a:t> for proper execution </a:t>
            </a:r>
          </a:p>
        </p:txBody>
      </p:sp>
    </p:spTree>
    <p:extLst>
      <p:ext uri="{BB962C8B-B14F-4D97-AF65-F5344CB8AC3E}">
        <p14:creationId xmlns:p14="http://schemas.microsoft.com/office/powerpoint/2010/main" val="25549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conio.h</a:t>
            </a:r>
            <a:r>
              <a:rPr lang="en-US" dirty="0"/>
              <a:t> is a </a:t>
            </a:r>
            <a:r>
              <a:rPr lang="en-US" dirty="0">
                <a:hlinkClick r:id="rId2" tooltip="C (programming language)"/>
              </a:rPr>
              <a:t>C</a:t>
            </a:r>
            <a:r>
              <a:rPr lang="en-US" dirty="0"/>
              <a:t> header file used mostly by </a:t>
            </a:r>
            <a:r>
              <a:rPr lang="en-US" dirty="0">
                <a:hlinkClick r:id="rId3" tooltip="MS-DOS"/>
              </a:rPr>
              <a:t>MS-DOS</a:t>
            </a:r>
            <a:r>
              <a:rPr lang="en-US" dirty="0"/>
              <a:t> compilers to provide console </a:t>
            </a:r>
            <a:r>
              <a:rPr lang="en-US" dirty="0">
                <a:hlinkClick r:id="rId4" tooltip="C file input/output"/>
              </a:rPr>
              <a:t>input/output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2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Formatted </a:t>
            </a:r>
            <a:r>
              <a:rPr lang="en-US" altLang="en-US" b="1" dirty="0" err="1"/>
              <a:t>Input/Output</a:t>
            </a:r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85800" y="2208213"/>
            <a:ext cx="53197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sz="2800"/>
              <a:t>  </a:t>
            </a:r>
            <a:r>
              <a:rPr lang="en-US" altLang="en-US" sz="2800">
                <a:solidFill>
                  <a:srgbClr val="FF0066"/>
                </a:solidFill>
              </a:rPr>
              <a:t>printf()</a:t>
            </a:r>
            <a:r>
              <a:rPr lang="en-US" altLang="en-US" sz="2800"/>
              <a:t> – for formatted output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endParaRPr lang="en-US" altLang="en-US" sz="2800"/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sz="2800"/>
              <a:t>  </a:t>
            </a:r>
            <a:r>
              <a:rPr lang="en-US" altLang="en-US" sz="2800">
                <a:solidFill>
                  <a:srgbClr val="FF0066"/>
                </a:solidFill>
              </a:rPr>
              <a:t>scanf()</a:t>
            </a:r>
            <a:r>
              <a:rPr lang="en-US" altLang="en-US" sz="2800"/>
              <a:t> – for formatted input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11163" y="4070350"/>
            <a:ext cx="8732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b="1" i="1"/>
              <a:t> </a:t>
            </a:r>
            <a:r>
              <a:rPr lang="en-US" altLang="en-US" b="1" i="1">
                <a:solidFill>
                  <a:srgbClr val="FF0066"/>
                </a:solidFill>
              </a:rPr>
              <a:t>Format specifiers</a:t>
            </a:r>
            <a:r>
              <a:rPr lang="en-US" altLang="en-US" b="1" i="1">
                <a:solidFill>
                  <a:schemeClr val="folHlink"/>
                </a:solidFill>
              </a:rPr>
              <a:t> </a:t>
            </a:r>
            <a:r>
              <a:rPr lang="en-US" altLang="en-US" b="1" i="1"/>
              <a:t> </a:t>
            </a:r>
            <a:r>
              <a:rPr lang="en-US" altLang="en-US" b="1"/>
              <a:t>specify the format in which the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b="1"/>
              <a:t>  values of the variables are to be input and printed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4993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printf</a:t>
            </a:r>
            <a:r>
              <a:rPr lang="en-US" altLang="en-US" b="1" dirty="0"/>
              <a:t> ()-1</a:t>
            </a:r>
            <a:endParaRPr 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33400" y="22098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used to display data on the standard output – console 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33400" y="2743200"/>
            <a:ext cx="750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r>
              <a:rPr lang="en-US" altLang="en-US" sz="2000" b="1" dirty="0"/>
              <a:t>Syntax</a:t>
            </a:r>
            <a:r>
              <a:rPr lang="en-US" altLang="en-US" sz="2000" b="1" dirty="0">
                <a:sym typeface="Wingdings" pitchFamily="2" charset="2"/>
              </a:rPr>
              <a:t></a:t>
            </a:r>
            <a:r>
              <a:rPr lang="en-US" altLang="en-US" b="1" dirty="0">
                <a:sym typeface="Wingdings" pitchFamily="2" charset="2"/>
              </a:rPr>
              <a:t> </a:t>
            </a:r>
            <a:r>
              <a:rPr lang="en-US" altLang="en-US" b="1" dirty="0" err="1">
                <a:solidFill>
                  <a:srgbClr val="FF0066"/>
                </a:solidFill>
              </a:rPr>
              <a:t>printf</a:t>
            </a:r>
            <a:r>
              <a:rPr lang="en-US" altLang="en-US" b="1" dirty="0">
                <a:solidFill>
                  <a:srgbClr val="FF0066"/>
                </a:solidFill>
              </a:rPr>
              <a:t> ( “control string”, argument list);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57200" y="3306763"/>
            <a:ext cx="7480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The argument list consists of constants, variables, expressions </a:t>
            </a:r>
          </a:p>
          <a:p>
            <a:pPr eaLnBrk="1" hangingPunct="1"/>
            <a:r>
              <a:rPr lang="en-US" altLang="en-US" sz="2000" dirty="0"/>
              <a:t>  or functions separated by commas 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57200" y="4068763"/>
            <a:ext cx="7210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There must be one format command in the control string for</a:t>
            </a:r>
          </a:p>
          <a:p>
            <a:pPr eaLnBrk="1" hangingPunct="1">
              <a:buClr>
                <a:srgbClr val="0000FF"/>
              </a:buClr>
            </a:pPr>
            <a:r>
              <a:rPr lang="en-US" altLang="en-US" sz="2000"/>
              <a:t>  each argument in the list 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7200" y="4830763"/>
            <a:ext cx="6626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The format commands must match the argument list in</a:t>
            </a:r>
          </a:p>
          <a:p>
            <a:pPr eaLnBrk="1" hangingPunct="1">
              <a:buClr>
                <a:srgbClr val="0000FF"/>
              </a:buClr>
            </a:pPr>
            <a:r>
              <a:rPr lang="en-US" altLang="en-US" sz="2000"/>
              <a:t>   number, type and order 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457200" y="551815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The control string must always be enclosed within 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sz="2000" dirty="0"/>
              <a:t>   double quotes, which are its delimiters </a:t>
            </a:r>
          </a:p>
        </p:txBody>
      </p:sp>
    </p:spTree>
    <p:extLst>
      <p:ext uri="{BB962C8B-B14F-4D97-AF65-F5344CB8AC3E}">
        <p14:creationId xmlns:p14="http://schemas.microsoft.com/office/powerpoint/2010/main" val="5226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printf</a:t>
            </a:r>
            <a:r>
              <a:rPr lang="en-US" altLang="en-US" b="1" dirty="0"/>
              <a:t> ()-2</a:t>
            </a:r>
            <a:endParaRPr lang="en-US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685800" y="2149475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b="1"/>
              <a:t>The control string consists of one or more</a:t>
            </a:r>
          </a:p>
          <a:p>
            <a:pPr algn="ctr"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en-US" b="1"/>
              <a:t>   of three types of items:</a:t>
            </a:r>
            <a:r>
              <a:rPr lang="en-US" altLang="en-US"/>
              <a:t> 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609600" y="2987675"/>
            <a:ext cx="5119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Tx/>
              <a:buAutoNum type="arabicPeriod"/>
            </a:pPr>
            <a:r>
              <a:rPr lang="en-US" altLang="en-US" b="1">
                <a:solidFill>
                  <a:srgbClr val="FF0066"/>
                </a:solidFill>
              </a:rPr>
              <a:t>Text</a:t>
            </a:r>
            <a:r>
              <a:rPr lang="en-US" altLang="en-US" b="1"/>
              <a:t> </a:t>
            </a:r>
            <a:r>
              <a:rPr lang="en-US" altLang="en-US"/>
              <a:t>characters:</a:t>
            </a:r>
          </a:p>
          <a:p>
            <a:pPr eaLnBrk="1" hangingPunct="1"/>
            <a:r>
              <a:rPr lang="en-US" altLang="en-US"/>
              <a:t>       consists of printable characters 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609600" y="391795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Tx/>
              <a:buAutoNum type="arabicPeriod" startAt="2"/>
            </a:pPr>
            <a:r>
              <a:rPr lang="en-US" altLang="en-US" b="1">
                <a:solidFill>
                  <a:srgbClr val="FF0066"/>
                </a:solidFill>
              </a:rPr>
              <a:t>Format Commands</a:t>
            </a:r>
            <a:r>
              <a:rPr lang="en-US" altLang="en-US">
                <a:solidFill>
                  <a:srgbClr val="FF0066"/>
                </a:solidFill>
              </a:rPr>
              <a:t>:</a:t>
            </a:r>
          </a:p>
          <a:p>
            <a:pPr eaLnBrk="1" hangingPunct="1">
              <a:buClr>
                <a:srgbClr val="0000FF"/>
              </a:buClr>
            </a:pPr>
            <a:r>
              <a:rPr lang="en-US" altLang="en-US"/>
              <a:t>       begins with a % sign and is followed by a format code -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en-US"/>
              <a:t>  appropriate for the data item 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09600" y="5273675"/>
            <a:ext cx="5699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Tx/>
              <a:buAutoNum type="arabicPeriod" startAt="3"/>
            </a:pPr>
            <a:r>
              <a:rPr lang="en-US" altLang="en-US" b="1">
                <a:solidFill>
                  <a:srgbClr val="FF0066"/>
                </a:solidFill>
              </a:rPr>
              <a:t>Nonprinting Characters:</a:t>
            </a:r>
          </a:p>
          <a:p>
            <a:pPr eaLnBrk="1" hangingPunct="1">
              <a:buClr>
                <a:srgbClr val="0000FF"/>
              </a:buClr>
            </a:pPr>
            <a:r>
              <a:rPr lang="en-US" altLang="en-US" sz="2000"/>
              <a:t>       </a:t>
            </a:r>
            <a:r>
              <a:rPr lang="en-US" altLang="en-US"/>
              <a:t>Includes tabs, blanks and new lines</a:t>
            </a:r>
            <a:r>
              <a:rPr lang="en-US" altLang="en-US" sz="2000"/>
              <a:t> 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Format codes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85" y="2424401"/>
            <a:ext cx="6797629" cy="287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89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613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Wingdings</vt:lpstr>
      <vt:lpstr>Office Theme</vt:lpstr>
      <vt:lpstr>Input/Output in C</vt:lpstr>
      <vt:lpstr>PowerPoint Presentation</vt:lpstr>
      <vt:lpstr>Standard Input/Output</vt:lpstr>
      <vt:lpstr>The Header File &lt;stdio.h&gt;</vt:lpstr>
      <vt:lpstr>&lt;conio.h&gt;</vt:lpstr>
      <vt:lpstr>Formatted Input/Output</vt:lpstr>
      <vt:lpstr>printf ()-1</vt:lpstr>
      <vt:lpstr>printf ()-2</vt:lpstr>
      <vt:lpstr>Format codes</vt:lpstr>
      <vt:lpstr>scanf()</vt:lpstr>
      <vt:lpstr>Differences in argument list of between  printf() and scanf()</vt:lpstr>
      <vt:lpstr>Task: </vt:lpstr>
      <vt:lpstr>Try the given code</vt:lpstr>
      <vt:lpstr>Tasks</vt:lpstr>
    </vt:vector>
  </TitlesOfParts>
  <Company>Aptechnn.edu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Amna</dc:creator>
  <cp:lastModifiedBy>Marium</cp:lastModifiedBy>
  <cp:revision>70</cp:revision>
  <dcterms:created xsi:type="dcterms:W3CDTF">2014-04-29T10:19:49Z</dcterms:created>
  <dcterms:modified xsi:type="dcterms:W3CDTF">2021-07-17T06:03:54Z</dcterms:modified>
</cp:coreProperties>
</file>