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68" r:id="rId3"/>
    <p:sldId id="269" r:id="rId4"/>
    <p:sldId id="278" r:id="rId5"/>
    <p:sldId id="270" r:id="rId6"/>
    <p:sldId id="279" r:id="rId7"/>
    <p:sldId id="280" r:id="rId8"/>
    <p:sldId id="271" r:id="rId9"/>
    <p:sldId id="272" r:id="rId10"/>
    <p:sldId id="273" r:id="rId11"/>
    <p:sldId id="281" r:id="rId12"/>
    <p:sldId id="282" r:id="rId13"/>
    <p:sldId id="259" r:id="rId14"/>
    <p:sldId id="260" r:id="rId15"/>
    <p:sldId id="257" r:id="rId16"/>
    <p:sldId id="267" r:id="rId17"/>
    <p:sldId id="258" r:id="rId18"/>
    <p:sldId id="261" r:id="rId19"/>
    <p:sldId id="262" r:id="rId20"/>
    <p:sldId id="263" r:id="rId21"/>
    <p:sldId id="264" r:id="rId22"/>
    <p:sldId id="265" r:id="rId23"/>
    <p:sldId id="266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807C-EBFE-4D73-96A4-58539AD1523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9D753-5A43-4E78-AD8B-1757730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195728E-4160-420B-B803-D443604A116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43647B-7935-4E04-A56C-6023B54E13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Decision making </a:t>
            </a:r>
            <a:r>
              <a:rPr lang="en-US"/>
              <a:t>in programming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("Enter year: "); 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d",&amp;year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if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((year%4)==0&amp;&amp;(year%100)!=0||(year%400)==0)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("%d is leap </a:t>
            </a:r>
            <a:r>
              <a:rPr lang="en-US" dirty="0" err="1"/>
              <a:t>year",year</a:t>
            </a:r>
            <a:r>
              <a:rPr lang="en-US" dirty="0"/>
              <a:t>);  }</a:t>
            </a:r>
          </a:p>
          <a:p>
            <a:pPr>
              <a:buNone/>
            </a:pPr>
            <a:r>
              <a:rPr lang="en-US" dirty="0"/>
              <a:t>else </a:t>
            </a:r>
          </a:p>
          <a:p>
            <a:pPr>
              <a:buNone/>
            </a:pPr>
            <a:r>
              <a:rPr lang="en-US" dirty="0"/>
              <a:t>      { </a:t>
            </a:r>
            <a:r>
              <a:rPr lang="en-US" dirty="0" err="1"/>
              <a:t>printf</a:t>
            </a:r>
            <a:r>
              <a:rPr lang="en-US" dirty="0"/>
              <a:t>("%d is not leap </a:t>
            </a:r>
            <a:r>
              <a:rPr lang="en-US" dirty="0" err="1"/>
              <a:t>year",year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676400"/>
            <a:ext cx="79914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10" y="455992"/>
            <a:ext cx="66579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57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0867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18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dirty="0"/>
              <a:t>The switch statement is C’s multiple selection statement. It is use to select one of several alternative paths in program execution.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A variable is successfully tested against a list of integer or character constants. When a match is found, the statement sequence associated with that match is executed.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switch statement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8432" t="23571" r="22221" b="52858"/>
          <a:stretch>
            <a:fillRect/>
          </a:stretch>
        </p:blipFill>
        <p:spPr bwMode="auto">
          <a:xfrm>
            <a:off x="304800" y="16764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800" u="sng" dirty="0"/>
              <a:t>GENERAL SYNTAX</a:t>
            </a:r>
          </a:p>
          <a:p>
            <a:pPr>
              <a:buNone/>
            </a:pPr>
            <a:r>
              <a:rPr lang="en-US"/>
              <a:t>switch </a:t>
            </a:r>
            <a:r>
              <a:rPr lang="en-US" dirty="0"/>
              <a:t>(variable)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case 1: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statement 1;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break;</a:t>
            </a:r>
          </a:p>
          <a:p>
            <a:pPr>
              <a:buNone/>
            </a:pPr>
            <a:r>
              <a:rPr lang="en-US" dirty="0"/>
              <a:t>case 2: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chemeClr val="tx2"/>
                </a:solidFill>
              </a:rPr>
              <a:t>statement 2;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  break;</a:t>
            </a:r>
          </a:p>
          <a:p>
            <a:pPr>
              <a:buNone/>
            </a:pPr>
            <a:r>
              <a:rPr lang="en-US" dirty="0"/>
              <a:t>case 3: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statement 3;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 break;</a:t>
            </a:r>
            <a:endParaRPr lang="en-US" dirty="0"/>
          </a:p>
          <a:p>
            <a:pPr>
              <a:buNone/>
            </a:pPr>
            <a:r>
              <a:rPr lang="en-US" dirty="0"/>
              <a:t>default:</a:t>
            </a:r>
          </a:p>
          <a:p>
            <a:pPr>
              <a:buNone/>
            </a:pPr>
            <a:r>
              <a:rPr lang="en-US" dirty="0"/>
              <a:t>             statement;</a:t>
            </a:r>
          </a:p>
          <a:p>
            <a:pPr>
              <a:buNone/>
            </a:pPr>
            <a:r>
              <a:rPr lang="en-US" dirty="0"/>
              <a:t>             break;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r>
              <a:rPr lang="en-US" dirty="0"/>
              <a:t>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81000"/>
            <a:ext cx="19812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Diamond 4"/>
          <p:cNvSpPr/>
          <p:nvPr/>
        </p:nvSpPr>
        <p:spPr>
          <a:xfrm>
            <a:off x="1295400" y="1219200"/>
            <a:ext cx="1219200" cy="91440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case1</a:t>
            </a:r>
          </a:p>
        </p:txBody>
      </p:sp>
      <p:sp>
        <p:nvSpPr>
          <p:cNvPr id="6" name="Diamond 5"/>
          <p:cNvSpPr/>
          <p:nvPr/>
        </p:nvSpPr>
        <p:spPr>
          <a:xfrm>
            <a:off x="1295400" y="2743200"/>
            <a:ext cx="1219200" cy="91440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case2</a:t>
            </a:r>
          </a:p>
        </p:txBody>
      </p:sp>
      <p:sp>
        <p:nvSpPr>
          <p:cNvPr id="7" name="Diamond 6"/>
          <p:cNvSpPr/>
          <p:nvPr/>
        </p:nvSpPr>
        <p:spPr>
          <a:xfrm>
            <a:off x="1295400" y="4267200"/>
            <a:ext cx="1219200" cy="91440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case3</a:t>
            </a: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rot="16200000" flipH="1">
            <a:off x="1714500" y="10287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rot="5400000">
            <a:off x="16002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rot="5400000">
            <a:off x="16002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2514600" y="1676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14600" y="3200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4600" y="4724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86200" y="1447800"/>
            <a:ext cx="2895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2895600"/>
            <a:ext cx="2895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86200" y="4419600"/>
            <a:ext cx="2895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 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81800" y="1752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81800" y="3124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818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753100" y="32385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39000" y="23622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1677194" y="5409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76400" y="56388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05000" y="6248400"/>
            <a:ext cx="19812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37" name="Straight Arrow Connector 36"/>
          <p:cNvCxnSpPr>
            <a:stCxn id="35" idx="6"/>
          </p:cNvCxnSpPr>
          <p:nvPr/>
        </p:nvCxnSpPr>
        <p:spPr>
          <a:xfrm>
            <a:off x="2133600" y="58293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286500" y="40767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2133600" y="5791200"/>
            <a:ext cx="594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228600"/>
            <a:ext cx="30480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Flow chart</a:t>
            </a:r>
          </a:p>
        </p:txBody>
      </p:sp>
      <p:sp>
        <p:nvSpPr>
          <p:cNvPr id="56" name="Left Arrow 55"/>
          <p:cNvSpPr/>
          <p:nvPr/>
        </p:nvSpPr>
        <p:spPr>
          <a:xfrm>
            <a:off x="3124200" y="381000"/>
            <a:ext cx="1371600" cy="2286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3600" y="381000"/>
            <a:ext cx="2438400" cy="5410200"/>
          </a:xfrm>
          <a:prstGeom prst="roundRect">
            <a:avLst>
              <a:gd name="adj" fmla="val 103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/>
              <a:t>switch (2)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case 1: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statement 1;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break;</a:t>
            </a:r>
          </a:p>
          <a:p>
            <a:pPr>
              <a:buNone/>
            </a:pPr>
            <a:r>
              <a:rPr lang="en-US" dirty="0"/>
              <a:t>case 2: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chemeClr val="tx2"/>
                </a:solidFill>
              </a:rPr>
              <a:t>statement 2;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  break;</a:t>
            </a:r>
          </a:p>
          <a:p>
            <a:pPr>
              <a:buNone/>
            </a:pPr>
            <a:r>
              <a:rPr lang="en-US" dirty="0"/>
              <a:t>case 3: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statement 3;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 break;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statement  N;</a:t>
            </a:r>
          </a:p>
          <a:p>
            <a:pPr>
              <a:buNone/>
            </a:pPr>
            <a:r>
              <a:rPr lang="en-US" dirty="0"/>
              <a:t>             </a:t>
            </a:r>
          </a:p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4648200" y="1447800"/>
            <a:ext cx="4572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124200" y="1676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3276600" y="1219200"/>
            <a:ext cx="16002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447800" y="1752600"/>
            <a:ext cx="7620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028700" y="2171700"/>
            <a:ext cx="8382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47800" y="2590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57600" y="3124200"/>
            <a:ext cx="12192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4152900" y="3848100"/>
            <a:ext cx="14478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3733800" y="4572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Lets have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3340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 err="1"/>
              <a:t>printf</a:t>
            </a:r>
            <a:r>
              <a:rPr lang="en-US" sz="2400" dirty="0"/>
              <a:t>(“Enter a number between 1 and 3:\n”);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err="1"/>
              <a:t>scanf</a:t>
            </a:r>
            <a:r>
              <a:rPr lang="en-US" sz="2400" dirty="0"/>
              <a:t>(“%</a:t>
            </a:r>
            <a:r>
              <a:rPr lang="en-US" sz="2400" dirty="0" err="1"/>
              <a:t>d”,&amp;i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/>
              <a:t>switch(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case 1:</a:t>
            </a:r>
          </a:p>
          <a:p>
            <a:pPr>
              <a:buNone/>
            </a:pPr>
            <a:r>
              <a:rPr lang="en-US" sz="2400" dirty="0" err="1">
                <a:solidFill>
                  <a:srgbClr val="C00000"/>
                </a:solidFill>
              </a:rPr>
              <a:t>printf</a:t>
            </a:r>
            <a:r>
              <a:rPr lang="en-US" sz="2400" dirty="0">
                <a:solidFill>
                  <a:srgbClr val="C00000"/>
                </a:solidFill>
              </a:rPr>
              <a:t>(“one”);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break;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case 2:</a:t>
            </a:r>
          </a:p>
          <a:p>
            <a:pPr>
              <a:buNone/>
            </a:pPr>
            <a:r>
              <a:rPr lang="en-US" sz="2400" dirty="0" err="1">
                <a:solidFill>
                  <a:schemeClr val="tx2"/>
                </a:solidFill>
              </a:rPr>
              <a:t>printf</a:t>
            </a:r>
            <a:r>
              <a:rPr lang="en-US" sz="2400" dirty="0">
                <a:solidFill>
                  <a:schemeClr val="tx2"/>
                </a:solidFill>
              </a:rPr>
              <a:t>(“two”);</a:t>
            </a: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break;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case 3:</a:t>
            </a:r>
          </a:p>
          <a:p>
            <a:pPr>
              <a:buNone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printf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(“three”);</a:t>
            </a:r>
          </a:p>
          <a:p>
            <a:pPr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break;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default:</a:t>
            </a:r>
          </a:p>
          <a:p>
            <a:pPr>
              <a:buNone/>
            </a:pPr>
            <a:r>
              <a:rPr lang="en-US" sz="2800" dirty="0" err="1">
                <a:solidFill>
                  <a:srgbClr val="FFC000"/>
                </a:solidFill>
              </a:rPr>
              <a:t>printf</a:t>
            </a:r>
            <a:r>
              <a:rPr lang="en-US" sz="2800" dirty="0">
                <a:solidFill>
                  <a:srgbClr val="FFC000"/>
                </a:solidFill>
              </a:rPr>
              <a:t>(”number not found!”);</a:t>
            </a:r>
          </a:p>
          <a:p>
            <a:pPr>
              <a:buNone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/>
              <a:t>Decision making with </a:t>
            </a:r>
          </a:p>
          <a:p>
            <a:pPr>
              <a:buNone/>
            </a:pPr>
            <a:r>
              <a:rPr lang="en-US" sz="5400" dirty="0"/>
              <a:t>-if else</a:t>
            </a:r>
          </a:p>
          <a:p>
            <a:pPr>
              <a:buNone/>
            </a:pPr>
            <a:r>
              <a:rPr lang="en-US" sz="5400" dirty="0"/>
              <a:t>-nested if else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90800" y="1066800"/>
            <a:ext cx="4419600" cy="563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1371601"/>
            <a:ext cx="373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Enter a number between 1 and 3:</a:t>
            </a:r>
          </a:p>
          <a:p>
            <a:pPr>
              <a:buNone/>
            </a:pPr>
            <a:r>
              <a:rPr lang="en-US" sz="2400" dirty="0"/>
              <a:t>2</a:t>
            </a:r>
          </a:p>
          <a:p>
            <a:pPr>
              <a:buNone/>
            </a:pPr>
            <a:r>
              <a:rPr lang="en-US" sz="2400" dirty="0"/>
              <a:t>two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Enter a number between 1 and 3:</a:t>
            </a:r>
          </a:p>
          <a:p>
            <a:pPr>
              <a:buNone/>
            </a:pPr>
            <a:r>
              <a:rPr lang="en-US" sz="2400" dirty="0"/>
              <a:t>1</a:t>
            </a:r>
          </a:p>
          <a:p>
            <a:pPr>
              <a:buNone/>
            </a:pPr>
            <a:r>
              <a:rPr lang="en-US" sz="2400" dirty="0"/>
              <a:t>one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Enter a number between 1 and 3:</a:t>
            </a:r>
          </a:p>
          <a:p>
            <a:pPr>
              <a:buNone/>
            </a:pPr>
            <a:r>
              <a:rPr lang="en-US" sz="2400" dirty="0"/>
              <a:t>7</a:t>
            </a:r>
          </a:p>
          <a:p>
            <a:pPr>
              <a:buNone/>
            </a:pPr>
            <a:r>
              <a:rPr lang="en-US" sz="2400" dirty="0"/>
              <a:t>number not found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the output of given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=2;</a:t>
            </a:r>
          </a:p>
          <a:p>
            <a:pPr>
              <a:buNone/>
            </a:pPr>
            <a:r>
              <a:rPr lang="en-US" dirty="0"/>
              <a:t>switch(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case 1: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(“I am in case 1\n”);</a:t>
            </a:r>
          </a:p>
          <a:p>
            <a:pPr>
              <a:buNone/>
            </a:pPr>
            <a:r>
              <a:rPr lang="en-US" dirty="0"/>
              <a:t>case 2:</a:t>
            </a:r>
          </a:p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(“I am in case 2\n”);</a:t>
            </a:r>
          </a:p>
          <a:p>
            <a:pPr>
              <a:buNone/>
            </a:pPr>
            <a:r>
              <a:rPr lang="en-US" dirty="0"/>
              <a:t>case 3:</a:t>
            </a:r>
          </a:p>
          <a:p>
            <a:pPr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(“I am in case 3\n”);</a:t>
            </a:r>
          </a:p>
          <a:p>
            <a:pPr>
              <a:buNone/>
            </a:pPr>
            <a:r>
              <a:rPr lang="en-US" dirty="0"/>
              <a:t>default:</a:t>
            </a:r>
          </a:p>
          <a:p>
            <a:pPr>
              <a:buNone/>
            </a:pPr>
            <a:r>
              <a:rPr lang="en-US" dirty="0" err="1">
                <a:solidFill>
                  <a:srgbClr val="FFC000"/>
                </a:solidFill>
              </a:rPr>
              <a:t>printf</a:t>
            </a:r>
            <a:r>
              <a:rPr lang="en-US" dirty="0">
                <a:solidFill>
                  <a:srgbClr val="FFC000"/>
                </a:solidFill>
              </a:rPr>
              <a:t>(”I am in default!”);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76200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 algn="ctr">
              <a:buNone/>
            </a:pPr>
            <a:r>
              <a:rPr lang="en-US" sz="3600" dirty="0"/>
              <a:t>Output will be: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Why it is executing all the three statements?</a:t>
            </a:r>
          </a:p>
          <a:p>
            <a:pPr>
              <a:buNone/>
            </a:pPr>
            <a:r>
              <a:rPr lang="en-US" dirty="0"/>
              <a:t>And not only “I am in case 2”?</a:t>
            </a:r>
          </a:p>
          <a:p>
            <a:pPr>
              <a:buNone/>
            </a:pPr>
            <a:r>
              <a:rPr lang="en-US" dirty="0"/>
              <a:t>And why not printing “I am in case 1”?   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95600" y="1447800"/>
            <a:ext cx="3810000" cy="2438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1676400"/>
            <a:ext cx="2971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I am in case 2</a:t>
            </a:r>
          </a:p>
          <a:p>
            <a:pPr>
              <a:buNone/>
            </a:pPr>
            <a:r>
              <a:rPr lang="en-US" sz="3200" dirty="0"/>
              <a:t>I am in case 3</a:t>
            </a:r>
          </a:p>
          <a:p>
            <a:pPr>
              <a:buNone/>
            </a:pPr>
            <a:r>
              <a:rPr lang="en-US" sz="3200" dirty="0"/>
              <a:t>I am in default!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76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the case in programming that you want to do something a fixed number of times.</a:t>
            </a:r>
          </a:p>
          <a:p>
            <a:r>
              <a:rPr lang="en-US" dirty="0"/>
              <a:t>E.g.:</a:t>
            </a:r>
          </a:p>
          <a:p>
            <a:r>
              <a:rPr lang="en-US" dirty="0"/>
              <a:t>Calculate the paycheck for 120 employees</a:t>
            </a:r>
          </a:p>
          <a:p>
            <a:r>
              <a:rPr lang="en-US" dirty="0"/>
              <a:t>Print the square of all the numbers from 1 to 50</a:t>
            </a:r>
          </a:p>
        </p:txBody>
      </p:sp>
    </p:spTree>
    <p:extLst>
      <p:ext uri="{BB962C8B-B14F-4D97-AF65-F5344CB8AC3E}">
        <p14:creationId xmlns:p14="http://schemas.microsoft.com/office/powerpoint/2010/main" val="236264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parentheses following the keyword contain what we’ll call the loop expression. this loop expression is divided by semicolons into three separate expression :</a:t>
            </a:r>
          </a:p>
          <a:p>
            <a:pPr>
              <a:buNone/>
            </a:pPr>
            <a:r>
              <a:rPr lang="en-US" dirty="0"/>
              <a:t> the initialize expression, the test expression, and the increment expression.</a:t>
            </a:r>
          </a:p>
          <a:p>
            <a:endParaRPr lang="en-US" dirty="0"/>
          </a:p>
          <a:p>
            <a:r>
              <a:rPr lang="en-US" dirty="0"/>
              <a:t>for(a=0;a&lt;=10;a++)</a:t>
            </a:r>
          </a:p>
          <a:p>
            <a:r>
              <a:rPr lang="en-US" dirty="0"/>
              <a:t>printf(“a=%d\n”,a);</a:t>
            </a:r>
          </a:p>
        </p:txBody>
      </p:sp>
    </p:spTree>
    <p:extLst>
      <p:ext uri="{BB962C8B-B14F-4D97-AF65-F5344CB8AC3E}">
        <p14:creationId xmlns:p14="http://schemas.microsoft.com/office/powerpoint/2010/main" val="373142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initialize expression is always executed as soon as the loop is executed. </a:t>
            </a:r>
          </a:p>
          <a:p>
            <a:r>
              <a:rPr lang="en-US" dirty="0"/>
              <a:t>The second expression test each time through the loop to see if the condition is true or false.</a:t>
            </a:r>
          </a:p>
          <a:p>
            <a:r>
              <a:rPr lang="en-US" dirty="0"/>
              <a:t>The increment expression increments the variable each time the loop is executed.</a:t>
            </a:r>
          </a:p>
        </p:txBody>
      </p:sp>
    </p:spTree>
    <p:extLst>
      <p:ext uri="{BB962C8B-B14F-4D97-AF65-F5344CB8AC3E}">
        <p14:creationId xmlns:p14="http://schemas.microsoft.com/office/powerpoint/2010/main" val="407418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combination of the for keyword , the loop expression, and the statement constituting the body of the loop is considered to be a single c statement, thus ended with a semicolon.</a:t>
            </a:r>
          </a:p>
          <a:p>
            <a:endParaRPr lang="en-US" dirty="0"/>
          </a:p>
          <a:p>
            <a:r>
              <a:rPr lang="en-US" dirty="0"/>
              <a:t>Printing takes place before count is incremented by the ++ operator.</a:t>
            </a:r>
          </a:p>
        </p:txBody>
      </p:sp>
    </p:spTree>
    <p:extLst>
      <p:ext uri="{BB962C8B-B14F-4D97-AF65-F5344CB8AC3E}">
        <p14:creationId xmlns:p14="http://schemas.microsoft.com/office/powerpoint/2010/main" val="267073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Formate specifier \t causes the next item printed to start eight spaces from the start of the last item.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for(n=32;n&lt;256;n++)</a:t>
            </a:r>
          </a:p>
          <a:p>
            <a:r>
              <a:rPr lang="en-US" dirty="0"/>
              <a:t>printf(“%d=%c\</a:t>
            </a:r>
            <a:r>
              <a:rPr lang="en-US" dirty="0" err="1"/>
              <a:t>t”n,n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009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if-else</a:t>
            </a:r>
            <a:r>
              <a:rPr lang="en-US" dirty="0"/>
              <a:t> statement allows conditional execution of a group of statements. </a:t>
            </a:r>
          </a:p>
          <a:p>
            <a:r>
              <a:rPr lang="en-US" dirty="0"/>
              <a:t>The if statement enables you to test for a condition and branch to different parts of your code, depending on the result.</a:t>
            </a:r>
          </a:p>
          <a:p>
            <a:r>
              <a:rPr lang="en-US" dirty="0"/>
              <a:t>The expression may consist of logical or relational operators like(&gt; &gt;= &lt; &lt;= &amp;&amp; ||)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for(rows=1; row&lt;=10row++)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printf(“\n”);</a:t>
            </a:r>
          </a:p>
          <a:p>
            <a:r>
              <a:rPr lang="en-US" dirty="0"/>
              <a:t>  for(cols=1;cols&lt;=10;cols++)</a:t>
            </a:r>
          </a:p>
          <a:p>
            <a:r>
              <a:rPr lang="en-US" dirty="0"/>
              <a:t>   printf(“%d\</a:t>
            </a:r>
            <a:r>
              <a:rPr lang="en-US" dirty="0" err="1"/>
              <a:t>t”,cols</a:t>
            </a:r>
            <a:r>
              <a:rPr lang="en-US" dirty="0"/>
              <a:t>*rows);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829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for loop to print out the values 1 to 10 on separate lines.</a:t>
            </a:r>
          </a:p>
          <a:p>
            <a:r>
              <a:rPr lang="en-US" dirty="0"/>
              <a:t> Write a for loop which will produce the following output (hint: </a:t>
            </a:r>
            <a:r>
              <a:rPr lang="en-US"/>
              <a:t>use  </a:t>
            </a:r>
            <a:r>
              <a:rPr lang="en-US" dirty="0"/>
              <a:t>nested for loops) </a:t>
            </a:r>
          </a:p>
          <a:p>
            <a:pPr lvl="3">
              <a:buNone/>
            </a:pPr>
            <a:r>
              <a:rPr lang="en-US" sz="2000" dirty="0"/>
              <a:t>1 </a:t>
            </a:r>
          </a:p>
          <a:p>
            <a:pPr lvl="3">
              <a:buNone/>
            </a:pPr>
            <a:r>
              <a:rPr lang="en-US" sz="2000" dirty="0"/>
              <a:t>22 </a:t>
            </a:r>
          </a:p>
          <a:p>
            <a:pPr lvl="3">
              <a:buNone/>
            </a:pPr>
            <a:r>
              <a:rPr lang="en-US" sz="2000" dirty="0"/>
              <a:t>333 </a:t>
            </a:r>
          </a:p>
          <a:p>
            <a:pPr lvl="3">
              <a:buNone/>
            </a:pPr>
            <a:r>
              <a:rPr lang="en-US" sz="2000" dirty="0"/>
              <a:t>4444 </a:t>
            </a:r>
          </a:p>
          <a:p>
            <a:pPr lvl="3">
              <a:buNone/>
            </a:pPr>
            <a:r>
              <a:rPr lang="en-US" sz="2000" dirty="0"/>
              <a:t>55555 </a:t>
            </a:r>
          </a:p>
          <a:p>
            <a:r>
              <a:rPr lang="en-US" dirty="0"/>
              <a:t>Write a program to execute this code?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81400"/>
            <a:ext cx="1592137" cy="29718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5040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while loop shines in situations where a  loop may be terminated unexpectedly by conditions developing within the loop.</a:t>
            </a:r>
          </a:p>
          <a:p>
            <a:r>
              <a:rPr lang="en-US" dirty="0"/>
              <a:t>Initialization step is included in variable definition</a:t>
            </a:r>
          </a:p>
          <a:p>
            <a:r>
              <a:rPr lang="en-US" dirty="0"/>
              <a:t>int a=0;</a:t>
            </a:r>
          </a:p>
          <a:p>
            <a:r>
              <a:rPr lang="en-US" dirty="0"/>
              <a:t>The incrementing of the a variable can be seen in the printf() statement. As soon as a is printed it is incremented</a:t>
            </a:r>
          </a:p>
        </p:txBody>
      </p:sp>
    </p:spTree>
    <p:extLst>
      <p:ext uri="{BB962C8B-B14F-4D97-AF65-F5344CB8AC3E}">
        <p14:creationId xmlns:p14="http://schemas.microsoft.com/office/powerpoint/2010/main" val="1394433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While-loop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{ /* local variable definition */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 /* while loop execution */ </a:t>
            </a:r>
          </a:p>
          <a:p>
            <a:pPr marL="0" indent="0">
              <a:buNone/>
            </a:pPr>
            <a:r>
              <a:rPr lang="en-US" dirty="0"/>
              <a:t>while( a &lt; 20 )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("value of a: %d\n", </a:t>
            </a:r>
            <a:r>
              <a:rPr lang="en-US"/>
              <a:t>a);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dirty="0"/>
              <a:t>a++;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return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85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do-while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loop is very similar to the while loop. The difference is that in the do loop the test condition is evaluated after the loop is executed, rather than before.</a:t>
            </a:r>
          </a:p>
          <a:p>
            <a:r>
              <a:rPr lang="en-US" dirty="0"/>
              <a:t>Best use : any time you want to be sure the loop body is executed once.</a:t>
            </a:r>
          </a:p>
        </p:txBody>
      </p:sp>
    </p:spTree>
    <p:extLst>
      <p:ext uri="{BB962C8B-B14F-4D97-AF65-F5344CB8AC3E}">
        <p14:creationId xmlns:p14="http://schemas.microsoft.com/office/powerpoint/2010/main" val="1484320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a=0;</a:t>
            </a:r>
          </a:p>
          <a:p>
            <a:r>
              <a:rPr lang="en-US" dirty="0"/>
              <a:t>int  b=0;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b=</a:t>
            </a:r>
            <a:r>
              <a:rPr lang="en-US" dirty="0" err="1"/>
              <a:t>b+a</a:t>
            </a:r>
            <a:r>
              <a:rPr lang="en-US" dirty="0"/>
              <a:t>;</a:t>
            </a:r>
          </a:p>
          <a:p>
            <a:r>
              <a:rPr lang="en-US" dirty="0"/>
              <a:t>printf(“a=%d,b=%d\n”,a++,b);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While(a&lt;10);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60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#include &lt;stdio.h&gt; </a:t>
            </a:r>
          </a:p>
          <a:p>
            <a:r>
              <a:rPr lang="en-US" dirty="0"/>
              <a:t>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int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r>
              <a:rPr lang="en-US" dirty="0" err="1"/>
              <a:t>i</a:t>
            </a:r>
            <a:r>
              <a:rPr lang="en-US" dirty="0"/>
              <a:t> = 65; </a:t>
            </a:r>
          </a:p>
          <a:p>
            <a:r>
              <a:rPr lang="en-US" dirty="0"/>
              <a:t> do</a:t>
            </a:r>
          </a:p>
          <a:p>
            <a:r>
              <a:rPr lang="en-US" dirty="0"/>
              <a:t> { </a:t>
            </a:r>
          </a:p>
          <a:p>
            <a:r>
              <a:rPr lang="en-US" dirty="0"/>
              <a:t> printf("The numeric value of %c is %d.\n",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r>
              <a:rPr lang="en-US" dirty="0"/>
              <a:t>} while (</a:t>
            </a:r>
            <a:r>
              <a:rPr lang="en-US" dirty="0" err="1"/>
              <a:t>i</a:t>
            </a:r>
            <a:r>
              <a:rPr lang="en-US" dirty="0"/>
              <a:t>&lt;72);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71974" y="2362200"/>
            <a:ext cx="4010025" cy="3733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The numeric value of A is 65. </a:t>
            </a:r>
          </a:p>
          <a:p>
            <a:pPr>
              <a:buNone/>
            </a:pPr>
            <a:r>
              <a:rPr lang="en-US" dirty="0"/>
              <a:t>The numeric value of B is 66. </a:t>
            </a:r>
          </a:p>
          <a:p>
            <a:pPr>
              <a:buNone/>
            </a:pPr>
            <a:r>
              <a:rPr lang="en-US" dirty="0"/>
              <a:t>The numeric value of C is 67. </a:t>
            </a:r>
          </a:p>
          <a:p>
            <a:pPr>
              <a:buNone/>
            </a:pPr>
            <a:r>
              <a:rPr lang="en-US" dirty="0"/>
              <a:t>The numeric value of D is 68.</a:t>
            </a:r>
          </a:p>
          <a:p>
            <a:pPr>
              <a:buNone/>
            </a:pPr>
            <a:r>
              <a:rPr lang="en-US" dirty="0"/>
              <a:t>The numeric value of E is 69.</a:t>
            </a:r>
          </a:p>
          <a:p>
            <a:pPr>
              <a:buNone/>
            </a:pPr>
            <a:r>
              <a:rPr lang="en-US" dirty="0"/>
              <a:t>The numeric value of F is 70.</a:t>
            </a:r>
          </a:p>
          <a:p>
            <a:pPr>
              <a:buNone/>
            </a:pPr>
            <a:r>
              <a:rPr lang="en-US" dirty="0"/>
              <a:t>The numeric value of G is 71.</a:t>
            </a:r>
          </a:p>
        </p:txBody>
      </p:sp>
    </p:spTree>
    <p:extLst>
      <p:ext uri="{BB962C8B-B14F-4D97-AF65-F5344CB8AC3E}">
        <p14:creationId xmlns:p14="http://schemas.microsoft.com/office/powerpoint/2010/main" val="242689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646238"/>
          </a:xfrm>
        </p:spPr>
        <p:txBody>
          <a:bodyPr>
            <a:normAutofit fontScale="90000"/>
          </a:bodyPr>
          <a:lstStyle/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>The syntax of an </a:t>
            </a:r>
            <a:r>
              <a:rPr lang="en-US" b="1" dirty="0"/>
              <a:t>if...else</a:t>
            </a:r>
            <a:r>
              <a:rPr lang="en-US" dirty="0"/>
              <a:t> statement in C programming language 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</a:rPr>
              <a:t>if(</a:t>
            </a:r>
            <a:r>
              <a:rPr lang="en-US" sz="3200" dirty="0" err="1">
                <a:solidFill>
                  <a:srgbClr val="92D050"/>
                </a:solidFill>
              </a:rPr>
              <a:t>boolean_expression</a:t>
            </a:r>
            <a:r>
              <a:rPr lang="en-US" sz="3200" dirty="0">
                <a:solidFill>
                  <a:srgbClr val="92D05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</a:rPr>
              <a:t>{ /* statement(s) will execute if the </a:t>
            </a:r>
            <a:r>
              <a:rPr lang="en-US" sz="3200" dirty="0" err="1">
                <a:solidFill>
                  <a:srgbClr val="92D050"/>
                </a:solidFill>
              </a:rPr>
              <a:t>boolean</a:t>
            </a:r>
            <a:r>
              <a:rPr lang="en-US" sz="3200" dirty="0">
                <a:solidFill>
                  <a:srgbClr val="92D050"/>
                </a:solidFill>
              </a:rPr>
              <a:t> expression is true */ }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</a:rPr>
              <a:t>{ /* statement(s) will execute if the </a:t>
            </a:r>
            <a:r>
              <a:rPr lang="en-US" sz="3200" dirty="0" err="1">
                <a:solidFill>
                  <a:srgbClr val="92D050"/>
                </a:solidFill>
              </a:rPr>
              <a:t>boolean</a:t>
            </a:r>
            <a:r>
              <a:rPr lang="en-US" sz="3200" dirty="0">
                <a:solidFill>
                  <a:srgbClr val="92D050"/>
                </a:solidFill>
              </a:rPr>
              <a:t> expression is false */ }</a:t>
            </a:r>
          </a:p>
        </p:txBody>
      </p:sp>
    </p:spTree>
    <p:extLst>
      <p:ext uri="{BB962C8B-B14F-4D97-AF65-F5344CB8AC3E}">
        <p14:creationId xmlns:p14="http://schemas.microsoft.com/office/powerpoint/2010/main" val="403369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/>
              <a:t>The general form of an </a:t>
            </a:r>
            <a:r>
              <a:rPr lang="en-US" sz="3200" b="1" dirty="0"/>
              <a:t>if-else</a:t>
            </a:r>
            <a:r>
              <a:rPr lang="en-US" sz="3200" dirty="0"/>
              <a:t> statement is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1143000"/>
            <a:ext cx="4876800" cy="464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if  (expression) </a:t>
            </a:r>
          </a:p>
          <a:p>
            <a:pPr>
              <a:buNone/>
            </a:pPr>
            <a:r>
              <a:rPr lang="en-US" sz="3200" dirty="0"/>
              <a:t>{</a:t>
            </a:r>
          </a:p>
          <a:p>
            <a:pPr>
              <a:buNone/>
            </a:pPr>
            <a:r>
              <a:rPr lang="en-US" sz="3200" dirty="0"/>
              <a:t> statement; </a:t>
            </a:r>
          </a:p>
          <a:p>
            <a:pPr>
              <a:buNone/>
            </a:pPr>
            <a:r>
              <a:rPr lang="en-US" sz="3200" dirty="0"/>
              <a:t>}</a:t>
            </a:r>
          </a:p>
          <a:p>
            <a:pPr>
              <a:buNone/>
            </a:pPr>
            <a:r>
              <a:rPr lang="en-US" sz="3200" dirty="0"/>
              <a:t> else</a:t>
            </a:r>
          </a:p>
          <a:p>
            <a:pPr>
              <a:buNone/>
            </a:pPr>
            <a:r>
              <a:rPr lang="en-US" sz="3200" dirty="0"/>
              <a:t> {</a:t>
            </a:r>
          </a:p>
          <a:p>
            <a:pPr>
              <a:buNone/>
            </a:pPr>
            <a:r>
              <a:rPr lang="en-US" sz="3200" dirty="0"/>
              <a:t> statement;</a:t>
            </a:r>
          </a:p>
          <a:p>
            <a:pPr>
              <a:buNone/>
            </a:pPr>
            <a:r>
              <a:rPr lang="en-US" sz="3200" dirty="0"/>
              <a:t> }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if...else if...else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dirty="0"/>
              <a:t>if</a:t>
            </a:r>
            <a:r>
              <a:rPr lang="en-US" dirty="0"/>
              <a:t> statement can be followed by an optional </a:t>
            </a:r>
            <a:r>
              <a:rPr lang="en-US" b="1" dirty="0"/>
              <a:t>else if...else</a:t>
            </a:r>
            <a:r>
              <a:rPr lang="en-US" dirty="0"/>
              <a:t> statement, which is very useful to test various conditions using single if...else if statement.</a:t>
            </a:r>
          </a:p>
          <a:p>
            <a:r>
              <a:rPr lang="en-US" dirty="0"/>
              <a:t>When using if , else if , else statements there are few points to keep in mind:</a:t>
            </a:r>
          </a:p>
          <a:p>
            <a:r>
              <a:rPr lang="en-US" dirty="0"/>
              <a:t>An if can have zero or one else's and it must come after any else if's.</a:t>
            </a:r>
          </a:p>
          <a:p>
            <a:r>
              <a:rPr lang="en-US" dirty="0"/>
              <a:t>An if can have zero to many else if's and they must come before the else.</a:t>
            </a:r>
          </a:p>
          <a:p>
            <a:r>
              <a:rPr lang="en-US" dirty="0"/>
              <a:t>Once an else if succeeds, none of the remaining else if's or else's will be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5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15700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>The syntax of an </a:t>
            </a:r>
            <a:r>
              <a:rPr lang="en-US" b="1" dirty="0"/>
              <a:t>if...else if...else</a:t>
            </a:r>
            <a:r>
              <a:rPr lang="en-US" dirty="0"/>
              <a:t> statement in C programming language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534400" cy="4721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if(</a:t>
            </a:r>
            <a:r>
              <a:rPr lang="en-US" dirty="0" err="1">
                <a:solidFill>
                  <a:srgbClr val="92D050"/>
                </a:solidFill>
              </a:rPr>
              <a:t>boolean_expression</a:t>
            </a:r>
            <a:r>
              <a:rPr lang="en-US" dirty="0">
                <a:solidFill>
                  <a:srgbClr val="92D050"/>
                </a:solidFill>
              </a:rPr>
              <a:t> 1)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{ /* Executes when the </a:t>
            </a:r>
            <a:r>
              <a:rPr lang="en-US" dirty="0" err="1">
                <a:solidFill>
                  <a:srgbClr val="92D050"/>
                </a:solidFill>
              </a:rPr>
              <a:t>boolean</a:t>
            </a:r>
            <a:r>
              <a:rPr lang="en-US" dirty="0">
                <a:solidFill>
                  <a:srgbClr val="92D050"/>
                </a:solidFill>
              </a:rPr>
              <a:t> expression 1 is true */ }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else if( </a:t>
            </a:r>
            <a:r>
              <a:rPr lang="en-US" dirty="0" err="1">
                <a:solidFill>
                  <a:srgbClr val="92D050"/>
                </a:solidFill>
              </a:rPr>
              <a:t>boolean_expression</a:t>
            </a:r>
            <a:r>
              <a:rPr lang="en-US" dirty="0">
                <a:solidFill>
                  <a:srgbClr val="92D050"/>
                </a:solidFill>
              </a:rPr>
              <a:t> 2)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{ /* Executes when the </a:t>
            </a:r>
            <a:r>
              <a:rPr lang="en-US" dirty="0" err="1">
                <a:solidFill>
                  <a:srgbClr val="92D050"/>
                </a:solidFill>
              </a:rPr>
              <a:t>boolean</a:t>
            </a:r>
            <a:r>
              <a:rPr lang="en-US" dirty="0">
                <a:solidFill>
                  <a:srgbClr val="92D050"/>
                </a:solidFill>
              </a:rPr>
              <a:t> expression 2 is true */ }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else if( </a:t>
            </a:r>
            <a:r>
              <a:rPr lang="en-US" dirty="0" err="1">
                <a:solidFill>
                  <a:srgbClr val="92D050"/>
                </a:solidFill>
              </a:rPr>
              <a:t>boolean_expression</a:t>
            </a:r>
            <a:r>
              <a:rPr lang="en-US" dirty="0">
                <a:solidFill>
                  <a:srgbClr val="92D050"/>
                </a:solidFill>
              </a:rPr>
              <a:t> 3)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{ /* Executes when the </a:t>
            </a:r>
            <a:r>
              <a:rPr lang="en-US" dirty="0" err="1">
                <a:solidFill>
                  <a:srgbClr val="92D050"/>
                </a:solidFill>
              </a:rPr>
              <a:t>boolean</a:t>
            </a:r>
            <a:r>
              <a:rPr lang="en-US" dirty="0">
                <a:solidFill>
                  <a:srgbClr val="92D050"/>
                </a:solidFill>
              </a:rPr>
              <a:t> expression 3 is true */ }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else { /* executes when the none of the above condition is true */ }</a:t>
            </a:r>
          </a:p>
        </p:txBody>
      </p:sp>
    </p:spTree>
    <p:extLst>
      <p:ext uri="{BB962C8B-B14F-4D97-AF65-F5344CB8AC3E}">
        <p14:creationId xmlns:p14="http://schemas.microsoft.com/office/powerpoint/2010/main" val="68400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Nested if else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The statement means that one</a:t>
            </a:r>
            <a:r>
              <a:rPr lang="en-US" b="1" dirty="0"/>
              <a:t> if else</a:t>
            </a:r>
            <a:r>
              <a:rPr lang="en-US" dirty="0"/>
              <a:t> construct is a part of other. When an </a:t>
            </a:r>
            <a:r>
              <a:rPr lang="en-US" b="1" dirty="0"/>
              <a:t>if else</a:t>
            </a:r>
            <a:r>
              <a:rPr lang="en-US" dirty="0"/>
              <a:t> statement is the target of another </a:t>
            </a:r>
            <a:r>
              <a:rPr lang="en-US" b="1" dirty="0"/>
              <a:t>if</a:t>
            </a:r>
            <a:r>
              <a:rPr lang="en-US" dirty="0"/>
              <a:t> or </a:t>
            </a:r>
            <a:r>
              <a:rPr lang="en-US" b="1" dirty="0"/>
              <a:t>else</a:t>
            </a:r>
            <a:r>
              <a:rPr lang="en-US" dirty="0"/>
              <a:t>, it is said to be nested with in the outer </a:t>
            </a:r>
            <a:r>
              <a:rPr lang="en-US" b="1" dirty="0"/>
              <a:t>if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The general form of nested </a:t>
            </a:r>
            <a:r>
              <a:rPr lang="en-US" b="1" dirty="0"/>
              <a:t>if-else</a:t>
            </a:r>
            <a:r>
              <a:rPr lang="en-US" dirty="0"/>
              <a:t> statement is 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990600"/>
            <a:ext cx="4876800" cy="556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2400" dirty="0"/>
              <a:t>if  (expression) </a:t>
            </a:r>
          </a:p>
          <a:p>
            <a:pPr>
              <a:buNone/>
            </a:pPr>
            <a:r>
              <a:rPr lang="en-US" sz="2400" dirty="0"/>
              <a:t>     statement; </a:t>
            </a:r>
          </a:p>
          <a:p>
            <a:pPr>
              <a:buNone/>
            </a:pPr>
            <a:r>
              <a:rPr lang="en-US" sz="2400" dirty="0"/>
              <a:t> else</a:t>
            </a:r>
          </a:p>
          <a:p>
            <a:r>
              <a:rPr lang="en-US" sz="2400" dirty="0"/>
              <a:t>          if  (expression) </a:t>
            </a:r>
          </a:p>
          <a:p>
            <a:pPr>
              <a:buNone/>
            </a:pPr>
            <a:r>
              <a:rPr lang="en-US" sz="2400" dirty="0"/>
              <a:t>                   statement;</a:t>
            </a:r>
          </a:p>
          <a:p>
            <a:pPr>
              <a:buNone/>
            </a:pPr>
            <a:r>
              <a:rPr lang="en-US" sz="2400" dirty="0"/>
              <a:t>else</a:t>
            </a:r>
          </a:p>
          <a:p>
            <a:r>
              <a:rPr lang="en-US" sz="2400" dirty="0"/>
              <a:t>          if  (expression) </a:t>
            </a:r>
          </a:p>
          <a:p>
            <a:pPr>
              <a:buNone/>
            </a:pPr>
            <a:r>
              <a:rPr lang="en-US" sz="2400" dirty="0"/>
              <a:t>                   statement;</a:t>
            </a:r>
          </a:p>
          <a:p>
            <a:pPr>
              <a:buNone/>
            </a:pPr>
            <a:r>
              <a:rPr lang="en-US" sz="2400" dirty="0"/>
              <a:t>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sz="2400" dirty="0"/>
              <a:t>else</a:t>
            </a:r>
          </a:p>
          <a:p>
            <a:pPr>
              <a:buNone/>
            </a:pPr>
            <a:r>
              <a:rPr lang="en-US" sz="2400" dirty="0"/>
              <a:t> statement; 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811</TotalTime>
  <Words>1544</Words>
  <Application>Microsoft Office PowerPoint</Application>
  <PresentationFormat>On-screen Show (4:3)</PresentationFormat>
  <Paragraphs>268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Century Schoolbook</vt:lpstr>
      <vt:lpstr>Wingdings</vt:lpstr>
      <vt:lpstr>Wingdings 2</vt:lpstr>
      <vt:lpstr>Oriel</vt:lpstr>
      <vt:lpstr>Decision making in programming</vt:lpstr>
      <vt:lpstr>PowerPoint Presentation</vt:lpstr>
      <vt:lpstr>PowerPoint Presentation</vt:lpstr>
      <vt:lpstr>Syntax: The syntax of an if...else statement in C programming language is: </vt:lpstr>
      <vt:lpstr>The general form of an if-else statement is  </vt:lpstr>
      <vt:lpstr>The if...else if...else Statement </vt:lpstr>
      <vt:lpstr>  Syntax: The syntax of an if...else if...else statement in C programming language is:</vt:lpstr>
      <vt:lpstr>PowerPoint Presentation</vt:lpstr>
      <vt:lpstr>PowerPoint Presentation</vt:lpstr>
      <vt:lpstr>Example </vt:lpstr>
      <vt:lpstr>PowerPoint Presentation</vt:lpstr>
      <vt:lpstr>PowerPoint Presentation</vt:lpstr>
      <vt:lpstr>Switch Statement </vt:lpstr>
      <vt:lpstr>Working of switch statement</vt:lpstr>
      <vt:lpstr>PowerPoint Presentation</vt:lpstr>
      <vt:lpstr>PowerPoint Presentation</vt:lpstr>
      <vt:lpstr>PowerPoint Presentation</vt:lpstr>
      <vt:lpstr>Lets have an example</vt:lpstr>
      <vt:lpstr>PowerPoint Presentation</vt:lpstr>
      <vt:lpstr>Output:</vt:lpstr>
      <vt:lpstr>What will be the output of given code?</vt:lpstr>
      <vt:lpstr>PowerPoint Presentation</vt:lpstr>
      <vt:lpstr>PowerPoint Presentation</vt:lpstr>
      <vt:lpstr>loops</vt:lpstr>
      <vt:lpstr>For loop</vt:lpstr>
      <vt:lpstr>Structure of for loop</vt:lpstr>
      <vt:lpstr>PowerPoint Presentation</vt:lpstr>
      <vt:lpstr>PowerPoint Presentation</vt:lpstr>
      <vt:lpstr>PowerPoint Presentation</vt:lpstr>
      <vt:lpstr>Nested for loop</vt:lpstr>
      <vt:lpstr>TASK</vt:lpstr>
      <vt:lpstr>The while loop</vt:lpstr>
      <vt:lpstr>While-loop </vt:lpstr>
      <vt:lpstr>The do-while loop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1237</dc:creator>
  <cp:lastModifiedBy>Marium</cp:lastModifiedBy>
  <cp:revision>76</cp:revision>
  <dcterms:created xsi:type="dcterms:W3CDTF">2013-12-20T07:06:33Z</dcterms:created>
  <dcterms:modified xsi:type="dcterms:W3CDTF">2021-07-29T05:54:24Z</dcterms:modified>
</cp:coreProperties>
</file>