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8" r:id="rId3"/>
    <p:sldId id="280" r:id="rId4"/>
    <p:sldId id="282" r:id="rId5"/>
    <p:sldId id="284" r:id="rId6"/>
    <p:sldId id="286" r:id="rId7"/>
    <p:sldId id="287" r:id="rId8"/>
    <p:sldId id="289" r:id="rId9"/>
    <p:sldId id="258" r:id="rId10"/>
    <p:sldId id="259" r:id="rId11"/>
    <p:sldId id="261" r:id="rId12"/>
    <p:sldId id="262" r:id="rId13"/>
    <p:sldId id="260" r:id="rId14"/>
    <p:sldId id="263" r:id="rId15"/>
    <p:sldId id="264" r:id="rId16"/>
    <p:sldId id="269" r:id="rId17"/>
    <p:sldId id="270" r:id="rId18"/>
    <p:sldId id="265" r:id="rId19"/>
    <p:sldId id="266" r:id="rId20"/>
    <p:sldId id="267" r:id="rId21"/>
    <p:sldId id="268" r:id="rId22"/>
    <p:sldId id="27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3" d="100"/>
          <a:sy n="93" d="100"/>
        </p:scale>
        <p:origin x="50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653666-2DCC-48D4-8458-243E4C7E3BB8}" type="datetimeFigureOut">
              <a:rPr lang="en-US" smtClean="0"/>
              <a:pPr/>
              <a:t>8/26/2021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0E7EBE-322D-495E-8AFA-230738B7BAD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653666-2DCC-48D4-8458-243E4C7E3BB8}" type="datetimeFigureOut">
              <a:rPr lang="en-US" smtClean="0"/>
              <a:pPr/>
              <a:t>8/26/2021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0E7EBE-322D-495E-8AFA-230738B7BAD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653666-2DCC-48D4-8458-243E4C7E3BB8}" type="datetimeFigureOut">
              <a:rPr lang="en-US" smtClean="0"/>
              <a:pPr/>
              <a:t>8/26/2021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0E7EBE-322D-495E-8AFA-230738B7BAD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653666-2DCC-48D4-8458-243E4C7E3BB8}" type="datetimeFigureOut">
              <a:rPr lang="en-US" smtClean="0"/>
              <a:pPr/>
              <a:t>8/26/2021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0E7EBE-322D-495E-8AFA-230738B7BAD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653666-2DCC-48D4-8458-243E4C7E3BB8}" type="datetimeFigureOut">
              <a:rPr lang="en-US" smtClean="0"/>
              <a:pPr/>
              <a:t>8/26/2021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0E7EBE-322D-495E-8AFA-230738B7BAD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653666-2DCC-48D4-8458-243E4C7E3BB8}" type="datetimeFigureOut">
              <a:rPr lang="en-US" smtClean="0"/>
              <a:pPr/>
              <a:t>8/26/2021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0E7EBE-322D-495E-8AFA-230738B7BAD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0653666-2DCC-48D4-8458-243E4C7E3BB8}" type="datetimeFigureOut">
              <a:rPr lang="en-US" smtClean="0"/>
              <a:pPr/>
              <a:t>8/26/2021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0E7EBE-322D-495E-8AFA-230738B7BAD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0653666-2DCC-48D4-8458-243E4C7E3BB8}" type="datetimeFigureOut">
              <a:rPr lang="en-US" smtClean="0"/>
              <a:pPr/>
              <a:t>8/26/2021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0E7EBE-322D-495E-8AFA-230738B7BAD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653666-2DCC-48D4-8458-243E4C7E3BB8}" type="datetimeFigureOut">
              <a:rPr lang="en-US" smtClean="0"/>
              <a:pPr/>
              <a:t>8/26/2021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0E7EBE-322D-495E-8AFA-230738B7BAD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653666-2DCC-48D4-8458-243E4C7E3BB8}" type="datetimeFigureOut">
              <a:rPr lang="en-US" smtClean="0"/>
              <a:pPr/>
              <a:t>8/26/2021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0E7EBE-322D-495E-8AFA-230738B7BADB}"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C0653666-2DCC-48D4-8458-243E4C7E3BB8}" type="datetimeFigureOut">
              <a:rPr lang="en-US" smtClean="0"/>
              <a:pPr/>
              <a:t>8/26/2021</a:t>
            </a:fld>
            <a:endParaRPr lang="en-US"/>
          </a:p>
        </p:txBody>
      </p:sp>
      <p:sp>
        <p:nvSpPr>
          <p:cNvPr id="9" name="Slide Number Placeholder 8"/>
          <p:cNvSpPr>
            <a:spLocks noGrp="1"/>
          </p:cNvSpPr>
          <p:nvPr>
            <p:ph type="sldNum" sz="quarter" idx="11"/>
          </p:nvPr>
        </p:nvSpPr>
        <p:spPr/>
        <p:txBody>
          <a:bodyPr/>
          <a:lstStyle/>
          <a:p>
            <a:fld id="{920E7EBE-322D-495E-8AFA-230738B7BAD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920E7EBE-322D-495E-8AFA-230738B7BADB}"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C0653666-2DCC-48D4-8458-243E4C7E3BB8}" type="datetimeFigureOut">
              <a:rPr lang="en-US" smtClean="0"/>
              <a:pPr/>
              <a:t>8/26/2021</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Pointer in C</a:t>
            </a:r>
          </a:p>
        </p:txBody>
      </p:sp>
    </p:spTree>
    <p:extLst>
      <p:ext uri="{BB962C8B-B14F-4D97-AF65-F5344CB8AC3E}">
        <p14:creationId xmlns:p14="http://schemas.microsoft.com/office/powerpoint/2010/main" val="1569863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500" b="1" dirty="0"/>
              <a:t>We can represent I’s location in memory by the following memory map.</a:t>
            </a:r>
          </a:p>
        </p:txBody>
      </p:sp>
      <p:sp>
        <p:nvSpPr>
          <p:cNvPr id="3" name="Content Placeholder 2"/>
          <p:cNvSpPr>
            <a:spLocks noGrp="1"/>
          </p:cNvSpPr>
          <p:nvPr>
            <p:ph idx="1"/>
          </p:nvPr>
        </p:nvSpPr>
        <p:spPr/>
        <p:txBody>
          <a:bodyPr/>
          <a:lstStyle/>
          <a:p>
            <a:pPr marL="2628900" lvl="6" indent="0">
              <a:buNone/>
            </a:pPr>
            <a:r>
              <a:rPr lang="en-US" dirty="0">
                <a:ln>
                  <a:solidFill>
                    <a:schemeClr val="tx1">
                      <a:lumMod val="75000"/>
                      <a:lumOff val="25000"/>
                    </a:schemeClr>
                  </a:solidFill>
                </a:ln>
              </a:rPr>
              <a:t>i</a:t>
            </a:r>
          </a:p>
          <a:p>
            <a:pPr marL="0" indent="0">
              <a:buNone/>
            </a:pPr>
            <a:endParaRPr lang="en-US" dirty="0"/>
          </a:p>
          <a:p>
            <a:pPr marL="0" indent="0">
              <a:buNone/>
            </a:pPr>
            <a:endParaRPr lang="en-US" dirty="0"/>
          </a:p>
          <a:p>
            <a:pPr marL="3086100" lvl="7" indent="0">
              <a:buNone/>
            </a:pPr>
            <a:endParaRPr lang="en-US" dirty="0"/>
          </a:p>
          <a:p>
            <a:pPr marL="2628900" lvl="6" indent="0">
              <a:buNone/>
            </a:pPr>
            <a:r>
              <a:rPr lang="en-US" dirty="0">
                <a:ln>
                  <a:solidFill>
                    <a:schemeClr val="tx1">
                      <a:lumMod val="75000"/>
                      <a:lumOff val="25000"/>
                    </a:schemeClr>
                  </a:solidFill>
                </a:ln>
              </a:rPr>
              <a:t>66524</a:t>
            </a:r>
          </a:p>
          <a:p>
            <a:pPr marL="0" indent="0">
              <a:buNone/>
            </a:pPr>
            <a:endParaRPr lang="en-US" dirty="0"/>
          </a:p>
        </p:txBody>
      </p:sp>
      <p:sp>
        <p:nvSpPr>
          <p:cNvPr id="4" name="Rectangle 3"/>
          <p:cNvSpPr/>
          <p:nvPr/>
        </p:nvSpPr>
        <p:spPr>
          <a:xfrm>
            <a:off x="2321923" y="2209800"/>
            <a:ext cx="2209800" cy="99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a:solidFill>
                    <a:schemeClr val="tx1">
                      <a:lumMod val="75000"/>
                      <a:lumOff val="25000"/>
                    </a:schemeClr>
                  </a:solidFill>
                </a:ln>
              </a:rPr>
              <a:t>3</a:t>
            </a:r>
          </a:p>
        </p:txBody>
      </p:sp>
      <p:cxnSp>
        <p:nvCxnSpPr>
          <p:cNvPr id="7" name="Straight Arrow Connector 6"/>
          <p:cNvCxnSpPr/>
          <p:nvPr/>
        </p:nvCxnSpPr>
        <p:spPr>
          <a:xfrm>
            <a:off x="4628606" y="2732314"/>
            <a:ext cx="2076994"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 name="Straight Arrow Connector 5"/>
          <p:cNvCxnSpPr/>
          <p:nvPr/>
        </p:nvCxnSpPr>
        <p:spPr>
          <a:xfrm>
            <a:off x="3312523" y="1828800"/>
            <a:ext cx="1925683"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8" name="Straight Arrow Connector 7"/>
          <p:cNvCxnSpPr/>
          <p:nvPr/>
        </p:nvCxnSpPr>
        <p:spPr>
          <a:xfrm>
            <a:off x="3869327" y="3657600"/>
            <a:ext cx="1236073"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11" name="Oval 10"/>
          <p:cNvSpPr/>
          <p:nvPr/>
        </p:nvSpPr>
        <p:spPr>
          <a:xfrm>
            <a:off x="5334000" y="1335677"/>
            <a:ext cx="2057400" cy="990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a:solidFill>
                    <a:schemeClr val="tx1">
                      <a:lumMod val="95000"/>
                      <a:lumOff val="5000"/>
                    </a:schemeClr>
                  </a:solidFill>
                </a:ln>
              </a:rPr>
              <a:t>Location  Name</a:t>
            </a:r>
          </a:p>
        </p:txBody>
      </p:sp>
      <p:sp>
        <p:nvSpPr>
          <p:cNvPr id="12" name="Oval 11"/>
          <p:cNvSpPr/>
          <p:nvPr/>
        </p:nvSpPr>
        <p:spPr>
          <a:xfrm>
            <a:off x="6876506" y="2326277"/>
            <a:ext cx="2057400" cy="990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a:solidFill>
                    <a:schemeClr val="tx1">
                      <a:lumMod val="75000"/>
                      <a:lumOff val="25000"/>
                    </a:schemeClr>
                  </a:solidFill>
                </a:ln>
              </a:rPr>
              <a:t>Value At location</a:t>
            </a:r>
          </a:p>
        </p:txBody>
      </p:sp>
      <p:sp>
        <p:nvSpPr>
          <p:cNvPr id="13" name="Oval 12"/>
          <p:cNvSpPr/>
          <p:nvPr/>
        </p:nvSpPr>
        <p:spPr>
          <a:xfrm>
            <a:off x="5238206" y="3352800"/>
            <a:ext cx="2057400" cy="990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a:solidFill>
                    <a:schemeClr val="tx1">
                      <a:lumMod val="75000"/>
                      <a:lumOff val="25000"/>
                    </a:schemeClr>
                  </a:solidFill>
                </a:ln>
              </a:rPr>
              <a:t>Location number</a:t>
            </a:r>
          </a:p>
        </p:txBody>
      </p:sp>
    </p:spTree>
    <p:extLst>
      <p:ext uri="{BB962C8B-B14F-4D97-AF65-F5344CB8AC3E}">
        <p14:creationId xmlns:p14="http://schemas.microsoft.com/office/powerpoint/2010/main" val="1952939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a:t>
            </a:r>
          </a:p>
        </p:txBody>
      </p:sp>
      <p:sp>
        <p:nvSpPr>
          <p:cNvPr id="3" name="Content Placeholder 2"/>
          <p:cNvSpPr>
            <a:spLocks noGrp="1"/>
          </p:cNvSpPr>
          <p:nvPr>
            <p:ph idx="1"/>
          </p:nvPr>
        </p:nvSpPr>
        <p:spPr/>
        <p:txBody>
          <a:bodyPr/>
          <a:lstStyle/>
          <a:p>
            <a:pPr marL="0" indent="0">
              <a:buNone/>
            </a:pPr>
            <a:r>
              <a:rPr lang="en-US" dirty="0"/>
              <a:t>Pointer operator available in C is </a:t>
            </a:r>
            <a:r>
              <a:rPr lang="en-US" b="1" dirty="0"/>
              <a:t>‘ * ‘,</a:t>
            </a:r>
            <a:r>
              <a:rPr lang="en-US" dirty="0"/>
              <a:t>called </a:t>
            </a:r>
            <a:r>
              <a:rPr lang="en-US" b="1" dirty="0"/>
              <a:t>value</a:t>
            </a:r>
            <a:r>
              <a:rPr lang="en-US" dirty="0"/>
              <a:t> </a:t>
            </a:r>
            <a:r>
              <a:rPr lang="en-US" b="1" dirty="0"/>
              <a:t>at address operator</a:t>
            </a:r>
            <a:r>
              <a:rPr lang="en-US" dirty="0"/>
              <a:t>. It gives the value stored at a particular address. The value at address operator is also called “</a:t>
            </a:r>
            <a:r>
              <a:rPr lang="en-US" b="1" dirty="0"/>
              <a:t>indirection operator”</a:t>
            </a:r>
          </a:p>
        </p:txBody>
      </p:sp>
    </p:spTree>
    <p:extLst>
      <p:ext uri="{BB962C8B-B14F-4D97-AF65-F5344CB8AC3E}">
        <p14:creationId xmlns:p14="http://schemas.microsoft.com/office/powerpoint/2010/main" val="2136731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
            <a:ext cx="8229600" cy="6781800"/>
          </a:xfrm>
        </p:spPr>
        <p:txBody>
          <a:bodyPr>
            <a:normAutofit/>
          </a:bodyPr>
          <a:lstStyle/>
          <a:p>
            <a:pPr marL="0" indent="0">
              <a:buNone/>
            </a:pPr>
            <a:r>
              <a:rPr lang="en-US" sz="1800" dirty="0"/>
              <a:t>#include&lt;</a:t>
            </a:r>
            <a:r>
              <a:rPr lang="en-US" sz="1800" dirty="0" err="1"/>
              <a:t>stdio.h</a:t>
            </a:r>
            <a:r>
              <a:rPr lang="en-US" sz="1800" dirty="0"/>
              <a:t>&gt;</a:t>
            </a:r>
          </a:p>
          <a:p>
            <a:pPr marL="0" indent="0">
              <a:buNone/>
            </a:pPr>
            <a:r>
              <a:rPr lang="en-US" sz="1800" dirty="0"/>
              <a:t>int main()</a:t>
            </a:r>
          </a:p>
          <a:p>
            <a:pPr marL="0" indent="0">
              <a:buNone/>
            </a:pPr>
            <a:r>
              <a:rPr lang="en-US" sz="1800" dirty="0"/>
              <a:t>{		int x;</a:t>
            </a:r>
          </a:p>
          <a:p>
            <a:pPr marL="0" indent="0">
              <a:buNone/>
            </a:pPr>
            <a:r>
              <a:rPr lang="en-US" sz="1800" dirty="0"/>
              <a:t>		</a:t>
            </a:r>
            <a:r>
              <a:rPr lang="en-US" sz="1800" dirty="0" err="1"/>
              <a:t>int</a:t>
            </a:r>
            <a:r>
              <a:rPr lang="en-US" sz="1800" dirty="0"/>
              <a:t> *</a:t>
            </a:r>
            <a:r>
              <a:rPr lang="en-US" sz="1800" dirty="0" err="1"/>
              <a:t>ptr_p</a:t>
            </a:r>
            <a:r>
              <a:rPr lang="en-US" sz="1800" dirty="0"/>
              <a:t>;</a:t>
            </a:r>
          </a:p>
          <a:p>
            <a:pPr marL="0" indent="0">
              <a:buNone/>
            </a:pPr>
            <a:r>
              <a:rPr lang="en-US" sz="1800" dirty="0"/>
              <a:t>		</a:t>
            </a:r>
          </a:p>
          <a:p>
            <a:pPr marL="0" indent="0">
              <a:buNone/>
            </a:pPr>
            <a:r>
              <a:rPr lang="en-US" sz="1800" dirty="0"/>
              <a:t>		x = 5;</a:t>
            </a:r>
          </a:p>
          <a:p>
            <a:pPr marL="0" indent="0">
              <a:buNone/>
            </a:pPr>
            <a:r>
              <a:rPr lang="en-US" sz="1800" dirty="0"/>
              <a:t>		</a:t>
            </a:r>
            <a:r>
              <a:rPr lang="en-US" sz="1800" dirty="0" err="1"/>
              <a:t>ptr_p</a:t>
            </a:r>
            <a:r>
              <a:rPr lang="en-US" sz="1800" dirty="0"/>
              <a:t> = &amp;x;</a:t>
            </a:r>
          </a:p>
          <a:p>
            <a:pPr marL="0" indent="0">
              <a:buNone/>
            </a:pPr>
            <a:r>
              <a:rPr lang="en-US" sz="1800" dirty="0"/>
              <a:t>		*</a:t>
            </a:r>
            <a:r>
              <a:rPr lang="en-US" sz="1800" dirty="0" err="1"/>
              <a:t>ptr_p</a:t>
            </a:r>
            <a:r>
              <a:rPr lang="en-US" sz="1800" dirty="0"/>
              <a:t> = 10;</a:t>
            </a:r>
          </a:p>
          <a:p>
            <a:endParaRPr lang="en-US" sz="1800" dirty="0"/>
          </a:p>
          <a:p>
            <a:pPr marL="0" indent="0">
              <a:buNone/>
            </a:pPr>
            <a:r>
              <a:rPr lang="en-US" sz="1800" dirty="0"/>
              <a:t>		</a:t>
            </a:r>
            <a:r>
              <a:rPr lang="en-US" sz="1800" dirty="0" err="1"/>
              <a:t>printf</a:t>
            </a:r>
            <a:r>
              <a:rPr lang="en-US" sz="1800" dirty="0"/>
              <a:t>("value of x =%d\n", x);</a:t>
            </a:r>
          </a:p>
          <a:p>
            <a:pPr marL="0" indent="0">
              <a:buNone/>
            </a:pPr>
            <a:r>
              <a:rPr lang="en-US" sz="1800" dirty="0"/>
              <a:t>}</a:t>
            </a:r>
          </a:p>
          <a:p>
            <a:pPr marL="0" indent="0" algn="ctr">
              <a:buNone/>
            </a:pPr>
            <a:r>
              <a:rPr lang="en-US" sz="2800" b="1" dirty="0"/>
              <a:t>OUTPUT</a:t>
            </a:r>
          </a:p>
          <a:p>
            <a:pPr marL="0" indent="0" algn="ctr">
              <a:buNone/>
            </a:pPr>
            <a:r>
              <a:rPr lang="en-US" sz="2400" b="1" dirty="0"/>
              <a:t>Value of x is 10</a:t>
            </a:r>
          </a:p>
          <a:p>
            <a:pPr marL="0" indent="0">
              <a:buNone/>
            </a:pPr>
            <a:r>
              <a:rPr lang="en-US" sz="2400" b="1" dirty="0"/>
              <a:t>Note:</a:t>
            </a:r>
            <a:r>
              <a:rPr lang="en-US" sz="2400" dirty="0"/>
              <a:t> First the </a:t>
            </a:r>
            <a:r>
              <a:rPr lang="en-US" sz="2400" dirty="0" err="1"/>
              <a:t>ptr_p</a:t>
            </a:r>
            <a:r>
              <a:rPr lang="en-US" sz="2400" dirty="0"/>
              <a:t> contains the address of the integer x (</a:t>
            </a:r>
            <a:r>
              <a:rPr lang="en-US" sz="2400" dirty="0" err="1"/>
              <a:t>ptr_p</a:t>
            </a:r>
            <a:r>
              <a:rPr lang="en-US" sz="2400" dirty="0"/>
              <a:t> = &amp;x). Then we change the value of the integer where </a:t>
            </a:r>
            <a:r>
              <a:rPr lang="en-US" sz="2400" dirty="0" err="1"/>
              <a:t>ptr_p</a:t>
            </a:r>
            <a:r>
              <a:rPr lang="en-US" sz="2400" dirty="0"/>
              <a:t> is pointing to (*</a:t>
            </a:r>
            <a:r>
              <a:rPr lang="en-US" sz="2400" dirty="0" err="1"/>
              <a:t>ptr_p</a:t>
            </a:r>
            <a:r>
              <a:rPr lang="en-US" sz="2400" dirty="0"/>
              <a:t> = 10;). The integer x now equals ten.</a:t>
            </a:r>
            <a:endParaRPr lang="en-US" sz="2400" b="1" dirty="0"/>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267076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half" idx="1"/>
          </p:nvPr>
        </p:nvSpPr>
        <p:spPr>
          <a:xfrm>
            <a:off x="457200" y="304800"/>
            <a:ext cx="4038600" cy="6248400"/>
          </a:xfrm>
        </p:spPr>
        <p:txBody>
          <a:bodyPr>
            <a:normAutofit/>
          </a:bodyPr>
          <a:lstStyle/>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main()</a:t>
            </a:r>
          </a:p>
          <a:p>
            <a:pPr marL="0" indent="0">
              <a:buNone/>
            </a:pPr>
            <a:r>
              <a:rPr lang="en-US" sz="2000" dirty="0"/>
              <a:t>{</a:t>
            </a:r>
          </a:p>
          <a:p>
            <a:pPr marL="0" indent="0">
              <a:buNone/>
            </a:pPr>
            <a:r>
              <a:rPr lang="en-US" sz="2000" dirty="0" err="1"/>
              <a:t>int</a:t>
            </a:r>
            <a:r>
              <a:rPr lang="en-US" sz="2000" dirty="0"/>
              <a:t> i=3</a:t>
            </a:r>
          </a:p>
          <a:p>
            <a:pPr marL="0" indent="0">
              <a:buNone/>
            </a:pPr>
            <a:r>
              <a:rPr lang="en-US" sz="2000" dirty="0" err="1"/>
              <a:t>Printf</a:t>
            </a:r>
            <a:r>
              <a:rPr lang="en-US" sz="2000" dirty="0"/>
              <a:t>(“\</a:t>
            </a:r>
            <a:r>
              <a:rPr lang="en-US" sz="2000" dirty="0" err="1"/>
              <a:t>nAddress</a:t>
            </a:r>
            <a:r>
              <a:rPr lang="en-US" sz="2000" dirty="0"/>
              <a:t> of i=%</a:t>
            </a:r>
            <a:r>
              <a:rPr lang="en-US" sz="2000" dirty="0" err="1"/>
              <a:t>u”,&amp;i</a:t>
            </a:r>
            <a:r>
              <a:rPr lang="en-US" sz="2000" dirty="0"/>
              <a:t>);</a:t>
            </a:r>
          </a:p>
          <a:p>
            <a:pPr marL="0" indent="0">
              <a:buNone/>
            </a:pPr>
            <a:r>
              <a:rPr lang="en-US" sz="2000" dirty="0" err="1"/>
              <a:t>Printf</a:t>
            </a:r>
            <a:r>
              <a:rPr lang="en-US" sz="2000" dirty="0"/>
              <a:t>(“\n value of i=%</a:t>
            </a:r>
            <a:r>
              <a:rPr lang="en-US" sz="2000" dirty="0" err="1"/>
              <a:t>d”,i</a:t>
            </a:r>
            <a:r>
              <a:rPr lang="en-US" sz="2000" dirty="0"/>
              <a:t>);</a:t>
            </a:r>
          </a:p>
          <a:p>
            <a:pPr marL="0" indent="0">
              <a:buNone/>
            </a:pPr>
            <a:r>
              <a:rPr lang="en-US" sz="2000" dirty="0"/>
              <a:t>}</a:t>
            </a:r>
          </a:p>
          <a:p>
            <a:pPr marL="0" indent="0">
              <a:buNone/>
            </a:pPr>
            <a:r>
              <a:rPr lang="en-US" b="1" dirty="0"/>
              <a:t>The output is:</a:t>
            </a:r>
          </a:p>
          <a:p>
            <a:pPr marL="0" indent="0">
              <a:buNone/>
            </a:pPr>
            <a:r>
              <a:rPr lang="en-US" b="1" dirty="0" err="1"/>
              <a:t>Addess</a:t>
            </a:r>
            <a:r>
              <a:rPr lang="en-US" b="1" dirty="0"/>
              <a:t> of i=66524</a:t>
            </a:r>
          </a:p>
          <a:p>
            <a:pPr marL="0" indent="0">
              <a:buNone/>
            </a:pPr>
            <a:r>
              <a:rPr lang="en-US" b="1" dirty="0"/>
              <a:t>Value of i=3</a:t>
            </a:r>
          </a:p>
        </p:txBody>
      </p:sp>
      <p:sp>
        <p:nvSpPr>
          <p:cNvPr id="11" name="Content Placeholder 10"/>
          <p:cNvSpPr>
            <a:spLocks noGrp="1"/>
          </p:cNvSpPr>
          <p:nvPr>
            <p:ph sz="half" idx="2"/>
          </p:nvPr>
        </p:nvSpPr>
        <p:spPr>
          <a:xfrm>
            <a:off x="4648200" y="152400"/>
            <a:ext cx="4191000" cy="5973763"/>
          </a:xfrm>
        </p:spPr>
        <p:txBody>
          <a:bodyPr>
            <a:normAutofit/>
          </a:bodyPr>
          <a:lstStyle/>
          <a:p>
            <a:pPr marL="0" indent="0">
              <a:buNone/>
            </a:pPr>
            <a:endParaRPr lang="en-US" sz="2200" dirty="0"/>
          </a:p>
          <a:p>
            <a:pPr marL="0" indent="0">
              <a:buNone/>
            </a:pPr>
            <a:endParaRPr lang="en-US" sz="2200" dirty="0"/>
          </a:p>
          <a:p>
            <a:pPr marL="0" indent="0">
              <a:buNone/>
            </a:pPr>
            <a:r>
              <a:rPr lang="en-US" sz="2200" dirty="0"/>
              <a:t>main()</a:t>
            </a:r>
          </a:p>
          <a:p>
            <a:pPr marL="0" indent="0">
              <a:buNone/>
            </a:pPr>
            <a:r>
              <a:rPr lang="en-US" sz="2200" dirty="0"/>
              <a:t>{</a:t>
            </a:r>
          </a:p>
          <a:p>
            <a:pPr marL="0" indent="0">
              <a:buNone/>
            </a:pPr>
            <a:r>
              <a:rPr lang="en-US" sz="2200" dirty="0" err="1"/>
              <a:t>int</a:t>
            </a:r>
            <a:r>
              <a:rPr lang="en-US" sz="2200" dirty="0"/>
              <a:t> i=3;</a:t>
            </a:r>
          </a:p>
          <a:p>
            <a:pPr marL="0" indent="0">
              <a:buNone/>
            </a:pPr>
            <a:r>
              <a:rPr lang="en-US" sz="2200" dirty="0" err="1"/>
              <a:t>printf</a:t>
            </a:r>
            <a:r>
              <a:rPr lang="en-US" sz="2200" dirty="0"/>
              <a:t>(“\</a:t>
            </a:r>
            <a:r>
              <a:rPr lang="en-US" sz="2200" dirty="0" err="1"/>
              <a:t>nAddress</a:t>
            </a:r>
            <a:r>
              <a:rPr lang="en-US" sz="2200" dirty="0"/>
              <a:t> of i=%</a:t>
            </a:r>
            <a:r>
              <a:rPr lang="en-US" sz="2200" dirty="0" err="1"/>
              <a:t>u”,&amp;i</a:t>
            </a:r>
            <a:r>
              <a:rPr lang="en-US" sz="2200" dirty="0"/>
              <a:t>);</a:t>
            </a:r>
          </a:p>
          <a:p>
            <a:pPr marL="0" indent="0">
              <a:buNone/>
            </a:pPr>
            <a:r>
              <a:rPr lang="en-US" sz="2200" dirty="0" err="1"/>
              <a:t>printf</a:t>
            </a:r>
            <a:r>
              <a:rPr lang="en-US" sz="2200" dirty="0"/>
              <a:t>(“\n value of i=%</a:t>
            </a:r>
            <a:r>
              <a:rPr lang="en-US" sz="2200" dirty="0" err="1"/>
              <a:t>d”,i</a:t>
            </a:r>
            <a:r>
              <a:rPr lang="en-US" sz="2200" dirty="0"/>
              <a:t>);</a:t>
            </a:r>
          </a:p>
          <a:p>
            <a:pPr marL="0" indent="0">
              <a:buNone/>
            </a:pPr>
            <a:r>
              <a:rPr lang="en-US" sz="2200" dirty="0" err="1"/>
              <a:t>printf</a:t>
            </a:r>
            <a:r>
              <a:rPr lang="en-US" sz="2200" dirty="0"/>
              <a:t>(“\n value of i=%d”,*(&amp;i));</a:t>
            </a:r>
          </a:p>
          <a:p>
            <a:pPr marL="0" indent="0">
              <a:buNone/>
            </a:pPr>
            <a:r>
              <a:rPr lang="en-US" sz="2200" dirty="0"/>
              <a:t>}</a:t>
            </a:r>
          </a:p>
          <a:p>
            <a:pPr marL="0" indent="0">
              <a:buNone/>
            </a:pPr>
            <a:r>
              <a:rPr lang="en-US" b="1" dirty="0"/>
              <a:t>The output is:</a:t>
            </a:r>
          </a:p>
          <a:p>
            <a:pPr marL="0" indent="0">
              <a:buNone/>
            </a:pPr>
            <a:r>
              <a:rPr lang="en-US" b="1" dirty="0"/>
              <a:t>Address of i=66524</a:t>
            </a:r>
          </a:p>
          <a:p>
            <a:pPr marL="0" indent="0">
              <a:buNone/>
            </a:pPr>
            <a:r>
              <a:rPr lang="en-US" b="1" dirty="0"/>
              <a:t>Value of i=3</a:t>
            </a:r>
          </a:p>
          <a:p>
            <a:pPr marL="0" indent="0">
              <a:buNone/>
            </a:pPr>
            <a:r>
              <a:rPr lang="en-US" b="1" dirty="0"/>
              <a:t>Value of i=3</a:t>
            </a:r>
          </a:p>
          <a:p>
            <a:pPr marL="0" indent="0">
              <a:buNone/>
            </a:pPr>
            <a:endParaRPr lang="en-US" b="1" dirty="0"/>
          </a:p>
          <a:p>
            <a:pPr marL="0" indent="0">
              <a:buNone/>
            </a:pPr>
            <a:endParaRPr lang="en-US" dirty="0"/>
          </a:p>
          <a:p>
            <a:pPr marL="0" indent="0">
              <a:buNone/>
            </a:pPr>
            <a:endParaRPr lang="en-US" dirty="0"/>
          </a:p>
        </p:txBody>
      </p:sp>
      <p:cxnSp>
        <p:nvCxnSpPr>
          <p:cNvPr id="13" name="Straight Connector 12"/>
          <p:cNvCxnSpPr/>
          <p:nvPr/>
        </p:nvCxnSpPr>
        <p:spPr>
          <a:xfrm>
            <a:off x="4419600" y="152400"/>
            <a:ext cx="0" cy="6477000"/>
          </a:xfrm>
          <a:prstGeom prst="line">
            <a:avLst/>
          </a:prstGeom>
          <a:ln w="38100">
            <a:solidFill>
              <a:schemeClr val="accent6">
                <a:lumMod val="75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18873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304800"/>
            <a:ext cx="8229600" cy="6553200"/>
          </a:xfrm>
        </p:spPr>
        <p:txBody>
          <a:bodyPr>
            <a:normAutofit fontScale="92500" lnSpcReduction="20000"/>
          </a:bodyPr>
          <a:lstStyle/>
          <a:p>
            <a:pPr marL="0" indent="0">
              <a:buNone/>
            </a:pPr>
            <a:r>
              <a:rPr lang="en-US" sz="2600" dirty="0"/>
              <a:t>#include&lt;</a:t>
            </a:r>
            <a:r>
              <a:rPr lang="en-US" sz="2600" dirty="0" err="1"/>
              <a:t>stdio.h</a:t>
            </a:r>
            <a:r>
              <a:rPr lang="en-US" sz="2600" dirty="0"/>
              <a:t>&gt;</a:t>
            </a:r>
          </a:p>
          <a:p>
            <a:pPr marL="0" indent="0">
              <a:buNone/>
            </a:pPr>
            <a:r>
              <a:rPr lang="en-US" sz="2600" dirty="0"/>
              <a:t>int main()</a:t>
            </a:r>
          </a:p>
          <a:p>
            <a:pPr marL="0" indent="0">
              <a:buNone/>
            </a:pPr>
            <a:r>
              <a:rPr lang="en-US" sz="2600" dirty="0"/>
              <a:t>	{</a:t>
            </a:r>
          </a:p>
          <a:p>
            <a:pPr marL="0" indent="0">
              <a:buNone/>
            </a:pPr>
            <a:r>
              <a:rPr lang="en-US" sz="2600" dirty="0"/>
              <a:t>		</a:t>
            </a:r>
            <a:r>
              <a:rPr lang="en-US" sz="2600" dirty="0" err="1"/>
              <a:t>int</a:t>
            </a:r>
            <a:r>
              <a:rPr lang="en-US" sz="2600" dirty="0"/>
              <a:t> </a:t>
            </a:r>
            <a:r>
              <a:rPr lang="en-US" sz="2600" dirty="0" err="1"/>
              <a:t>x,y</a:t>
            </a:r>
            <a:r>
              <a:rPr lang="en-US" sz="2600" dirty="0"/>
              <a:t>;</a:t>
            </a:r>
          </a:p>
          <a:p>
            <a:pPr marL="0" indent="0">
              <a:buNone/>
            </a:pPr>
            <a:r>
              <a:rPr lang="en-US" sz="2600" dirty="0"/>
              <a:t>		</a:t>
            </a:r>
            <a:r>
              <a:rPr lang="en-US" sz="2600" dirty="0" err="1"/>
              <a:t>int</a:t>
            </a:r>
            <a:r>
              <a:rPr lang="en-US" sz="2600" dirty="0"/>
              <a:t> *</a:t>
            </a:r>
            <a:r>
              <a:rPr lang="en-US" sz="2600" dirty="0" err="1"/>
              <a:t>ptr_p</a:t>
            </a:r>
            <a:r>
              <a:rPr lang="en-US" sz="2600" dirty="0"/>
              <a:t>;</a:t>
            </a:r>
          </a:p>
          <a:p>
            <a:pPr marL="0" indent="0">
              <a:buNone/>
            </a:pPr>
            <a:r>
              <a:rPr lang="en-US" sz="2600" dirty="0"/>
              <a:t>		x = 5;</a:t>
            </a:r>
          </a:p>
          <a:p>
            <a:pPr marL="0" indent="0">
              <a:buNone/>
            </a:pPr>
            <a:r>
              <a:rPr lang="en-US" sz="2600" dirty="0"/>
              <a:t>		</a:t>
            </a:r>
            <a:r>
              <a:rPr lang="en-US" sz="2600" dirty="0" err="1"/>
              <a:t>ptr_p</a:t>
            </a:r>
            <a:r>
              <a:rPr lang="en-US" sz="2600" dirty="0"/>
              <a:t> = &amp;x;</a:t>
            </a:r>
          </a:p>
          <a:p>
            <a:pPr marL="0" indent="0">
              <a:buNone/>
            </a:pPr>
            <a:r>
              <a:rPr lang="en-US" sz="2600" dirty="0"/>
              <a:t>		y = *</a:t>
            </a:r>
            <a:r>
              <a:rPr lang="en-US" sz="2600" dirty="0" err="1"/>
              <a:t>ptr_p</a:t>
            </a:r>
            <a:r>
              <a:rPr lang="en-US" sz="2600" dirty="0"/>
              <a:t>;</a:t>
            </a:r>
          </a:p>
          <a:p>
            <a:pPr marL="0" indent="0">
              <a:buNone/>
            </a:pPr>
            <a:r>
              <a:rPr lang="en-US" sz="2600" dirty="0"/>
              <a:t>		</a:t>
            </a:r>
            <a:r>
              <a:rPr lang="en-US" sz="2600" dirty="0" err="1"/>
              <a:t>printf</a:t>
            </a:r>
            <a:r>
              <a:rPr lang="en-US" sz="2600" dirty="0"/>
              <a:t>("value of y %d\n", y);</a:t>
            </a:r>
          </a:p>
          <a:p>
            <a:pPr marL="0" indent="0">
              <a:buNone/>
            </a:pPr>
            <a:r>
              <a:rPr lang="en-US" sz="2600" dirty="0"/>
              <a:t>	</a:t>
            </a:r>
          </a:p>
          <a:p>
            <a:pPr marL="0" indent="0">
              <a:buNone/>
            </a:pPr>
            <a:r>
              <a:rPr lang="en-US" sz="2600" dirty="0"/>
              <a:t>	}</a:t>
            </a:r>
          </a:p>
          <a:p>
            <a:pPr marL="0" indent="0" algn="ctr">
              <a:buNone/>
            </a:pPr>
            <a:r>
              <a:rPr lang="en-US" sz="3300" b="1" dirty="0"/>
              <a:t>Output:</a:t>
            </a:r>
          </a:p>
          <a:p>
            <a:pPr marL="0" indent="0" algn="ctr">
              <a:buNone/>
            </a:pPr>
            <a:r>
              <a:rPr lang="en-US" sz="2100" b="1" dirty="0"/>
              <a:t>Value of y is 5</a:t>
            </a:r>
          </a:p>
          <a:p>
            <a:pPr marL="0" indent="0">
              <a:buNone/>
            </a:pPr>
            <a:r>
              <a:rPr lang="en-US" sz="2400" b="1" dirty="0"/>
              <a:t>Note:</a:t>
            </a:r>
            <a:r>
              <a:rPr lang="en-US" sz="2400" dirty="0"/>
              <a:t> The integer x has a value of five. The pointer </a:t>
            </a:r>
            <a:r>
              <a:rPr lang="en-US" sz="2400" dirty="0" err="1"/>
              <a:t>ptr_p</a:t>
            </a:r>
            <a:r>
              <a:rPr lang="en-US" sz="2400" dirty="0"/>
              <a:t> gets the address of integer x.</a:t>
            </a:r>
            <a:br>
              <a:rPr lang="en-US" sz="2400" dirty="0"/>
            </a:br>
            <a:r>
              <a:rPr lang="en-US" sz="2400" dirty="0"/>
              <a:t>The value pointed to is *</a:t>
            </a:r>
            <a:r>
              <a:rPr lang="en-US" sz="2400" dirty="0" err="1"/>
              <a:t>ptr_p</a:t>
            </a:r>
            <a:r>
              <a:rPr lang="en-US" sz="2400" dirty="0"/>
              <a:t>. (in this case five). So the integer y now contains the value of five.</a:t>
            </a:r>
            <a:endParaRPr lang="en-US" sz="2400" b="1" dirty="0"/>
          </a:p>
          <a:p>
            <a:pPr marL="0" indent="0">
              <a:buNone/>
            </a:pPr>
            <a:endParaRPr lang="en-US" sz="2100" b="1" dirty="0"/>
          </a:p>
          <a:p>
            <a:pPr marL="0" indent="0">
              <a:buNone/>
            </a:pPr>
            <a:endParaRPr lang="en-US" sz="2400" dirty="0"/>
          </a:p>
        </p:txBody>
      </p:sp>
    </p:spTree>
    <p:extLst>
      <p:ext uri="{BB962C8B-B14F-4D97-AF65-F5344CB8AC3E}">
        <p14:creationId xmlns:p14="http://schemas.microsoft.com/office/powerpoint/2010/main" val="2023758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a:t>
            </a:r>
          </a:p>
        </p:txBody>
      </p:sp>
      <p:sp>
        <p:nvSpPr>
          <p:cNvPr id="3" name="Content Placeholder 2"/>
          <p:cNvSpPr>
            <a:spLocks noGrp="1"/>
          </p:cNvSpPr>
          <p:nvPr>
            <p:ph idx="1"/>
          </p:nvPr>
        </p:nvSpPr>
        <p:spPr/>
        <p:txBody>
          <a:bodyPr>
            <a:normAutofit/>
          </a:bodyPr>
          <a:lstStyle/>
          <a:p>
            <a:pPr marL="0" indent="0">
              <a:buNone/>
            </a:pPr>
            <a:r>
              <a:rPr lang="en-US" dirty="0"/>
              <a:t>#include&lt;</a:t>
            </a:r>
            <a:r>
              <a:rPr lang="en-US" dirty="0" err="1"/>
              <a:t>stdio.h</a:t>
            </a:r>
            <a:r>
              <a:rPr lang="en-US" dirty="0"/>
              <a:t>&gt;</a:t>
            </a:r>
          </a:p>
          <a:p>
            <a:pPr marL="0" indent="0">
              <a:buNone/>
            </a:pPr>
            <a:r>
              <a:rPr lang="en-US" dirty="0"/>
              <a:t>#include&lt;</a:t>
            </a:r>
            <a:r>
              <a:rPr lang="en-US" dirty="0" err="1"/>
              <a:t>conio.h</a:t>
            </a:r>
            <a:r>
              <a:rPr lang="en-US" dirty="0"/>
              <a:t>&gt;</a:t>
            </a:r>
          </a:p>
          <a:p>
            <a:pPr marL="0" indent="0">
              <a:buNone/>
            </a:pPr>
            <a:r>
              <a:rPr lang="en-US" dirty="0"/>
              <a:t>void main(void){</a:t>
            </a:r>
          </a:p>
          <a:p>
            <a:pPr marL="0" indent="0">
              <a:buNone/>
            </a:pPr>
            <a:r>
              <a:rPr lang="en-US" dirty="0"/>
              <a:t>	</a:t>
            </a:r>
            <a:r>
              <a:rPr lang="en-US" dirty="0" err="1"/>
              <a:t>clrscr</a:t>
            </a:r>
            <a:r>
              <a:rPr lang="en-US" dirty="0"/>
              <a:t>();</a:t>
            </a:r>
          </a:p>
          <a:p>
            <a:pPr marL="0" indent="0">
              <a:buNone/>
            </a:pPr>
            <a:r>
              <a:rPr lang="en-US" dirty="0"/>
              <a:t>	</a:t>
            </a:r>
            <a:r>
              <a:rPr lang="en-US" dirty="0" err="1"/>
              <a:t>int</a:t>
            </a:r>
            <a:r>
              <a:rPr lang="en-US" dirty="0"/>
              <a:t> i=54;</a:t>
            </a:r>
          </a:p>
          <a:p>
            <a:pPr marL="0" indent="0">
              <a:buNone/>
            </a:pPr>
            <a:r>
              <a:rPr lang="en-US" dirty="0"/>
              <a:t>	</a:t>
            </a:r>
            <a:r>
              <a:rPr lang="en-US" dirty="0" err="1"/>
              <a:t>int</a:t>
            </a:r>
            <a:r>
              <a:rPr lang="en-US" dirty="0"/>
              <a:t> *</a:t>
            </a:r>
            <a:r>
              <a:rPr lang="en-US" dirty="0" err="1"/>
              <a:t>ptr</a:t>
            </a:r>
            <a:r>
              <a:rPr lang="en-US" dirty="0"/>
              <a:t>;</a:t>
            </a:r>
          </a:p>
          <a:p>
            <a:pPr marL="0" indent="0">
              <a:buNone/>
            </a:pPr>
            <a:r>
              <a:rPr lang="en-US" dirty="0"/>
              <a:t>	</a:t>
            </a:r>
            <a:r>
              <a:rPr lang="en-US" dirty="0" err="1"/>
              <a:t>ptr</a:t>
            </a:r>
            <a:r>
              <a:rPr lang="en-US" dirty="0"/>
              <a:t>=&amp;i;</a:t>
            </a:r>
          </a:p>
          <a:p>
            <a:pPr marL="0" indent="0">
              <a:buNone/>
            </a:pPr>
            <a:r>
              <a:rPr lang="en-US" dirty="0"/>
              <a:t>	</a:t>
            </a:r>
            <a:r>
              <a:rPr lang="en-US" dirty="0" err="1"/>
              <a:t>printf</a:t>
            </a:r>
            <a:r>
              <a:rPr lang="en-US" dirty="0"/>
              <a:t>("Value of i= %d \n address of i=%x ",i,&amp;</a:t>
            </a:r>
            <a:r>
              <a:rPr lang="en-US" dirty="0" err="1"/>
              <a:t>ptr</a:t>
            </a:r>
            <a:r>
              <a:rPr lang="en-US" dirty="0"/>
              <a:t>);</a:t>
            </a:r>
          </a:p>
          <a:p>
            <a:pPr marL="0" indent="0">
              <a:buNone/>
            </a:pPr>
            <a:endParaRPr lang="en-US" dirty="0"/>
          </a:p>
          <a:p>
            <a:pPr marL="0" indent="0">
              <a:buNone/>
            </a:pPr>
            <a:r>
              <a:rPr lang="en-US" dirty="0" err="1"/>
              <a:t>getch</a:t>
            </a:r>
            <a:r>
              <a:rPr lang="en-US" dirty="0"/>
              <a:t>();</a:t>
            </a:r>
          </a:p>
          <a:p>
            <a:pPr marL="0" indent="0">
              <a:buNone/>
            </a:pPr>
            <a:r>
              <a:rPr lang="en-US" dirty="0"/>
              <a:t>}</a:t>
            </a:r>
          </a:p>
          <a:p>
            <a:endParaRPr lang="en-US" dirty="0"/>
          </a:p>
        </p:txBody>
      </p:sp>
    </p:spTree>
    <p:extLst>
      <p:ext uri="{BB962C8B-B14F-4D97-AF65-F5344CB8AC3E}">
        <p14:creationId xmlns:p14="http://schemas.microsoft.com/office/powerpoint/2010/main" val="1630519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u="sng" dirty="0"/>
              <a:t>Counting the number of vowels in a string using pointers</a:t>
            </a:r>
          </a:p>
        </p:txBody>
      </p:sp>
      <p:sp>
        <p:nvSpPr>
          <p:cNvPr id="3" name="Content Placeholder 2"/>
          <p:cNvSpPr>
            <a:spLocks noGrp="1"/>
          </p:cNvSpPr>
          <p:nvPr>
            <p:ph idx="1"/>
          </p:nvPr>
        </p:nvSpPr>
        <p:spPr>
          <a:xfrm>
            <a:off x="457200" y="1295400"/>
            <a:ext cx="8229600" cy="5486400"/>
          </a:xfrm>
        </p:spPr>
        <p:txBody>
          <a:bodyPr>
            <a:normAutofit fontScale="92500" lnSpcReduction="20000"/>
          </a:bodyPr>
          <a:lstStyle/>
          <a:p>
            <a:pPr marL="0" indent="0">
              <a:buNone/>
            </a:pPr>
            <a:r>
              <a:rPr lang="en-US" sz="1800" dirty="0"/>
              <a:t>void main()</a:t>
            </a:r>
          </a:p>
          <a:p>
            <a:pPr marL="0" indent="0">
              <a:buNone/>
            </a:pPr>
            <a:r>
              <a:rPr lang="en-US" sz="1800" dirty="0"/>
              <a:t>{</a:t>
            </a:r>
          </a:p>
          <a:p>
            <a:pPr marL="0" indent="0">
              <a:buNone/>
            </a:pPr>
            <a:r>
              <a:rPr lang="en-US" sz="1800" dirty="0"/>
              <a:t>char *</a:t>
            </a:r>
            <a:r>
              <a:rPr lang="en-US" sz="1800" dirty="0" err="1"/>
              <a:t>ptr</a:t>
            </a:r>
            <a:r>
              <a:rPr lang="en-US" sz="1800" dirty="0"/>
              <a:t>;			</a:t>
            </a:r>
            <a:r>
              <a:rPr lang="en-US" sz="1900" b="1" dirty="0">
                <a:solidFill>
                  <a:srgbClr val="00B050"/>
                </a:solidFill>
              </a:rPr>
              <a:t>\\ declare a character pointer variable.</a:t>
            </a:r>
          </a:p>
          <a:p>
            <a:pPr marL="0" indent="0">
              <a:buNone/>
            </a:pPr>
            <a:r>
              <a:rPr lang="en-US" sz="1800" dirty="0"/>
              <a:t>char word[10];</a:t>
            </a:r>
          </a:p>
          <a:p>
            <a:pPr marL="0" indent="0">
              <a:buNone/>
            </a:pPr>
            <a:r>
              <a:rPr lang="en-US" sz="1800" dirty="0" err="1"/>
              <a:t>int</a:t>
            </a:r>
            <a:r>
              <a:rPr lang="en-US" sz="1800" dirty="0"/>
              <a:t> </a:t>
            </a:r>
            <a:r>
              <a:rPr lang="en-US" sz="1800" dirty="0" err="1"/>
              <a:t>i,vowcnt</a:t>
            </a:r>
            <a:r>
              <a:rPr lang="en-US" sz="1800" dirty="0"/>
              <a:t>=0;</a:t>
            </a:r>
          </a:p>
          <a:p>
            <a:pPr marL="0" indent="0">
              <a:buNone/>
            </a:pPr>
            <a:r>
              <a:rPr lang="en-US" sz="1800" dirty="0" err="1"/>
              <a:t>printf</a:t>
            </a:r>
            <a:r>
              <a:rPr lang="en-US" sz="1800" dirty="0"/>
              <a:t>(“\</a:t>
            </a:r>
            <a:r>
              <a:rPr lang="en-US" sz="1800" dirty="0" err="1"/>
              <a:t>nEnter</a:t>
            </a:r>
            <a:r>
              <a:rPr lang="en-US" sz="1800" dirty="0"/>
              <a:t>  a word:”);</a:t>
            </a:r>
          </a:p>
          <a:p>
            <a:pPr marL="0" indent="0">
              <a:buNone/>
            </a:pPr>
            <a:r>
              <a:rPr lang="en-US" sz="1800" dirty="0" err="1"/>
              <a:t>scanf</a:t>
            </a:r>
            <a:r>
              <a:rPr lang="en-US" sz="1800" dirty="0"/>
              <a:t>(“%</a:t>
            </a:r>
            <a:r>
              <a:rPr lang="en-US" sz="1800" err="1"/>
              <a:t>s</a:t>
            </a:r>
            <a:r>
              <a:rPr lang="en-US" sz="1800"/>
              <a:t>”,&amp;word</a:t>
            </a:r>
            <a:r>
              <a:rPr lang="en-US" sz="1800" dirty="0"/>
              <a:t>);</a:t>
            </a:r>
          </a:p>
          <a:p>
            <a:pPr marL="0" indent="0">
              <a:buNone/>
            </a:pPr>
            <a:endParaRPr lang="en-US" sz="1800" dirty="0"/>
          </a:p>
          <a:p>
            <a:pPr marL="0" indent="0">
              <a:buNone/>
            </a:pPr>
            <a:r>
              <a:rPr lang="en-US" sz="1800" dirty="0" err="1"/>
              <a:t>ptr</a:t>
            </a:r>
            <a:r>
              <a:rPr lang="en-US" sz="1800" dirty="0"/>
              <a:t>=&amp;word[0];		</a:t>
            </a:r>
            <a:r>
              <a:rPr lang="en-US" sz="1900" b="1" dirty="0">
                <a:solidFill>
                  <a:srgbClr val="00B050"/>
                </a:solidFill>
              </a:rPr>
              <a:t>\\ Assign the characters pointers to the string</a:t>
            </a:r>
          </a:p>
          <a:p>
            <a:pPr marL="0" indent="0">
              <a:buNone/>
            </a:pPr>
            <a:endParaRPr lang="en-US" sz="1800" dirty="0"/>
          </a:p>
          <a:p>
            <a:pPr marL="0" indent="0">
              <a:buNone/>
            </a:pPr>
            <a:r>
              <a:rPr lang="en-US" sz="1800" dirty="0"/>
              <a:t>for(i=0;i&lt;</a:t>
            </a:r>
            <a:r>
              <a:rPr lang="en-US" sz="1800" dirty="0" err="1"/>
              <a:t>strlen</a:t>
            </a:r>
            <a:r>
              <a:rPr lang="en-US" sz="1800" dirty="0"/>
              <a:t>(word);i++)</a:t>
            </a:r>
          </a:p>
          <a:p>
            <a:pPr marL="0" indent="0">
              <a:buNone/>
            </a:pPr>
            <a:r>
              <a:rPr lang="en-US" sz="1800" dirty="0"/>
              <a:t>{</a:t>
            </a:r>
          </a:p>
          <a:p>
            <a:pPr marL="0" indent="0">
              <a:buNone/>
            </a:pPr>
            <a:r>
              <a:rPr lang="en-US" sz="1800" dirty="0"/>
              <a:t>if((*</a:t>
            </a:r>
            <a:r>
              <a:rPr lang="en-US" sz="1800" dirty="0" err="1"/>
              <a:t>ptr</a:t>
            </a:r>
            <a:r>
              <a:rPr lang="en-US" sz="1800" dirty="0"/>
              <a:t>==‘a’)||(*</a:t>
            </a:r>
            <a:r>
              <a:rPr lang="en-US" sz="1800" dirty="0" err="1"/>
              <a:t>ptr</a:t>
            </a:r>
            <a:r>
              <a:rPr lang="en-US" sz="1800" dirty="0"/>
              <a:t>==‘e’)||(*</a:t>
            </a:r>
            <a:r>
              <a:rPr lang="en-US" sz="1800" dirty="0" err="1"/>
              <a:t>ptr</a:t>
            </a:r>
            <a:r>
              <a:rPr lang="en-US" sz="1800" dirty="0"/>
              <a:t>==‘i’)||(*</a:t>
            </a:r>
            <a:r>
              <a:rPr lang="en-US" sz="1800" dirty="0" err="1"/>
              <a:t>ptr</a:t>
            </a:r>
            <a:r>
              <a:rPr lang="en-US" sz="1800" dirty="0"/>
              <a:t>==‘o’)||(*</a:t>
            </a:r>
            <a:r>
              <a:rPr lang="en-US" sz="1800" dirty="0" err="1"/>
              <a:t>ptr</a:t>
            </a:r>
            <a:r>
              <a:rPr lang="en-US" sz="1800" dirty="0"/>
              <a:t>==‘u’)||(*</a:t>
            </a:r>
            <a:r>
              <a:rPr lang="en-US" sz="1800" dirty="0" err="1"/>
              <a:t>ptr</a:t>
            </a:r>
            <a:r>
              <a:rPr lang="en-US" sz="1800" dirty="0"/>
              <a:t>==‘A’)||</a:t>
            </a:r>
          </a:p>
          <a:p>
            <a:pPr marL="0" indent="0">
              <a:buNone/>
            </a:pPr>
            <a:r>
              <a:rPr lang="en-US" sz="1800" dirty="0"/>
              <a:t>(*</a:t>
            </a:r>
            <a:r>
              <a:rPr lang="en-US" sz="1800" dirty="0" err="1"/>
              <a:t>ptr</a:t>
            </a:r>
            <a:r>
              <a:rPr lang="en-US" sz="1800" dirty="0"/>
              <a:t>==‘E’)||(*</a:t>
            </a:r>
            <a:r>
              <a:rPr lang="en-US" sz="1800" dirty="0" err="1"/>
              <a:t>ptr</a:t>
            </a:r>
            <a:r>
              <a:rPr lang="en-US" sz="1800" dirty="0"/>
              <a:t>==‘I’)||(*</a:t>
            </a:r>
            <a:r>
              <a:rPr lang="en-US" sz="1800" dirty="0" err="1"/>
              <a:t>ptr</a:t>
            </a:r>
            <a:r>
              <a:rPr lang="en-US" sz="1800" dirty="0"/>
              <a:t>==‘O’)||(*</a:t>
            </a:r>
            <a:r>
              <a:rPr lang="en-US" sz="1800" dirty="0" err="1"/>
              <a:t>ptr</a:t>
            </a:r>
            <a:r>
              <a:rPr lang="en-US" sz="1800" dirty="0"/>
              <a:t>==‘U’))</a:t>
            </a:r>
          </a:p>
          <a:p>
            <a:pPr marL="0" indent="0">
              <a:buNone/>
            </a:pPr>
            <a:r>
              <a:rPr lang="en-US" sz="1800" dirty="0" err="1"/>
              <a:t>vowcnt</a:t>
            </a:r>
            <a:r>
              <a:rPr lang="en-US" sz="1800" dirty="0"/>
              <a:t>++;      </a:t>
            </a:r>
          </a:p>
          <a:p>
            <a:pPr marL="0" indent="0">
              <a:buNone/>
            </a:pPr>
            <a:r>
              <a:rPr lang="en-US" sz="1800" dirty="0" err="1"/>
              <a:t>ptr</a:t>
            </a:r>
            <a:r>
              <a:rPr lang="en-US" sz="1800" dirty="0"/>
              <a:t>++;</a:t>
            </a:r>
          </a:p>
          <a:p>
            <a:pPr marL="0" indent="0">
              <a:buNone/>
            </a:pPr>
            <a:r>
              <a:rPr lang="en-US" sz="1800" dirty="0"/>
              <a:t>}</a:t>
            </a:r>
          </a:p>
          <a:p>
            <a:pPr marL="0" indent="0">
              <a:buNone/>
            </a:pPr>
            <a:r>
              <a:rPr lang="en-US" sz="1800" dirty="0" err="1"/>
              <a:t>printf</a:t>
            </a:r>
            <a:r>
              <a:rPr lang="en-US" sz="1800" dirty="0"/>
              <a:t>(“\</a:t>
            </a:r>
            <a:r>
              <a:rPr lang="en-US" sz="1800" dirty="0" err="1"/>
              <a:t>nThe</a:t>
            </a:r>
            <a:r>
              <a:rPr lang="en-US" sz="1800" dirty="0"/>
              <a:t> word is:%s\</a:t>
            </a:r>
            <a:r>
              <a:rPr lang="en-US" sz="1800" dirty="0" err="1"/>
              <a:t>nThe</a:t>
            </a:r>
            <a:r>
              <a:rPr lang="en-US" sz="1800" dirty="0"/>
              <a:t> number of vowels in the word is:%d”,</a:t>
            </a:r>
            <a:r>
              <a:rPr lang="en-US" sz="1800" dirty="0" err="1"/>
              <a:t>word,vowcnt</a:t>
            </a:r>
            <a:r>
              <a:rPr lang="en-US" sz="1800" dirty="0"/>
              <a:t>);</a:t>
            </a:r>
          </a:p>
          <a:p>
            <a:pPr marL="0" indent="0">
              <a:buNone/>
            </a:pPr>
            <a:r>
              <a:rPr lang="en-US" sz="1800" dirty="0"/>
              <a:t>}</a:t>
            </a:r>
          </a:p>
          <a:p>
            <a:pPr marL="0" indent="0">
              <a:buNone/>
            </a:pPr>
            <a:endParaRPr lang="en-US" sz="1800" dirty="0"/>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2802357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pPr marL="0" indent="0">
              <a:buNone/>
            </a:pPr>
            <a:r>
              <a:rPr lang="en-US" b="1" dirty="0"/>
              <a:t>Enter a word: Consonants</a:t>
            </a:r>
          </a:p>
          <a:p>
            <a:pPr marL="0" indent="0">
              <a:buNone/>
            </a:pPr>
            <a:r>
              <a:rPr lang="en-US" b="1" dirty="0"/>
              <a:t>The word is consonants</a:t>
            </a:r>
          </a:p>
          <a:p>
            <a:pPr marL="0" indent="0">
              <a:buNone/>
            </a:pPr>
            <a:r>
              <a:rPr lang="en-US" b="1" dirty="0"/>
              <a:t>The number of vowels in the word is :3</a:t>
            </a:r>
          </a:p>
        </p:txBody>
      </p:sp>
    </p:spTree>
    <p:extLst>
      <p:ext uri="{BB962C8B-B14F-4D97-AF65-F5344CB8AC3E}">
        <p14:creationId xmlns:p14="http://schemas.microsoft.com/office/powerpoint/2010/main" val="2460344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85000" lnSpcReduction="20000"/>
          </a:bodyPr>
          <a:lstStyle/>
          <a:p>
            <a:pPr marL="0" indent="0">
              <a:buNone/>
            </a:pPr>
            <a:r>
              <a:rPr lang="en-US" sz="1900" dirty="0"/>
              <a:t>#include &lt;</a:t>
            </a:r>
            <a:r>
              <a:rPr lang="en-US" sz="1900" dirty="0" err="1"/>
              <a:t>stdio.h</a:t>
            </a:r>
            <a:r>
              <a:rPr lang="en-US" sz="1900" dirty="0"/>
              <a:t>&gt;</a:t>
            </a:r>
          </a:p>
          <a:p>
            <a:endParaRPr lang="en-US" sz="1900" dirty="0"/>
          </a:p>
          <a:p>
            <a:pPr marL="0" indent="0">
              <a:buNone/>
            </a:pPr>
            <a:r>
              <a:rPr lang="en-US" sz="1900" dirty="0" err="1"/>
              <a:t>int</a:t>
            </a:r>
            <a:r>
              <a:rPr lang="en-US" sz="1900" dirty="0"/>
              <a:t> main()</a:t>
            </a:r>
          </a:p>
          <a:p>
            <a:pPr marL="0" indent="0">
              <a:buNone/>
            </a:pPr>
            <a:r>
              <a:rPr lang="en-US" sz="1900" dirty="0"/>
              <a:t>{</a:t>
            </a:r>
          </a:p>
          <a:p>
            <a:pPr marL="0" indent="0">
              <a:buNone/>
            </a:pPr>
            <a:r>
              <a:rPr lang="en-US" sz="1900" dirty="0"/>
              <a:t>  </a:t>
            </a:r>
            <a:r>
              <a:rPr lang="en-US" sz="1900" dirty="0" err="1"/>
              <a:t>int</a:t>
            </a:r>
            <a:r>
              <a:rPr lang="en-US" sz="1900" dirty="0"/>
              <a:t> </a:t>
            </a:r>
            <a:r>
              <a:rPr lang="en-US" sz="1900" dirty="0" err="1"/>
              <a:t>my_variable</a:t>
            </a:r>
            <a:r>
              <a:rPr lang="en-US" sz="1900" dirty="0"/>
              <a:t> = 6, </a:t>
            </a:r>
            <a:r>
              <a:rPr lang="en-US" sz="1900" dirty="0" err="1"/>
              <a:t>other_variable</a:t>
            </a:r>
            <a:r>
              <a:rPr lang="en-US" sz="1900" dirty="0"/>
              <a:t> = 10;</a:t>
            </a:r>
          </a:p>
          <a:p>
            <a:pPr marL="0" indent="0">
              <a:buNone/>
            </a:pPr>
            <a:r>
              <a:rPr lang="en-US" sz="1900" dirty="0"/>
              <a:t>  </a:t>
            </a:r>
            <a:r>
              <a:rPr lang="en-US" sz="1900" dirty="0" err="1"/>
              <a:t>int</a:t>
            </a:r>
            <a:r>
              <a:rPr lang="en-US" sz="1900" dirty="0"/>
              <a:t> *</a:t>
            </a:r>
            <a:r>
              <a:rPr lang="en-US" sz="1900" dirty="0" err="1"/>
              <a:t>my_pointer</a:t>
            </a:r>
            <a:r>
              <a:rPr lang="en-US" sz="1900" dirty="0"/>
              <a:t>;</a:t>
            </a:r>
          </a:p>
          <a:p>
            <a:endParaRPr lang="en-US" sz="1900" dirty="0"/>
          </a:p>
          <a:p>
            <a:pPr marL="0" indent="0">
              <a:buNone/>
            </a:pPr>
            <a:r>
              <a:rPr lang="en-US" sz="1900" dirty="0"/>
              <a:t>  </a:t>
            </a:r>
            <a:r>
              <a:rPr lang="en-US" sz="1900" dirty="0" err="1"/>
              <a:t>printf</a:t>
            </a:r>
            <a:r>
              <a:rPr lang="en-US" sz="1900" dirty="0"/>
              <a:t>("the address of </a:t>
            </a:r>
            <a:r>
              <a:rPr lang="en-US" sz="1900" dirty="0" err="1"/>
              <a:t>my_variable</a:t>
            </a:r>
            <a:r>
              <a:rPr lang="en-US" sz="1900" dirty="0"/>
              <a:t> is    : %p\n", &amp;</a:t>
            </a:r>
            <a:r>
              <a:rPr lang="en-US" sz="1900" dirty="0" err="1"/>
              <a:t>my_variable</a:t>
            </a:r>
            <a:r>
              <a:rPr lang="en-US" sz="1900" dirty="0"/>
              <a:t>);</a:t>
            </a:r>
          </a:p>
          <a:p>
            <a:pPr marL="0" indent="0">
              <a:buNone/>
            </a:pPr>
            <a:r>
              <a:rPr lang="en-US" sz="1900" dirty="0"/>
              <a:t>  </a:t>
            </a:r>
            <a:r>
              <a:rPr lang="en-US" sz="1900" dirty="0" err="1"/>
              <a:t>printf</a:t>
            </a:r>
            <a:r>
              <a:rPr lang="en-US" sz="1900" dirty="0"/>
              <a:t>("the address of </a:t>
            </a:r>
            <a:r>
              <a:rPr lang="en-US" sz="1900" dirty="0" err="1"/>
              <a:t>other_variable</a:t>
            </a:r>
            <a:r>
              <a:rPr lang="en-US" sz="1900" dirty="0"/>
              <a:t> is : %p\n", &amp;</a:t>
            </a:r>
            <a:r>
              <a:rPr lang="en-US" sz="1900" dirty="0" err="1"/>
              <a:t>other_variable</a:t>
            </a:r>
            <a:r>
              <a:rPr lang="en-US" sz="1900" dirty="0"/>
              <a:t>);</a:t>
            </a:r>
          </a:p>
          <a:p>
            <a:endParaRPr lang="en-US" sz="1900" dirty="0"/>
          </a:p>
          <a:p>
            <a:pPr marL="0" indent="0">
              <a:buNone/>
            </a:pPr>
            <a:r>
              <a:rPr lang="en-US" sz="1900" dirty="0"/>
              <a:t>  </a:t>
            </a:r>
            <a:r>
              <a:rPr lang="en-US" sz="1900" dirty="0" err="1"/>
              <a:t>my_pointer</a:t>
            </a:r>
            <a:r>
              <a:rPr lang="en-US" sz="1900" dirty="0"/>
              <a:t> = &amp;</a:t>
            </a:r>
            <a:r>
              <a:rPr lang="en-US" sz="1900" dirty="0" err="1"/>
              <a:t>my_variable</a:t>
            </a:r>
            <a:r>
              <a:rPr lang="en-US" sz="1900" dirty="0"/>
              <a:t>;</a:t>
            </a:r>
          </a:p>
          <a:p>
            <a:endParaRPr lang="en-US" sz="1900" dirty="0"/>
          </a:p>
          <a:p>
            <a:pPr marL="0" indent="0">
              <a:buNone/>
            </a:pPr>
            <a:r>
              <a:rPr lang="en-US" sz="1900" dirty="0"/>
              <a:t>  </a:t>
            </a:r>
            <a:r>
              <a:rPr lang="en-US" sz="1900" dirty="0" err="1"/>
              <a:t>printf</a:t>
            </a:r>
            <a:r>
              <a:rPr lang="en-US" sz="1900" dirty="0"/>
              <a:t>("\</a:t>
            </a:r>
            <a:r>
              <a:rPr lang="en-US" sz="1900" dirty="0" err="1"/>
              <a:t>nafter</a:t>
            </a:r>
            <a:r>
              <a:rPr lang="en-US" sz="1900" dirty="0"/>
              <a:t> \"</a:t>
            </a:r>
            <a:r>
              <a:rPr lang="en-US" sz="1900" dirty="0" err="1"/>
              <a:t>my_pointer</a:t>
            </a:r>
            <a:r>
              <a:rPr lang="en-US" sz="1900" dirty="0"/>
              <a:t> = &amp;</a:t>
            </a:r>
            <a:r>
              <a:rPr lang="en-US" sz="1900" dirty="0" err="1"/>
              <a:t>my_variable</a:t>
            </a:r>
            <a:r>
              <a:rPr lang="en-US" sz="1900" dirty="0"/>
              <a:t>\":\n");</a:t>
            </a:r>
          </a:p>
          <a:p>
            <a:pPr marL="0" indent="0">
              <a:buNone/>
            </a:pPr>
            <a:r>
              <a:rPr lang="en-US" sz="1900" dirty="0"/>
              <a:t>  </a:t>
            </a:r>
            <a:r>
              <a:rPr lang="en-US" sz="1900" dirty="0" err="1"/>
              <a:t>printf</a:t>
            </a:r>
            <a:r>
              <a:rPr lang="en-US" sz="1900" dirty="0"/>
              <a:t>("\</a:t>
            </a:r>
            <a:r>
              <a:rPr lang="en-US" sz="1900" dirty="0" err="1"/>
              <a:t>tthe</a:t>
            </a:r>
            <a:r>
              <a:rPr lang="en-US" sz="1900" dirty="0"/>
              <a:t> value of </a:t>
            </a:r>
            <a:r>
              <a:rPr lang="en-US" sz="1900" dirty="0" err="1"/>
              <a:t>my_pointer</a:t>
            </a:r>
            <a:r>
              <a:rPr lang="en-US" sz="1900" dirty="0"/>
              <a:t> is %p\n", </a:t>
            </a:r>
            <a:r>
              <a:rPr lang="en-US" sz="1900" dirty="0" err="1"/>
              <a:t>my_pointer</a:t>
            </a:r>
            <a:r>
              <a:rPr lang="en-US" sz="1900" dirty="0"/>
              <a:t>);</a:t>
            </a:r>
          </a:p>
          <a:p>
            <a:pPr marL="0" indent="0">
              <a:buNone/>
            </a:pPr>
            <a:r>
              <a:rPr lang="en-US" sz="1900" dirty="0"/>
              <a:t>  </a:t>
            </a:r>
            <a:r>
              <a:rPr lang="en-US" sz="1900" dirty="0" err="1"/>
              <a:t>printf</a:t>
            </a:r>
            <a:r>
              <a:rPr lang="en-US" sz="1900" dirty="0"/>
              <a:t>("\</a:t>
            </a:r>
            <a:r>
              <a:rPr lang="en-US" sz="1900" dirty="0" err="1"/>
              <a:t>tthe</a:t>
            </a:r>
            <a:r>
              <a:rPr lang="en-US" sz="1900" dirty="0"/>
              <a:t> value at that address is %d\n", *</a:t>
            </a:r>
            <a:r>
              <a:rPr lang="en-US" sz="1900" dirty="0" err="1"/>
              <a:t>my_pointer</a:t>
            </a:r>
            <a:r>
              <a:rPr lang="en-US" sz="1900" dirty="0"/>
              <a:t>);</a:t>
            </a:r>
          </a:p>
          <a:p>
            <a:endParaRPr lang="en-US" sz="1900" dirty="0"/>
          </a:p>
          <a:p>
            <a:pPr marL="0" indent="0">
              <a:buNone/>
            </a:pPr>
            <a:r>
              <a:rPr lang="en-US" sz="1900" dirty="0"/>
              <a:t>  </a:t>
            </a:r>
            <a:r>
              <a:rPr lang="en-US" sz="1900" dirty="0" err="1"/>
              <a:t>my_pointer</a:t>
            </a:r>
            <a:r>
              <a:rPr lang="en-US" sz="1900" dirty="0"/>
              <a:t> = &amp;</a:t>
            </a:r>
            <a:r>
              <a:rPr lang="en-US" sz="1900" dirty="0" err="1"/>
              <a:t>other_variable</a:t>
            </a:r>
            <a:r>
              <a:rPr lang="en-US" sz="1900" dirty="0"/>
              <a:t>;</a:t>
            </a:r>
          </a:p>
          <a:p>
            <a:endParaRPr lang="en-US" sz="1900" dirty="0"/>
          </a:p>
          <a:p>
            <a:pPr marL="0" indent="0">
              <a:buNone/>
            </a:pPr>
            <a:r>
              <a:rPr lang="en-US" sz="1900" dirty="0"/>
              <a:t>  </a:t>
            </a:r>
            <a:r>
              <a:rPr lang="en-US" sz="1900" dirty="0" err="1"/>
              <a:t>printf</a:t>
            </a:r>
            <a:r>
              <a:rPr lang="en-US" sz="1900" dirty="0"/>
              <a:t>("\</a:t>
            </a:r>
            <a:r>
              <a:rPr lang="en-US" sz="1900" dirty="0" err="1"/>
              <a:t>nafter</a:t>
            </a:r>
            <a:r>
              <a:rPr lang="en-US" sz="1900" dirty="0"/>
              <a:t> \"</a:t>
            </a:r>
            <a:r>
              <a:rPr lang="en-US" sz="1900" dirty="0" err="1"/>
              <a:t>my_pointer</a:t>
            </a:r>
            <a:r>
              <a:rPr lang="en-US" sz="1900" dirty="0"/>
              <a:t> = &amp;</a:t>
            </a:r>
            <a:r>
              <a:rPr lang="en-US" sz="1900" dirty="0" err="1"/>
              <a:t>other_variable</a:t>
            </a:r>
            <a:r>
              <a:rPr lang="en-US" sz="1900" dirty="0"/>
              <a:t>\":\n");</a:t>
            </a:r>
          </a:p>
          <a:p>
            <a:pPr marL="0" indent="0">
              <a:buNone/>
            </a:pPr>
            <a:r>
              <a:rPr lang="en-US" sz="1900" dirty="0"/>
              <a:t>  </a:t>
            </a:r>
            <a:r>
              <a:rPr lang="en-US" sz="1900" dirty="0" err="1"/>
              <a:t>printf</a:t>
            </a:r>
            <a:r>
              <a:rPr lang="en-US" sz="1900" dirty="0"/>
              <a:t>("\</a:t>
            </a:r>
            <a:r>
              <a:rPr lang="en-US" sz="1900" dirty="0" err="1"/>
              <a:t>tthe</a:t>
            </a:r>
            <a:r>
              <a:rPr lang="en-US" sz="1900" dirty="0"/>
              <a:t> value of </a:t>
            </a:r>
            <a:r>
              <a:rPr lang="en-US" sz="1900" dirty="0" err="1"/>
              <a:t>my_pointer</a:t>
            </a:r>
            <a:r>
              <a:rPr lang="en-US" sz="1900" dirty="0"/>
              <a:t> is %p\n", </a:t>
            </a:r>
            <a:r>
              <a:rPr lang="en-US" sz="1900" dirty="0" err="1"/>
              <a:t>my_pointer</a:t>
            </a:r>
            <a:r>
              <a:rPr lang="en-US" sz="1900" dirty="0"/>
              <a:t>);</a:t>
            </a:r>
          </a:p>
          <a:p>
            <a:pPr marL="0" indent="0">
              <a:buNone/>
            </a:pPr>
            <a:r>
              <a:rPr lang="en-US" sz="1900" dirty="0"/>
              <a:t>  </a:t>
            </a:r>
            <a:r>
              <a:rPr lang="en-US" sz="1900" dirty="0" err="1"/>
              <a:t>printf</a:t>
            </a:r>
            <a:r>
              <a:rPr lang="en-US" sz="1900" dirty="0"/>
              <a:t>("\</a:t>
            </a:r>
            <a:r>
              <a:rPr lang="en-US" sz="1900" dirty="0" err="1"/>
              <a:t>tthe</a:t>
            </a:r>
            <a:r>
              <a:rPr lang="en-US" sz="1900" dirty="0"/>
              <a:t> value at that address is %d\n", *</a:t>
            </a:r>
            <a:r>
              <a:rPr lang="en-US" sz="1900" dirty="0" err="1"/>
              <a:t>my_pointer</a:t>
            </a:r>
            <a:r>
              <a:rPr lang="en-US" sz="1900" dirty="0"/>
              <a:t>);</a:t>
            </a:r>
          </a:p>
          <a:p>
            <a:pPr marL="0" indent="0">
              <a:buNone/>
            </a:pPr>
            <a:r>
              <a:rPr lang="en-US" sz="1900" dirty="0"/>
              <a:t>}</a:t>
            </a:r>
          </a:p>
          <a:p>
            <a:pPr marL="0" indent="0">
              <a:buNone/>
            </a:pPr>
            <a:endParaRPr lang="en-US" sz="1600" dirty="0"/>
          </a:p>
        </p:txBody>
      </p:sp>
    </p:spTree>
    <p:extLst>
      <p:ext uri="{BB962C8B-B14F-4D97-AF65-F5344CB8AC3E}">
        <p14:creationId xmlns:p14="http://schemas.microsoft.com/office/powerpoint/2010/main" val="27405103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a:t>
            </a:r>
          </a:p>
        </p:txBody>
      </p:sp>
      <p:pic>
        <p:nvPicPr>
          <p:cNvPr id="4" name="Picture 2" descr="C:\Users\mariumyounus\Desktop\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371600"/>
            <a:ext cx="7696200"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7075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1981200" y="928688"/>
            <a:ext cx="6096000" cy="823912"/>
          </a:xfrm>
          <a:prstGeom prst="rect">
            <a:avLst/>
          </a:prstGeom>
          <a:noFill/>
          <a:ln w="9525" algn="ctr">
            <a:noFill/>
            <a:miter lim="800000"/>
            <a:headEnd/>
            <a:tailEnd/>
          </a:ln>
          <a:effectLst/>
        </p:spPr>
        <p:txBody>
          <a:bodyPr>
            <a:spAutoFit/>
          </a:bodyPr>
          <a:lstStyle/>
          <a:p>
            <a:r>
              <a:rPr lang="en-US" sz="4800" b="1" dirty="0"/>
              <a:t>What is a Pointer?</a:t>
            </a:r>
          </a:p>
        </p:txBody>
      </p:sp>
      <p:sp>
        <p:nvSpPr>
          <p:cNvPr id="6147" name="Text Box 3"/>
          <p:cNvSpPr txBox="1">
            <a:spLocks noChangeArrowheads="1"/>
          </p:cNvSpPr>
          <p:nvPr/>
        </p:nvSpPr>
        <p:spPr bwMode="auto">
          <a:xfrm>
            <a:off x="433388" y="2057400"/>
            <a:ext cx="8253412" cy="822325"/>
          </a:xfrm>
          <a:prstGeom prst="rect">
            <a:avLst/>
          </a:prstGeom>
          <a:noFill/>
          <a:ln w="9525">
            <a:noFill/>
            <a:miter lim="800000"/>
            <a:headEnd/>
            <a:tailEnd/>
          </a:ln>
          <a:effectLst/>
        </p:spPr>
        <p:txBody>
          <a:bodyPr>
            <a:spAutoFit/>
          </a:bodyPr>
          <a:lstStyle/>
          <a:p>
            <a:pPr marL="223838" indent="-223838" eaLnBrk="1" hangingPunct="1">
              <a:buClr>
                <a:schemeClr val="folHlink"/>
              </a:buClr>
              <a:buFont typeface="Wingdings" pitchFamily="2" charset="2"/>
              <a:buChar char="§"/>
            </a:pPr>
            <a:r>
              <a:rPr lang="en-US" sz="2400" dirty="0"/>
              <a:t>A pointer is a variable, which contains the address of a memory location of another variable</a:t>
            </a:r>
          </a:p>
        </p:txBody>
      </p:sp>
      <p:sp>
        <p:nvSpPr>
          <p:cNvPr id="6148" name="Text Box 4"/>
          <p:cNvSpPr txBox="1">
            <a:spLocks noChangeArrowheads="1"/>
          </p:cNvSpPr>
          <p:nvPr/>
        </p:nvSpPr>
        <p:spPr bwMode="auto">
          <a:xfrm>
            <a:off x="457200" y="2895600"/>
            <a:ext cx="7924800" cy="1187450"/>
          </a:xfrm>
          <a:prstGeom prst="rect">
            <a:avLst/>
          </a:prstGeom>
          <a:noFill/>
          <a:ln w="9525">
            <a:noFill/>
            <a:miter lim="800000"/>
            <a:headEnd/>
            <a:tailEnd/>
          </a:ln>
          <a:effectLst/>
        </p:spPr>
        <p:txBody>
          <a:bodyPr>
            <a:spAutoFit/>
          </a:bodyPr>
          <a:lstStyle/>
          <a:p>
            <a:pPr marL="223838" indent="-223838" eaLnBrk="1" hangingPunct="1">
              <a:buClr>
                <a:schemeClr val="folHlink"/>
              </a:buClr>
              <a:buFont typeface="Wingdings" pitchFamily="2" charset="2"/>
              <a:buChar char="§"/>
            </a:pPr>
            <a:r>
              <a:rPr lang="en-US" sz="2400" dirty="0"/>
              <a:t>If one variable contains the address of another variable, the first variable is said to point to the second variable</a:t>
            </a:r>
          </a:p>
        </p:txBody>
      </p:sp>
      <p:sp>
        <p:nvSpPr>
          <p:cNvPr id="6149" name="Text Box 5"/>
          <p:cNvSpPr txBox="1">
            <a:spLocks noChangeArrowheads="1"/>
          </p:cNvSpPr>
          <p:nvPr/>
        </p:nvSpPr>
        <p:spPr bwMode="auto">
          <a:xfrm>
            <a:off x="457200" y="4038600"/>
            <a:ext cx="8305800" cy="822325"/>
          </a:xfrm>
          <a:prstGeom prst="rect">
            <a:avLst/>
          </a:prstGeom>
          <a:noFill/>
          <a:ln w="9525">
            <a:noFill/>
            <a:miter lim="800000"/>
            <a:headEnd/>
            <a:tailEnd/>
          </a:ln>
          <a:effectLst/>
        </p:spPr>
        <p:txBody>
          <a:bodyPr>
            <a:spAutoFit/>
          </a:bodyPr>
          <a:lstStyle/>
          <a:p>
            <a:pPr marL="223838" indent="-223838" eaLnBrk="1" hangingPunct="1">
              <a:buClr>
                <a:schemeClr val="folHlink"/>
              </a:buClr>
              <a:buFont typeface="Wingdings" pitchFamily="2" charset="2"/>
              <a:buChar char="§"/>
            </a:pPr>
            <a:r>
              <a:rPr lang="en-US" sz="2400" dirty="0"/>
              <a:t>A pointer provides an indirect method of accessing the value of a data item</a:t>
            </a:r>
          </a:p>
        </p:txBody>
      </p:sp>
      <p:sp>
        <p:nvSpPr>
          <p:cNvPr id="6150" name="Text Box 6"/>
          <p:cNvSpPr txBox="1">
            <a:spLocks noChangeArrowheads="1"/>
          </p:cNvSpPr>
          <p:nvPr/>
        </p:nvSpPr>
        <p:spPr bwMode="auto">
          <a:xfrm>
            <a:off x="457200" y="4953000"/>
            <a:ext cx="8305800" cy="1187450"/>
          </a:xfrm>
          <a:prstGeom prst="rect">
            <a:avLst/>
          </a:prstGeom>
          <a:noFill/>
          <a:ln w="9525">
            <a:noFill/>
            <a:miter lim="800000"/>
            <a:headEnd/>
            <a:tailEnd/>
          </a:ln>
          <a:effectLst/>
        </p:spPr>
        <p:txBody>
          <a:bodyPr>
            <a:spAutoFit/>
          </a:bodyPr>
          <a:lstStyle/>
          <a:p>
            <a:pPr marL="223838" indent="-223838" eaLnBrk="1" hangingPunct="1">
              <a:buClr>
                <a:schemeClr val="folHlink"/>
              </a:buClr>
              <a:buFont typeface="Wingdings" pitchFamily="2" charset="2"/>
              <a:buChar char="§"/>
            </a:pPr>
            <a:r>
              <a:rPr lang="en-US" sz="2400" dirty="0"/>
              <a:t>Pointers can point to variables of other fundamental data types like </a:t>
            </a:r>
            <a:r>
              <a:rPr lang="en-US" sz="2400" dirty="0" err="1"/>
              <a:t>int</a:t>
            </a:r>
            <a:r>
              <a:rPr lang="en-US" sz="2400" dirty="0"/>
              <a:t>, char, or double or data aggregates like arrays or structures</a:t>
            </a:r>
          </a:p>
        </p:txBody>
      </p:sp>
    </p:spTree>
    <p:extLst>
      <p:ext uri="{BB962C8B-B14F-4D97-AF65-F5344CB8AC3E}">
        <p14:creationId xmlns:p14="http://schemas.microsoft.com/office/powerpoint/2010/main" val="4280215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04800"/>
            <a:ext cx="8229600" cy="6324600"/>
          </a:xfrm>
        </p:spPr>
        <p:txBody>
          <a:bodyPr>
            <a:normAutofit fontScale="40000" lnSpcReduction="20000"/>
          </a:bodyPr>
          <a:lstStyle/>
          <a:p>
            <a:pPr marL="0" indent="0">
              <a:buNone/>
            </a:pPr>
            <a:r>
              <a:rPr lang="en-US" sz="3400" dirty="0"/>
              <a:t>#include&lt;</a:t>
            </a:r>
            <a:r>
              <a:rPr lang="en-US" sz="3400" dirty="0" err="1"/>
              <a:t>stdio.h</a:t>
            </a:r>
            <a:r>
              <a:rPr lang="en-US" sz="3400" dirty="0"/>
              <a:t>&gt; </a:t>
            </a:r>
          </a:p>
          <a:p>
            <a:pPr marL="0" indent="0">
              <a:buNone/>
            </a:pPr>
            <a:endParaRPr lang="en-US" sz="3400" dirty="0"/>
          </a:p>
          <a:p>
            <a:pPr marL="0" indent="0">
              <a:buNone/>
            </a:pPr>
            <a:r>
              <a:rPr lang="en-US" sz="3400" dirty="0" err="1"/>
              <a:t>int</a:t>
            </a:r>
            <a:r>
              <a:rPr lang="en-US" sz="3400" dirty="0"/>
              <a:t> main(void)</a:t>
            </a:r>
          </a:p>
          <a:p>
            <a:pPr marL="0" indent="0">
              <a:buNone/>
            </a:pPr>
            <a:r>
              <a:rPr lang="en-US" sz="3400" dirty="0"/>
              <a:t>{</a:t>
            </a:r>
          </a:p>
          <a:p>
            <a:pPr marL="0" indent="0">
              <a:buNone/>
            </a:pPr>
            <a:r>
              <a:rPr lang="en-US" sz="3400" dirty="0"/>
              <a:t>    char *p1 = "</a:t>
            </a:r>
            <a:r>
              <a:rPr lang="en-US" sz="3400" dirty="0" err="1"/>
              <a:t>Himanshu</a:t>
            </a:r>
            <a:r>
              <a:rPr lang="en-US" sz="3400" dirty="0"/>
              <a:t>";</a:t>
            </a:r>
          </a:p>
          <a:p>
            <a:pPr marL="0" indent="0">
              <a:buNone/>
            </a:pPr>
            <a:r>
              <a:rPr lang="en-US" sz="3400" dirty="0"/>
              <a:t>    char *p2 = "</a:t>
            </a:r>
            <a:r>
              <a:rPr lang="en-US" sz="3400" dirty="0" err="1"/>
              <a:t>Arora</a:t>
            </a:r>
            <a:r>
              <a:rPr lang="en-US" sz="3400" dirty="0"/>
              <a:t>";</a:t>
            </a:r>
          </a:p>
          <a:p>
            <a:pPr marL="0" indent="0">
              <a:buNone/>
            </a:pPr>
            <a:r>
              <a:rPr lang="en-US" sz="3400" dirty="0"/>
              <a:t>    char *p3 = "India"; </a:t>
            </a:r>
          </a:p>
          <a:p>
            <a:pPr marL="0" indent="0">
              <a:buNone/>
            </a:pPr>
            <a:endParaRPr lang="en-US" sz="3400" dirty="0"/>
          </a:p>
          <a:p>
            <a:pPr marL="0" indent="0">
              <a:buNone/>
            </a:pPr>
            <a:r>
              <a:rPr lang="en-US" sz="3400" dirty="0"/>
              <a:t>    char *</a:t>
            </a:r>
            <a:r>
              <a:rPr lang="en-US" sz="3400" dirty="0" err="1"/>
              <a:t>arr</a:t>
            </a:r>
            <a:r>
              <a:rPr lang="en-US" sz="3400" dirty="0"/>
              <a:t>[3]; </a:t>
            </a:r>
          </a:p>
          <a:p>
            <a:pPr marL="0" indent="0">
              <a:buNone/>
            </a:pPr>
            <a:endParaRPr lang="en-US" sz="3400" dirty="0"/>
          </a:p>
          <a:p>
            <a:pPr marL="0" indent="0">
              <a:buNone/>
            </a:pPr>
            <a:r>
              <a:rPr lang="en-US" sz="3400" dirty="0"/>
              <a:t>    </a:t>
            </a:r>
            <a:r>
              <a:rPr lang="en-US" sz="3400" dirty="0" err="1"/>
              <a:t>arr</a:t>
            </a:r>
            <a:r>
              <a:rPr lang="en-US" sz="3400" dirty="0"/>
              <a:t>[0] = p1;</a:t>
            </a:r>
          </a:p>
          <a:p>
            <a:pPr marL="0" indent="0">
              <a:buNone/>
            </a:pPr>
            <a:r>
              <a:rPr lang="en-US" sz="3400" dirty="0"/>
              <a:t>    </a:t>
            </a:r>
            <a:r>
              <a:rPr lang="en-US" sz="3400" dirty="0" err="1"/>
              <a:t>arr</a:t>
            </a:r>
            <a:r>
              <a:rPr lang="en-US" sz="3400" dirty="0"/>
              <a:t>[1] = p2;</a:t>
            </a:r>
          </a:p>
          <a:p>
            <a:pPr marL="0" indent="0">
              <a:buNone/>
            </a:pPr>
            <a:r>
              <a:rPr lang="en-US" sz="3400" dirty="0"/>
              <a:t>    </a:t>
            </a:r>
            <a:r>
              <a:rPr lang="en-US" sz="3400" dirty="0" err="1"/>
              <a:t>arr</a:t>
            </a:r>
            <a:r>
              <a:rPr lang="en-US" sz="3400" dirty="0"/>
              <a:t>[2] = p3; </a:t>
            </a:r>
          </a:p>
          <a:p>
            <a:pPr marL="0" indent="0">
              <a:buNone/>
            </a:pPr>
            <a:endParaRPr lang="en-US" sz="3400" dirty="0"/>
          </a:p>
          <a:p>
            <a:pPr marL="0" indent="0">
              <a:buNone/>
            </a:pPr>
            <a:r>
              <a:rPr lang="en-US" sz="3400" dirty="0"/>
              <a:t>   </a:t>
            </a:r>
            <a:r>
              <a:rPr lang="en-US" sz="3400" dirty="0" err="1"/>
              <a:t>printf</a:t>
            </a:r>
            <a:r>
              <a:rPr lang="en-US" sz="3400" dirty="0"/>
              <a:t>("\n p1 = [%s] \n",p1);</a:t>
            </a:r>
          </a:p>
          <a:p>
            <a:pPr marL="0" indent="0">
              <a:buNone/>
            </a:pPr>
            <a:r>
              <a:rPr lang="en-US" sz="3400" dirty="0"/>
              <a:t>   </a:t>
            </a:r>
            <a:r>
              <a:rPr lang="en-US" sz="3400" dirty="0" err="1"/>
              <a:t>printf</a:t>
            </a:r>
            <a:r>
              <a:rPr lang="en-US" sz="3400" dirty="0"/>
              <a:t>("\n p2 = [%s] \n",p2);</a:t>
            </a:r>
          </a:p>
          <a:p>
            <a:pPr marL="0" indent="0">
              <a:buNone/>
            </a:pPr>
            <a:r>
              <a:rPr lang="en-US" sz="3400" dirty="0"/>
              <a:t>   </a:t>
            </a:r>
            <a:r>
              <a:rPr lang="en-US" sz="3400" dirty="0" err="1"/>
              <a:t>printf</a:t>
            </a:r>
            <a:r>
              <a:rPr lang="en-US" sz="3400" dirty="0"/>
              <a:t>("\n p3 = [%s] \n",p3); </a:t>
            </a:r>
          </a:p>
          <a:p>
            <a:pPr marL="0" indent="0">
              <a:buNone/>
            </a:pPr>
            <a:endParaRPr lang="en-US" sz="3400" dirty="0"/>
          </a:p>
          <a:p>
            <a:pPr marL="0" indent="0">
              <a:buNone/>
            </a:pPr>
            <a:r>
              <a:rPr lang="en-US" sz="3400" dirty="0"/>
              <a:t>   </a:t>
            </a:r>
            <a:r>
              <a:rPr lang="en-US" sz="3400" dirty="0" err="1"/>
              <a:t>printf</a:t>
            </a:r>
            <a:r>
              <a:rPr lang="en-US" sz="3400" dirty="0"/>
              <a:t>("\n </a:t>
            </a:r>
            <a:r>
              <a:rPr lang="en-US" sz="3400" dirty="0" err="1"/>
              <a:t>arr</a:t>
            </a:r>
            <a:r>
              <a:rPr lang="en-US" sz="3400" dirty="0"/>
              <a:t>[0] = [%s] \n",</a:t>
            </a:r>
            <a:r>
              <a:rPr lang="en-US" sz="3400" dirty="0" err="1"/>
              <a:t>arr</a:t>
            </a:r>
            <a:r>
              <a:rPr lang="en-US" sz="3400" dirty="0"/>
              <a:t>[0]);</a:t>
            </a:r>
          </a:p>
          <a:p>
            <a:pPr marL="0" indent="0">
              <a:buNone/>
            </a:pPr>
            <a:r>
              <a:rPr lang="en-US" sz="3400" dirty="0"/>
              <a:t>   </a:t>
            </a:r>
            <a:r>
              <a:rPr lang="en-US" sz="3400" dirty="0" err="1"/>
              <a:t>printf</a:t>
            </a:r>
            <a:r>
              <a:rPr lang="en-US" sz="3400" dirty="0"/>
              <a:t>("\n </a:t>
            </a:r>
            <a:r>
              <a:rPr lang="en-US" sz="3400" dirty="0" err="1"/>
              <a:t>arr</a:t>
            </a:r>
            <a:r>
              <a:rPr lang="en-US" sz="3400" dirty="0"/>
              <a:t>[1] = [%s] \n",</a:t>
            </a:r>
            <a:r>
              <a:rPr lang="en-US" sz="3400" dirty="0" err="1"/>
              <a:t>arr</a:t>
            </a:r>
            <a:r>
              <a:rPr lang="en-US" sz="3400" dirty="0"/>
              <a:t>[1]);</a:t>
            </a:r>
          </a:p>
          <a:p>
            <a:pPr marL="0" indent="0">
              <a:buNone/>
            </a:pPr>
            <a:r>
              <a:rPr lang="en-US" sz="3400" dirty="0"/>
              <a:t>   </a:t>
            </a:r>
            <a:r>
              <a:rPr lang="en-US" sz="3400" dirty="0" err="1"/>
              <a:t>printf</a:t>
            </a:r>
            <a:r>
              <a:rPr lang="en-US" sz="3400" dirty="0"/>
              <a:t>("\n </a:t>
            </a:r>
            <a:r>
              <a:rPr lang="en-US" sz="3400" dirty="0" err="1"/>
              <a:t>arr</a:t>
            </a:r>
            <a:r>
              <a:rPr lang="en-US" sz="3400" dirty="0"/>
              <a:t>[2] = [%s] \n",</a:t>
            </a:r>
            <a:r>
              <a:rPr lang="en-US" sz="3400" dirty="0" err="1"/>
              <a:t>arr</a:t>
            </a:r>
            <a:r>
              <a:rPr lang="en-US" sz="3400" dirty="0"/>
              <a:t>[2]); </a:t>
            </a:r>
          </a:p>
          <a:p>
            <a:pPr marL="0" indent="0">
              <a:buNone/>
            </a:pPr>
            <a:r>
              <a:rPr lang="en-US" sz="3400" dirty="0"/>
              <a:t>}</a:t>
            </a:r>
          </a:p>
          <a:p>
            <a:pPr marL="0" indent="0">
              <a:buNone/>
            </a:pPr>
            <a:endParaRPr lang="en-US" sz="3400" dirty="0"/>
          </a:p>
          <a:p>
            <a:pPr marL="0" indent="0">
              <a:buNone/>
            </a:pPr>
            <a:r>
              <a:rPr lang="en-US" sz="4000" b="1" dirty="0"/>
              <a:t>Note: </a:t>
            </a:r>
            <a:r>
              <a:rPr lang="en-US" sz="4000" dirty="0"/>
              <a:t>In the above code, we took three pointers pointing to three strings. Then we declared an array that can contain three pointers. We assigned the pointers ‘p1′, ‘p2′ and ‘p3′ to the 0,1 and 2 index of array.</a:t>
            </a:r>
          </a:p>
          <a:p>
            <a:pPr marL="0" indent="0">
              <a:buNone/>
            </a:pPr>
            <a:endParaRPr lang="en-US" dirty="0"/>
          </a:p>
        </p:txBody>
      </p:sp>
    </p:spTree>
    <p:extLst>
      <p:ext uri="{BB962C8B-B14F-4D97-AF65-F5344CB8AC3E}">
        <p14:creationId xmlns:p14="http://schemas.microsoft.com/office/powerpoint/2010/main" val="563329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219200"/>
            <a:ext cx="7848600" cy="518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303437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Structure program using  pointer</a:t>
            </a:r>
            <a:br>
              <a:rPr lang="en-US" dirty="0"/>
            </a:br>
            <a:endParaRPr lang="en-US" dirty="0"/>
          </a:p>
        </p:txBody>
      </p:sp>
      <p:sp>
        <p:nvSpPr>
          <p:cNvPr id="3" name="Content Placeholder 2"/>
          <p:cNvSpPr>
            <a:spLocks noGrp="1"/>
          </p:cNvSpPr>
          <p:nvPr>
            <p:ph idx="1"/>
          </p:nvPr>
        </p:nvSpPr>
        <p:spPr>
          <a:xfrm>
            <a:off x="533400" y="838200"/>
            <a:ext cx="8153400" cy="5867400"/>
          </a:xfrm>
        </p:spPr>
        <p:txBody>
          <a:bodyPr>
            <a:normAutofit fontScale="70000" lnSpcReduction="20000"/>
          </a:bodyPr>
          <a:lstStyle/>
          <a:p>
            <a:pPr marL="0" indent="0">
              <a:buNone/>
            </a:pPr>
            <a:r>
              <a:rPr lang="en-US" dirty="0"/>
              <a:t>#include&lt;</a:t>
            </a:r>
            <a:r>
              <a:rPr lang="en-US" dirty="0" err="1"/>
              <a:t>conio.h</a:t>
            </a:r>
            <a:r>
              <a:rPr lang="en-US" dirty="0"/>
              <a:t>&gt;</a:t>
            </a:r>
          </a:p>
          <a:p>
            <a:pPr marL="0" indent="0">
              <a:buNone/>
            </a:pPr>
            <a:r>
              <a:rPr lang="en-US" dirty="0"/>
              <a:t>#include&lt;</a:t>
            </a:r>
            <a:r>
              <a:rPr lang="en-US" dirty="0" err="1"/>
              <a:t>stdio.h</a:t>
            </a:r>
            <a:r>
              <a:rPr lang="en-US" dirty="0"/>
              <a:t>&gt;</a:t>
            </a:r>
          </a:p>
          <a:p>
            <a:pPr marL="0" indent="0">
              <a:buNone/>
            </a:pPr>
            <a:r>
              <a:rPr lang="en-US" dirty="0"/>
              <a:t> </a:t>
            </a:r>
            <a:r>
              <a:rPr lang="en-US" dirty="0" err="1"/>
              <a:t>struct</a:t>
            </a:r>
            <a:r>
              <a:rPr lang="en-US" dirty="0"/>
              <a:t> book{</a:t>
            </a:r>
          </a:p>
          <a:p>
            <a:pPr marL="0" indent="0">
              <a:buNone/>
            </a:pPr>
            <a:r>
              <a:rPr lang="en-US" dirty="0"/>
              <a:t>		char name[25];</a:t>
            </a:r>
          </a:p>
          <a:p>
            <a:pPr marL="0" indent="0">
              <a:buNone/>
            </a:pPr>
            <a:r>
              <a:rPr lang="en-US" dirty="0"/>
              <a:t>		char </a:t>
            </a:r>
            <a:r>
              <a:rPr lang="en-US" dirty="0" err="1"/>
              <a:t>auth</a:t>
            </a:r>
            <a:r>
              <a:rPr lang="en-US" dirty="0"/>
              <a:t>[25];</a:t>
            </a:r>
          </a:p>
          <a:p>
            <a:pPr marL="0" indent="0">
              <a:buNone/>
            </a:pPr>
            <a:r>
              <a:rPr lang="en-US" dirty="0"/>
              <a:t>		int </a:t>
            </a:r>
            <a:r>
              <a:rPr lang="en-US" dirty="0" err="1"/>
              <a:t>callno</a:t>
            </a:r>
            <a:r>
              <a:rPr lang="en-US" dirty="0"/>
              <a:t>;</a:t>
            </a:r>
          </a:p>
          <a:p>
            <a:pPr marL="0" indent="0">
              <a:buNone/>
            </a:pPr>
            <a:r>
              <a:rPr lang="en-US" dirty="0"/>
              <a:t> };</a:t>
            </a:r>
          </a:p>
          <a:p>
            <a:pPr marL="0" indent="0">
              <a:buNone/>
            </a:pPr>
            <a:r>
              <a:rPr lang="en-US" dirty="0"/>
              <a:t> void main()</a:t>
            </a:r>
          </a:p>
          <a:p>
            <a:pPr marL="0" indent="0">
              <a:buNone/>
            </a:pPr>
            <a:r>
              <a:rPr lang="en-US" dirty="0"/>
              <a:t> {</a:t>
            </a:r>
          </a:p>
          <a:p>
            <a:pPr marL="0" indent="0">
              <a:buNone/>
            </a:pPr>
            <a:r>
              <a:rPr lang="en-US" dirty="0"/>
              <a:t>   </a:t>
            </a:r>
            <a:r>
              <a:rPr lang="en-US" dirty="0" err="1"/>
              <a:t>clrscr</a:t>
            </a:r>
            <a:r>
              <a:rPr lang="en-US" dirty="0"/>
              <a:t>();</a:t>
            </a:r>
          </a:p>
          <a:p>
            <a:pPr marL="0" indent="0">
              <a:buNone/>
            </a:pPr>
            <a:r>
              <a:rPr lang="en-US" dirty="0"/>
              <a:t>	</a:t>
            </a:r>
            <a:r>
              <a:rPr lang="en-US" dirty="0" err="1"/>
              <a:t>struct</a:t>
            </a:r>
            <a:r>
              <a:rPr lang="en-US" dirty="0"/>
              <a:t> book b1={"Let us C","YPK",101};</a:t>
            </a:r>
          </a:p>
          <a:p>
            <a:pPr marL="0" indent="0">
              <a:buNone/>
            </a:pPr>
            <a:r>
              <a:rPr lang="en-US" dirty="0"/>
              <a:t>	</a:t>
            </a:r>
            <a:r>
              <a:rPr lang="en-US" dirty="0" err="1"/>
              <a:t>struct</a:t>
            </a:r>
            <a:r>
              <a:rPr lang="en-US" dirty="0"/>
              <a:t> book *</a:t>
            </a:r>
            <a:r>
              <a:rPr lang="en-US" dirty="0" err="1"/>
              <a:t>ptr</a:t>
            </a:r>
            <a:r>
              <a:rPr lang="en-US" dirty="0"/>
              <a:t>;</a:t>
            </a:r>
          </a:p>
          <a:p>
            <a:pPr marL="0" indent="0">
              <a:buNone/>
            </a:pPr>
            <a:r>
              <a:rPr lang="en-US" dirty="0"/>
              <a:t>	</a:t>
            </a:r>
            <a:r>
              <a:rPr lang="en-US" dirty="0" err="1"/>
              <a:t>ptr</a:t>
            </a:r>
            <a:r>
              <a:rPr lang="en-US" dirty="0"/>
              <a:t>=&amp;b1;</a:t>
            </a:r>
          </a:p>
          <a:p>
            <a:pPr marL="0" indent="0">
              <a:buNone/>
            </a:pPr>
            <a:r>
              <a:rPr lang="en-US" dirty="0"/>
              <a:t>	</a:t>
            </a:r>
            <a:r>
              <a:rPr lang="en-US" dirty="0" err="1"/>
              <a:t>printf</a:t>
            </a:r>
            <a:r>
              <a:rPr lang="en-US" dirty="0"/>
              <a:t>("\n %s %s %d",b1.name,b1.auth,b1.callno);</a:t>
            </a:r>
          </a:p>
          <a:p>
            <a:pPr marL="0" indent="0">
              <a:buNone/>
            </a:pPr>
            <a:r>
              <a:rPr lang="en-US" dirty="0"/>
              <a:t>	</a:t>
            </a:r>
            <a:r>
              <a:rPr lang="en-US" dirty="0" err="1"/>
              <a:t>printf</a:t>
            </a:r>
            <a:r>
              <a:rPr lang="en-US" dirty="0"/>
              <a:t>("\n %s %s %d",</a:t>
            </a:r>
            <a:r>
              <a:rPr lang="en-US" dirty="0" err="1"/>
              <a:t>ptr</a:t>
            </a:r>
            <a:r>
              <a:rPr lang="en-US" dirty="0"/>
              <a:t>-&gt;</a:t>
            </a:r>
            <a:r>
              <a:rPr lang="en-US" dirty="0" err="1"/>
              <a:t>name,ptr</a:t>
            </a:r>
            <a:r>
              <a:rPr lang="en-US" dirty="0"/>
              <a:t>-&gt;</a:t>
            </a:r>
            <a:r>
              <a:rPr lang="en-US" dirty="0" err="1"/>
              <a:t>auth,ptr</a:t>
            </a:r>
            <a:r>
              <a:rPr lang="en-US" dirty="0"/>
              <a:t>-&gt;</a:t>
            </a:r>
            <a:r>
              <a:rPr lang="en-US" dirty="0" err="1"/>
              <a:t>callno</a:t>
            </a:r>
            <a:r>
              <a:rPr lang="en-US" dirty="0"/>
              <a:t>);</a:t>
            </a:r>
          </a:p>
          <a:p>
            <a:pPr marL="0" indent="0">
              <a:buNone/>
            </a:pPr>
            <a:r>
              <a:rPr lang="en-US" dirty="0"/>
              <a:t>   </a:t>
            </a:r>
            <a:r>
              <a:rPr lang="en-US" dirty="0" err="1"/>
              <a:t>getch</a:t>
            </a:r>
            <a:r>
              <a:rPr lang="en-US" dirty="0"/>
              <a:t>();</a:t>
            </a:r>
          </a:p>
          <a:p>
            <a:pPr marL="0" indent="0">
              <a:buNone/>
            </a:pPr>
            <a:r>
              <a:rPr lang="en-US" dirty="0"/>
              <a:t> }</a:t>
            </a:r>
          </a:p>
          <a:p>
            <a:pPr marL="0" indent="0">
              <a:buNone/>
            </a:pPr>
            <a:r>
              <a:rPr lang="en-US" sz="3400" b="1" dirty="0" err="1"/>
              <a:t>NOTE:Structure</a:t>
            </a:r>
            <a:r>
              <a:rPr lang="en-US" sz="3400" b="1" dirty="0"/>
              <a:t> pointer member can also be accessed </a:t>
            </a:r>
          </a:p>
          <a:p>
            <a:pPr marL="0" indent="0">
              <a:buNone/>
            </a:pPr>
            <a:r>
              <a:rPr lang="en-US" sz="3400" b="1" dirty="0"/>
              <a:t>using</a:t>
            </a:r>
            <a:r>
              <a:rPr lang="en-US" sz="4000" b="1" dirty="0"/>
              <a:t> </a:t>
            </a:r>
            <a:r>
              <a:rPr lang="en-US" sz="4000" b="1" dirty="0">
                <a:solidFill>
                  <a:srgbClr val="7030A0"/>
                </a:solidFill>
              </a:rPr>
              <a:t>-&gt;</a:t>
            </a:r>
            <a:r>
              <a:rPr lang="en-US" sz="3400" b="1" dirty="0"/>
              <a:t> operator.</a:t>
            </a:r>
          </a:p>
          <a:p>
            <a:pPr marL="0" indent="0" algn="ctr">
              <a:buNone/>
            </a:pPr>
            <a:r>
              <a:rPr lang="en-US" sz="3400" b="1" dirty="0"/>
              <a:t>(*</a:t>
            </a:r>
            <a:r>
              <a:rPr lang="en-US" sz="3400" b="1" dirty="0" err="1"/>
              <a:t>ptr</a:t>
            </a:r>
            <a:r>
              <a:rPr lang="en-US" sz="3400" b="1" dirty="0"/>
              <a:t>).name is same as    </a:t>
            </a:r>
            <a:r>
              <a:rPr lang="en-US" sz="3400" b="1" dirty="0" err="1"/>
              <a:t>ptr</a:t>
            </a:r>
            <a:r>
              <a:rPr lang="en-US" sz="3400" b="1" dirty="0"/>
              <a:t>-&gt;name  </a:t>
            </a:r>
          </a:p>
          <a:p>
            <a:pPr marL="0" indent="0" algn="ctr">
              <a:buNone/>
            </a:pPr>
            <a:r>
              <a:rPr lang="en-US" sz="3400" b="1" dirty="0"/>
              <a:t>(*</a:t>
            </a:r>
            <a:r>
              <a:rPr lang="en-US" sz="3400" b="1" dirty="0" err="1"/>
              <a:t>ptr</a:t>
            </a:r>
            <a:r>
              <a:rPr lang="en-US" sz="3400" b="1" dirty="0"/>
              <a:t>).</a:t>
            </a:r>
            <a:r>
              <a:rPr lang="en-US" sz="3400" b="1" dirty="0" err="1"/>
              <a:t>auth</a:t>
            </a:r>
            <a:r>
              <a:rPr lang="en-US" sz="3400" b="1" dirty="0"/>
              <a:t> is same as    </a:t>
            </a:r>
            <a:r>
              <a:rPr lang="en-US" sz="3400" b="1" dirty="0" err="1"/>
              <a:t>ptr</a:t>
            </a:r>
            <a:r>
              <a:rPr lang="en-US" sz="3400" b="1" dirty="0"/>
              <a:t>-&gt;</a:t>
            </a:r>
            <a:r>
              <a:rPr lang="en-US" sz="3400" b="1" dirty="0" err="1"/>
              <a:t>auth</a:t>
            </a:r>
            <a:r>
              <a:rPr lang="en-US" sz="3400" b="1" dirty="0"/>
              <a:t>  </a:t>
            </a:r>
          </a:p>
          <a:p>
            <a:pPr marL="0" indent="0" algn="ctr">
              <a:buNone/>
            </a:pPr>
            <a:r>
              <a:rPr lang="en-US" sz="3400" b="1" dirty="0"/>
              <a:t>(*</a:t>
            </a:r>
            <a:r>
              <a:rPr lang="en-US" sz="3400" b="1" dirty="0" err="1"/>
              <a:t>ptr</a:t>
            </a:r>
            <a:r>
              <a:rPr lang="en-US" sz="3400" b="1" dirty="0"/>
              <a:t>).</a:t>
            </a:r>
            <a:r>
              <a:rPr lang="en-US" sz="3400" b="1" dirty="0" err="1"/>
              <a:t>callno</a:t>
            </a:r>
            <a:r>
              <a:rPr lang="en-US" sz="3400" b="1" dirty="0"/>
              <a:t> is same as    </a:t>
            </a:r>
            <a:r>
              <a:rPr lang="en-US" sz="3400" b="1" dirty="0" err="1"/>
              <a:t>ptr</a:t>
            </a:r>
            <a:r>
              <a:rPr lang="en-US" sz="3400" b="1" dirty="0"/>
              <a:t>-&gt;</a:t>
            </a:r>
            <a:r>
              <a:rPr lang="en-US" sz="3400" b="1" dirty="0" err="1"/>
              <a:t>callno</a:t>
            </a:r>
            <a:r>
              <a:rPr lang="en-US" sz="3400" b="1" dirty="0"/>
              <a:t> </a:t>
            </a:r>
          </a:p>
          <a:p>
            <a:pPr marL="0" indent="0" algn="ctr">
              <a:buNone/>
            </a:pPr>
            <a:endParaRPr lang="en-US" sz="3400" b="1" dirty="0"/>
          </a:p>
        </p:txBody>
      </p:sp>
    </p:spTree>
    <p:extLst>
      <p:ext uri="{BB962C8B-B14F-4D97-AF65-F5344CB8AC3E}">
        <p14:creationId xmlns:p14="http://schemas.microsoft.com/office/powerpoint/2010/main" val="1689906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1079500" y="990600"/>
            <a:ext cx="8064500" cy="762000"/>
          </a:xfrm>
          <a:prstGeom prst="rect">
            <a:avLst/>
          </a:prstGeom>
          <a:noFill/>
          <a:ln w="9525" algn="ctr">
            <a:noFill/>
            <a:miter lim="800000"/>
            <a:headEnd/>
            <a:tailEnd/>
          </a:ln>
          <a:effectLst/>
        </p:spPr>
        <p:txBody>
          <a:bodyPr>
            <a:spAutoFit/>
          </a:bodyPr>
          <a:lstStyle/>
          <a:p>
            <a:r>
              <a:rPr lang="en-US" sz="4400" b="1"/>
              <a:t>What are Pointers used for?</a:t>
            </a:r>
          </a:p>
        </p:txBody>
      </p:sp>
      <p:sp>
        <p:nvSpPr>
          <p:cNvPr id="7171" name="Text Box 3"/>
          <p:cNvSpPr txBox="1">
            <a:spLocks noChangeArrowheads="1"/>
          </p:cNvSpPr>
          <p:nvPr/>
        </p:nvSpPr>
        <p:spPr bwMode="auto">
          <a:xfrm>
            <a:off x="536575" y="2147888"/>
            <a:ext cx="8607425" cy="519112"/>
          </a:xfrm>
          <a:prstGeom prst="rect">
            <a:avLst/>
          </a:prstGeom>
          <a:noFill/>
          <a:ln w="9525">
            <a:noFill/>
            <a:miter lim="800000"/>
            <a:headEnd/>
            <a:tailEnd/>
          </a:ln>
          <a:effectLst/>
        </p:spPr>
        <p:txBody>
          <a:bodyPr>
            <a:spAutoFit/>
          </a:bodyPr>
          <a:lstStyle/>
          <a:p>
            <a:pPr eaLnBrk="1" hangingPunct="1"/>
            <a:r>
              <a:rPr lang="en-US" sz="2800"/>
              <a:t>Some situations where pointers can be used are -</a:t>
            </a:r>
          </a:p>
        </p:txBody>
      </p:sp>
      <p:sp>
        <p:nvSpPr>
          <p:cNvPr id="7172" name="Text Box 4"/>
          <p:cNvSpPr txBox="1">
            <a:spLocks noChangeArrowheads="1"/>
          </p:cNvSpPr>
          <p:nvPr/>
        </p:nvSpPr>
        <p:spPr bwMode="auto">
          <a:xfrm>
            <a:off x="838200" y="2827338"/>
            <a:ext cx="6716713" cy="457200"/>
          </a:xfrm>
          <a:prstGeom prst="rect">
            <a:avLst/>
          </a:prstGeom>
          <a:noFill/>
          <a:ln w="9525">
            <a:noFill/>
            <a:miter lim="800000"/>
            <a:headEnd/>
            <a:tailEnd/>
          </a:ln>
          <a:effectLst/>
        </p:spPr>
        <p:txBody>
          <a:bodyPr wrap="none">
            <a:spAutoFit/>
          </a:bodyPr>
          <a:lstStyle/>
          <a:p>
            <a:pPr eaLnBrk="1" hangingPunct="1">
              <a:buClr>
                <a:schemeClr val="folHlink"/>
              </a:buClr>
              <a:buFont typeface="Wingdings" pitchFamily="2" charset="2"/>
              <a:buChar char="§"/>
            </a:pPr>
            <a:r>
              <a:rPr lang="en-US" sz="2400">
                <a:solidFill>
                  <a:srgbClr val="FF66FF"/>
                </a:solidFill>
              </a:rPr>
              <a:t> </a:t>
            </a:r>
            <a:r>
              <a:rPr lang="en-US" sz="2400"/>
              <a:t>To return more than one value from a function</a:t>
            </a:r>
          </a:p>
        </p:txBody>
      </p:sp>
      <p:sp>
        <p:nvSpPr>
          <p:cNvPr id="7173" name="Text Box 5"/>
          <p:cNvSpPr txBox="1">
            <a:spLocks noChangeArrowheads="1"/>
          </p:cNvSpPr>
          <p:nvPr/>
        </p:nvSpPr>
        <p:spPr bwMode="auto">
          <a:xfrm>
            <a:off x="838200" y="3348038"/>
            <a:ext cx="7696200" cy="822325"/>
          </a:xfrm>
          <a:prstGeom prst="rect">
            <a:avLst/>
          </a:prstGeom>
          <a:noFill/>
          <a:ln w="9525">
            <a:noFill/>
            <a:miter lim="800000"/>
            <a:headEnd/>
            <a:tailEnd/>
          </a:ln>
          <a:effectLst/>
        </p:spPr>
        <p:txBody>
          <a:bodyPr>
            <a:spAutoFit/>
          </a:bodyPr>
          <a:lstStyle/>
          <a:p>
            <a:pPr marL="223838" indent="-223838" eaLnBrk="1" hangingPunct="1">
              <a:buClr>
                <a:schemeClr val="folHlink"/>
              </a:buClr>
              <a:buFont typeface="Wingdings" pitchFamily="2" charset="2"/>
              <a:buChar char="§"/>
            </a:pPr>
            <a:r>
              <a:rPr lang="en-US" sz="2400"/>
              <a:t>To pass arrays and strings more conveniently from one function to another</a:t>
            </a:r>
          </a:p>
        </p:txBody>
      </p:sp>
      <p:sp>
        <p:nvSpPr>
          <p:cNvPr id="7174" name="Text Box 6"/>
          <p:cNvSpPr txBox="1">
            <a:spLocks noChangeArrowheads="1"/>
          </p:cNvSpPr>
          <p:nvPr/>
        </p:nvSpPr>
        <p:spPr bwMode="auto">
          <a:xfrm>
            <a:off x="838200" y="4233863"/>
            <a:ext cx="7923213" cy="822325"/>
          </a:xfrm>
          <a:prstGeom prst="rect">
            <a:avLst/>
          </a:prstGeom>
          <a:noFill/>
          <a:ln w="9525">
            <a:noFill/>
            <a:miter lim="800000"/>
            <a:headEnd/>
            <a:tailEnd/>
          </a:ln>
          <a:effectLst/>
        </p:spPr>
        <p:txBody>
          <a:bodyPr wrap="none">
            <a:spAutoFit/>
          </a:bodyPr>
          <a:lstStyle/>
          <a:p>
            <a:pPr marL="233363" indent="-233363" eaLnBrk="1" hangingPunct="1">
              <a:buClr>
                <a:schemeClr val="folHlink"/>
              </a:buClr>
              <a:buFont typeface="Wingdings" pitchFamily="2" charset="2"/>
              <a:buChar char="§"/>
            </a:pPr>
            <a:r>
              <a:rPr lang="en-US" sz="2400" dirty="0"/>
              <a:t>To manipulate arrays easily by moving pointers to them</a:t>
            </a:r>
            <a:br>
              <a:rPr lang="en-US" sz="2400" dirty="0"/>
            </a:br>
            <a:r>
              <a:rPr lang="en-US" sz="2400" dirty="0"/>
              <a:t>instead of moving the arrays itself</a:t>
            </a:r>
          </a:p>
        </p:txBody>
      </p:sp>
    </p:spTree>
    <p:extLst>
      <p:ext uri="{BB962C8B-B14F-4D97-AF65-F5344CB8AC3E}">
        <p14:creationId xmlns:p14="http://schemas.microsoft.com/office/powerpoint/2010/main" val="135864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2133600" y="928688"/>
            <a:ext cx="6324600" cy="823912"/>
          </a:xfrm>
          <a:prstGeom prst="rect">
            <a:avLst/>
          </a:prstGeom>
          <a:noFill/>
          <a:ln w="9525" algn="ctr">
            <a:noFill/>
            <a:miter lim="800000"/>
            <a:headEnd/>
            <a:tailEnd/>
          </a:ln>
          <a:effectLst/>
        </p:spPr>
        <p:txBody>
          <a:bodyPr>
            <a:spAutoFit/>
          </a:bodyPr>
          <a:lstStyle/>
          <a:p>
            <a:r>
              <a:rPr lang="en-US" sz="4800" b="1"/>
              <a:t>Pointer Variables</a:t>
            </a:r>
          </a:p>
        </p:txBody>
      </p:sp>
      <p:sp>
        <p:nvSpPr>
          <p:cNvPr id="8196" name="Text Box 4"/>
          <p:cNvSpPr txBox="1">
            <a:spLocks noChangeArrowheads="1"/>
          </p:cNvSpPr>
          <p:nvPr/>
        </p:nvSpPr>
        <p:spPr bwMode="auto">
          <a:xfrm>
            <a:off x="533400" y="2362200"/>
            <a:ext cx="8153400" cy="830997"/>
          </a:xfrm>
          <a:prstGeom prst="rect">
            <a:avLst/>
          </a:prstGeom>
          <a:noFill/>
          <a:ln w="9525">
            <a:noFill/>
            <a:miter lim="800000"/>
            <a:headEnd/>
            <a:tailEnd/>
          </a:ln>
          <a:effectLst/>
        </p:spPr>
        <p:txBody>
          <a:bodyPr>
            <a:spAutoFit/>
          </a:bodyPr>
          <a:lstStyle/>
          <a:p>
            <a:pPr marL="223838" indent="-223838" algn="ctr" eaLnBrk="1" hangingPunct="1">
              <a:buClr>
                <a:schemeClr val="folHlink"/>
              </a:buClr>
              <a:buFont typeface="Wingdings" pitchFamily="2" charset="2"/>
              <a:buNone/>
            </a:pPr>
            <a:r>
              <a:rPr lang="en-US" sz="2400" dirty="0"/>
              <a:t>A pointer declaration consists of a base type and a variable  name preceded by an </a:t>
            </a:r>
            <a:r>
              <a:rPr lang="en-US" sz="2400" b="1" dirty="0">
                <a:solidFill>
                  <a:srgbClr val="C00000"/>
                </a:solidFill>
              </a:rPr>
              <a:t>*</a:t>
            </a:r>
          </a:p>
        </p:txBody>
      </p:sp>
      <p:sp>
        <p:nvSpPr>
          <p:cNvPr id="8197" name="Text Box 5"/>
          <p:cNvSpPr txBox="1">
            <a:spLocks noChangeArrowheads="1"/>
          </p:cNvSpPr>
          <p:nvPr/>
        </p:nvSpPr>
        <p:spPr bwMode="auto">
          <a:xfrm>
            <a:off x="914400" y="3581400"/>
            <a:ext cx="4927600" cy="457200"/>
          </a:xfrm>
          <a:prstGeom prst="rect">
            <a:avLst/>
          </a:prstGeom>
          <a:noFill/>
          <a:ln w="9525">
            <a:noFill/>
            <a:miter lim="800000"/>
            <a:headEnd/>
            <a:tailEnd/>
          </a:ln>
          <a:effectLst/>
        </p:spPr>
        <p:txBody>
          <a:bodyPr wrap="none">
            <a:spAutoFit/>
          </a:bodyPr>
          <a:lstStyle/>
          <a:p>
            <a:pPr eaLnBrk="1" hangingPunct="1"/>
            <a:r>
              <a:rPr lang="en-US" sz="2400" b="1" dirty="0"/>
              <a:t> General declaration syntax is :</a:t>
            </a:r>
          </a:p>
        </p:txBody>
      </p:sp>
      <p:sp>
        <p:nvSpPr>
          <p:cNvPr id="8200" name="Text Box 8"/>
          <p:cNvSpPr txBox="1">
            <a:spLocks noChangeArrowheads="1"/>
          </p:cNvSpPr>
          <p:nvPr/>
        </p:nvSpPr>
        <p:spPr bwMode="auto">
          <a:xfrm>
            <a:off x="1066800" y="4876800"/>
            <a:ext cx="2287588" cy="457200"/>
          </a:xfrm>
          <a:prstGeom prst="rect">
            <a:avLst/>
          </a:prstGeom>
          <a:noFill/>
          <a:ln w="9525">
            <a:noFill/>
            <a:miter lim="800000"/>
            <a:headEnd/>
            <a:tailEnd/>
          </a:ln>
          <a:effectLst/>
        </p:spPr>
        <p:txBody>
          <a:bodyPr wrap="none">
            <a:spAutoFit/>
          </a:bodyPr>
          <a:lstStyle/>
          <a:p>
            <a:pPr eaLnBrk="1" hangingPunct="1"/>
            <a:r>
              <a:rPr lang="en-US" sz="2400">
                <a:solidFill>
                  <a:srgbClr val="FFFF00"/>
                </a:solidFill>
              </a:rPr>
              <a:t> </a:t>
            </a:r>
            <a:r>
              <a:rPr lang="en-US" sz="2400" b="1"/>
              <a:t>For Example:</a:t>
            </a:r>
          </a:p>
        </p:txBody>
      </p:sp>
      <p:sp>
        <p:nvSpPr>
          <p:cNvPr id="8201" name="Rectangle 9"/>
          <p:cNvSpPr>
            <a:spLocks noChangeArrowheads="1"/>
          </p:cNvSpPr>
          <p:nvPr/>
        </p:nvSpPr>
        <p:spPr bwMode="auto">
          <a:xfrm>
            <a:off x="3352800" y="4089400"/>
            <a:ext cx="3205163" cy="641350"/>
          </a:xfrm>
          <a:prstGeom prst="rect">
            <a:avLst/>
          </a:prstGeom>
          <a:noFill/>
          <a:ln w="9525">
            <a:noFill/>
            <a:miter lim="800000"/>
            <a:headEnd/>
            <a:tailEnd/>
          </a:ln>
          <a:effectLst/>
        </p:spPr>
        <p:txBody>
          <a:bodyPr wrap="none">
            <a:spAutoFit/>
          </a:bodyPr>
          <a:lstStyle/>
          <a:p>
            <a:r>
              <a:rPr lang="en-US" sz="3600" b="1" dirty="0">
                <a:solidFill>
                  <a:srgbClr val="C00000"/>
                </a:solidFill>
                <a:latin typeface="Courier New" pitchFamily="49" charset="0"/>
              </a:rPr>
              <a:t>type *name;</a:t>
            </a:r>
          </a:p>
        </p:txBody>
      </p:sp>
      <p:sp>
        <p:nvSpPr>
          <p:cNvPr id="8202" name="Rectangle 10"/>
          <p:cNvSpPr>
            <a:spLocks noChangeArrowheads="1"/>
          </p:cNvSpPr>
          <p:nvPr/>
        </p:nvSpPr>
        <p:spPr bwMode="auto">
          <a:xfrm>
            <a:off x="3368675" y="5308600"/>
            <a:ext cx="2930525" cy="641350"/>
          </a:xfrm>
          <a:prstGeom prst="rect">
            <a:avLst/>
          </a:prstGeom>
          <a:noFill/>
          <a:ln w="9525">
            <a:noFill/>
            <a:miter lim="800000"/>
            <a:headEnd/>
            <a:tailEnd/>
          </a:ln>
          <a:effectLst/>
        </p:spPr>
        <p:txBody>
          <a:bodyPr wrap="none">
            <a:spAutoFit/>
          </a:bodyPr>
          <a:lstStyle/>
          <a:p>
            <a:r>
              <a:rPr lang="en-US" sz="3600" b="1" dirty="0" err="1">
                <a:solidFill>
                  <a:srgbClr val="C00000"/>
                </a:solidFill>
                <a:latin typeface="Courier New" pitchFamily="49" charset="0"/>
              </a:rPr>
              <a:t>int</a:t>
            </a:r>
            <a:r>
              <a:rPr lang="en-US" sz="3600" b="1" dirty="0">
                <a:solidFill>
                  <a:srgbClr val="C00000"/>
                </a:solidFill>
                <a:latin typeface="Courier New" pitchFamily="49" charset="0"/>
              </a:rPr>
              <a:t> *var2</a:t>
            </a:r>
            <a:r>
              <a:rPr lang="en-US" sz="3600" b="1" dirty="0">
                <a:solidFill>
                  <a:schemeClr val="hlink"/>
                </a:solidFill>
                <a:latin typeface="Courier New" pitchFamily="49" charset="0"/>
              </a:rPr>
              <a:t>;</a:t>
            </a:r>
          </a:p>
        </p:txBody>
      </p:sp>
    </p:spTree>
    <p:extLst>
      <p:ext uri="{BB962C8B-B14F-4D97-AF65-F5344CB8AC3E}">
        <p14:creationId xmlns:p14="http://schemas.microsoft.com/office/powerpoint/2010/main" val="56054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2057400" y="928688"/>
            <a:ext cx="6553200" cy="823912"/>
          </a:xfrm>
          <a:prstGeom prst="rect">
            <a:avLst/>
          </a:prstGeom>
          <a:noFill/>
          <a:ln w="9525" algn="ctr">
            <a:noFill/>
            <a:miter lim="800000"/>
            <a:headEnd/>
            <a:tailEnd/>
          </a:ln>
          <a:effectLst/>
        </p:spPr>
        <p:txBody>
          <a:bodyPr>
            <a:spAutoFit/>
          </a:bodyPr>
          <a:lstStyle/>
          <a:p>
            <a:r>
              <a:rPr lang="en-US" sz="4800" b="1"/>
              <a:t>Pointer Operators</a:t>
            </a:r>
          </a:p>
        </p:txBody>
      </p:sp>
      <p:sp>
        <p:nvSpPr>
          <p:cNvPr id="9219" name="Text Box 3"/>
          <p:cNvSpPr txBox="1">
            <a:spLocks noChangeArrowheads="1"/>
          </p:cNvSpPr>
          <p:nvPr/>
        </p:nvSpPr>
        <p:spPr bwMode="auto">
          <a:xfrm>
            <a:off x="381000" y="1981200"/>
            <a:ext cx="8534400" cy="822325"/>
          </a:xfrm>
          <a:prstGeom prst="rect">
            <a:avLst/>
          </a:prstGeom>
          <a:noFill/>
          <a:ln w="9525">
            <a:noFill/>
            <a:miter lim="800000"/>
            <a:headEnd/>
            <a:tailEnd/>
          </a:ln>
          <a:effectLst/>
        </p:spPr>
        <p:txBody>
          <a:bodyPr>
            <a:spAutoFit/>
          </a:bodyPr>
          <a:lstStyle/>
          <a:p>
            <a:pPr eaLnBrk="1" hangingPunct="1">
              <a:buClr>
                <a:schemeClr val="folHlink"/>
              </a:buClr>
              <a:buFont typeface="Wingdings" pitchFamily="2" charset="2"/>
              <a:buChar char="§"/>
            </a:pPr>
            <a:r>
              <a:rPr lang="en-US" sz="2400"/>
              <a:t> There are 2 special operators which are used with  pointers</a:t>
            </a:r>
            <a:r>
              <a:rPr lang="en-US" sz="2400">
                <a:solidFill>
                  <a:srgbClr val="FFFF00"/>
                </a:solidFill>
              </a:rPr>
              <a:t> : </a:t>
            </a:r>
          </a:p>
        </p:txBody>
      </p:sp>
      <p:sp>
        <p:nvSpPr>
          <p:cNvPr id="9223" name="Text Box 7"/>
          <p:cNvSpPr txBox="1">
            <a:spLocks noChangeArrowheads="1"/>
          </p:cNvSpPr>
          <p:nvPr/>
        </p:nvSpPr>
        <p:spPr bwMode="auto">
          <a:xfrm>
            <a:off x="381000" y="3124200"/>
            <a:ext cx="8382000" cy="822325"/>
          </a:xfrm>
          <a:prstGeom prst="rect">
            <a:avLst/>
          </a:prstGeom>
          <a:noFill/>
          <a:ln w="9525">
            <a:noFill/>
            <a:miter lim="800000"/>
            <a:headEnd/>
            <a:tailEnd/>
          </a:ln>
          <a:effectLst/>
        </p:spPr>
        <p:txBody>
          <a:bodyPr>
            <a:spAutoFit/>
          </a:bodyPr>
          <a:lstStyle/>
          <a:p>
            <a:pPr marL="223838" indent="-223838" eaLnBrk="1" hangingPunct="1">
              <a:buClr>
                <a:schemeClr val="folHlink"/>
              </a:buClr>
              <a:buFont typeface="Wingdings" pitchFamily="2" charset="2"/>
              <a:buChar char="§"/>
            </a:pPr>
            <a:r>
              <a:rPr lang="en-US" sz="2400"/>
              <a:t>The &amp; operator is a unary operator and it returns the memory address of the operand</a:t>
            </a:r>
          </a:p>
        </p:txBody>
      </p:sp>
      <p:sp>
        <p:nvSpPr>
          <p:cNvPr id="9226" name="Text Box 10"/>
          <p:cNvSpPr txBox="1">
            <a:spLocks noChangeArrowheads="1"/>
          </p:cNvSpPr>
          <p:nvPr/>
        </p:nvSpPr>
        <p:spPr bwMode="auto">
          <a:xfrm>
            <a:off x="457200" y="4572000"/>
            <a:ext cx="8501063" cy="1200329"/>
          </a:xfrm>
          <a:prstGeom prst="rect">
            <a:avLst/>
          </a:prstGeom>
          <a:noFill/>
          <a:ln w="9525">
            <a:noFill/>
            <a:miter lim="800000"/>
            <a:headEnd/>
            <a:tailEnd/>
          </a:ln>
          <a:effectLst/>
        </p:spPr>
        <p:txBody>
          <a:bodyPr>
            <a:spAutoFit/>
          </a:bodyPr>
          <a:lstStyle/>
          <a:p>
            <a:pPr marL="223838" indent="-223838" eaLnBrk="1" hangingPunct="1">
              <a:buClr>
                <a:schemeClr val="folHlink"/>
              </a:buClr>
              <a:buFont typeface="Wingdings" pitchFamily="2" charset="2"/>
              <a:buChar char="§"/>
            </a:pPr>
            <a:r>
              <a:rPr lang="en-US" sz="2400" dirty="0"/>
              <a:t>The second operator </a:t>
            </a:r>
            <a:r>
              <a:rPr lang="en-US" sz="2400" dirty="0">
                <a:solidFill>
                  <a:schemeClr val="hlink"/>
                </a:solidFill>
              </a:rPr>
              <a:t>*</a:t>
            </a:r>
            <a:r>
              <a:rPr lang="en-US" sz="2400" dirty="0"/>
              <a:t> is the complement of </a:t>
            </a:r>
            <a:r>
              <a:rPr lang="en-US" sz="2400" dirty="0">
                <a:solidFill>
                  <a:srgbClr val="C00000"/>
                </a:solidFill>
              </a:rPr>
              <a:t>&amp;.</a:t>
            </a:r>
            <a:r>
              <a:rPr lang="en-US" sz="2400" dirty="0"/>
              <a:t> It is a unary operator and returns the value contained in the memory location pointed to by the pointer variable’s value</a:t>
            </a:r>
          </a:p>
        </p:txBody>
      </p:sp>
      <p:sp>
        <p:nvSpPr>
          <p:cNvPr id="9230" name="Text Box 14"/>
          <p:cNvSpPr txBox="1">
            <a:spLocks noChangeArrowheads="1"/>
          </p:cNvSpPr>
          <p:nvPr/>
        </p:nvSpPr>
        <p:spPr bwMode="auto">
          <a:xfrm>
            <a:off x="3717925" y="2495550"/>
            <a:ext cx="766763" cy="519113"/>
          </a:xfrm>
          <a:prstGeom prst="rect">
            <a:avLst/>
          </a:prstGeom>
          <a:noFill/>
          <a:ln w="9525">
            <a:noFill/>
            <a:miter lim="800000"/>
            <a:headEnd/>
            <a:tailEnd/>
          </a:ln>
          <a:effectLst/>
        </p:spPr>
        <p:txBody>
          <a:bodyPr wrap="none">
            <a:spAutoFit/>
          </a:bodyPr>
          <a:lstStyle/>
          <a:p>
            <a:r>
              <a:rPr lang="en-US" sz="2800"/>
              <a:t>and</a:t>
            </a:r>
          </a:p>
        </p:txBody>
      </p:sp>
      <p:sp>
        <p:nvSpPr>
          <p:cNvPr id="9231" name="Rectangle 15"/>
          <p:cNvSpPr>
            <a:spLocks noChangeArrowheads="1"/>
          </p:cNvSpPr>
          <p:nvPr/>
        </p:nvSpPr>
        <p:spPr bwMode="auto">
          <a:xfrm>
            <a:off x="2895600" y="2406650"/>
            <a:ext cx="541338" cy="641350"/>
          </a:xfrm>
          <a:prstGeom prst="rect">
            <a:avLst/>
          </a:prstGeom>
          <a:noFill/>
          <a:ln w="9525">
            <a:noFill/>
            <a:miter lim="800000"/>
            <a:headEnd/>
            <a:tailEnd/>
          </a:ln>
          <a:effectLst/>
        </p:spPr>
        <p:txBody>
          <a:bodyPr wrap="none">
            <a:spAutoFit/>
          </a:bodyPr>
          <a:lstStyle/>
          <a:p>
            <a:r>
              <a:rPr lang="en-US" sz="3600" b="1" dirty="0">
                <a:solidFill>
                  <a:srgbClr val="C00000"/>
                </a:solidFill>
              </a:rPr>
              <a:t>&amp;</a:t>
            </a:r>
          </a:p>
        </p:txBody>
      </p:sp>
      <p:sp>
        <p:nvSpPr>
          <p:cNvPr id="9232" name="Rectangle 16"/>
          <p:cNvSpPr>
            <a:spLocks noChangeArrowheads="1"/>
          </p:cNvSpPr>
          <p:nvPr/>
        </p:nvSpPr>
        <p:spPr bwMode="auto">
          <a:xfrm>
            <a:off x="4719638" y="2559050"/>
            <a:ext cx="474662" cy="641350"/>
          </a:xfrm>
          <a:prstGeom prst="rect">
            <a:avLst/>
          </a:prstGeom>
          <a:noFill/>
          <a:ln w="9525">
            <a:noFill/>
            <a:miter lim="800000"/>
            <a:headEnd/>
            <a:tailEnd/>
          </a:ln>
          <a:effectLst/>
        </p:spPr>
        <p:txBody>
          <a:bodyPr wrap="none">
            <a:spAutoFit/>
          </a:bodyPr>
          <a:lstStyle/>
          <a:p>
            <a:r>
              <a:rPr lang="en-US" sz="3600" b="1" dirty="0">
                <a:solidFill>
                  <a:srgbClr val="C00000"/>
                </a:solidFill>
              </a:rPr>
              <a:t>*</a:t>
            </a:r>
          </a:p>
        </p:txBody>
      </p:sp>
      <p:sp>
        <p:nvSpPr>
          <p:cNvPr id="9233" name="Rectangle 17"/>
          <p:cNvSpPr>
            <a:spLocks noChangeArrowheads="1"/>
          </p:cNvSpPr>
          <p:nvPr/>
        </p:nvSpPr>
        <p:spPr bwMode="auto">
          <a:xfrm>
            <a:off x="2667000" y="3824288"/>
            <a:ext cx="3403600" cy="641350"/>
          </a:xfrm>
          <a:prstGeom prst="rect">
            <a:avLst/>
          </a:prstGeom>
          <a:noFill/>
          <a:ln w="9525">
            <a:noFill/>
            <a:miter lim="800000"/>
            <a:headEnd/>
            <a:tailEnd/>
          </a:ln>
          <a:effectLst/>
        </p:spPr>
        <p:txBody>
          <a:bodyPr wrap="none">
            <a:spAutoFit/>
          </a:bodyPr>
          <a:lstStyle/>
          <a:p>
            <a:r>
              <a:rPr lang="en-US" sz="3600" b="1" dirty="0">
                <a:solidFill>
                  <a:srgbClr val="C00000"/>
                </a:solidFill>
              </a:rPr>
              <a:t>var2 = &amp;var1;</a:t>
            </a:r>
          </a:p>
        </p:txBody>
      </p:sp>
      <p:sp>
        <p:nvSpPr>
          <p:cNvPr id="9234" name="Rectangle 18"/>
          <p:cNvSpPr>
            <a:spLocks noChangeArrowheads="1"/>
          </p:cNvSpPr>
          <p:nvPr/>
        </p:nvSpPr>
        <p:spPr bwMode="auto">
          <a:xfrm>
            <a:off x="2743200" y="5715000"/>
            <a:ext cx="3495675" cy="641350"/>
          </a:xfrm>
          <a:prstGeom prst="rect">
            <a:avLst/>
          </a:prstGeom>
          <a:noFill/>
          <a:ln w="9525">
            <a:noFill/>
            <a:miter lim="800000"/>
            <a:headEnd/>
            <a:tailEnd/>
          </a:ln>
          <a:effectLst/>
        </p:spPr>
        <p:txBody>
          <a:bodyPr wrap="none">
            <a:spAutoFit/>
          </a:bodyPr>
          <a:lstStyle/>
          <a:p>
            <a:r>
              <a:rPr lang="en-US" sz="3600" b="1" dirty="0">
                <a:solidFill>
                  <a:srgbClr val="C00000"/>
                </a:solidFill>
              </a:rPr>
              <a:t>temp = *var2;</a:t>
            </a:r>
          </a:p>
        </p:txBody>
      </p:sp>
    </p:spTree>
    <p:extLst>
      <p:ext uri="{BB962C8B-B14F-4D97-AF65-F5344CB8AC3E}">
        <p14:creationId xmlns:p14="http://schemas.microsoft.com/office/powerpoint/2010/main" val="1886556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838200" y="228600"/>
            <a:ext cx="7939088" cy="1555750"/>
          </a:xfrm>
          <a:prstGeom prst="rect">
            <a:avLst/>
          </a:prstGeom>
          <a:noFill/>
          <a:ln w="9525" algn="ctr">
            <a:noFill/>
            <a:miter lim="800000"/>
            <a:headEnd/>
            <a:tailEnd/>
          </a:ln>
          <a:effectLst/>
        </p:spPr>
        <p:txBody>
          <a:bodyPr>
            <a:spAutoFit/>
          </a:bodyPr>
          <a:lstStyle/>
          <a:p>
            <a:pPr algn="ctr"/>
            <a:r>
              <a:rPr lang="en-US" sz="4800" b="1" dirty="0"/>
              <a:t>Assigning Values To Pointers</a:t>
            </a:r>
          </a:p>
        </p:txBody>
      </p:sp>
      <p:sp>
        <p:nvSpPr>
          <p:cNvPr id="10243" name="Text Box 3"/>
          <p:cNvSpPr txBox="1">
            <a:spLocks noChangeArrowheads="1"/>
          </p:cNvSpPr>
          <p:nvPr/>
        </p:nvSpPr>
        <p:spPr bwMode="auto">
          <a:xfrm>
            <a:off x="228600" y="2208213"/>
            <a:ext cx="8429625" cy="457200"/>
          </a:xfrm>
          <a:prstGeom prst="rect">
            <a:avLst/>
          </a:prstGeom>
          <a:noFill/>
          <a:ln w="9525">
            <a:noFill/>
            <a:miter lim="800000"/>
            <a:headEnd/>
            <a:tailEnd/>
          </a:ln>
          <a:effectLst/>
        </p:spPr>
        <p:txBody>
          <a:bodyPr wrap="none">
            <a:spAutoFit/>
          </a:bodyPr>
          <a:lstStyle/>
          <a:p>
            <a:pPr eaLnBrk="1" hangingPunct="1">
              <a:buClr>
                <a:schemeClr val="folHlink"/>
              </a:buClr>
              <a:buFont typeface="Wingdings" pitchFamily="2" charset="2"/>
              <a:buChar char="§"/>
            </a:pPr>
            <a:r>
              <a:rPr lang="en-US" sz="2400">
                <a:solidFill>
                  <a:srgbClr val="FFFF00"/>
                </a:solidFill>
              </a:rPr>
              <a:t> </a:t>
            </a:r>
            <a:r>
              <a:rPr lang="en-US" sz="2400"/>
              <a:t>Values can be assigned to pointers through the </a:t>
            </a:r>
            <a:r>
              <a:rPr lang="en-US" sz="2400" b="1"/>
              <a:t>&amp;</a:t>
            </a:r>
            <a:r>
              <a:rPr lang="en-US" sz="2400"/>
              <a:t> operator</a:t>
            </a:r>
            <a:r>
              <a:rPr lang="en-US" sz="2400">
                <a:solidFill>
                  <a:srgbClr val="FFFF00"/>
                </a:solidFill>
              </a:rPr>
              <a:t>.</a:t>
            </a:r>
          </a:p>
        </p:txBody>
      </p:sp>
      <p:sp>
        <p:nvSpPr>
          <p:cNvPr id="10246" name="Text Box 6"/>
          <p:cNvSpPr txBox="1">
            <a:spLocks noChangeArrowheads="1"/>
          </p:cNvSpPr>
          <p:nvPr/>
        </p:nvSpPr>
        <p:spPr bwMode="auto">
          <a:xfrm>
            <a:off x="152400" y="3808413"/>
            <a:ext cx="7902575" cy="457200"/>
          </a:xfrm>
          <a:prstGeom prst="rect">
            <a:avLst/>
          </a:prstGeom>
          <a:noFill/>
          <a:ln w="9525">
            <a:noFill/>
            <a:miter lim="800000"/>
            <a:headEnd/>
            <a:tailEnd/>
          </a:ln>
          <a:effectLst/>
        </p:spPr>
        <p:txBody>
          <a:bodyPr wrap="none">
            <a:spAutoFit/>
          </a:bodyPr>
          <a:lstStyle/>
          <a:p>
            <a:pPr eaLnBrk="1" hangingPunct="1">
              <a:buClr>
                <a:schemeClr val="folHlink"/>
              </a:buClr>
              <a:buFont typeface="Wingdings" pitchFamily="2" charset="2"/>
              <a:buChar char="§"/>
            </a:pPr>
            <a:r>
              <a:rPr lang="en-US" sz="2400">
                <a:solidFill>
                  <a:srgbClr val="FFFF00"/>
                </a:solidFill>
              </a:rPr>
              <a:t> </a:t>
            </a:r>
            <a:r>
              <a:rPr lang="en-US" sz="2400"/>
              <a:t>Here the address of var is stored in the variable ptr_var</a:t>
            </a:r>
          </a:p>
        </p:txBody>
      </p:sp>
      <p:sp>
        <p:nvSpPr>
          <p:cNvPr id="10247" name="Text Box 7"/>
          <p:cNvSpPr txBox="1">
            <a:spLocks noChangeArrowheads="1"/>
          </p:cNvSpPr>
          <p:nvPr/>
        </p:nvSpPr>
        <p:spPr bwMode="auto">
          <a:xfrm>
            <a:off x="152400" y="4298950"/>
            <a:ext cx="8859838" cy="822325"/>
          </a:xfrm>
          <a:prstGeom prst="rect">
            <a:avLst/>
          </a:prstGeom>
          <a:noFill/>
          <a:ln w="9525">
            <a:noFill/>
            <a:miter lim="800000"/>
            <a:headEnd/>
            <a:tailEnd/>
          </a:ln>
          <a:effectLst/>
        </p:spPr>
        <p:txBody>
          <a:bodyPr>
            <a:spAutoFit/>
          </a:bodyPr>
          <a:lstStyle/>
          <a:p>
            <a:pPr marL="223838" indent="-223838" eaLnBrk="1" hangingPunct="1">
              <a:buClr>
                <a:schemeClr val="folHlink"/>
              </a:buClr>
              <a:buFont typeface="Wingdings" pitchFamily="2" charset="2"/>
              <a:buChar char="§"/>
            </a:pPr>
            <a:r>
              <a:rPr lang="en-US" sz="2400"/>
              <a:t>It is also possible to assign values to pointers through another pointer variable pointing to a data item of the same data type</a:t>
            </a:r>
          </a:p>
        </p:txBody>
      </p:sp>
      <p:sp>
        <p:nvSpPr>
          <p:cNvPr id="10250" name="Rectangle 10"/>
          <p:cNvSpPr>
            <a:spLocks noChangeArrowheads="1"/>
          </p:cNvSpPr>
          <p:nvPr/>
        </p:nvSpPr>
        <p:spPr bwMode="auto">
          <a:xfrm>
            <a:off x="2438400" y="2838450"/>
            <a:ext cx="4303713" cy="641350"/>
          </a:xfrm>
          <a:prstGeom prst="rect">
            <a:avLst/>
          </a:prstGeom>
          <a:noFill/>
          <a:ln w="9525">
            <a:noFill/>
            <a:miter lim="800000"/>
            <a:headEnd/>
            <a:tailEnd/>
          </a:ln>
          <a:effectLst/>
        </p:spPr>
        <p:txBody>
          <a:bodyPr wrap="none">
            <a:spAutoFit/>
          </a:bodyPr>
          <a:lstStyle/>
          <a:p>
            <a:r>
              <a:rPr lang="en-US" sz="3600" b="1" dirty="0" err="1">
                <a:solidFill>
                  <a:srgbClr val="C00000"/>
                </a:solidFill>
                <a:latin typeface="Courier New" pitchFamily="49" charset="0"/>
              </a:rPr>
              <a:t>ptr_var</a:t>
            </a:r>
            <a:r>
              <a:rPr lang="en-US" sz="3600" b="1" dirty="0">
                <a:solidFill>
                  <a:srgbClr val="C00000"/>
                </a:solidFill>
                <a:latin typeface="Courier New" pitchFamily="49" charset="0"/>
              </a:rPr>
              <a:t> = &amp;</a:t>
            </a:r>
            <a:r>
              <a:rPr lang="en-US" sz="3600" b="1" dirty="0" err="1">
                <a:solidFill>
                  <a:srgbClr val="C00000"/>
                </a:solidFill>
                <a:latin typeface="Courier New" pitchFamily="49" charset="0"/>
              </a:rPr>
              <a:t>var</a:t>
            </a:r>
            <a:r>
              <a:rPr lang="en-US" sz="3600" b="1" dirty="0">
                <a:solidFill>
                  <a:srgbClr val="C00000"/>
                </a:solidFill>
                <a:latin typeface="Courier New" pitchFamily="49" charset="0"/>
              </a:rPr>
              <a:t>;</a:t>
            </a:r>
          </a:p>
        </p:txBody>
      </p:sp>
      <p:sp>
        <p:nvSpPr>
          <p:cNvPr id="10251" name="Rectangle 11"/>
          <p:cNvSpPr>
            <a:spLocks noChangeArrowheads="1"/>
          </p:cNvSpPr>
          <p:nvPr/>
        </p:nvSpPr>
        <p:spPr bwMode="auto">
          <a:xfrm>
            <a:off x="2382838" y="5149850"/>
            <a:ext cx="4303712" cy="641350"/>
          </a:xfrm>
          <a:prstGeom prst="rect">
            <a:avLst/>
          </a:prstGeom>
          <a:noFill/>
          <a:ln w="9525" algn="ctr">
            <a:noFill/>
            <a:miter lim="800000"/>
            <a:headEnd/>
            <a:tailEnd/>
          </a:ln>
          <a:effectLst/>
        </p:spPr>
        <p:txBody>
          <a:bodyPr wrap="none">
            <a:spAutoFit/>
          </a:bodyPr>
          <a:lstStyle/>
          <a:p>
            <a:r>
              <a:rPr lang="en-US" sz="3600" b="1" dirty="0" err="1">
                <a:solidFill>
                  <a:srgbClr val="C00000"/>
                </a:solidFill>
                <a:latin typeface="Courier New" pitchFamily="49" charset="0"/>
              </a:rPr>
              <a:t>ptr_var</a:t>
            </a:r>
            <a:r>
              <a:rPr lang="en-US" sz="3600" b="1" dirty="0">
                <a:solidFill>
                  <a:srgbClr val="C00000"/>
                </a:solidFill>
                <a:latin typeface="Courier New" pitchFamily="49" charset="0"/>
              </a:rPr>
              <a:t> = &amp;</a:t>
            </a:r>
            <a:r>
              <a:rPr lang="en-US" sz="3600" b="1" dirty="0" err="1">
                <a:solidFill>
                  <a:srgbClr val="C00000"/>
                </a:solidFill>
                <a:latin typeface="Courier New" pitchFamily="49" charset="0"/>
              </a:rPr>
              <a:t>var</a:t>
            </a:r>
            <a:r>
              <a:rPr lang="en-US" sz="3600" b="1" dirty="0">
                <a:solidFill>
                  <a:srgbClr val="C00000"/>
                </a:solidFill>
                <a:latin typeface="Courier New" pitchFamily="49" charset="0"/>
              </a:rPr>
              <a:t>;</a:t>
            </a:r>
          </a:p>
        </p:txBody>
      </p:sp>
      <p:sp>
        <p:nvSpPr>
          <p:cNvPr id="10252" name="Rectangle 12"/>
          <p:cNvSpPr>
            <a:spLocks noChangeArrowheads="1"/>
          </p:cNvSpPr>
          <p:nvPr/>
        </p:nvSpPr>
        <p:spPr bwMode="auto">
          <a:xfrm>
            <a:off x="2362200" y="5715000"/>
            <a:ext cx="5402263" cy="641350"/>
          </a:xfrm>
          <a:prstGeom prst="rect">
            <a:avLst/>
          </a:prstGeom>
          <a:noFill/>
          <a:ln w="9525" algn="ctr">
            <a:noFill/>
            <a:miter lim="800000"/>
            <a:headEnd/>
            <a:tailEnd/>
          </a:ln>
          <a:effectLst/>
        </p:spPr>
        <p:txBody>
          <a:bodyPr wrap="none">
            <a:spAutoFit/>
          </a:bodyPr>
          <a:lstStyle/>
          <a:p>
            <a:r>
              <a:rPr lang="en-US" sz="3600" b="1" dirty="0">
                <a:solidFill>
                  <a:srgbClr val="C00000"/>
                </a:solidFill>
                <a:latin typeface="Courier New" pitchFamily="49" charset="0"/>
              </a:rPr>
              <a:t>ptr_var2 = </a:t>
            </a:r>
            <a:r>
              <a:rPr lang="en-US" sz="3600" b="1" dirty="0" err="1">
                <a:solidFill>
                  <a:srgbClr val="C00000"/>
                </a:solidFill>
                <a:latin typeface="Courier New" pitchFamily="49" charset="0"/>
              </a:rPr>
              <a:t>ptr_var</a:t>
            </a:r>
            <a:r>
              <a:rPr lang="en-US" sz="3600" b="1" dirty="0">
                <a:solidFill>
                  <a:srgbClr val="C00000"/>
                </a:solidFill>
                <a:latin typeface="Courier New" pitchFamily="49" charset="0"/>
              </a:rPr>
              <a:t>;</a:t>
            </a:r>
          </a:p>
        </p:txBody>
      </p:sp>
    </p:spTree>
    <p:extLst>
      <p:ext uri="{BB962C8B-B14F-4D97-AF65-F5344CB8AC3E}">
        <p14:creationId xmlns:p14="http://schemas.microsoft.com/office/powerpoint/2010/main" val="2906641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1066800" y="152400"/>
            <a:ext cx="8610600" cy="1555750"/>
          </a:xfrm>
          <a:prstGeom prst="rect">
            <a:avLst/>
          </a:prstGeom>
          <a:noFill/>
          <a:ln w="9525" algn="ctr">
            <a:noFill/>
            <a:miter lim="800000"/>
            <a:headEnd/>
            <a:tailEnd/>
          </a:ln>
          <a:effectLst/>
        </p:spPr>
        <p:txBody>
          <a:bodyPr>
            <a:spAutoFit/>
          </a:bodyPr>
          <a:lstStyle/>
          <a:p>
            <a:pPr algn="ctr"/>
            <a:r>
              <a:rPr lang="en-US" sz="4800" b="1" dirty="0"/>
              <a:t>Assigning Values To Pointers</a:t>
            </a:r>
          </a:p>
        </p:txBody>
      </p:sp>
      <p:sp>
        <p:nvSpPr>
          <p:cNvPr id="11267" name="Text Box 3"/>
          <p:cNvSpPr txBox="1">
            <a:spLocks noChangeArrowheads="1"/>
          </p:cNvSpPr>
          <p:nvPr/>
        </p:nvSpPr>
        <p:spPr bwMode="auto">
          <a:xfrm>
            <a:off x="304800" y="2362200"/>
            <a:ext cx="8382000" cy="822325"/>
          </a:xfrm>
          <a:prstGeom prst="rect">
            <a:avLst/>
          </a:prstGeom>
          <a:noFill/>
          <a:ln w="9525">
            <a:noFill/>
            <a:miter lim="800000"/>
            <a:headEnd/>
            <a:tailEnd/>
          </a:ln>
          <a:effectLst/>
        </p:spPr>
        <p:txBody>
          <a:bodyPr>
            <a:spAutoFit/>
          </a:bodyPr>
          <a:lstStyle/>
          <a:p>
            <a:pPr marL="336550" indent="-336550" eaLnBrk="1" hangingPunct="1">
              <a:buClr>
                <a:schemeClr val="folHlink"/>
              </a:buClr>
              <a:buFont typeface="Wingdings" pitchFamily="2" charset="2"/>
              <a:buChar char="§"/>
            </a:pPr>
            <a:r>
              <a:rPr lang="en-US" sz="2400"/>
              <a:t>Variables can be assigned values through their pointers as well</a:t>
            </a:r>
          </a:p>
        </p:txBody>
      </p:sp>
      <p:sp>
        <p:nvSpPr>
          <p:cNvPr id="11269" name="Text Box 5"/>
          <p:cNvSpPr txBox="1">
            <a:spLocks noChangeArrowheads="1"/>
          </p:cNvSpPr>
          <p:nvPr/>
        </p:nvSpPr>
        <p:spPr bwMode="auto">
          <a:xfrm>
            <a:off x="381000" y="5029200"/>
            <a:ext cx="8534400" cy="822325"/>
          </a:xfrm>
          <a:prstGeom prst="rect">
            <a:avLst/>
          </a:prstGeom>
          <a:noFill/>
          <a:ln w="9525">
            <a:noFill/>
            <a:miter lim="800000"/>
            <a:headEnd/>
            <a:tailEnd/>
          </a:ln>
          <a:effectLst/>
        </p:spPr>
        <p:txBody>
          <a:bodyPr>
            <a:spAutoFit/>
          </a:bodyPr>
          <a:lstStyle/>
          <a:p>
            <a:pPr marL="336550" indent="-336550" eaLnBrk="1" hangingPunct="1">
              <a:buClr>
                <a:schemeClr val="folHlink"/>
              </a:buClr>
              <a:buFont typeface="Wingdings" pitchFamily="2" charset="2"/>
              <a:buChar char="§"/>
            </a:pPr>
            <a:r>
              <a:rPr lang="en-US" sz="2400"/>
              <a:t>The above declaration will assign 10 to the variable var if ptr_var points to var</a:t>
            </a:r>
          </a:p>
        </p:txBody>
      </p:sp>
      <p:sp>
        <p:nvSpPr>
          <p:cNvPr id="11270" name="Rectangle 6"/>
          <p:cNvSpPr>
            <a:spLocks noChangeArrowheads="1"/>
          </p:cNvSpPr>
          <p:nvPr/>
        </p:nvSpPr>
        <p:spPr bwMode="auto">
          <a:xfrm>
            <a:off x="2971800" y="3625850"/>
            <a:ext cx="3567113" cy="641350"/>
          </a:xfrm>
          <a:prstGeom prst="rect">
            <a:avLst/>
          </a:prstGeom>
          <a:noFill/>
          <a:ln w="9525">
            <a:noFill/>
            <a:miter lim="800000"/>
            <a:headEnd/>
            <a:tailEnd/>
          </a:ln>
          <a:effectLst/>
        </p:spPr>
        <p:txBody>
          <a:bodyPr wrap="none">
            <a:spAutoFit/>
          </a:bodyPr>
          <a:lstStyle/>
          <a:p>
            <a:r>
              <a:rPr lang="en-US" sz="3600" b="1" dirty="0">
                <a:solidFill>
                  <a:srgbClr val="C00000"/>
                </a:solidFill>
              </a:rPr>
              <a:t>*</a:t>
            </a:r>
            <a:r>
              <a:rPr lang="en-US" sz="3600" b="1" dirty="0" err="1">
                <a:solidFill>
                  <a:srgbClr val="C00000"/>
                </a:solidFill>
              </a:rPr>
              <a:t>ptr_var</a:t>
            </a:r>
            <a:r>
              <a:rPr lang="en-US" sz="3600" b="1" dirty="0">
                <a:solidFill>
                  <a:srgbClr val="C00000"/>
                </a:solidFill>
              </a:rPr>
              <a:t> = 10;</a:t>
            </a:r>
          </a:p>
        </p:txBody>
      </p:sp>
    </p:spTree>
    <p:extLst>
      <p:ext uri="{BB962C8B-B14F-4D97-AF65-F5344CB8AC3E}">
        <p14:creationId xmlns:p14="http://schemas.microsoft.com/office/powerpoint/2010/main" val="3368563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1981200" y="928688"/>
            <a:ext cx="6477000" cy="823912"/>
          </a:xfrm>
          <a:prstGeom prst="rect">
            <a:avLst/>
          </a:prstGeom>
          <a:noFill/>
          <a:ln w="9525" algn="ctr">
            <a:noFill/>
            <a:miter lim="800000"/>
            <a:headEnd/>
            <a:tailEnd/>
          </a:ln>
          <a:effectLst/>
        </p:spPr>
        <p:txBody>
          <a:bodyPr>
            <a:spAutoFit/>
          </a:bodyPr>
          <a:lstStyle/>
          <a:p>
            <a:r>
              <a:rPr lang="en-US" sz="4800" b="1" dirty="0"/>
              <a:t>Pointer Arithmetic</a:t>
            </a:r>
          </a:p>
        </p:txBody>
      </p:sp>
      <p:sp>
        <p:nvSpPr>
          <p:cNvPr id="12291" name="Text Box 3"/>
          <p:cNvSpPr txBox="1">
            <a:spLocks noChangeArrowheads="1"/>
          </p:cNvSpPr>
          <p:nvPr/>
        </p:nvSpPr>
        <p:spPr bwMode="auto">
          <a:xfrm>
            <a:off x="609600" y="2049463"/>
            <a:ext cx="8153400" cy="822325"/>
          </a:xfrm>
          <a:prstGeom prst="rect">
            <a:avLst/>
          </a:prstGeom>
          <a:noFill/>
          <a:ln w="9525">
            <a:noFill/>
            <a:miter lim="800000"/>
            <a:headEnd/>
            <a:tailEnd/>
          </a:ln>
          <a:effectLst/>
        </p:spPr>
        <p:txBody>
          <a:bodyPr>
            <a:spAutoFit/>
          </a:bodyPr>
          <a:lstStyle/>
          <a:p>
            <a:pPr marL="336550" indent="-336550" eaLnBrk="1" hangingPunct="1">
              <a:buClr>
                <a:schemeClr val="folHlink"/>
              </a:buClr>
              <a:buFont typeface="Wingdings" pitchFamily="2" charset="2"/>
              <a:buChar char="§"/>
            </a:pPr>
            <a:r>
              <a:rPr lang="en-US" sz="2400"/>
              <a:t>Addition and subtraction are the only operations that can be performed on pointers</a:t>
            </a:r>
          </a:p>
        </p:txBody>
      </p:sp>
      <p:graphicFrame>
        <p:nvGraphicFramePr>
          <p:cNvPr id="12293" name="Object 5"/>
          <p:cNvGraphicFramePr>
            <a:graphicFrameLocks noChangeAspect="1"/>
          </p:cNvGraphicFramePr>
          <p:nvPr/>
        </p:nvGraphicFramePr>
        <p:xfrm>
          <a:off x="2895600" y="2895600"/>
          <a:ext cx="3690938" cy="1436688"/>
        </p:xfrm>
        <a:graphic>
          <a:graphicData uri="http://schemas.openxmlformats.org/presentationml/2006/ole">
            <mc:AlternateContent xmlns:mc="http://schemas.openxmlformats.org/markup-compatibility/2006">
              <mc:Choice xmlns:v="urn:schemas-microsoft-com:vml" Requires="v">
                <p:oleObj name="Bitmap Image" r:id="rId2" imgW="1590897" imgH="724001" progId="PBrush">
                  <p:embed/>
                </p:oleObj>
              </mc:Choice>
              <mc:Fallback>
                <p:oleObj name="Bitmap Image" r:id="rId2" imgW="1590897" imgH="724001" progId="PBrush">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2895600"/>
                        <a:ext cx="3690938" cy="1436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94" name="Text Box 6"/>
          <p:cNvSpPr txBox="1">
            <a:spLocks noChangeArrowheads="1"/>
          </p:cNvSpPr>
          <p:nvPr/>
        </p:nvSpPr>
        <p:spPr bwMode="auto">
          <a:xfrm>
            <a:off x="533400" y="4283075"/>
            <a:ext cx="7543800" cy="822325"/>
          </a:xfrm>
          <a:prstGeom prst="rect">
            <a:avLst/>
          </a:prstGeom>
          <a:noFill/>
          <a:ln w="9525">
            <a:noFill/>
            <a:miter lim="800000"/>
            <a:headEnd/>
            <a:tailEnd/>
          </a:ln>
          <a:effectLst/>
        </p:spPr>
        <p:txBody>
          <a:bodyPr>
            <a:spAutoFit/>
          </a:bodyPr>
          <a:lstStyle/>
          <a:p>
            <a:pPr marL="336550" indent="-336550" eaLnBrk="1" hangingPunct="1">
              <a:buClr>
                <a:schemeClr val="folHlink"/>
              </a:buClr>
              <a:buFont typeface="Wingdings" pitchFamily="2" charset="2"/>
              <a:buChar char="§"/>
            </a:pPr>
            <a:r>
              <a:rPr lang="en-US" sz="2400"/>
              <a:t>Let us assume that </a:t>
            </a:r>
            <a:r>
              <a:rPr lang="en-US" sz="2400" b="1"/>
              <a:t>var</a:t>
            </a:r>
            <a:r>
              <a:rPr lang="en-US" sz="2400"/>
              <a:t> is stored at the address </a:t>
            </a:r>
            <a:r>
              <a:rPr lang="en-US" sz="2400" b="1"/>
              <a:t>1000</a:t>
            </a:r>
            <a:endParaRPr lang="en-US" sz="2400"/>
          </a:p>
        </p:txBody>
      </p:sp>
      <p:sp>
        <p:nvSpPr>
          <p:cNvPr id="12295" name="Text Box 7"/>
          <p:cNvSpPr txBox="1">
            <a:spLocks noChangeArrowheads="1"/>
          </p:cNvSpPr>
          <p:nvPr/>
        </p:nvSpPr>
        <p:spPr bwMode="auto">
          <a:xfrm>
            <a:off x="533400" y="5213350"/>
            <a:ext cx="8305800" cy="1006475"/>
          </a:xfrm>
          <a:prstGeom prst="rect">
            <a:avLst/>
          </a:prstGeom>
          <a:noFill/>
          <a:ln w="9525">
            <a:noFill/>
            <a:miter lim="800000"/>
            <a:headEnd/>
            <a:tailEnd/>
          </a:ln>
          <a:effectLst/>
        </p:spPr>
        <p:txBody>
          <a:bodyPr>
            <a:spAutoFit/>
          </a:bodyPr>
          <a:lstStyle/>
          <a:p>
            <a:pPr marL="336550" indent="-336550" eaLnBrk="1" hangingPunct="1">
              <a:buClr>
                <a:schemeClr val="folHlink"/>
              </a:buClr>
              <a:buFont typeface="Wingdings" pitchFamily="2" charset="2"/>
              <a:buChar char="§"/>
            </a:pPr>
            <a:r>
              <a:rPr lang="en-US"/>
              <a:t>Then ptr_var has the value 1000 stored in it. Since integers are 2   bytes long, after the expression “ptr_var++;” ptr_var will have the   value as 1002 and not 1001</a:t>
            </a:r>
          </a:p>
        </p:txBody>
      </p:sp>
    </p:spTree>
    <p:extLst>
      <p:ext uri="{BB962C8B-B14F-4D97-AF65-F5344CB8AC3E}">
        <p14:creationId xmlns:p14="http://schemas.microsoft.com/office/powerpoint/2010/main" val="3178961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lstStyle/>
          <a:p>
            <a:r>
              <a:rPr lang="en-US" dirty="0"/>
              <a:t>Pointers Notation</a:t>
            </a:r>
          </a:p>
        </p:txBody>
      </p:sp>
      <p:sp>
        <p:nvSpPr>
          <p:cNvPr id="3" name="Content Placeholder 2"/>
          <p:cNvSpPr>
            <a:spLocks noGrp="1"/>
          </p:cNvSpPr>
          <p:nvPr>
            <p:ph idx="1"/>
          </p:nvPr>
        </p:nvSpPr>
        <p:spPr>
          <a:xfrm>
            <a:off x="457200" y="1219200"/>
            <a:ext cx="8229600" cy="4906963"/>
          </a:xfrm>
        </p:spPr>
        <p:txBody>
          <a:bodyPr/>
          <a:lstStyle/>
          <a:p>
            <a:pPr marL="0" indent="0">
              <a:buNone/>
            </a:pPr>
            <a:r>
              <a:rPr lang="en-US" dirty="0"/>
              <a:t>Consider the declaration.</a:t>
            </a:r>
          </a:p>
          <a:p>
            <a:pPr marL="0" indent="0" algn="ctr">
              <a:buNone/>
            </a:pPr>
            <a:r>
              <a:rPr lang="en-US" b="1" dirty="0" err="1"/>
              <a:t>int</a:t>
            </a:r>
            <a:r>
              <a:rPr lang="en-US" b="1" dirty="0"/>
              <a:t> i=3;</a:t>
            </a:r>
          </a:p>
          <a:p>
            <a:pPr marL="0" indent="0">
              <a:buNone/>
            </a:pPr>
            <a:r>
              <a:rPr lang="en-US" dirty="0"/>
              <a:t>This declaration tells the C compiler to:</a:t>
            </a:r>
          </a:p>
          <a:p>
            <a:pPr marL="457200" indent="-457200">
              <a:buFont typeface="+mj-lt"/>
              <a:buAutoNum type="arabicPeriod"/>
            </a:pPr>
            <a:r>
              <a:rPr lang="en-US" sz="2200" dirty="0"/>
              <a:t>Reserve space in memory to hold the integer value.</a:t>
            </a:r>
          </a:p>
          <a:p>
            <a:pPr marL="457200" indent="-457200">
              <a:buFont typeface="+mj-lt"/>
              <a:buAutoNum type="arabicPeriod"/>
            </a:pPr>
            <a:r>
              <a:rPr lang="en-US" sz="2200" dirty="0"/>
              <a:t>Associates the names</a:t>
            </a:r>
            <a:r>
              <a:rPr lang="en-US" sz="2200" b="1" dirty="0"/>
              <a:t> i </a:t>
            </a:r>
            <a:r>
              <a:rPr lang="en-US" sz="2200" dirty="0"/>
              <a:t>with this memory location.</a:t>
            </a:r>
          </a:p>
          <a:p>
            <a:pPr marL="457200" indent="-457200">
              <a:buFont typeface="+mj-lt"/>
              <a:buAutoNum type="arabicPeriod"/>
            </a:pPr>
            <a:r>
              <a:rPr lang="en-US" sz="2200" dirty="0"/>
              <a:t>Store the value 3 at this location.</a:t>
            </a:r>
          </a:p>
        </p:txBody>
      </p:sp>
    </p:spTree>
    <p:extLst>
      <p:ext uri="{BB962C8B-B14F-4D97-AF65-F5344CB8AC3E}">
        <p14:creationId xmlns:p14="http://schemas.microsoft.com/office/powerpoint/2010/main" val="26764969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349</TotalTime>
  <Words>1714</Words>
  <Application>Microsoft Office PowerPoint</Application>
  <PresentationFormat>On-screen Show (4:3)</PresentationFormat>
  <Paragraphs>222</Paragraphs>
  <Slides>22</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9" baseType="lpstr">
      <vt:lpstr>Arial</vt:lpstr>
      <vt:lpstr>Calibri</vt:lpstr>
      <vt:lpstr>Cambria</vt:lpstr>
      <vt:lpstr>Courier New</vt:lpstr>
      <vt:lpstr>Wingdings</vt:lpstr>
      <vt:lpstr>Adjacency</vt:lpstr>
      <vt:lpstr>Bitmap Image</vt:lpstr>
      <vt:lpstr>Pointer in 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Pointers Notation</vt:lpstr>
      <vt:lpstr>We can represent I’s location in memory by the following memory map.</vt:lpstr>
      <vt:lpstr>Pointer</vt:lpstr>
      <vt:lpstr>PowerPoint Presentation</vt:lpstr>
      <vt:lpstr>PowerPoint Presentation</vt:lpstr>
      <vt:lpstr>PowerPoint Presentation</vt:lpstr>
      <vt:lpstr>Program</vt:lpstr>
      <vt:lpstr>Counting the number of vowels in a string using pointers</vt:lpstr>
      <vt:lpstr>OUTPUT</vt:lpstr>
      <vt:lpstr>PowerPoint Presentation</vt:lpstr>
      <vt:lpstr>Output </vt:lpstr>
      <vt:lpstr>PowerPoint Presentation</vt:lpstr>
      <vt:lpstr>OUTPUT</vt:lpstr>
      <vt:lpstr>Structure program using  pointer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Alpha</dc:creator>
  <cp:lastModifiedBy>Marium</cp:lastModifiedBy>
  <cp:revision>72</cp:revision>
  <dcterms:created xsi:type="dcterms:W3CDTF">2014-03-05T14:24:07Z</dcterms:created>
  <dcterms:modified xsi:type="dcterms:W3CDTF">2021-08-26T04:12:31Z</dcterms:modified>
</cp:coreProperties>
</file>