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73" r:id="rId4"/>
    <p:sldId id="274" r:id="rId5"/>
    <p:sldId id="275" r:id="rId6"/>
    <p:sldId id="259" r:id="rId7"/>
    <p:sldId id="260" r:id="rId8"/>
    <p:sldId id="261" r:id="rId9"/>
    <p:sldId id="276" r:id="rId10"/>
    <p:sldId id="277" r:id="rId11"/>
    <p:sldId id="262" r:id="rId12"/>
    <p:sldId id="278" r:id="rId13"/>
    <p:sldId id="279" r:id="rId14"/>
    <p:sldId id="264" r:id="rId15"/>
    <p:sldId id="263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744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352805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6534148"/>
            <a:ext cx="12191999" cy="323848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144" y="0"/>
            <a:ext cx="12182855" cy="334137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557017" y="3938016"/>
            <a:ext cx="5712459" cy="15233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0085B4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557017" y="3938016"/>
            <a:ext cx="5712459" cy="15233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pc="-130" dirty="0"/>
              <a:t>©</a:t>
            </a:r>
            <a:r>
              <a:rPr spc="-15" dirty="0"/>
              <a:t> </a:t>
            </a:r>
            <a:r>
              <a:rPr spc="55" dirty="0"/>
              <a:t>Aptech</a:t>
            </a:r>
            <a:r>
              <a:rPr spc="-5" dirty="0"/>
              <a:t> </a:t>
            </a:r>
            <a:r>
              <a:rPr spc="-10" dirty="0"/>
              <a:t>Limited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94615">
              <a:lnSpc>
                <a:spcPct val="100000"/>
              </a:lnSpc>
              <a:spcBef>
                <a:spcPts val="105"/>
              </a:spcBef>
            </a:pPr>
            <a:r>
              <a:rPr dirty="0"/>
              <a:t>Introduction</a:t>
            </a:r>
            <a:r>
              <a:rPr spc="-20" dirty="0"/>
              <a:t> </a:t>
            </a:r>
            <a:r>
              <a:rPr dirty="0"/>
              <a:t>to</a:t>
            </a:r>
            <a:r>
              <a:rPr spc="-30" dirty="0"/>
              <a:t> </a:t>
            </a:r>
            <a:r>
              <a:rPr dirty="0"/>
              <a:t>Dart</a:t>
            </a:r>
            <a:r>
              <a:rPr spc="-20" dirty="0"/>
              <a:t> </a:t>
            </a:r>
            <a:r>
              <a:rPr dirty="0"/>
              <a:t>Programming</a:t>
            </a:r>
            <a:r>
              <a:rPr dirty="0">
                <a:latin typeface="Tahoma"/>
                <a:cs typeface="Tahoma"/>
              </a:rPr>
              <a:t>/</a:t>
            </a:r>
            <a:r>
              <a:rPr spc="-25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Session</a:t>
            </a:r>
            <a:r>
              <a:rPr spc="-15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2</a:t>
            </a:r>
            <a:r>
              <a:rPr spc="-3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/</a:t>
            </a:r>
            <a:r>
              <a:rPr spc="-20" dirty="0">
                <a:latin typeface="Tahoma"/>
                <a:cs typeface="Tahoma"/>
              </a:rPr>
              <a:t> </a:t>
            </a:r>
            <a:fld id="{81D60167-4931-47E6-BA6A-407CBD079E47}" type="slidenum">
              <a:rPr dirty="0">
                <a:latin typeface="Tahoma"/>
                <a:cs typeface="Tahoma"/>
              </a:rPr>
              <a:t>‹#›</a:t>
            </a:fld>
            <a:r>
              <a:rPr spc="-35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of</a:t>
            </a:r>
            <a:r>
              <a:rPr spc="-25" dirty="0">
                <a:latin typeface="Tahoma"/>
                <a:cs typeface="Tahoma"/>
              </a:rPr>
              <a:t> 17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0085B4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pc="-130" dirty="0"/>
              <a:t>©</a:t>
            </a:r>
            <a:r>
              <a:rPr spc="-15" dirty="0"/>
              <a:t> </a:t>
            </a:r>
            <a:r>
              <a:rPr spc="55" dirty="0"/>
              <a:t>Aptech</a:t>
            </a:r>
            <a:r>
              <a:rPr spc="-5" dirty="0"/>
              <a:t> </a:t>
            </a:r>
            <a:r>
              <a:rPr spc="-10" dirty="0"/>
              <a:t>Limited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94615">
              <a:lnSpc>
                <a:spcPct val="100000"/>
              </a:lnSpc>
              <a:spcBef>
                <a:spcPts val="105"/>
              </a:spcBef>
            </a:pPr>
            <a:r>
              <a:rPr dirty="0"/>
              <a:t>Introduction</a:t>
            </a:r>
            <a:r>
              <a:rPr spc="-20" dirty="0"/>
              <a:t> </a:t>
            </a:r>
            <a:r>
              <a:rPr dirty="0"/>
              <a:t>to</a:t>
            </a:r>
            <a:r>
              <a:rPr spc="-30" dirty="0"/>
              <a:t> </a:t>
            </a:r>
            <a:r>
              <a:rPr dirty="0"/>
              <a:t>Dart</a:t>
            </a:r>
            <a:r>
              <a:rPr spc="-20" dirty="0"/>
              <a:t> </a:t>
            </a:r>
            <a:r>
              <a:rPr dirty="0"/>
              <a:t>Programming</a:t>
            </a:r>
            <a:r>
              <a:rPr dirty="0">
                <a:latin typeface="Tahoma"/>
                <a:cs typeface="Tahoma"/>
              </a:rPr>
              <a:t>/</a:t>
            </a:r>
            <a:r>
              <a:rPr spc="-25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Session</a:t>
            </a:r>
            <a:r>
              <a:rPr spc="-15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2</a:t>
            </a:r>
            <a:r>
              <a:rPr spc="-3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/</a:t>
            </a:r>
            <a:r>
              <a:rPr spc="-20" dirty="0">
                <a:latin typeface="Tahoma"/>
                <a:cs typeface="Tahoma"/>
              </a:rPr>
              <a:t> </a:t>
            </a:r>
            <a:fld id="{81D60167-4931-47E6-BA6A-407CBD079E47}" type="slidenum">
              <a:rPr dirty="0">
                <a:latin typeface="Tahoma"/>
                <a:cs typeface="Tahoma"/>
              </a:rPr>
              <a:t>‹#›</a:t>
            </a:fld>
            <a:r>
              <a:rPr spc="-35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of</a:t>
            </a:r>
            <a:r>
              <a:rPr spc="-25" dirty="0">
                <a:latin typeface="Tahoma"/>
                <a:cs typeface="Tahoma"/>
              </a:rPr>
              <a:t> 17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352805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6534148"/>
            <a:ext cx="12191999" cy="323848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385591" y="2939315"/>
            <a:ext cx="2947118" cy="2941270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838200" y="2277617"/>
            <a:ext cx="4765675" cy="2981325"/>
          </a:xfrm>
          <a:custGeom>
            <a:avLst/>
            <a:gdLst/>
            <a:ahLst/>
            <a:cxnLst/>
            <a:rect l="l" t="t" r="r" b="b"/>
            <a:pathLst>
              <a:path w="4765675" h="2981325">
                <a:moveTo>
                  <a:pt x="4268724" y="0"/>
                </a:moveTo>
                <a:lnTo>
                  <a:pt x="496824" y="0"/>
                </a:lnTo>
                <a:lnTo>
                  <a:pt x="448977" y="2273"/>
                </a:lnTo>
                <a:lnTo>
                  <a:pt x="402417" y="8956"/>
                </a:lnTo>
                <a:lnTo>
                  <a:pt x="357351" y="19839"/>
                </a:lnTo>
                <a:lnTo>
                  <a:pt x="313989" y="34716"/>
                </a:lnTo>
                <a:lnTo>
                  <a:pt x="272538" y="53377"/>
                </a:lnTo>
                <a:lnTo>
                  <a:pt x="233207" y="75615"/>
                </a:lnTo>
                <a:lnTo>
                  <a:pt x="196203" y="101222"/>
                </a:lnTo>
                <a:lnTo>
                  <a:pt x="161736" y="129990"/>
                </a:lnTo>
                <a:lnTo>
                  <a:pt x="130012" y="161710"/>
                </a:lnTo>
                <a:lnTo>
                  <a:pt x="101241" y="196176"/>
                </a:lnTo>
                <a:lnTo>
                  <a:pt x="75630" y="233179"/>
                </a:lnTo>
                <a:lnTo>
                  <a:pt x="53388" y="272510"/>
                </a:lnTo>
                <a:lnTo>
                  <a:pt x="34724" y="313963"/>
                </a:lnTo>
                <a:lnTo>
                  <a:pt x="19844" y="357329"/>
                </a:lnTo>
                <a:lnTo>
                  <a:pt x="8958" y="402399"/>
                </a:lnTo>
                <a:lnTo>
                  <a:pt x="2274" y="448967"/>
                </a:lnTo>
                <a:lnTo>
                  <a:pt x="0" y="496824"/>
                </a:lnTo>
                <a:lnTo>
                  <a:pt x="0" y="2484120"/>
                </a:lnTo>
                <a:lnTo>
                  <a:pt x="2274" y="2531976"/>
                </a:lnTo>
                <a:lnTo>
                  <a:pt x="8958" y="2578544"/>
                </a:lnTo>
                <a:lnTo>
                  <a:pt x="19844" y="2623614"/>
                </a:lnTo>
                <a:lnTo>
                  <a:pt x="34724" y="2666980"/>
                </a:lnTo>
                <a:lnTo>
                  <a:pt x="53388" y="2708433"/>
                </a:lnTo>
                <a:lnTo>
                  <a:pt x="75630" y="2747764"/>
                </a:lnTo>
                <a:lnTo>
                  <a:pt x="101241" y="2784767"/>
                </a:lnTo>
                <a:lnTo>
                  <a:pt x="130012" y="2819233"/>
                </a:lnTo>
                <a:lnTo>
                  <a:pt x="161736" y="2850953"/>
                </a:lnTo>
                <a:lnTo>
                  <a:pt x="196203" y="2879721"/>
                </a:lnTo>
                <a:lnTo>
                  <a:pt x="233207" y="2905328"/>
                </a:lnTo>
                <a:lnTo>
                  <a:pt x="272538" y="2927566"/>
                </a:lnTo>
                <a:lnTo>
                  <a:pt x="313989" y="2946227"/>
                </a:lnTo>
                <a:lnTo>
                  <a:pt x="357351" y="2961104"/>
                </a:lnTo>
                <a:lnTo>
                  <a:pt x="402417" y="2971987"/>
                </a:lnTo>
                <a:lnTo>
                  <a:pt x="448977" y="2978670"/>
                </a:lnTo>
                <a:lnTo>
                  <a:pt x="496824" y="2980944"/>
                </a:lnTo>
                <a:lnTo>
                  <a:pt x="4268724" y="2980944"/>
                </a:lnTo>
                <a:lnTo>
                  <a:pt x="4316580" y="2978670"/>
                </a:lnTo>
                <a:lnTo>
                  <a:pt x="4363148" y="2971987"/>
                </a:lnTo>
                <a:lnTo>
                  <a:pt x="4408218" y="2961104"/>
                </a:lnTo>
                <a:lnTo>
                  <a:pt x="4451584" y="2946227"/>
                </a:lnTo>
                <a:lnTo>
                  <a:pt x="4493037" y="2927566"/>
                </a:lnTo>
                <a:lnTo>
                  <a:pt x="4532368" y="2905328"/>
                </a:lnTo>
                <a:lnTo>
                  <a:pt x="4569371" y="2879721"/>
                </a:lnTo>
                <a:lnTo>
                  <a:pt x="4603837" y="2850953"/>
                </a:lnTo>
                <a:lnTo>
                  <a:pt x="4635557" y="2819233"/>
                </a:lnTo>
                <a:lnTo>
                  <a:pt x="4664325" y="2784767"/>
                </a:lnTo>
                <a:lnTo>
                  <a:pt x="4689932" y="2747764"/>
                </a:lnTo>
                <a:lnTo>
                  <a:pt x="4712170" y="2708433"/>
                </a:lnTo>
                <a:lnTo>
                  <a:pt x="4730831" y="2666980"/>
                </a:lnTo>
                <a:lnTo>
                  <a:pt x="4745708" y="2623614"/>
                </a:lnTo>
                <a:lnTo>
                  <a:pt x="4756591" y="2578544"/>
                </a:lnTo>
                <a:lnTo>
                  <a:pt x="4763274" y="2531976"/>
                </a:lnTo>
                <a:lnTo>
                  <a:pt x="4765548" y="2484120"/>
                </a:lnTo>
                <a:lnTo>
                  <a:pt x="4765548" y="496824"/>
                </a:lnTo>
                <a:lnTo>
                  <a:pt x="4763274" y="448967"/>
                </a:lnTo>
                <a:lnTo>
                  <a:pt x="4756591" y="402399"/>
                </a:lnTo>
                <a:lnTo>
                  <a:pt x="4745708" y="357329"/>
                </a:lnTo>
                <a:lnTo>
                  <a:pt x="4730831" y="313963"/>
                </a:lnTo>
                <a:lnTo>
                  <a:pt x="4712170" y="272510"/>
                </a:lnTo>
                <a:lnTo>
                  <a:pt x="4689932" y="233179"/>
                </a:lnTo>
                <a:lnTo>
                  <a:pt x="4664325" y="196176"/>
                </a:lnTo>
                <a:lnTo>
                  <a:pt x="4635557" y="161710"/>
                </a:lnTo>
                <a:lnTo>
                  <a:pt x="4603837" y="129990"/>
                </a:lnTo>
                <a:lnTo>
                  <a:pt x="4569371" y="101222"/>
                </a:lnTo>
                <a:lnTo>
                  <a:pt x="4532368" y="75615"/>
                </a:lnTo>
                <a:lnTo>
                  <a:pt x="4493037" y="53377"/>
                </a:lnTo>
                <a:lnTo>
                  <a:pt x="4451584" y="34716"/>
                </a:lnTo>
                <a:lnTo>
                  <a:pt x="4408218" y="19839"/>
                </a:lnTo>
                <a:lnTo>
                  <a:pt x="4363148" y="8956"/>
                </a:lnTo>
                <a:lnTo>
                  <a:pt x="4316580" y="2273"/>
                </a:lnTo>
                <a:lnTo>
                  <a:pt x="4268724" y="0"/>
                </a:lnTo>
                <a:close/>
              </a:path>
            </a:pathLst>
          </a:custGeom>
          <a:solidFill>
            <a:srgbClr val="E7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0085B4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pc="-130" dirty="0"/>
              <a:t>©</a:t>
            </a:r>
            <a:r>
              <a:rPr spc="-15" dirty="0"/>
              <a:t> </a:t>
            </a:r>
            <a:r>
              <a:rPr spc="55" dirty="0"/>
              <a:t>Aptech</a:t>
            </a:r>
            <a:r>
              <a:rPr spc="-5" dirty="0"/>
              <a:t> </a:t>
            </a:r>
            <a:r>
              <a:rPr spc="-10" dirty="0"/>
              <a:t>Limited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94615">
              <a:lnSpc>
                <a:spcPct val="100000"/>
              </a:lnSpc>
              <a:spcBef>
                <a:spcPts val="105"/>
              </a:spcBef>
            </a:pPr>
            <a:r>
              <a:rPr dirty="0"/>
              <a:t>Introduction</a:t>
            </a:r>
            <a:r>
              <a:rPr spc="-20" dirty="0"/>
              <a:t> </a:t>
            </a:r>
            <a:r>
              <a:rPr dirty="0"/>
              <a:t>to</a:t>
            </a:r>
            <a:r>
              <a:rPr spc="-30" dirty="0"/>
              <a:t> </a:t>
            </a:r>
            <a:r>
              <a:rPr dirty="0"/>
              <a:t>Dart</a:t>
            </a:r>
            <a:r>
              <a:rPr spc="-20" dirty="0"/>
              <a:t> </a:t>
            </a:r>
            <a:r>
              <a:rPr dirty="0"/>
              <a:t>Programming</a:t>
            </a:r>
            <a:r>
              <a:rPr dirty="0">
                <a:latin typeface="Tahoma"/>
                <a:cs typeface="Tahoma"/>
              </a:rPr>
              <a:t>/</a:t>
            </a:r>
            <a:r>
              <a:rPr spc="-25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Session</a:t>
            </a:r>
            <a:r>
              <a:rPr spc="-15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2</a:t>
            </a:r>
            <a:r>
              <a:rPr spc="-3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/</a:t>
            </a:r>
            <a:r>
              <a:rPr spc="-20" dirty="0">
                <a:latin typeface="Tahoma"/>
                <a:cs typeface="Tahoma"/>
              </a:rPr>
              <a:t> </a:t>
            </a:r>
            <a:fld id="{81D60167-4931-47E6-BA6A-407CBD079E47}" type="slidenum">
              <a:rPr dirty="0">
                <a:latin typeface="Tahoma"/>
                <a:cs typeface="Tahoma"/>
              </a:rPr>
              <a:t>‹#›</a:t>
            </a:fld>
            <a:r>
              <a:rPr spc="-35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of</a:t>
            </a:r>
            <a:r>
              <a:rPr spc="-25" dirty="0">
                <a:latin typeface="Tahoma"/>
                <a:cs typeface="Tahoma"/>
              </a:rPr>
              <a:t> 17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0085B4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pc="-130" dirty="0"/>
              <a:t>©</a:t>
            </a:r>
            <a:r>
              <a:rPr spc="-15" dirty="0"/>
              <a:t> </a:t>
            </a:r>
            <a:r>
              <a:rPr spc="55" dirty="0"/>
              <a:t>Aptech</a:t>
            </a:r>
            <a:r>
              <a:rPr spc="-5" dirty="0"/>
              <a:t> </a:t>
            </a:r>
            <a:r>
              <a:rPr spc="-10" dirty="0"/>
              <a:t>Limited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94615">
              <a:lnSpc>
                <a:spcPct val="100000"/>
              </a:lnSpc>
              <a:spcBef>
                <a:spcPts val="105"/>
              </a:spcBef>
            </a:pPr>
            <a:r>
              <a:rPr dirty="0"/>
              <a:t>Introduction</a:t>
            </a:r>
            <a:r>
              <a:rPr spc="-20" dirty="0"/>
              <a:t> </a:t>
            </a:r>
            <a:r>
              <a:rPr dirty="0"/>
              <a:t>to</a:t>
            </a:r>
            <a:r>
              <a:rPr spc="-30" dirty="0"/>
              <a:t> </a:t>
            </a:r>
            <a:r>
              <a:rPr dirty="0"/>
              <a:t>Dart</a:t>
            </a:r>
            <a:r>
              <a:rPr spc="-20" dirty="0"/>
              <a:t> </a:t>
            </a:r>
            <a:r>
              <a:rPr dirty="0"/>
              <a:t>Programming</a:t>
            </a:r>
            <a:r>
              <a:rPr dirty="0">
                <a:latin typeface="Tahoma"/>
                <a:cs typeface="Tahoma"/>
              </a:rPr>
              <a:t>/</a:t>
            </a:r>
            <a:r>
              <a:rPr spc="-25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Session</a:t>
            </a:r>
            <a:r>
              <a:rPr spc="-15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2</a:t>
            </a:r>
            <a:r>
              <a:rPr spc="-3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/</a:t>
            </a:r>
            <a:r>
              <a:rPr spc="-20" dirty="0">
                <a:latin typeface="Tahoma"/>
                <a:cs typeface="Tahoma"/>
              </a:rPr>
              <a:t> </a:t>
            </a:r>
            <a:fld id="{81D60167-4931-47E6-BA6A-407CBD079E47}" type="slidenum">
              <a:rPr dirty="0">
                <a:latin typeface="Tahoma"/>
                <a:cs typeface="Tahoma"/>
              </a:rPr>
              <a:t>‹#›</a:t>
            </a:fld>
            <a:r>
              <a:rPr spc="-35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of</a:t>
            </a:r>
            <a:r>
              <a:rPr spc="-25" dirty="0">
                <a:latin typeface="Tahoma"/>
                <a:cs typeface="Tahoma"/>
              </a:rPr>
              <a:t> 17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pc="-130" dirty="0"/>
              <a:t>©</a:t>
            </a:r>
            <a:r>
              <a:rPr spc="-15" dirty="0"/>
              <a:t> </a:t>
            </a:r>
            <a:r>
              <a:rPr spc="55" dirty="0"/>
              <a:t>Aptech</a:t>
            </a:r>
            <a:r>
              <a:rPr spc="-5" dirty="0"/>
              <a:t> </a:t>
            </a:r>
            <a:r>
              <a:rPr spc="-10" dirty="0"/>
              <a:t>Limited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94615">
              <a:lnSpc>
                <a:spcPct val="100000"/>
              </a:lnSpc>
              <a:spcBef>
                <a:spcPts val="105"/>
              </a:spcBef>
            </a:pPr>
            <a:r>
              <a:rPr dirty="0"/>
              <a:t>Introduction</a:t>
            </a:r>
            <a:r>
              <a:rPr spc="-20" dirty="0"/>
              <a:t> </a:t>
            </a:r>
            <a:r>
              <a:rPr dirty="0"/>
              <a:t>to</a:t>
            </a:r>
            <a:r>
              <a:rPr spc="-30" dirty="0"/>
              <a:t> </a:t>
            </a:r>
            <a:r>
              <a:rPr dirty="0"/>
              <a:t>Dart</a:t>
            </a:r>
            <a:r>
              <a:rPr spc="-20" dirty="0"/>
              <a:t> </a:t>
            </a:r>
            <a:r>
              <a:rPr dirty="0"/>
              <a:t>Programming</a:t>
            </a:r>
            <a:r>
              <a:rPr dirty="0">
                <a:latin typeface="Tahoma"/>
                <a:cs typeface="Tahoma"/>
              </a:rPr>
              <a:t>/</a:t>
            </a:r>
            <a:r>
              <a:rPr spc="-25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Session</a:t>
            </a:r>
            <a:r>
              <a:rPr spc="-15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2</a:t>
            </a:r>
            <a:r>
              <a:rPr spc="-3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/</a:t>
            </a:r>
            <a:r>
              <a:rPr spc="-20" dirty="0">
                <a:latin typeface="Tahoma"/>
                <a:cs typeface="Tahoma"/>
              </a:rPr>
              <a:t> </a:t>
            </a:r>
            <a:fld id="{81D60167-4931-47E6-BA6A-407CBD079E47}" type="slidenum">
              <a:rPr dirty="0">
                <a:latin typeface="Tahoma"/>
                <a:cs typeface="Tahoma"/>
              </a:rPr>
              <a:t>‹#›</a:t>
            </a:fld>
            <a:r>
              <a:rPr spc="-35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of</a:t>
            </a:r>
            <a:r>
              <a:rPr spc="-25" dirty="0">
                <a:latin typeface="Tahoma"/>
                <a:cs typeface="Tahoma"/>
              </a:rPr>
              <a:t> 17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1999" cy="352805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6534148"/>
            <a:ext cx="12191999" cy="32384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6174" y="607821"/>
            <a:ext cx="11807190" cy="71348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0085B4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510845" y="1609915"/>
            <a:ext cx="4886325" cy="46901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78739" y="6586473"/>
            <a:ext cx="1292225" cy="2209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pc="-130" dirty="0"/>
              <a:t>©</a:t>
            </a:r>
            <a:r>
              <a:rPr spc="-15" dirty="0"/>
              <a:t> </a:t>
            </a:r>
            <a:r>
              <a:rPr spc="55" dirty="0"/>
              <a:t>Aptech</a:t>
            </a:r>
            <a:r>
              <a:rPr spc="-5" dirty="0"/>
              <a:t> </a:t>
            </a:r>
            <a:r>
              <a:rPr spc="-10" dirty="0"/>
              <a:t>Limited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342885" y="6610039"/>
            <a:ext cx="4098925" cy="2108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94615">
              <a:lnSpc>
                <a:spcPct val="100000"/>
              </a:lnSpc>
              <a:spcBef>
                <a:spcPts val="105"/>
              </a:spcBef>
            </a:pPr>
            <a:r>
              <a:rPr dirty="0"/>
              <a:t>Introduction</a:t>
            </a:r>
            <a:r>
              <a:rPr spc="-20" dirty="0"/>
              <a:t> </a:t>
            </a:r>
            <a:r>
              <a:rPr dirty="0"/>
              <a:t>to</a:t>
            </a:r>
            <a:r>
              <a:rPr spc="-30" dirty="0"/>
              <a:t> </a:t>
            </a:r>
            <a:r>
              <a:rPr dirty="0"/>
              <a:t>Dart</a:t>
            </a:r>
            <a:r>
              <a:rPr spc="-20" dirty="0"/>
              <a:t> </a:t>
            </a:r>
            <a:r>
              <a:rPr dirty="0"/>
              <a:t>Programming</a:t>
            </a:r>
            <a:r>
              <a:rPr dirty="0">
                <a:latin typeface="Tahoma"/>
                <a:cs typeface="Tahoma"/>
              </a:rPr>
              <a:t>/</a:t>
            </a:r>
            <a:r>
              <a:rPr spc="-25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Session</a:t>
            </a:r>
            <a:r>
              <a:rPr spc="-15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2</a:t>
            </a:r>
            <a:r>
              <a:rPr spc="-3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/</a:t>
            </a:r>
            <a:r>
              <a:rPr spc="-20" dirty="0">
                <a:latin typeface="Tahoma"/>
                <a:cs typeface="Tahoma"/>
              </a:rPr>
              <a:t> </a:t>
            </a:r>
            <a:fld id="{81D60167-4931-47E6-BA6A-407CBD079E47}" type="slidenum">
              <a:rPr dirty="0">
                <a:latin typeface="Tahoma"/>
                <a:cs typeface="Tahoma"/>
              </a:rPr>
              <a:t>‹#›</a:t>
            </a:fld>
            <a:r>
              <a:rPr spc="-35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of</a:t>
            </a:r>
            <a:r>
              <a:rPr spc="-25" dirty="0">
                <a:latin typeface="Tahoma"/>
                <a:cs typeface="Tahoma"/>
              </a:rPr>
              <a:t> 17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mp"/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tm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subTitle" idx="4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7095"/>
              </a:lnSpc>
              <a:spcBef>
                <a:spcPts val="100"/>
              </a:spcBef>
            </a:pPr>
            <a:r>
              <a:rPr sz="6000" b="1" spc="100" dirty="0">
                <a:solidFill>
                  <a:srgbClr val="0085B4"/>
                </a:solidFill>
                <a:latin typeface="Times New Roman"/>
                <a:cs typeface="Times New Roman"/>
              </a:rPr>
              <a:t>Session</a:t>
            </a:r>
            <a:r>
              <a:rPr sz="6000" b="1" spc="40" dirty="0">
                <a:solidFill>
                  <a:srgbClr val="0085B4"/>
                </a:solidFill>
                <a:latin typeface="Times New Roman"/>
                <a:cs typeface="Times New Roman"/>
              </a:rPr>
              <a:t> </a:t>
            </a:r>
            <a:r>
              <a:rPr sz="6000" b="1" spc="-50" dirty="0">
                <a:solidFill>
                  <a:srgbClr val="0085B4"/>
                </a:solidFill>
                <a:latin typeface="Times New Roman"/>
                <a:cs typeface="Times New Roman"/>
              </a:rPr>
              <a:t>2</a:t>
            </a:r>
            <a:endParaRPr sz="6000">
              <a:latin typeface="Times New Roman"/>
              <a:cs typeface="Times New Roman"/>
            </a:endParaRPr>
          </a:p>
          <a:p>
            <a:pPr marL="12700">
              <a:lnSpc>
                <a:spcPts val="4695"/>
              </a:lnSpc>
            </a:pPr>
            <a:r>
              <a:rPr sz="4000" b="1" dirty="0">
                <a:solidFill>
                  <a:srgbClr val="0085B4"/>
                </a:solidFill>
                <a:latin typeface="Times New Roman"/>
                <a:cs typeface="Times New Roman"/>
              </a:rPr>
              <a:t>Variables</a:t>
            </a:r>
            <a:r>
              <a:rPr sz="4000" b="1" spc="-85" dirty="0">
                <a:solidFill>
                  <a:srgbClr val="0085B4"/>
                </a:solidFill>
                <a:latin typeface="Times New Roman"/>
                <a:cs typeface="Times New Roman"/>
              </a:rPr>
              <a:t> </a:t>
            </a:r>
            <a:r>
              <a:rPr sz="4000" b="1" dirty="0">
                <a:solidFill>
                  <a:srgbClr val="0085B4"/>
                </a:solidFill>
                <a:latin typeface="Times New Roman"/>
                <a:cs typeface="Times New Roman"/>
              </a:rPr>
              <a:t>and</a:t>
            </a:r>
            <a:r>
              <a:rPr sz="4000" b="1" spc="-105" dirty="0">
                <a:solidFill>
                  <a:srgbClr val="0085B4"/>
                </a:solidFill>
                <a:latin typeface="Times New Roman"/>
                <a:cs typeface="Times New Roman"/>
              </a:rPr>
              <a:t> </a:t>
            </a:r>
            <a:r>
              <a:rPr sz="4000" b="1" spc="100" dirty="0">
                <a:solidFill>
                  <a:srgbClr val="0085B4"/>
                </a:solidFill>
                <a:latin typeface="Times New Roman"/>
                <a:cs typeface="Times New Roman"/>
              </a:rPr>
              <a:t>Data</a:t>
            </a:r>
            <a:r>
              <a:rPr sz="4000" b="1" spc="-85" dirty="0">
                <a:solidFill>
                  <a:srgbClr val="0085B4"/>
                </a:solidFill>
                <a:latin typeface="Times New Roman"/>
                <a:cs typeface="Times New Roman"/>
              </a:rPr>
              <a:t> </a:t>
            </a:r>
            <a:r>
              <a:rPr sz="4000" b="1" spc="-10" dirty="0">
                <a:solidFill>
                  <a:srgbClr val="0085B4"/>
                </a:solidFill>
                <a:latin typeface="Times New Roman"/>
                <a:cs typeface="Times New Roman"/>
              </a:rPr>
              <a:t>Types</a:t>
            </a:r>
            <a:endParaRPr sz="40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748278"/>
            <a:ext cx="2478023" cy="194691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69552-E005-4A87-8887-C4CF19EF0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D9C5E4-AD7E-48D6-9B07-8F516551AB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2438400"/>
            <a:ext cx="4719249" cy="294534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071A2C3-888F-43E2-9BFE-E5E80B5737AD}"/>
              </a:ext>
            </a:extLst>
          </p:cNvPr>
          <p:cNvSpPr/>
          <p:nvPr/>
        </p:nvSpPr>
        <p:spPr>
          <a:xfrm>
            <a:off x="6248400" y="1726143"/>
            <a:ext cx="243324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i="1" dirty="0">
                <a:solidFill>
                  <a:srgbClr val="008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User input</a:t>
            </a:r>
            <a:endParaRPr lang="en-US" sz="3200" b="1" i="1" dirty="0">
              <a:solidFill>
                <a:srgbClr val="000000"/>
              </a:solidFill>
              <a:effectLst/>
              <a:highlight>
                <a:srgbClr val="FFFF00"/>
              </a:highlight>
              <a:latin typeface="Consolas" panose="020B06090202040302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96E52B3-8BF0-4022-B6BA-C6902179A8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565" y="2259111"/>
            <a:ext cx="5544324" cy="3124636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A256F3F-D82D-4FA3-AB46-176A8758FAC0}"/>
              </a:ext>
            </a:extLst>
          </p:cNvPr>
          <p:cNvCxnSpPr>
            <a:cxnSpLocks/>
          </p:cNvCxnSpPr>
          <p:nvPr/>
        </p:nvCxnSpPr>
        <p:spPr>
          <a:xfrm flipH="1">
            <a:off x="2971800" y="3429000"/>
            <a:ext cx="10668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8B8A5EE-0A4E-42CA-A2AE-9DDD0BB79E19}"/>
              </a:ext>
            </a:extLst>
          </p:cNvPr>
          <p:cNvCxnSpPr>
            <a:cxnSpLocks/>
          </p:cNvCxnSpPr>
          <p:nvPr/>
        </p:nvCxnSpPr>
        <p:spPr>
          <a:xfrm flipH="1">
            <a:off x="2971800" y="3657600"/>
            <a:ext cx="10668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60370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53085">
              <a:lnSpc>
                <a:spcPct val="100000"/>
              </a:lnSpc>
              <a:spcBef>
                <a:spcPts val="95"/>
              </a:spcBef>
            </a:pPr>
            <a:r>
              <a:rPr spc="-25" dirty="0"/>
              <a:t>Map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226972" y="1452625"/>
            <a:ext cx="10231755" cy="4867910"/>
            <a:chOff x="1226972" y="1452625"/>
            <a:chExt cx="10231755" cy="4867910"/>
          </a:xfrm>
        </p:grpSpPr>
        <p:sp>
          <p:nvSpPr>
            <p:cNvPr id="4" name="object 4"/>
            <p:cNvSpPr/>
            <p:nvPr/>
          </p:nvSpPr>
          <p:spPr>
            <a:xfrm>
              <a:off x="1233322" y="1458975"/>
              <a:ext cx="1080135" cy="4855210"/>
            </a:xfrm>
            <a:custGeom>
              <a:avLst/>
              <a:gdLst/>
              <a:ahLst/>
              <a:cxnLst/>
              <a:rect l="l" t="t" r="r" b="b"/>
              <a:pathLst>
                <a:path w="1080135" h="4855210">
                  <a:moveTo>
                    <a:pt x="12801" y="0"/>
                  </a:moveTo>
                  <a:lnTo>
                    <a:pt x="48101" y="33385"/>
                  </a:lnTo>
                  <a:lnTo>
                    <a:pt x="82809" y="67134"/>
                  </a:lnTo>
                  <a:lnTo>
                    <a:pt x="116926" y="101239"/>
                  </a:lnTo>
                  <a:lnTo>
                    <a:pt x="150451" y="135695"/>
                  </a:lnTo>
                  <a:lnTo>
                    <a:pt x="183383" y="170495"/>
                  </a:lnTo>
                  <a:lnTo>
                    <a:pt x="215724" y="205633"/>
                  </a:lnTo>
                  <a:lnTo>
                    <a:pt x="247472" y="241103"/>
                  </a:lnTo>
                  <a:lnTo>
                    <a:pt x="278628" y="276899"/>
                  </a:lnTo>
                  <a:lnTo>
                    <a:pt x="309192" y="313016"/>
                  </a:lnTo>
                  <a:lnTo>
                    <a:pt x="339163" y="349445"/>
                  </a:lnTo>
                  <a:lnTo>
                    <a:pt x="368541" y="386183"/>
                  </a:lnTo>
                  <a:lnTo>
                    <a:pt x="397327" y="423221"/>
                  </a:lnTo>
                  <a:lnTo>
                    <a:pt x="425520" y="460555"/>
                  </a:lnTo>
                  <a:lnTo>
                    <a:pt x="453119" y="498179"/>
                  </a:lnTo>
                  <a:lnTo>
                    <a:pt x="480126" y="536085"/>
                  </a:lnTo>
                  <a:lnTo>
                    <a:pt x="506539" y="574268"/>
                  </a:lnTo>
                  <a:lnTo>
                    <a:pt x="532359" y="612722"/>
                  </a:lnTo>
                  <a:lnTo>
                    <a:pt x="557586" y="651440"/>
                  </a:lnTo>
                  <a:lnTo>
                    <a:pt x="582219" y="690417"/>
                  </a:lnTo>
                  <a:lnTo>
                    <a:pt x="606258" y="729646"/>
                  </a:lnTo>
                  <a:lnTo>
                    <a:pt x="629704" y="769122"/>
                  </a:lnTo>
                  <a:lnTo>
                    <a:pt x="652556" y="808837"/>
                  </a:lnTo>
                  <a:lnTo>
                    <a:pt x="674813" y="848787"/>
                  </a:lnTo>
                  <a:lnTo>
                    <a:pt x="696477" y="888964"/>
                  </a:lnTo>
                  <a:lnTo>
                    <a:pt x="717546" y="929363"/>
                  </a:lnTo>
                  <a:lnTo>
                    <a:pt x="738021" y="969977"/>
                  </a:lnTo>
                  <a:lnTo>
                    <a:pt x="757902" y="1010801"/>
                  </a:lnTo>
                  <a:lnTo>
                    <a:pt x="777188" y="1051828"/>
                  </a:lnTo>
                  <a:lnTo>
                    <a:pt x="795879" y="1093053"/>
                  </a:lnTo>
                  <a:lnTo>
                    <a:pt x="813976" y="1134468"/>
                  </a:lnTo>
                  <a:lnTo>
                    <a:pt x="831477" y="1176068"/>
                  </a:lnTo>
                  <a:lnTo>
                    <a:pt x="848384" y="1217847"/>
                  </a:lnTo>
                  <a:lnTo>
                    <a:pt x="864696" y="1259798"/>
                  </a:lnTo>
                  <a:lnTo>
                    <a:pt x="880412" y="1301916"/>
                  </a:lnTo>
                  <a:lnTo>
                    <a:pt x="895533" y="1344195"/>
                  </a:lnTo>
                  <a:lnTo>
                    <a:pt x="910058" y="1386627"/>
                  </a:lnTo>
                  <a:lnTo>
                    <a:pt x="923988" y="1429208"/>
                  </a:lnTo>
                  <a:lnTo>
                    <a:pt x="937323" y="1471930"/>
                  </a:lnTo>
                  <a:lnTo>
                    <a:pt x="950061" y="1514788"/>
                  </a:lnTo>
                  <a:lnTo>
                    <a:pt x="962204" y="1557776"/>
                  </a:lnTo>
                  <a:lnTo>
                    <a:pt x="973750" y="1600888"/>
                  </a:lnTo>
                  <a:lnTo>
                    <a:pt x="984701" y="1644116"/>
                  </a:lnTo>
                  <a:lnTo>
                    <a:pt x="995055" y="1687456"/>
                  </a:lnTo>
                  <a:lnTo>
                    <a:pt x="1004813" y="1730902"/>
                  </a:lnTo>
                  <a:lnTo>
                    <a:pt x="1013974" y="1774446"/>
                  </a:lnTo>
                  <a:lnTo>
                    <a:pt x="1022539" y="1818083"/>
                  </a:lnTo>
                  <a:lnTo>
                    <a:pt x="1030508" y="1861806"/>
                  </a:lnTo>
                  <a:lnTo>
                    <a:pt x="1037879" y="1905611"/>
                  </a:lnTo>
                  <a:lnTo>
                    <a:pt x="1044654" y="1949490"/>
                  </a:lnTo>
                  <a:lnTo>
                    <a:pt x="1050831" y="1993437"/>
                  </a:lnTo>
                  <a:lnTo>
                    <a:pt x="1056411" y="2037446"/>
                  </a:lnTo>
                  <a:lnTo>
                    <a:pt x="1061395" y="2081511"/>
                  </a:lnTo>
                  <a:lnTo>
                    <a:pt x="1065780" y="2125626"/>
                  </a:lnTo>
                  <a:lnTo>
                    <a:pt x="1069569" y="2169785"/>
                  </a:lnTo>
                  <a:lnTo>
                    <a:pt x="1072760" y="2213982"/>
                  </a:lnTo>
                  <a:lnTo>
                    <a:pt x="1075353" y="2258210"/>
                  </a:lnTo>
                  <a:lnTo>
                    <a:pt x="1077348" y="2302464"/>
                  </a:lnTo>
                  <a:lnTo>
                    <a:pt x="1078746" y="2346736"/>
                  </a:lnTo>
                  <a:lnTo>
                    <a:pt x="1079545" y="2391022"/>
                  </a:lnTo>
                  <a:lnTo>
                    <a:pt x="1079746" y="2435315"/>
                  </a:lnTo>
                  <a:lnTo>
                    <a:pt x="1079349" y="2479609"/>
                  </a:lnTo>
                  <a:lnTo>
                    <a:pt x="1078354" y="2523897"/>
                  </a:lnTo>
                  <a:lnTo>
                    <a:pt x="1076761" y="2568174"/>
                  </a:lnTo>
                  <a:lnTo>
                    <a:pt x="1074568" y="2612434"/>
                  </a:lnTo>
                  <a:lnTo>
                    <a:pt x="1071777" y="2656669"/>
                  </a:lnTo>
                  <a:lnTo>
                    <a:pt x="1068388" y="2700875"/>
                  </a:lnTo>
                  <a:lnTo>
                    <a:pt x="1064399" y="2745045"/>
                  </a:lnTo>
                  <a:lnTo>
                    <a:pt x="1059811" y="2789173"/>
                  </a:lnTo>
                  <a:lnTo>
                    <a:pt x="1054624" y="2833252"/>
                  </a:lnTo>
                  <a:lnTo>
                    <a:pt x="1048838" y="2877277"/>
                  </a:lnTo>
                  <a:lnTo>
                    <a:pt x="1042453" y="2921242"/>
                  </a:lnTo>
                  <a:lnTo>
                    <a:pt x="1035468" y="2965140"/>
                  </a:lnTo>
                  <a:lnTo>
                    <a:pt x="1027884" y="3008965"/>
                  </a:lnTo>
                  <a:lnTo>
                    <a:pt x="1019700" y="3052712"/>
                  </a:lnTo>
                  <a:lnTo>
                    <a:pt x="1010916" y="3096373"/>
                  </a:lnTo>
                  <a:lnTo>
                    <a:pt x="1001532" y="3139943"/>
                  </a:lnTo>
                  <a:lnTo>
                    <a:pt x="991548" y="3183416"/>
                  </a:lnTo>
                  <a:lnTo>
                    <a:pt x="980964" y="3226785"/>
                  </a:lnTo>
                  <a:lnTo>
                    <a:pt x="969780" y="3270045"/>
                  </a:lnTo>
                  <a:lnTo>
                    <a:pt x="957996" y="3313189"/>
                  </a:lnTo>
                  <a:lnTo>
                    <a:pt x="945611" y="3356212"/>
                  </a:lnTo>
                  <a:lnTo>
                    <a:pt x="932625" y="3399106"/>
                  </a:lnTo>
                  <a:lnTo>
                    <a:pt x="919039" y="3441866"/>
                  </a:lnTo>
                  <a:lnTo>
                    <a:pt x="904852" y="3484486"/>
                  </a:lnTo>
                  <a:lnTo>
                    <a:pt x="890064" y="3526959"/>
                  </a:lnTo>
                  <a:lnTo>
                    <a:pt x="874675" y="3569280"/>
                  </a:lnTo>
                  <a:lnTo>
                    <a:pt x="858685" y="3611443"/>
                  </a:lnTo>
                  <a:lnTo>
                    <a:pt x="842094" y="3653440"/>
                  </a:lnTo>
                  <a:lnTo>
                    <a:pt x="824901" y="3695267"/>
                  </a:lnTo>
                  <a:lnTo>
                    <a:pt x="807107" y="3736916"/>
                  </a:lnTo>
                  <a:lnTo>
                    <a:pt x="788712" y="3778383"/>
                  </a:lnTo>
                  <a:lnTo>
                    <a:pt x="769714" y="3819660"/>
                  </a:lnTo>
                  <a:lnTo>
                    <a:pt x="750115" y="3860741"/>
                  </a:lnTo>
                  <a:lnTo>
                    <a:pt x="729914" y="3901621"/>
                  </a:lnTo>
                  <a:lnTo>
                    <a:pt x="709111" y="3942294"/>
                  </a:lnTo>
                  <a:lnTo>
                    <a:pt x="687706" y="3982752"/>
                  </a:lnTo>
                  <a:lnTo>
                    <a:pt x="665698" y="4022991"/>
                  </a:lnTo>
                  <a:lnTo>
                    <a:pt x="643088" y="4063003"/>
                  </a:lnTo>
                  <a:lnTo>
                    <a:pt x="619876" y="4102783"/>
                  </a:lnTo>
                  <a:lnTo>
                    <a:pt x="596061" y="4142325"/>
                  </a:lnTo>
                  <a:lnTo>
                    <a:pt x="571644" y="4181622"/>
                  </a:lnTo>
                  <a:lnTo>
                    <a:pt x="546623" y="4220668"/>
                  </a:lnTo>
                  <a:lnTo>
                    <a:pt x="521000" y="4259458"/>
                  </a:lnTo>
                  <a:lnTo>
                    <a:pt x="494774" y="4297984"/>
                  </a:lnTo>
                  <a:lnTo>
                    <a:pt x="467945" y="4336242"/>
                  </a:lnTo>
                  <a:lnTo>
                    <a:pt x="440512" y="4374225"/>
                  </a:lnTo>
                  <a:lnTo>
                    <a:pt x="412476" y="4411926"/>
                  </a:lnTo>
                  <a:lnTo>
                    <a:pt x="383836" y="4449339"/>
                  </a:lnTo>
                  <a:lnTo>
                    <a:pt x="354593" y="4486459"/>
                  </a:lnTo>
                  <a:lnTo>
                    <a:pt x="324747" y="4523279"/>
                  </a:lnTo>
                  <a:lnTo>
                    <a:pt x="294296" y="4559794"/>
                  </a:lnTo>
                  <a:lnTo>
                    <a:pt x="263242" y="4595996"/>
                  </a:lnTo>
                  <a:lnTo>
                    <a:pt x="231583" y="4631881"/>
                  </a:lnTo>
                  <a:lnTo>
                    <a:pt x="199321" y="4667441"/>
                  </a:lnTo>
                  <a:lnTo>
                    <a:pt x="166454" y="4702670"/>
                  </a:lnTo>
                  <a:lnTo>
                    <a:pt x="132983" y="4737563"/>
                  </a:lnTo>
                  <a:lnTo>
                    <a:pt x="98907" y="4772113"/>
                  </a:lnTo>
                  <a:lnTo>
                    <a:pt x="56235" y="4814023"/>
                  </a:lnTo>
                  <a:lnTo>
                    <a:pt x="12801" y="4855210"/>
                  </a:lnTo>
                  <a:lnTo>
                    <a:pt x="0" y="4842408"/>
                  </a:lnTo>
                  <a:lnTo>
                    <a:pt x="35421" y="4808917"/>
                  </a:lnTo>
                  <a:lnTo>
                    <a:pt x="70245" y="4775059"/>
                  </a:lnTo>
                  <a:lnTo>
                    <a:pt x="104469" y="4740840"/>
                  </a:lnTo>
                  <a:lnTo>
                    <a:pt x="138094" y="4706267"/>
                  </a:lnTo>
                  <a:lnTo>
                    <a:pt x="171120" y="4671345"/>
                  </a:lnTo>
                  <a:lnTo>
                    <a:pt x="203547" y="4636081"/>
                  </a:lnTo>
                  <a:lnTo>
                    <a:pt x="235374" y="4600482"/>
                  </a:lnTo>
                  <a:lnTo>
                    <a:pt x="266602" y="4564553"/>
                  </a:lnTo>
                  <a:lnTo>
                    <a:pt x="297230" y="4528300"/>
                  </a:lnTo>
                  <a:lnTo>
                    <a:pt x="327258" y="4491731"/>
                  </a:lnTo>
                  <a:lnTo>
                    <a:pt x="356687" y="4454851"/>
                  </a:lnTo>
                  <a:lnTo>
                    <a:pt x="385515" y="4417667"/>
                  </a:lnTo>
                  <a:lnTo>
                    <a:pt x="413744" y="4380184"/>
                  </a:lnTo>
                  <a:lnTo>
                    <a:pt x="441372" y="4342409"/>
                  </a:lnTo>
                  <a:lnTo>
                    <a:pt x="468400" y="4304349"/>
                  </a:lnTo>
                  <a:lnTo>
                    <a:pt x="494827" y="4266009"/>
                  </a:lnTo>
                  <a:lnTo>
                    <a:pt x="520654" y="4227396"/>
                  </a:lnTo>
                  <a:lnTo>
                    <a:pt x="545881" y="4188516"/>
                  </a:lnTo>
                  <a:lnTo>
                    <a:pt x="570506" y="4149376"/>
                  </a:lnTo>
                  <a:lnTo>
                    <a:pt x="594531" y="4109981"/>
                  </a:lnTo>
                  <a:lnTo>
                    <a:pt x="617955" y="4070338"/>
                  </a:lnTo>
                  <a:lnTo>
                    <a:pt x="640778" y="4030453"/>
                  </a:lnTo>
                  <a:lnTo>
                    <a:pt x="662999" y="3990332"/>
                  </a:lnTo>
                  <a:lnTo>
                    <a:pt x="684619" y="3949982"/>
                  </a:lnTo>
                  <a:lnTo>
                    <a:pt x="705638" y="3909409"/>
                  </a:lnTo>
                  <a:lnTo>
                    <a:pt x="726055" y="3868620"/>
                  </a:lnTo>
                  <a:lnTo>
                    <a:pt x="745870" y="3827619"/>
                  </a:lnTo>
                  <a:lnTo>
                    <a:pt x="765084" y="3786415"/>
                  </a:lnTo>
                  <a:lnTo>
                    <a:pt x="783696" y="3745012"/>
                  </a:lnTo>
                  <a:lnTo>
                    <a:pt x="801706" y="3703418"/>
                  </a:lnTo>
                  <a:lnTo>
                    <a:pt x="819113" y="3661638"/>
                  </a:lnTo>
                  <a:lnTo>
                    <a:pt x="835919" y="3619678"/>
                  </a:lnTo>
                  <a:lnTo>
                    <a:pt x="852122" y="3577546"/>
                  </a:lnTo>
                  <a:lnTo>
                    <a:pt x="867723" y="3535247"/>
                  </a:lnTo>
                  <a:lnTo>
                    <a:pt x="882721" y="3492788"/>
                  </a:lnTo>
                  <a:lnTo>
                    <a:pt x="897116" y="3450174"/>
                  </a:lnTo>
                  <a:lnTo>
                    <a:pt x="910909" y="3407412"/>
                  </a:lnTo>
                  <a:lnTo>
                    <a:pt x="924099" y="3364509"/>
                  </a:lnTo>
                  <a:lnTo>
                    <a:pt x="936685" y="3321470"/>
                  </a:lnTo>
                  <a:lnTo>
                    <a:pt x="948669" y="3278303"/>
                  </a:lnTo>
                  <a:lnTo>
                    <a:pt x="960049" y="3235012"/>
                  </a:lnTo>
                  <a:lnTo>
                    <a:pt x="970826" y="3191604"/>
                  </a:lnTo>
                  <a:lnTo>
                    <a:pt x="981000" y="3148086"/>
                  </a:lnTo>
                  <a:lnTo>
                    <a:pt x="990570" y="3104464"/>
                  </a:lnTo>
                  <a:lnTo>
                    <a:pt x="999536" y="3060745"/>
                  </a:lnTo>
                  <a:lnTo>
                    <a:pt x="1007898" y="3016933"/>
                  </a:lnTo>
                  <a:lnTo>
                    <a:pt x="1015657" y="2973036"/>
                  </a:lnTo>
                  <a:lnTo>
                    <a:pt x="1022811" y="2929060"/>
                  </a:lnTo>
                  <a:lnTo>
                    <a:pt x="1029362" y="2885012"/>
                  </a:lnTo>
                  <a:lnTo>
                    <a:pt x="1035308" y="2840896"/>
                  </a:lnTo>
                  <a:lnTo>
                    <a:pt x="1040650" y="2796721"/>
                  </a:lnTo>
                  <a:lnTo>
                    <a:pt x="1045387" y="2752491"/>
                  </a:lnTo>
                  <a:lnTo>
                    <a:pt x="1049520" y="2708214"/>
                  </a:lnTo>
                  <a:lnTo>
                    <a:pt x="1053047" y="2663895"/>
                  </a:lnTo>
                  <a:lnTo>
                    <a:pt x="1055971" y="2619541"/>
                  </a:lnTo>
                  <a:lnTo>
                    <a:pt x="1058289" y="2575158"/>
                  </a:lnTo>
                  <a:lnTo>
                    <a:pt x="1060002" y="2530752"/>
                  </a:lnTo>
                  <a:lnTo>
                    <a:pt x="1061110" y="2486329"/>
                  </a:lnTo>
                  <a:lnTo>
                    <a:pt x="1061613" y="2441897"/>
                  </a:lnTo>
                  <a:lnTo>
                    <a:pt x="1061510" y="2397460"/>
                  </a:lnTo>
                  <a:lnTo>
                    <a:pt x="1060802" y="2353026"/>
                  </a:lnTo>
                  <a:lnTo>
                    <a:pt x="1059488" y="2308600"/>
                  </a:lnTo>
                  <a:lnTo>
                    <a:pt x="1057568" y="2264189"/>
                  </a:lnTo>
                  <a:lnTo>
                    <a:pt x="1055043" y="2219800"/>
                  </a:lnTo>
                  <a:lnTo>
                    <a:pt x="1051912" y="2175437"/>
                  </a:lnTo>
                  <a:lnTo>
                    <a:pt x="1048174" y="2131108"/>
                  </a:lnTo>
                  <a:lnTo>
                    <a:pt x="1043831" y="2086819"/>
                  </a:lnTo>
                  <a:lnTo>
                    <a:pt x="1038881" y="2042577"/>
                  </a:lnTo>
                  <a:lnTo>
                    <a:pt x="1033325" y="1998386"/>
                  </a:lnTo>
                  <a:lnTo>
                    <a:pt x="1027162" y="1954254"/>
                  </a:lnTo>
                  <a:lnTo>
                    <a:pt x="1020393" y="1910188"/>
                  </a:lnTo>
                  <a:lnTo>
                    <a:pt x="1013016" y="1866192"/>
                  </a:lnTo>
                  <a:lnTo>
                    <a:pt x="1005033" y="1822274"/>
                  </a:lnTo>
                  <a:lnTo>
                    <a:pt x="996444" y="1778439"/>
                  </a:lnTo>
                  <a:lnTo>
                    <a:pt x="987246" y="1734694"/>
                  </a:lnTo>
                  <a:lnTo>
                    <a:pt x="977442" y="1691046"/>
                  </a:lnTo>
                  <a:lnTo>
                    <a:pt x="967031" y="1647500"/>
                  </a:lnTo>
                  <a:lnTo>
                    <a:pt x="956012" y="1604063"/>
                  </a:lnTo>
                  <a:lnTo>
                    <a:pt x="944385" y="1560741"/>
                  </a:lnTo>
                  <a:lnTo>
                    <a:pt x="932151" y="1517540"/>
                  </a:lnTo>
                  <a:lnTo>
                    <a:pt x="919309" y="1474467"/>
                  </a:lnTo>
                  <a:lnTo>
                    <a:pt x="905860" y="1431527"/>
                  </a:lnTo>
                  <a:lnTo>
                    <a:pt x="891802" y="1388728"/>
                  </a:lnTo>
                  <a:lnTo>
                    <a:pt x="877136" y="1346074"/>
                  </a:lnTo>
                  <a:lnTo>
                    <a:pt x="861862" y="1303574"/>
                  </a:lnTo>
                  <a:lnTo>
                    <a:pt x="845980" y="1261232"/>
                  </a:lnTo>
                  <a:lnTo>
                    <a:pt x="829489" y="1219055"/>
                  </a:lnTo>
                  <a:lnTo>
                    <a:pt x="812390" y="1177050"/>
                  </a:lnTo>
                  <a:lnTo>
                    <a:pt x="794682" y="1135222"/>
                  </a:lnTo>
                  <a:lnTo>
                    <a:pt x="776365" y="1093578"/>
                  </a:lnTo>
                  <a:lnTo>
                    <a:pt x="757439" y="1052124"/>
                  </a:lnTo>
                  <a:lnTo>
                    <a:pt x="737905" y="1010867"/>
                  </a:lnTo>
                  <a:lnTo>
                    <a:pt x="717761" y="969812"/>
                  </a:lnTo>
                  <a:lnTo>
                    <a:pt x="697008" y="928966"/>
                  </a:lnTo>
                  <a:lnTo>
                    <a:pt x="675645" y="888335"/>
                  </a:lnTo>
                  <a:lnTo>
                    <a:pt x="653674" y="847926"/>
                  </a:lnTo>
                  <a:lnTo>
                    <a:pt x="631092" y="807745"/>
                  </a:lnTo>
                  <a:lnTo>
                    <a:pt x="607901" y="767797"/>
                  </a:lnTo>
                  <a:lnTo>
                    <a:pt x="584101" y="728090"/>
                  </a:lnTo>
                  <a:lnTo>
                    <a:pt x="559690" y="688629"/>
                  </a:lnTo>
                  <a:lnTo>
                    <a:pt x="534669" y="649421"/>
                  </a:lnTo>
                  <a:lnTo>
                    <a:pt x="509038" y="610472"/>
                  </a:lnTo>
                  <a:lnTo>
                    <a:pt x="482797" y="571788"/>
                  </a:lnTo>
                  <a:lnTo>
                    <a:pt x="455946" y="533375"/>
                  </a:lnTo>
                  <a:lnTo>
                    <a:pt x="428484" y="495241"/>
                  </a:lnTo>
                  <a:lnTo>
                    <a:pt x="400411" y="457390"/>
                  </a:lnTo>
                  <a:lnTo>
                    <a:pt x="371728" y="419830"/>
                  </a:lnTo>
                  <a:lnTo>
                    <a:pt x="342434" y="382566"/>
                  </a:lnTo>
                  <a:lnTo>
                    <a:pt x="312529" y="345605"/>
                  </a:lnTo>
                  <a:lnTo>
                    <a:pt x="282014" y="308954"/>
                  </a:lnTo>
                  <a:lnTo>
                    <a:pt x="250886" y="272617"/>
                  </a:lnTo>
                  <a:lnTo>
                    <a:pt x="219148" y="236602"/>
                  </a:lnTo>
                  <a:lnTo>
                    <a:pt x="186798" y="200915"/>
                  </a:lnTo>
                  <a:lnTo>
                    <a:pt x="153837" y="165563"/>
                  </a:lnTo>
                  <a:lnTo>
                    <a:pt x="120265" y="130550"/>
                  </a:lnTo>
                  <a:lnTo>
                    <a:pt x="86080" y="95885"/>
                  </a:lnTo>
                  <a:lnTo>
                    <a:pt x="43411" y="53975"/>
                  </a:lnTo>
                  <a:lnTo>
                    <a:pt x="0" y="12826"/>
                  </a:lnTo>
                  <a:lnTo>
                    <a:pt x="12801" y="0"/>
                  </a:lnTo>
                  <a:close/>
                </a:path>
              </a:pathLst>
            </a:custGeom>
            <a:ln w="12700">
              <a:solidFill>
                <a:srgbClr val="798B8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768601" y="1772411"/>
              <a:ext cx="9690100" cy="768985"/>
            </a:xfrm>
            <a:custGeom>
              <a:avLst/>
              <a:gdLst/>
              <a:ahLst/>
              <a:cxnLst/>
              <a:rect l="l" t="t" r="r" b="b"/>
              <a:pathLst>
                <a:path w="9690100" h="768985">
                  <a:moveTo>
                    <a:pt x="9689592" y="0"/>
                  </a:moveTo>
                  <a:lnTo>
                    <a:pt x="0" y="0"/>
                  </a:lnTo>
                  <a:lnTo>
                    <a:pt x="0" y="768858"/>
                  </a:lnTo>
                  <a:lnTo>
                    <a:pt x="9689592" y="768858"/>
                  </a:lnTo>
                  <a:lnTo>
                    <a:pt x="9689592" y="0"/>
                  </a:lnTo>
                  <a:close/>
                </a:path>
              </a:pathLst>
            </a:custGeom>
            <a:solidFill>
              <a:srgbClr val="0737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271396" y="1676780"/>
              <a:ext cx="995680" cy="961390"/>
            </a:xfrm>
            <a:custGeom>
              <a:avLst/>
              <a:gdLst/>
              <a:ahLst/>
              <a:cxnLst/>
              <a:rect l="l" t="t" r="r" b="b"/>
              <a:pathLst>
                <a:path w="995680" h="961389">
                  <a:moveTo>
                    <a:pt x="497585" y="0"/>
                  </a:moveTo>
                  <a:lnTo>
                    <a:pt x="449662" y="2199"/>
                  </a:lnTo>
                  <a:lnTo>
                    <a:pt x="403027" y="8664"/>
                  </a:lnTo>
                  <a:lnTo>
                    <a:pt x="357891" y="19192"/>
                  </a:lnTo>
                  <a:lnTo>
                    <a:pt x="314461" y="33583"/>
                  </a:lnTo>
                  <a:lnTo>
                    <a:pt x="272946" y="51634"/>
                  </a:lnTo>
                  <a:lnTo>
                    <a:pt x="233554" y="73144"/>
                  </a:lnTo>
                  <a:lnTo>
                    <a:pt x="196494" y="97912"/>
                  </a:lnTo>
                  <a:lnTo>
                    <a:pt x="161974" y="125736"/>
                  </a:lnTo>
                  <a:lnTo>
                    <a:pt x="130203" y="156415"/>
                  </a:lnTo>
                  <a:lnTo>
                    <a:pt x="101389" y="189747"/>
                  </a:lnTo>
                  <a:lnTo>
                    <a:pt x="75740" y="225531"/>
                  </a:lnTo>
                  <a:lnTo>
                    <a:pt x="53466" y="263566"/>
                  </a:lnTo>
                  <a:lnTo>
                    <a:pt x="34774" y="303649"/>
                  </a:lnTo>
                  <a:lnTo>
                    <a:pt x="19873" y="345579"/>
                  </a:lnTo>
                  <a:lnTo>
                    <a:pt x="8971" y="389156"/>
                  </a:lnTo>
                  <a:lnTo>
                    <a:pt x="2277" y="434177"/>
                  </a:lnTo>
                  <a:lnTo>
                    <a:pt x="0" y="480441"/>
                  </a:lnTo>
                  <a:lnTo>
                    <a:pt x="2277" y="526704"/>
                  </a:lnTo>
                  <a:lnTo>
                    <a:pt x="8971" y="571725"/>
                  </a:lnTo>
                  <a:lnTo>
                    <a:pt x="19873" y="615302"/>
                  </a:lnTo>
                  <a:lnTo>
                    <a:pt x="34774" y="657232"/>
                  </a:lnTo>
                  <a:lnTo>
                    <a:pt x="53466" y="697315"/>
                  </a:lnTo>
                  <a:lnTo>
                    <a:pt x="75740" y="735350"/>
                  </a:lnTo>
                  <a:lnTo>
                    <a:pt x="101389" y="771134"/>
                  </a:lnTo>
                  <a:lnTo>
                    <a:pt x="130203" y="804466"/>
                  </a:lnTo>
                  <a:lnTo>
                    <a:pt x="161974" y="835145"/>
                  </a:lnTo>
                  <a:lnTo>
                    <a:pt x="196494" y="862969"/>
                  </a:lnTo>
                  <a:lnTo>
                    <a:pt x="233554" y="887737"/>
                  </a:lnTo>
                  <a:lnTo>
                    <a:pt x="272946" y="909247"/>
                  </a:lnTo>
                  <a:lnTo>
                    <a:pt x="314461" y="927298"/>
                  </a:lnTo>
                  <a:lnTo>
                    <a:pt x="357891" y="941689"/>
                  </a:lnTo>
                  <a:lnTo>
                    <a:pt x="403027" y="952217"/>
                  </a:lnTo>
                  <a:lnTo>
                    <a:pt x="449662" y="958682"/>
                  </a:lnTo>
                  <a:lnTo>
                    <a:pt x="497585" y="960882"/>
                  </a:lnTo>
                  <a:lnTo>
                    <a:pt x="545509" y="958682"/>
                  </a:lnTo>
                  <a:lnTo>
                    <a:pt x="592144" y="952217"/>
                  </a:lnTo>
                  <a:lnTo>
                    <a:pt x="637280" y="941689"/>
                  </a:lnTo>
                  <a:lnTo>
                    <a:pt x="680710" y="927298"/>
                  </a:lnTo>
                  <a:lnTo>
                    <a:pt x="722225" y="909247"/>
                  </a:lnTo>
                  <a:lnTo>
                    <a:pt x="761617" y="887737"/>
                  </a:lnTo>
                  <a:lnTo>
                    <a:pt x="798677" y="862969"/>
                  </a:lnTo>
                  <a:lnTo>
                    <a:pt x="833197" y="835145"/>
                  </a:lnTo>
                  <a:lnTo>
                    <a:pt x="864968" y="804466"/>
                  </a:lnTo>
                  <a:lnTo>
                    <a:pt x="893782" y="771134"/>
                  </a:lnTo>
                  <a:lnTo>
                    <a:pt x="919431" y="735350"/>
                  </a:lnTo>
                  <a:lnTo>
                    <a:pt x="941705" y="697315"/>
                  </a:lnTo>
                  <a:lnTo>
                    <a:pt x="960397" y="657232"/>
                  </a:lnTo>
                  <a:lnTo>
                    <a:pt x="975298" y="615302"/>
                  </a:lnTo>
                  <a:lnTo>
                    <a:pt x="986200" y="571725"/>
                  </a:lnTo>
                  <a:lnTo>
                    <a:pt x="992894" y="526704"/>
                  </a:lnTo>
                  <a:lnTo>
                    <a:pt x="995172" y="480441"/>
                  </a:lnTo>
                  <a:lnTo>
                    <a:pt x="992894" y="434177"/>
                  </a:lnTo>
                  <a:lnTo>
                    <a:pt x="986200" y="389156"/>
                  </a:lnTo>
                  <a:lnTo>
                    <a:pt x="975298" y="345579"/>
                  </a:lnTo>
                  <a:lnTo>
                    <a:pt x="960397" y="303649"/>
                  </a:lnTo>
                  <a:lnTo>
                    <a:pt x="941705" y="263566"/>
                  </a:lnTo>
                  <a:lnTo>
                    <a:pt x="919431" y="225531"/>
                  </a:lnTo>
                  <a:lnTo>
                    <a:pt x="893782" y="189747"/>
                  </a:lnTo>
                  <a:lnTo>
                    <a:pt x="864968" y="156415"/>
                  </a:lnTo>
                  <a:lnTo>
                    <a:pt x="833197" y="125736"/>
                  </a:lnTo>
                  <a:lnTo>
                    <a:pt x="798677" y="97912"/>
                  </a:lnTo>
                  <a:lnTo>
                    <a:pt x="761617" y="73144"/>
                  </a:lnTo>
                  <a:lnTo>
                    <a:pt x="722225" y="51634"/>
                  </a:lnTo>
                  <a:lnTo>
                    <a:pt x="680710" y="33583"/>
                  </a:lnTo>
                  <a:lnTo>
                    <a:pt x="637280" y="19192"/>
                  </a:lnTo>
                  <a:lnTo>
                    <a:pt x="592144" y="8664"/>
                  </a:lnTo>
                  <a:lnTo>
                    <a:pt x="545509" y="2199"/>
                  </a:lnTo>
                  <a:lnTo>
                    <a:pt x="49758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271396" y="1676780"/>
              <a:ext cx="995680" cy="961390"/>
            </a:xfrm>
            <a:custGeom>
              <a:avLst/>
              <a:gdLst/>
              <a:ahLst/>
              <a:cxnLst/>
              <a:rect l="l" t="t" r="r" b="b"/>
              <a:pathLst>
                <a:path w="995680" h="961389">
                  <a:moveTo>
                    <a:pt x="0" y="480441"/>
                  </a:moveTo>
                  <a:lnTo>
                    <a:pt x="2277" y="434177"/>
                  </a:lnTo>
                  <a:lnTo>
                    <a:pt x="8971" y="389156"/>
                  </a:lnTo>
                  <a:lnTo>
                    <a:pt x="19873" y="345579"/>
                  </a:lnTo>
                  <a:lnTo>
                    <a:pt x="34774" y="303649"/>
                  </a:lnTo>
                  <a:lnTo>
                    <a:pt x="53466" y="263566"/>
                  </a:lnTo>
                  <a:lnTo>
                    <a:pt x="75740" y="225531"/>
                  </a:lnTo>
                  <a:lnTo>
                    <a:pt x="101389" y="189747"/>
                  </a:lnTo>
                  <a:lnTo>
                    <a:pt x="130203" y="156415"/>
                  </a:lnTo>
                  <a:lnTo>
                    <a:pt x="161974" y="125736"/>
                  </a:lnTo>
                  <a:lnTo>
                    <a:pt x="196494" y="97912"/>
                  </a:lnTo>
                  <a:lnTo>
                    <a:pt x="233554" y="73144"/>
                  </a:lnTo>
                  <a:lnTo>
                    <a:pt x="272946" y="51634"/>
                  </a:lnTo>
                  <a:lnTo>
                    <a:pt x="314461" y="33583"/>
                  </a:lnTo>
                  <a:lnTo>
                    <a:pt x="357891" y="19192"/>
                  </a:lnTo>
                  <a:lnTo>
                    <a:pt x="403027" y="8664"/>
                  </a:lnTo>
                  <a:lnTo>
                    <a:pt x="449662" y="2199"/>
                  </a:lnTo>
                  <a:lnTo>
                    <a:pt x="497585" y="0"/>
                  </a:lnTo>
                  <a:lnTo>
                    <a:pt x="545509" y="2199"/>
                  </a:lnTo>
                  <a:lnTo>
                    <a:pt x="592144" y="8664"/>
                  </a:lnTo>
                  <a:lnTo>
                    <a:pt x="637280" y="19192"/>
                  </a:lnTo>
                  <a:lnTo>
                    <a:pt x="680710" y="33583"/>
                  </a:lnTo>
                  <a:lnTo>
                    <a:pt x="722225" y="51634"/>
                  </a:lnTo>
                  <a:lnTo>
                    <a:pt x="761617" y="73144"/>
                  </a:lnTo>
                  <a:lnTo>
                    <a:pt x="798677" y="97912"/>
                  </a:lnTo>
                  <a:lnTo>
                    <a:pt x="833197" y="125736"/>
                  </a:lnTo>
                  <a:lnTo>
                    <a:pt x="864968" y="156415"/>
                  </a:lnTo>
                  <a:lnTo>
                    <a:pt x="893782" y="189747"/>
                  </a:lnTo>
                  <a:lnTo>
                    <a:pt x="919431" y="225531"/>
                  </a:lnTo>
                  <a:lnTo>
                    <a:pt x="941705" y="263566"/>
                  </a:lnTo>
                  <a:lnTo>
                    <a:pt x="960397" y="303649"/>
                  </a:lnTo>
                  <a:lnTo>
                    <a:pt x="975298" y="345579"/>
                  </a:lnTo>
                  <a:lnTo>
                    <a:pt x="986200" y="389156"/>
                  </a:lnTo>
                  <a:lnTo>
                    <a:pt x="992894" y="434177"/>
                  </a:lnTo>
                  <a:lnTo>
                    <a:pt x="995172" y="480441"/>
                  </a:lnTo>
                  <a:lnTo>
                    <a:pt x="992894" y="526704"/>
                  </a:lnTo>
                  <a:lnTo>
                    <a:pt x="986200" y="571725"/>
                  </a:lnTo>
                  <a:lnTo>
                    <a:pt x="975298" y="615302"/>
                  </a:lnTo>
                  <a:lnTo>
                    <a:pt x="960397" y="657232"/>
                  </a:lnTo>
                  <a:lnTo>
                    <a:pt x="941705" y="697315"/>
                  </a:lnTo>
                  <a:lnTo>
                    <a:pt x="919431" y="735350"/>
                  </a:lnTo>
                  <a:lnTo>
                    <a:pt x="893782" y="771134"/>
                  </a:lnTo>
                  <a:lnTo>
                    <a:pt x="864968" y="804466"/>
                  </a:lnTo>
                  <a:lnTo>
                    <a:pt x="833197" y="835145"/>
                  </a:lnTo>
                  <a:lnTo>
                    <a:pt x="798677" y="862969"/>
                  </a:lnTo>
                  <a:lnTo>
                    <a:pt x="761617" y="887737"/>
                  </a:lnTo>
                  <a:lnTo>
                    <a:pt x="722225" y="909247"/>
                  </a:lnTo>
                  <a:lnTo>
                    <a:pt x="680710" y="927298"/>
                  </a:lnTo>
                  <a:lnTo>
                    <a:pt x="637280" y="941689"/>
                  </a:lnTo>
                  <a:lnTo>
                    <a:pt x="592144" y="952217"/>
                  </a:lnTo>
                  <a:lnTo>
                    <a:pt x="545509" y="958682"/>
                  </a:lnTo>
                  <a:lnTo>
                    <a:pt x="497585" y="960882"/>
                  </a:lnTo>
                  <a:lnTo>
                    <a:pt x="449662" y="958682"/>
                  </a:lnTo>
                  <a:lnTo>
                    <a:pt x="403027" y="952217"/>
                  </a:lnTo>
                  <a:lnTo>
                    <a:pt x="357891" y="941689"/>
                  </a:lnTo>
                  <a:lnTo>
                    <a:pt x="314461" y="927298"/>
                  </a:lnTo>
                  <a:lnTo>
                    <a:pt x="272946" y="909247"/>
                  </a:lnTo>
                  <a:lnTo>
                    <a:pt x="233554" y="887737"/>
                  </a:lnTo>
                  <a:lnTo>
                    <a:pt x="196494" y="862969"/>
                  </a:lnTo>
                  <a:lnTo>
                    <a:pt x="161974" y="835145"/>
                  </a:lnTo>
                  <a:lnTo>
                    <a:pt x="130203" y="804466"/>
                  </a:lnTo>
                  <a:lnTo>
                    <a:pt x="101389" y="771134"/>
                  </a:lnTo>
                  <a:lnTo>
                    <a:pt x="75740" y="735350"/>
                  </a:lnTo>
                  <a:lnTo>
                    <a:pt x="53466" y="697315"/>
                  </a:lnTo>
                  <a:lnTo>
                    <a:pt x="34774" y="657232"/>
                  </a:lnTo>
                  <a:lnTo>
                    <a:pt x="19873" y="615302"/>
                  </a:lnTo>
                  <a:lnTo>
                    <a:pt x="8971" y="571725"/>
                  </a:lnTo>
                  <a:lnTo>
                    <a:pt x="2277" y="526704"/>
                  </a:lnTo>
                  <a:lnTo>
                    <a:pt x="0" y="480441"/>
                  </a:lnTo>
                  <a:close/>
                </a:path>
              </a:pathLst>
            </a:custGeom>
            <a:ln w="12700">
              <a:solidFill>
                <a:srgbClr val="75BCA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225039" y="2925317"/>
              <a:ext cx="9233535" cy="768985"/>
            </a:xfrm>
            <a:custGeom>
              <a:avLst/>
              <a:gdLst/>
              <a:ahLst/>
              <a:cxnLst/>
              <a:rect l="l" t="t" r="r" b="b"/>
              <a:pathLst>
                <a:path w="9233535" h="768985">
                  <a:moveTo>
                    <a:pt x="9233154" y="0"/>
                  </a:moveTo>
                  <a:lnTo>
                    <a:pt x="0" y="0"/>
                  </a:lnTo>
                  <a:lnTo>
                    <a:pt x="0" y="768858"/>
                  </a:lnTo>
                  <a:lnTo>
                    <a:pt x="9233154" y="768858"/>
                  </a:lnTo>
                  <a:lnTo>
                    <a:pt x="9233154" y="0"/>
                  </a:lnTo>
                  <a:close/>
                </a:path>
              </a:pathLst>
            </a:custGeom>
            <a:solidFill>
              <a:srgbClr val="0737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727834" y="2829686"/>
              <a:ext cx="994410" cy="961390"/>
            </a:xfrm>
            <a:custGeom>
              <a:avLst/>
              <a:gdLst/>
              <a:ahLst/>
              <a:cxnLst/>
              <a:rect l="l" t="t" r="r" b="b"/>
              <a:pathLst>
                <a:path w="994410" h="961389">
                  <a:moveTo>
                    <a:pt x="497204" y="0"/>
                  </a:moveTo>
                  <a:lnTo>
                    <a:pt x="449324" y="2199"/>
                  </a:lnTo>
                  <a:lnTo>
                    <a:pt x="402731" y="8664"/>
                  </a:lnTo>
                  <a:lnTo>
                    <a:pt x="357633" y="19192"/>
                  </a:lnTo>
                  <a:lnTo>
                    <a:pt x="314238" y="33583"/>
                  </a:lnTo>
                  <a:lnTo>
                    <a:pt x="272756" y="51634"/>
                  </a:lnTo>
                  <a:lnTo>
                    <a:pt x="233395" y="73144"/>
                  </a:lnTo>
                  <a:lnTo>
                    <a:pt x="196362" y="97912"/>
                  </a:lnTo>
                  <a:lnTo>
                    <a:pt x="161867" y="125736"/>
                  </a:lnTo>
                  <a:lnTo>
                    <a:pt x="130119" y="156415"/>
                  </a:lnTo>
                  <a:lnTo>
                    <a:pt x="101324" y="189747"/>
                  </a:lnTo>
                  <a:lnTo>
                    <a:pt x="75693" y="225531"/>
                  </a:lnTo>
                  <a:lnTo>
                    <a:pt x="53433" y="263566"/>
                  </a:lnTo>
                  <a:lnTo>
                    <a:pt x="34753" y="303649"/>
                  </a:lnTo>
                  <a:lnTo>
                    <a:pt x="19861" y="345579"/>
                  </a:lnTo>
                  <a:lnTo>
                    <a:pt x="8966" y="389156"/>
                  </a:lnTo>
                  <a:lnTo>
                    <a:pt x="2276" y="434177"/>
                  </a:lnTo>
                  <a:lnTo>
                    <a:pt x="0" y="480440"/>
                  </a:lnTo>
                  <a:lnTo>
                    <a:pt x="2276" y="526704"/>
                  </a:lnTo>
                  <a:lnTo>
                    <a:pt x="8966" y="571725"/>
                  </a:lnTo>
                  <a:lnTo>
                    <a:pt x="19861" y="615302"/>
                  </a:lnTo>
                  <a:lnTo>
                    <a:pt x="34753" y="657232"/>
                  </a:lnTo>
                  <a:lnTo>
                    <a:pt x="53433" y="697315"/>
                  </a:lnTo>
                  <a:lnTo>
                    <a:pt x="75693" y="735350"/>
                  </a:lnTo>
                  <a:lnTo>
                    <a:pt x="101324" y="771134"/>
                  </a:lnTo>
                  <a:lnTo>
                    <a:pt x="130119" y="804466"/>
                  </a:lnTo>
                  <a:lnTo>
                    <a:pt x="161867" y="835145"/>
                  </a:lnTo>
                  <a:lnTo>
                    <a:pt x="196362" y="862969"/>
                  </a:lnTo>
                  <a:lnTo>
                    <a:pt x="233395" y="887737"/>
                  </a:lnTo>
                  <a:lnTo>
                    <a:pt x="272756" y="909247"/>
                  </a:lnTo>
                  <a:lnTo>
                    <a:pt x="314238" y="927298"/>
                  </a:lnTo>
                  <a:lnTo>
                    <a:pt x="357633" y="941689"/>
                  </a:lnTo>
                  <a:lnTo>
                    <a:pt x="402731" y="952217"/>
                  </a:lnTo>
                  <a:lnTo>
                    <a:pt x="449324" y="958682"/>
                  </a:lnTo>
                  <a:lnTo>
                    <a:pt x="497204" y="960882"/>
                  </a:lnTo>
                  <a:lnTo>
                    <a:pt x="545085" y="958682"/>
                  </a:lnTo>
                  <a:lnTo>
                    <a:pt x="591678" y="952217"/>
                  </a:lnTo>
                  <a:lnTo>
                    <a:pt x="636776" y="941689"/>
                  </a:lnTo>
                  <a:lnTo>
                    <a:pt x="680171" y="927298"/>
                  </a:lnTo>
                  <a:lnTo>
                    <a:pt x="721653" y="909247"/>
                  </a:lnTo>
                  <a:lnTo>
                    <a:pt x="761014" y="887737"/>
                  </a:lnTo>
                  <a:lnTo>
                    <a:pt x="798047" y="862969"/>
                  </a:lnTo>
                  <a:lnTo>
                    <a:pt x="832542" y="835145"/>
                  </a:lnTo>
                  <a:lnTo>
                    <a:pt x="864290" y="804466"/>
                  </a:lnTo>
                  <a:lnTo>
                    <a:pt x="893085" y="771134"/>
                  </a:lnTo>
                  <a:lnTo>
                    <a:pt x="918716" y="735350"/>
                  </a:lnTo>
                  <a:lnTo>
                    <a:pt x="940976" y="697315"/>
                  </a:lnTo>
                  <a:lnTo>
                    <a:pt x="959656" y="657232"/>
                  </a:lnTo>
                  <a:lnTo>
                    <a:pt x="974548" y="615302"/>
                  </a:lnTo>
                  <a:lnTo>
                    <a:pt x="985443" y="571725"/>
                  </a:lnTo>
                  <a:lnTo>
                    <a:pt x="992133" y="526704"/>
                  </a:lnTo>
                  <a:lnTo>
                    <a:pt x="994409" y="480440"/>
                  </a:lnTo>
                  <a:lnTo>
                    <a:pt x="992133" y="434177"/>
                  </a:lnTo>
                  <a:lnTo>
                    <a:pt x="985443" y="389156"/>
                  </a:lnTo>
                  <a:lnTo>
                    <a:pt x="974548" y="345579"/>
                  </a:lnTo>
                  <a:lnTo>
                    <a:pt x="959656" y="303649"/>
                  </a:lnTo>
                  <a:lnTo>
                    <a:pt x="940976" y="263566"/>
                  </a:lnTo>
                  <a:lnTo>
                    <a:pt x="918716" y="225531"/>
                  </a:lnTo>
                  <a:lnTo>
                    <a:pt x="893085" y="189747"/>
                  </a:lnTo>
                  <a:lnTo>
                    <a:pt x="864290" y="156415"/>
                  </a:lnTo>
                  <a:lnTo>
                    <a:pt x="832542" y="125736"/>
                  </a:lnTo>
                  <a:lnTo>
                    <a:pt x="798047" y="97912"/>
                  </a:lnTo>
                  <a:lnTo>
                    <a:pt x="761014" y="73144"/>
                  </a:lnTo>
                  <a:lnTo>
                    <a:pt x="721653" y="51634"/>
                  </a:lnTo>
                  <a:lnTo>
                    <a:pt x="680171" y="33583"/>
                  </a:lnTo>
                  <a:lnTo>
                    <a:pt x="636776" y="19192"/>
                  </a:lnTo>
                  <a:lnTo>
                    <a:pt x="591678" y="8664"/>
                  </a:lnTo>
                  <a:lnTo>
                    <a:pt x="545085" y="2199"/>
                  </a:lnTo>
                  <a:lnTo>
                    <a:pt x="4972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727834" y="2829686"/>
              <a:ext cx="994410" cy="961390"/>
            </a:xfrm>
            <a:custGeom>
              <a:avLst/>
              <a:gdLst/>
              <a:ahLst/>
              <a:cxnLst/>
              <a:rect l="l" t="t" r="r" b="b"/>
              <a:pathLst>
                <a:path w="994410" h="961389">
                  <a:moveTo>
                    <a:pt x="0" y="480440"/>
                  </a:moveTo>
                  <a:lnTo>
                    <a:pt x="2276" y="434177"/>
                  </a:lnTo>
                  <a:lnTo>
                    <a:pt x="8966" y="389156"/>
                  </a:lnTo>
                  <a:lnTo>
                    <a:pt x="19861" y="345579"/>
                  </a:lnTo>
                  <a:lnTo>
                    <a:pt x="34753" y="303649"/>
                  </a:lnTo>
                  <a:lnTo>
                    <a:pt x="53433" y="263566"/>
                  </a:lnTo>
                  <a:lnTo>
                    <a:pt x="75693" y="225531"/>
                  </a:lnTo>
                  <a:lnTo>
                    <a:pt x="101324" y="189747"/>
                  </a:lnTo>
                  <a:lnTo>
                    <a:pt x="130119" y="156415"/>
                  </a:lnTo>
                  <a:lnTo>
                    <a:pt x="161867" y="125736"/>
                  </a:lnTo>
                  <a:lnTo>
                    <a:pt x="196362" y="97912"/>
                  </a:lnTo>
                  <a:lnTo>
                    <a:pt x="233395" y="73144"/>
                  </a:lnTo>
                  <a:lnTo>
                    <a:pt x="272756" y="51634"/>
                  </a:lnTo>
                  <a:lnTo>
                    <a:pt x="314238" y="33583"/>
                  </a:lnTo>
                  <a:lnTo>
                    <a:pt x="357633" y="19192"/>
                  </a:lnTo>
                  <a:lnTo>
                    <a:pt x="402731" y="8664"/>
                  </a:lnTo>
                  <a:lnTo>
                    <a:pt x="449324" y="2199"/>
                  </a:lnTo>
                  <a:lnTo>
                    <a:pt x="497204" y="0"/>
                  </a:lnTo>
                  <a:lnTo>
                    <a:pt x="545085" y="2199"/>
                  </a:lnTo>
                  <a:lnTo>
                    <a:pt x="591678" y="8664"/>
                  </a:lnTo>
                  <a:lnTo>
                    <a:pt x="636776" y="19192"/>
                  </a:lnTo>
                  <a:lnTo>
                    <a:pt x="680171" y="33583"/>
                  </a:lnTo>
                  <a:lnTo>
                    <a:pt x="721653" y="51634"/>
                  </a:lnTo>
                  <a:lnTo>
                    <a:pt x="761014" y="73144"/>
                  </a:lnTo>
                  <a:lnTo>
                    <a:pt x="798047" y="97912"/>
                  </a:lnTo>
                  <a:lnTo>
                    <a:pt x="832542" y="125736"/>
                  </a:lnTo>
                  <a:lnTo>
                    <a:pt x="864290" y="156415"/>
                  </a:lnTo>
                  <a:lnTo>
                    <a:pt x="893085" y="189747"/>
                  </a:lnTo>
                  <a:lnTo>
                    <a:pt x="918716" y="225531"/>
                  </a:lnTo>
                  <a:lnTo>
                    <a:pt x="940976" y="263566"/>
                  </a:lnTo>
                  <a:lnTo>
                    <a:pt x="959656" y="303649"/>
                  </a:lnTo>
                  <a:lnTo>
                    <a:pt x="974548" y="345579"/>
                  </a:lnTo>
                  <a:lnTo>
                    <a:pt x="985443" y="389156"/>
                  </a:lnTo>
                  <a:lnTo>
                    <a:pt x="992133" y="434177"/>
                  </a:lnTo>
                  <a:lnTo>
                    <a:pt x="994409" y="480440"/>
                  </a:lnTo>
                  <a:lnTo>
                    <a:pt x="992133" y="526704"/>
                  </a:lnTo>
                  <a:lnTo>
                    <a:pt x="985443" y="571725"/>
                  </a:lnTo>
                  <a:lnTo>
                    <a:pt x="974548" y="615302"/>
                  </a:lnTo>
                  <a:lnTo>
                    <a:pt x="959656" y="657232"/>
                  </a:lnTo>
                  <a:lnTo>
                    <a:pt x="940976" y="697315"/>
                  </a:lnTo>
                  <a:lnTo>
                    <a:pt x="918716" y="735350"/>
                  </a:lnTo>
                  <a:lnTo>
                    <a:pt x="893085" y="771134"/>
                  </a:lnTo>
                  <a:lnTo>
                    <a:pt x="864290" y="804466"/>
                  </a:lnTo>
                  <a:lnTo>
                    <a:pt x="832542" y="835145"/>
                  </a:lnTo>
                  <a:lnTo>
                    <a:pt x="798047" y="862969"/>
                  </a:lnTo>
                  <a:lnTo>
                    <a:pt x="761014" y="887737"/>
                  </a:lnTo>
                  <a:lnTo>
                    <a:pt x="721653" y="909247"/>
                  </a:lnTo>
                  <a:lnTo>
                    <a:pt x="680171" y="927298"/>
                  </a:lnTo>
                  <a:lnTo>
                    <a:pt x="636776" y="941689"/>
                  </a:lnTo>
                  <a:lnTo>
                    <a:pt x="591678" y="952217"/>
                  </a:lnTo>
                  <a:lnTo>
                    <a:pt x="545085" y="958682"/>
                  </a:lnTo>
                  <a:lnTo>
                    <a:pt x="497204" y="960882"/>
                  </a:lnTo>
                  <a:lnTo>
                    <a:pt x="449324" y="958682"/>
                  </a:lnTo>
                  <a:lnTo>
                    <a:pt x="402731" y="952217"/>
                  </a:lnTo>
                  <a:lnTo>
                    <a:pt x="357633" y="941689"/>
                  </a:lnTo>
                  <a:lnTo>
                    <a:pt x="314238" y="927298"/>
                  </a:lnTo>
                  <a:lnTo>
                    <a:pt x="272756" y="909247"/>
                  </a:lnTo>
                  <a:lnTo>
                    <a:pt x="233395" y="887737"/>
                  </a:lnTo>
                  <a:lnTo>
                    <a:pt x="196362" y="862969"/>
                  </a:lnTo>
                  <a:lnTo>
                    <a:pt x="161867" y="835145"/>
                  </a:lnTo>
                  <a:lnTo>
                    <a:pt x="130119" y="804466"/>
                  </a:lnTo>
                  <a:lnTo>
                    <a:pt x="101324" y="771134"/>
                  </a:lnTo>
                  <a:lnTo>
                    <a:pt x="75693" y="735350"/>
                  </a:lnTo>
                  <a:lnTo>
                    <a:pt x="53433" y="697315"/>
                  </a:lnTo>
                  <a:lnTo>
                    <a:pt x="34753" y="657232"/>
                  </a:lnTo>
                  <a:lnTo>
                    <a:pt x="19861" y="615302"/>
                  </a:lnTo>
                  <a:lnTo>
                    <a:pt x="8966" y="571725"/>
                  </a:lnTo>
                  <a:lnTo>
                    <a:pt x="2276" y="526704"/>
                  </a:lnTo>
                  <a:lnTo>
                    <a:pt x="0" y="480440"/>
                  </a:lnTo>
                  <a:close/>
                </a:path>
              </a:pathLst>
            </a:custGeom>
            <a:ln w="12700">
              <a:solidFill>
                <a:srgbClr val="75ACA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225039" y="4078224"/>
              <a:ext cx="9233535" cy="768985"/>
            </a:xfrm>
            <a:custGeom>
              <a:avLst/>
              <a:gdLst/>
              <a:ahLst/>
              <a:cxnLst/>
              <a:rect l="l" t="t" r="r" b="b"/>
              <a:pathLst>
                <a:path w="9233535" h="768985">
                  <a:moveTo>
                    <a:pt x="9233154" y="0"/>
                  </a:moveTo>
                  <a:lnTo>
                    <a:pt x="0" y="0"/>
                  </a:lnTo>
                  <a:lnTo>
                    <a:pt x="0" y="768857"/>
                  </a:lnTo>
                  <a:lnTo>
                    <a:pt x="9233154" y="768857"/>
                  </a:lnTo>
                  <a:lnTo>
                    <a:pt x="9233154" y="0"/>
                  </a:lnTo>
                  <a:close/>
                </a:path>
              </a:pathLst>
            </a:custGeom>
            <a:solidFill>
              <a:srgbClr val="0737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727834" y="3982593"/>
              <a:ext cx="994410" cy="961390"/>
            </a:xfrm>
            <a:custGeom>
              <a:avLst/>
              <a:gdLst/>
              <a:ahLst/>
              <a:cxnLst/>
              <a:rect l="l" t="t" r="r" b="b"/>
              <a:pathLst>
                <a:path w="994410" h="961389">
                  <a:moveTo>
                    <a:pt x="497204" y="0"/>
                  </a:moveTo>
                  <a:lnTo>
                    <a:pt x="449324" y="2199"/>
                  </a:lnTo>
                  <a:lnTo>
                    <a:pt x="402731" y="8664"/>
                  </a:lnTo>
                  <a:lnTo>
                    <a:pt x="357633" y="19192"/>
                  </a:lnTo>
                  <a:lnTo>
                    <a:pt x="314238" y="33583"/>
                  </a:lnTo>
                  <a:lnTo>
                    <a:pt x="272756" y="51634"/>
                  </a:lnTo>
                  <a:lnTo>
                    <a:pt x="233395" y="73144"/>
                  </a:lnTo>
                  <a:lnTo>
                    <a:pt x="196362" y="97912"/>
                  </a:lnTo>
                  <a:lnTo>
                    <a:pt x="161867" y="125736"/>
                  </a:lnTo>
                  <a:lnTo>
                    <a:pt x="130119" y="156415"/>
                  </a:lnTo>
                  <a:lnTo>
                    <a:pt x="101324" y="189747"/>
                  </a:lnTo>
                  <a:lnTo>
                    <a:pt x="75693" y="225531"/>
                  </a:lnTo>
                  <a:lnTo>
                    <a:pt x="53433" y="263566"/>
                  </a:lnTo>
                  <a:lnTo>
                    <a:pt x="34753" y="303649"/>
                  </a:lnTo>
                  <a:lnTo>
                    <a:pt x="19861" y="345579"/>
                  </a:lnTo>
                  <a:lnTo>
                    <a:pt x="8966" y="389156"/>
                  </a:lnTo>
                  <a:lnTo>
                    <a:pt x="2276" y="434177"/>
                  </a:lnTo>
                  <a:lnTo>
                    <a:pt x="0" y="480440"/>
                  </a:lnTo>
                  <a:lnTo>
                    <a:pt x="2276" y="526704"/>
                  </a:lnTo>
                  <a:lnTo>
                    <a:pt x="8966" y="571725"/>
                  </a:lnTo>
                  <a:lnTo>
                    <a:pt x="19861" y="615302"/>
                  </a:lnTo>
                  <a:lnTo>
                    <a:pt x="34753" y="657232"/>
                  </a:lnTo>
                  <a:lnTo>
                    <a:pt x="53433" y="697315"/>
                  </a:lnTo>
                  <a:lnTo>
                    <a:pt x="75693" y="735350"/>
                  </a:lnTo>
                  <a:lnTo>
                    <a:pt x="101324" y="771134"/>
                  </a:lnTo>
                  <a:lnTo>
                    <a:pt x="130119" y="804466"/>
                  </a:lnTo>
                  <a:lnTo>
                    <a:pt x="161867" y="835145"/>
                  </a:lnTo>
                  <a:lnTo>
                    <a:pt x="196362" y="862969"/>
                  </a:lnTo>
                  <a:lnTo>
                    <a:pt x="233395" y="887737"/>
                  </a:lnTo>
                  <a:lnTo>
                    <a:pt x="272756" y="909247"/>
                  </a:lnTo>
                  <a:lnTo>
                    <a:pt x="314238" y="927298"/>
                  </a:lnTo>
                  <a:lnTo>
                    <a:pt x="357633" y="941689"/>
                  </a:lnTo>
                  <a:lnTo>
                    <a:pt x="402731" y="952217"/>
                  </a:lnTo>
                  <a:lnTo>
                    <a:pt x="449324" y="958682"/>
                  </a:lnTo>
                  <a:lnTo>
                    <a:pt x="497204" y="960881"/>
                  </a:lnTo>
                  <a:lnTo>
                    <a:pt x="545085" y="958682"/>
                  </a:lnTo>
                  <a:lnTo>
                    <a:pt x="591678" y="952217"/>
                  </a:lnTo>
                  <a:lnTo>
                    <a:pt x="636776" y="941689"/>
                  </a:lnTo>
                  <a:lnTo>
                    <a:pt x="680171" y="927298"/>
                  </a:lnTo>
                  <a:lnTo>
                    <a:pt x="721653" y="909247"/>
                  </a:lnTo>
                  <a:lnTo>
                    <a:pt x="761014" y="887737"/>
                  </a:lnTo>
                  <a:lnTo>
                    <a:pt x="798047" y="862969"/>
                  </a:lnTo>
                  <a:lnTo>
                    <a:pt x="832542" y="835145"/>
                  </a:lnTo>
                  <a:lnTo>
                    <a:pt x="864290" y="804466"/>
                  </a:lnTo>
                  <a:lnTo>
                    <a:pt x="893085" y="771134"/>
                  </a:lnTo>
                  <a:lnTo>
                    <a:pt x="918716" y="735350"/>
                  </a:lnTo>
                  <a:lnTo>
                    <a:pt x="940976" y="697315"/>
                  </a:lnTo>
                  <a:lnTo>
                    <a:pt x="959656" y="657232"/>
                  </a:lnTo>
                  <a:lnTo>
                    <a:pt x="974548" y="615302"/>
                  </a:lnTo>
                  <a:lnTo>
                    <a:pt x="985443" y="571725"/>
                  </a:lnTo>
                  <a:lnTo>
                    <a:pt x="992133" y="526704"/>
                  </a:lnTo>
                  <a:lnTo>
                    <a:pt x="994409" y="480440"/>
                  </a:lnTo>
                  <a:lnTo>
                    <a:pt x="992133" y="434177"/>
                  </a:lnTo>
                  <a:lnTo>
                    <a:pt x="985443" y="389156"/>
                  </a:lnTo>
                  <a:lnTo>
                    <a:pt x="974548" y="345579"/>
                  </a:lnTo>
                  <a:lnTo>
                    <a:pt x="959656" y="303649"/>
                  </a:lnTo>
                  <a:lnTo>
                    <a:pt x="940976" y="263566"/>
                  </a:lnTo>
                  <a:lnTo>
                    <a:pt x="918716" y="225531"/>
                  </a:lnTo>
                  <a:lnTo>
                    <a:pt x="893085" y="189747"/>
                  </a:lnTo>
                  <a:lnTo>
                    <a:pt x="864290" y="156415"/>
                  </a:lnTo>
                  <a:lnTo>
                    <a:pt x="832542" y="125736"/>
                  </a:lnTo>
                  <a:lnTo>
                    <a:pt x="798047" y="97912"/>
                  </a:lnTo>
                  <a:lnTo>
                    <a:pt x="761014" y="73144"/>
                  </a:lnTo>
                  <a:lnTo>
                    <a:pt x="721653" y="51634"/>
                  </a:lnTo>
                  <a:lnTo>
                    <a:pt x="680171" y="33583"/>
                  </a:lnTo>
                  <a:lnTo>
                    <a:pt x="636776" y="19192"/>
                  </a:lnTo>
                  <a:lnTo>
                    <a:pt x="591678" y="8664"/>
                  </a:lnTo>
                  <a:lnTo>
                    <a:pt x="545085" y="2199"/>
                  </a:lnTo>
                  <a:lnTo>
                    <a:pt x="4972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727834" y="3982593"/>
              <a:ext cx="994410" cy="961390"/>
            </a:xfrm>
            <a:custGeom>
              <a:avLst/>
              <a:gdLst/>
              <a:ahLst/>
              <a:cxnLst/>
              <a:rect l="l" t="t" r="r" b="b"/>
              <a:pathLst>
                <a:path w="994410" h="961389">
                  <a:moveTo>
                    <a:pt x="0" y="480440"/>
                  </a:moveTo>
                  <a:lnTo>
                    <a:pt x="2276" y="434177"/>
                  </a:lnTo>
                  <a:lnTo>
                    <a:pt x="8966" y="389156"/>
                  </a:lnTo>
                  <a:lnTo>
                    <a:pt x="19861" y="345579"/>
                  </a:lnTo>
                  <a:lnTo>
                    <a:pt x="34753" y="303649"/>
                  </a:lnTo>
                  <a:lnTo>
                    <a:pt x="53433" y="263566"/>
                  </a:lnTo>
                  <a:lnTo>
                    <a:pt x="75693" y="225531"/>
                  </a:lnTo>
                  <a:lnTo>
                    <a:pt x="101324" y="189747"/>
                  </a:lnTo>
                  <a:lnTo>
                    <a:pt x="130119" y="156415"/>
                  </a:lnTo>
                  <a:lnTo>
                    <a:pt x="161867" y="125736"/>
                  </a:lnTo>
                  <a:lnTo>
                    <a:pt x="196362" y="97912"/>
                  </a:lnTo>
                  <a:lnTo>
                    <a:pt x="233395" y="73144"/>
                  </a:lnTo>
                  <a:lnTo>
                    <a:pt x="272756" y="51634"/>
                  </a:lnTo>
                  <a:lnTo>
                    <a:pt x="314238" y="33583"/>
                  </a:lnTo>
                  <a:lnTo>
                    <a:pt x="357633" y="19192"/>
                  </a:lnTo>
                  <a:lnTo>
                    <a:pt x="402731" y="8664"/>
                  </a:lnTo>
                  <a:lnTo>
                    <a:pt x="449324" y="2199"/>
                  </a:lnTo>
                  <a:lnTo>
                    <a:pt x="497204" y="0"/>
                  </a:lnTo>
                  <a:lnTo>
                    <a:pt x="545085" y="2199"/>
                  </a:lnTo>
                  <a:lnTo>
                    <a:pt x="591678" y="8664"/>
                  </a:lnTo>
                  <a:lnTo>
                    <a:pt x="636776" y="19192"/>
                  </a:lnTo>
                  <a:lnTo>
                    <a:pt x="680171" y="33583"/>
                  </a:lnTo>
                  <a:lnTo>
                    <a:pt x="721653" y="51634"/>
                  </a:lnTo>
                  <a:lnTo>
                    <a:pt x="761014" y="73144"/>
                  </a:lnTo>
                  <a:lnTo>
                    <a:pt x="798047" y="97912"/>
                  </a:lnTo>
                  <a:lnTo>
                    <a:pt x="832542" y="125736"/>
                  </a:lnTo>
                  <a:lnTo>
                    <a:pt x="864290" y="156415"/>
                  </a:lnTo>
                  <a:lnTo>
                    <a:pt x="893085" y="189747"/>
                  </a:lnTo>
                  <a:lnTo>
                    <a:pt x="918716" y="225531"/>
                  </a:lnTo>
                  <a:lnTo>
                    <a:pt x="940976" y="263566"/>
                  </a:lnTo>
                  <a:lnTo>
                    <a:pt x="959656" y="303649"/>
                  </a:lnTo>
                  <a:lnTo>
                    <a:pt x="974548" y="345579"/>
                  </a:lnTo>
                  <a:lnTo>
                    <a:pt x="985443" y="389156"/>
                  </a:lnTo>
                  <a:lnTo>
                    <a:pt x="992133" y="434177"/>
                  </a:lnTo>
                  <a:lnTo>
                    <a:pt x="994409" y="480440"/>
                  </a:lnTo>
                  <a:lnTo>
                    <a:pt x="992133" y="526704"/>
                  </a:lnTo>
                  <a:lnTo>
                    <a:pt x="985443" y="571725"/>
                  </a:lnTo>
                  <a:lnTo>
                    <a:pt x="974548" y="615302"/>
                  </a:lnTo>
                  <a:lnTo>
                    <a:pt x="959656" y="657232"/>
                  </a:lnTo>
                  <a:lnTo>
                    <a:pt x="940976" y="697315"/>
                  </a:lnTo>
                  <a:lnTo>
                    <a:pt x="918716" y="735350"/>
                  </a:lnTo>
                  <a:lnTo>
                    <a:pt x="893085" y="771134"/>
                  </a:lnTo>
                  <a:lnTo>
                    <a:pt x="864290" y="804466"/>
                  </a:lnTo>
                  <a:lnTo>
                    <a:pt x="832542" y="835145"/>
                  </a:lnTo>
                  <a:lnTo>
                    <a:pt x="798047" y="862969"/>
                  </a:lnTo>
                  <a:lnTo>
                    <a:pt x="761014" y="887737"/>
                  </a:lnTo>
                  <a:lnTo>
                    <a:pt x="721653" y="909247"/>
                  </a:lnTo>
                  <a:lnTo>
                    <a:pt x="680171" y="927298"/>
                  </a:lnTo>
                  <a:lnTo>
                    <a:pt x="636776" y="941689"/>
                  </a:lnTo>
                  <a:lnTo>
                    <a:pt x="591678" y="952217"/>
                  </a:lnTo>
                  <a:lnTo>
                    <a:pt x="545085" y="958682"/>
                  </a:lnTo>
                  <a:lnTo>
                    <a:pt x="497204" y="960881"/>
                  </a:lnTo>
                  <a:lnTo>
                    <a:pt x="449324" y="958682"/>
                  </a:lnTo>
                  <a:lnTo>
                    <a:pt x="402731" y="952217"/>
                  </a:lnTo>
                  <a:lnTo>
                    <a:pt x="357633" y="941689"/>
                  </a:lnTo>
                  <a:lnTo>
                    <a:pt x="314238" y="927298"/>
                  </a:lnTo>
                  <a:lnTo>
                    <a:pt x="272756" y="909247"/>
                  </a:lnTo>
                  <a:lnTo>
                    <a:pt x="233395" y="887737"/>
                  </a:lnTo>
                  <a:lnTo>
                    <a:pt x="196362" y="862969"/>
                  </a:lnTo>
                  <a:lnTo>
                    <a:pt x="161867" y="835145"/>
                  </a:lnTo>
                  <a:lnTo>
                    <a:pt x="130119" y="804466"/>
                  </a:lnTo>
                  <a:lnTo>
                    <a:pt x="101324" y="771134"/>
                  </a:lnTo>
                  <a:lnTo>
                    <a:pt x="75693" y="735350"/>
                  </a:lnTo>
                  <a:lnTo>
                    <a:pt x="53433" y="697315"/>
                  </a:lnTo>
                  <a:lnTo>
                    <a:pt x="34753" y="657232"/>
                  </a:lnTo>
                  <a:lnTo>
                    <a:pt x="19861" y="615302"/>
                  </a:lnTo>
                  <a:lnTo>
                    <a:pt x="8966" y="571725"/>
                  </a:lnTo>
                  <a:lnTo>
                    <a:pt x="2276" y="526704"/>
                  </a:lnTo>
                  <a:lnTo>
                    <a:pt x="0" y="480440"/>
                  </a:lnTo>
                  <a:close/>
                </a:path>
              </a:pathLst>
            </a:custGeom>
            <a:ln w="12700">
              <a:solidFill>
                <a:srgbClr val="769E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768601" y="5231129"/>
              <a:ext cx="9690100" cy="768985"/>
            </a:xfrm>
            <a:custGeom>
              <a:avLst/>
              <a:gdLst/>
              <a:ahLst/>
              <a:cxnLst/>
              <a:rect l="l" t="t" r="r" b="b"/>
              <a:pathLst>
                <a:path w="9690100" h="768985">
                  <a:moveTo>
                    <a:pt x="9689592" y="0"/>
                  </a:moveTo>
                  <a:lnTo>
                    <a:pt x="0" y="0"/>
                  </a:lnTo>
                  <a:lnTo>
                    <a:pt x="0" y="768858"/>
                  </a:lnTo>
                  <a:lnTo>
                    <a:pt x="9689592" y="768858"/>
                  </a:lnTo>
                  <a:lnTo>
                    <a:pt x="9689592" y="0"/>
                  </a:lnTo>
                  <a:close/>
                </a:path>
              </a:pathLst>
            </a:custGeom>
            <a:solidFill>
              <a:srgbClr val="0737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2366010" y="1978151"/>
            <a:ext cx="8997315" cy="39649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The</a:t>
            </a:r>
            <a:r>
              <a:rPr sz="2000" spc="-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map</a:t>
            </a:r>
            <a:r>
              <a:rPr sz="2000" spc="-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data</a:t>
            </a:r>
            <a:r>
              <a:rPr sz="2000" spc="-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type</a:t>
            </a:r>
            <a:r>
              <a:rPr sz="20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is</a:t>
            </a:r>
            <a:r>
              <a:rPr sz="20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utilized</a:t>
            </a:r>
            <a:r>
              <a:rPr sz="2000" spc="-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to</a:t>
            </a:r>
            <a:r>
              <a:rPr sz="2000" spc="-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represent</a:t>
            </a:r>
            <a:r>
              <a:rPr sz="2000" spc="-1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data</a:t>
            </a:r>
            <a:r>
              <a:rPr sz="2000" spc="-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in</a:t>
            </a:r>
            <a:r>
              <a:rPr sz="20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key</a:t>
            </a:r>
            <a:r>
              <a:rPr sz="20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2000" spc="-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value</a:t>
            </a:r>
            <a:r>
              <a:rPr sz="20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form.</a:t>
            </a:r>
            <a:endParaRPr sz="20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20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2000">
              <a:latin typeface="Carlito"/>
              <a:cs typeface="Carlito"/>
            </a:endParaRPr>
          </a:p>
          <a:p>
            <a:pPr marL="468630" marR="257175">
              <a:lnSpc>
                <a:spcPct val="114999"/>
              </a:lnSpc>
            </a:pP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The</a:t>
            </a:r>
            <a:r>
              <a:rPr sz="20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item</a:t>
            </a:r>
            <a:r>
              <a:rPr sz="2000" spc="-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stored</a:t>
            </a:r>
            <a:r>
              <a:rPr sz="2000" spc="-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in</a:t>
            </a:r>
            <a:r>
              <a:rPr sz="20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this</a:t>
            </a:r>
            <a:r>
              <a:rPr sz="2000" spc="-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particular</a:t>
            </a:r>
            <a:r>
              <a:rPr sz="2000" spc="-1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type</a:t>
            </a:r>
            <a:r>
              <a:rPr sz="20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can</a:t>
            </a:r>
            <a:r>
              <a:rPr sz="20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only</a:t>
            </a:r>
            <a:r>
              <a:rPr sz="2000" spc="-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be</a:t>
            </a:r>
            <a:r>
              <a:rPr sz="2000" spc="-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accessed</a:t>
            </a: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using</a:t>
            </a:r>
            <a:r>
              <a:rPr sz="2000" spc="-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the</a:t>
            </a:r>
            <a:r>
              <a:rPr sz="20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associated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key</a:t>
            </a:r>
            <a:r>
              <a:rPr sz="2000" spc="-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provided</a:t>
            </a:r>
            <a:r>
              <a:rPr sz="20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for</a:t>
            </a:r>
            <a:r>
              <a:rPr sz="2000" spc="-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the</a:t>
            </a:r>
            <a:r>
              <a:rPr sz="20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map</a:t>
            </a:r>
            <a:r>
              <a:rPr sz="2000" spc="-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object.</a:t>
            </a:r>
            <a:endParaRPr sz="20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115"/>
              </a:spcBef>
            </a:pPr>
            <a:endParaRPr sz="2000">
              <a:latin typeface="Carlito"/>
              <a:cs typeface="Carlito"/>
            </a:endParaRPr>
          </a:p>
          <a:p>
            <a:pPr marL="468630" marR="5080">
              <a:lnSpc>
                <a:spcPct val="114999"/>
              </a:lnSpc>
            </a:pP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The</a:t>
            </a:r>
            <a:r>
              <a:rPr sz="2000" spc="-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key-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value</a:t>
            </a:r>
            <a:r>
              <a:rPr sz="20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pairs</a:t>
            </a:r>
            <a:r>
              <a:rPr sz="20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are</a:t>
            </a:r>
            <a:r>
              <a:rPr sz="2000" spc="-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stored</a:t>
            </a:r>
            <a:r>
              <a:rPr sz="20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inside</a:t>
            </a:r>
            <a:r>
              <a:rPr sz="2000" spc="-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curly</a:t>
            </a:r>
            <a:r>
              <a:rPr sz="20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braces</a:t>
            </a:r>
            <a:r>
              <a:rPr sz="20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{}</a:t>
            </a:r>
            <a:r>
              <a:rPr sz="2000" spc="-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2000" spc="-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separated</a:t>
            </a:r>
            <a:r>
              <a:rPr sz="2000" spc="-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from</a:t>
            </a:r>
            <a:r>
              <a:rPr sz="2000" spc="-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other</a:t>
            </a:r>
            <a:r>
              <a:rPr sz="2000" spc="-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Carlito"/>
                <a:cs typeface="Carlito"/>
              </a:rPr>
              <a:t>key-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pairs</a:t>
            </a:r>
            <a:r>
              <a:rPr sz="2000" spc="-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using</a:t>
            </a:r>
            <a:r>
              <a:rPr sz="2000" spc="-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commas.</a:t>
            </a:r>
            <a:endParaRPr sz="20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105"/>
              </a:spcBef>
            </a:pPr>
            <a:endParaRPr sz="2000">
              <a:latin typeface="Carlito"/>
              <a:cs typeface="Carlito"/>
            </a:endParaRPr>
          </a:p>
          <a:p>
            <a:pPr marL="12700" marR="403860">
              <a:lnSpc>
                <a:spcPct val="115199"/>
              </a:lnSpc>
              <a:spcBef>
                <a:spcPts val="5"/>
              </a:spcBef>
            </a:pP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HashMap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,</a:t>
            </a:r>
            <a:r>
              <a:rPr sz="2000" spc="-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ourier New"/>
                <a:cs typeface="Courier New"/>
              </a:rPr>
              <a:t>LinkedHashMap</a:t>
            </a: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,</a:t>
            </a:r>
            <a:r>
              <a:rPr sz="2000" spc="-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2000" spc="-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Courier New"/>
                <a:cs typeface="Courier New"/>
              </a:rPr>
              <a:t>SplayTreeMap</a:t>
            </a:r>
            <a:r>
              <a:rPr sz="2000" spc="-75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are</a:t>
            </a:r>
            <a:r>
              <a:rPr sz="2000" spc="-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the</a:t>
            </a:r>
            <a:r>
              <a:rPr sz="2000" spc="-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commonly</a:t>
            </a:r>
            <a:r>
              <a:rPr sz="2000" spc="-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used</a:t>
            </a:r>
            <a:r>
              <a:rPr sz="2000" spc="-25" dirty="0">
                <a:solidFill>
                  <a:srgbClr val="FFFFFF"/>
                </a:solidFill>
                <a:latin typeface="Carlito"/>
                <a:cs typeface="Carlito"/>
              </a:rPr>
              <a:t> map </a:t>
            </a: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types.</a:t>
            </a:r>
            <a:endParaRPr sz="2000">
              <a:latin typeface="Carlito"/>
              <a:cs typeface="Carlito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1257680" y="1494663"/>
            <a:ext cx="1288415" cy="4784090"/>
            <a:chOff x="1257680" y="1494663"/>
            <a:chExt cx="1288415" cy="4784090"/>
          </a:xfrm>
        </p:grpSpPr>
        <p:sp>
          <p:nvSpPr>
            <p:cNvPr id="17" name="object 17"/>
            <p:cNvSpPr/>
            <p:nvPr/>
          </p:nvSpPr>
          <p:spPr>
            <a:xfrm>
              <a:off x="1271396" y="5135498"/>
              <a:ext cx="995680" cy="961390"/>
            </a:xfrm>
            <a:custGeom>
              <a:avLst/>
              <a:gdLst/>
              <a:ahLst/>
              <a:cxnLst/>
              <a:rect l="l" t="t" r="r" b="b"/>
              <a:pathLst>
                <a:path w="995680" h="961389">
                  <a:moveTo>
                    <a:pt x="497585" y="0"/>
                  </a:moveTo>
                  <a:lnTo>
                    <a:pt x="449662" y="2199"/>
                  </a:lnTo>
                  <a:lnTo>
                    <a:pt x="403027" y="8664"/>
                  </a:lnTo>
                  <a:lnTo>
                    <a:pt x="357891" y="19192"/>
                  </a:lnTo>
                  <a:lnTo>
                    <a:pt x="314461" y="33583"/>
                  </a:lnTo>
                  <a:lnTo>
                    <a:pt x="272946" y="51634"/>
                  </a:lnTo>
                  <a:lnTo>
                    <a:pt x="233554" y="73144"/>
                  </a:lnTo>
                  <a:lnTo>
                    <a:pt x="196494" y="97912"/>
                  </a:lnTo>
                  <a:lnTo>
                    <a:pt x="161974" y="125736"/>
                  </a:lnTo>
                  <a:lnTo>
                    <a:pt x="130203" y="156415"/>
                  </a:lnTo>
                  <a:lnTo>
                    <a:pt x="101389" y="189747"/>
                  </a:lnTo>
                  <a:lnTo>
                    <a:pt x="75740" y="225531"/>
                  </a:lnTo>
                  <a:lnTo>
                    <a:pt x="53466" y="263566"/>
                  </a:lnTo>
                  <a:lnTo>
                    <a:pt x="34774" y="303649"/>
                  </a:lnTo>
                  <a:lnTo>
                    <a:pt x="19873" y="345579"/>
                  </a:lnTo>
                  <a:lnTo>
                    <a:pt x="8971" y="389156"/>
                  </a:lnTo>
                  <a:lnTo>
                    <a:pt x="2277" y="434177"/>
                  </a:lnTo>
                  <a:lnTo>
                    <a:pt x="0" y="480441"/>
                  </a:lnTo>
                  <a:lnTo>
                    <a:pt x="2277" y="526710"/>
                  </a:lnTo>
                  <a:lnTo>
                    <a:pt x="8971" y="571736"/>
                  </a:lnTo>
                  <a:lnTo>
                    <a:pt x="19873" y="615315"/>
                  </a:lnTo>
                  <a:lnTo>
                    <a:pt x="34774" y="657248"/>
                  </a:lnTo>
                  <a:lnTo>
                    <a:pt x="53466" y="697332"/>
                  </a:lnTo>
                  <a:lnTo>
                    <a:pt x="75740" y="735367"/>
                  </a:lnTo>
                  <a:lnTo>
                    <a:pt x="101389" y="771150"/>
                  </a:lnTo>
                  <a:lnTo>
                    <a:pt x="130203" y="804481"/>
                  </a:lnTo>
                  <a:lnTo>
                    <a:pt x="161974" y="835158"/>
                  </a:lnTo>
                  <a:lnTo>
                    <a:pt x="196494" y="862980"/>
                  </a:lnTo>
                  <a:lnTo>
                    <a:pt x="233554" y="887746"/>
                  </a:lnTo>
                  <a:lnTo>
                    <a:pt x="272946" y="909254"/>
                  </a:lnTo>
                  <a:lnTo>
                    <a:pt x="314461" y="927303"/>
                  </a:lnTo>
                  <a:lnTo>
                    <a:pt x="357891" y="941692"/>
                  </a:lnTo>
                  <a:lnTo>
                    <a:pt x="403027" y="952218"/>
                  </a:lnTo>
                  <a:lnTo>
                    <a:pt x="449662" y="958682"/>
                  </a:lnTo>
                  <a:lnTo>
                    <a:pt x="497585" y="960882"/>
                  </a:lnTo>
                  <a:lnTo>
                    <a:pt x="545509" y="958682"/>
                  </a:lnTo>
                  <a:lnTo>
                    <a:pt x="592144" y="952218"/>
                  </a:lnTo>
                  <a:lnTo>
                    <a:pt x="637280" y="941692"/>
                  </a:lnTo>
                  <a:lnTo>
                    <a:pt x="680710" y="927303"/>
                  </a:lnTo>
                  <a:lnTo>
                    <a:pt x="722225" y="909254"/>
                  </a:lnTo>
                  <a:lnTo>
                    <a:pt x="761617" y="887746"/>
                  </a:lnTo>
                  <a:lnTo>
                    <a:pt x="798677" y="862980"/>
                  </a:lnTo>
                  <a:lnTo>
                    <a:pt x="833197" y="835158"/>
                  </a:lnTo>
                  <a:lnTo>
                    <a:pt x="864968" y="804481"/>
                  </a:lnTo>
                  <a:lnTo>
                    <a:pt x="893782" y="771150"/>
                  </a:lnTo>
                  <a:lnTo>
                    <a:pt x="919431" y="735367"/>
                  </a:lnTo>
                  <a:lnTo>
                    <a:pt x="941705" y="697332"/>
                  </a:lnTo>
                  <a:lnTo>
                    <a:pt x="960397" y="657248"/>
                  </a:lnTo>
                  <a:lnTo>
                    <a:pt x="975298" y="615315"/>
                  </a:lnTo>
                  <a:lnTo>
                    <a:pt x="986200" y="571736"/>
                  </a:lnTo>
                  <a:lnTo>
                    <a:pt x="992894" y="526710"/>
                  </a:lnTo>
                  <a:lnTo>
                    <a:pt x="995172" y="480441"/>
                  </a:lnTo>
                  <a:lnTo>
                    <a:pt x="992894" y="434177"/>
                  </a:lnTo>
                  <a:lnTo>
                    <a:pt x="986200" y="389156"/>
                  </a:lnTo>
                  <a:lnTo>
                    <a:pt x="975298" y="345579"/>
                  </a:lnTo>
                  <a:lnTo>
                    <a:pt x="960397" y="303649"/>
                  </a:lnTo>
                  <a:lnTo>
                    <a:pt x="941705" y="263566"/>
                  </a:lnTo>
                  <a:lnTo>
                    <a:pt x="919431" y="225531"/>
                  </a:lnTo>
                  <a:lnTo>
                    <a:pt x="893782" y="189747"/>
                  </a:lnTo>
                  <a:lnTo>
                    <a:pt x="864968" y="156415"/>
                  </a:lnTo>
                  <a:lnTo>
                    <a:pt x="833197" y="125736"/>
                  </a:lnTo>
                  <a:lnTo>
                    <a:pt x="798677" y="97912"/>
                  </a:lnTo>
                  <a:lnTo>
                    <a:pt x="761617" y="73144"/>
                  </a:lnTo>
                  <a:lnTo>
                    <a:pt x="722225" y="51634"/>
                  </a:lnTo>
                  <a:lnTo>
                    <a:pt x="680710" y="33583"/>
                  </a:lnTo>
                  <a:lnTo>
                    <a:pt x="637280" y="19192"/>
                  </a:lnTo>
                  <a:lnTo>
                    <a:pt x="592144" y="8664"/>
                  </a:lnTo>
                  <a:lnTo>
                    <a:pt x="545509" y="2199"/>
                  </a:lnTo>
                  <a:lnTo>
                    <a:pt x="49758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271396" y="5135498"/>
              <a:ext cx="995680" cy="961390"/>
            </a:xfrm>
            <a:custGeom>
              <a:avLst/>
              <a:gdLst/>
              <a:ahLst/>
              <a:cxnLst/>
              <a:rect l="l" t="t" r="r" b="b"/>
              <a:pathLst>
                <a:path w="995680" h="961389">
                  <a:moveTo>
                    <a:pt x="0" y="480441"/>
                  </a:moveTo>
                  <a:lnTo>
                    <a:pt x="2277" y="434177"/>
                  </a:lnTo>
                  <a:lnTo>
                    <a:pt x="8971" y="389156"/>
                  </a:lnTo>
                  <a:lnTo>
                    <a:pt x="19873" y="345579"/>
                  </a:lnTo>
                  <a:lnTo>
                    <a:pt x="34774" y="303649"/>
                  </a:lnTo>
                  <a:lnTo>
                    <a:pt x="53466" y="263566"/>
                  </a:lnTo>
                  <a:lnTo>
                    <a:pt x="75740" y="225531"/>
                  </a:lnTo>
                  <a:lnTo>
                    <a:pt x="101389" y="189747"/>
                  </a:lnTo>
                  <a:lnTo>
                    <a:pt x="130203" y="156415"/>
                  </a:lnTo>
                  <a:lnTo>
                    <a:pt x="161974" y="125736"/>
                  </a:lnTo>
                  <a:lnTo>
                    <a:pt x="196494" y="97912"/>
                  </a:lnTo>
                  <a:lnTo>
                    <a:pt x="233554" y="73144"/>
                  </a:lnTo>
                  <a:lnTo>
                    <a:pt x="272946" y="51634"/>
                  </a:lnTo>
                  <a:lnTo>
                    <a:pt x="314461" y="33583"/>
                  </a:lnTo>
                  <a:lnTo>
                    <a:pt x="357891" y="19192"/>
                  </a:lnTo>
                  <a:lnTo>
                    <a:pt x="403027" y="8664"/>
                  </a:lnTo>
                  <a:lnTo>
                    <a:pt x="449662" y="2199"/>
                  </a:lnTo>
                  <a:lnTo>
                    <a:pt x="497585" y="0"/>
                  </a:lnTo>
                  <a:lnTo>
                    <a:pt x="545509" y="2199"/>
                  </a:lnTo>
                  <a:lnTo>
                    <a:pt x="592144" y="8664"/>
                  </a:lnTo>
                  <a:lnTo>
                    <a:pt x="637280" y="19192"/>
                  </a:lnTo>
                  <a:lnTo>
                    <a:pt x="680710" y="33583"/>
                  </a:lnTo>
                  <a:lnTo>
                    <a:pt x="722225" y="51634"/>
                  </a:lnTo>
                  <a:lnTo>
                    <a:pt x="761617" y="73144"/>
                  </a:lnTo>
                  <a:lnTo>
                    <a:pt x="798677" y="97912"/>
                  </a:lnTo>
                  <a:lnTo>
                    <a:pt x="833197" y="125736"/>
                  </a:lnTo>
                  <a:lnTo>
                    <a:pt x="864968" y="156415"/>
                  </a:lnTo>
                  <a:lnTo>
                    <a:pt x="893782" y="189747"/>
                  </a:lnTo>
                  <a:lnTo>
                    <a:pt x="919431" y="225531"/>
                  </a:lnTo>
                  <a:lnTo>
                    <a:pt x="941705" y="263566"/>
                  </a:lnTo>
                  <a:lnTo>
                    <a:pt x="960397" y="303649"/>
                  </a:lnTo>
                  <a:lnTo>
                    <a:pt x="975298" y="345579"/>
                  </a:lnTo>
                  <a:lnTo>
                    <a:pt x="986200" y="389156"/>
                  </a:lnTo>
                  <a:lnTo>
                    <a:pt x="992894" y="434177"/>
                  </a:lnTo>
                  <a:lnTo>
                    <a:pt x="995172" y="480441"/>
                  </a:lnTo>
                  <a:lnTo>
                    <a:pt x="992894" y="526710"/>
                  </a:lnTo>
                  <a:lnTo>
                    <a:pt x="986200" y="571736"/>
                  </a:lnTo>
                  <a:lnTo>
                    <a:pt x="975298" y="615315"/>
                  </a:lnTo>
                  <a:lnTo>
                    <a:pt x="960397" y="657248"/>
                  </a:lnTo>
                  <a:lnTo>
                    <a:pt x="941705" y="697332"/>
                  </a:lnTo>
                  <a:lnTo>
                    <a:pt x="919431" y="735367"/>
                  </a:lnTo>
                  <a:lnTo>
                    <a:pt x="893782" y="771150"/>
                  </a:lnTo>
                  <a:lnTo>
                    <a:pt x="864968" y="804481"/>
                  </a:lnTo>
                  <a:lnTo>
                    <a:pt x="833197" y="835158"/>
                  </a:lnTo>
                  <a:lnTo>
                    <a:pt x="798677" y="862980"/>
                  </a:lnTo>
                  <a:lnTo>
                    <a:pt x="761617" y="887746"/>
                  </a:lnTo>
                  <a:lnTo>
                    <a:pt x="722225" y="909254"/>
                  </a:lnTo>
                  <a:lnTo>
                    <a:pt x="680710" y="927303"/>
                  </a:lnTo>
                  <a:lnTo>
                    <a:pt x="637280" y="941692"/>
                  </a:lnTo>
                  <a:lnTo>
                    <a:pt x="592144" y="952218"/>
                  </a:lnTo>
                  <a:lnTo>
                    <a:pt x="545509" y="958682"/>
                  </a:lnTo>
                  <a:lnTo>
                    <a:pt x="497585" y="960882"/>
                  </a:lnTo>
                  <a:lnTo>
                    <a:pt x="449662" y="958682"/>
                  </a:lnTo>
                  <a:lnTo>
                    <a:pt x="403027" y="952218"/>
                  </a:lnTo>
                  <a:lnTo>
                    <a:pt x="357891" y="941692"/>
                  </a:lnTo>
                  <a:lnTo>
                    <a:pt x="314461" y="927303"/>
                  </a:lnTo>
                  <a:lnTo>
                    <a:pt x="272946" y="909254"/>
                  </a:lnTo>
                  <a:lnTo>
                    <a:pt x="233554" y="887746"/>
                  </a:lnTo>
                  <a:lnTo>
                    <a:pt x="196494" y="862980"/>
                  </a:lnTo>
                  <a:lnTo>
                    <a:pt x="161974" y="835158"/>
                  </a:lnTo>
                  <a:lnTo>
                    <a:pt x="130203" y="804481"/>
                  </a:lnTo>
                  <a:lnTo>
                    <a:pt x="101389" y="771150"/>
                  </a:lnTo>
                  <a:lnTo>
                    <a:pt x="75740" y="735367"/>
                  </a:lnTo>
                  <a:lnTo>
                    <a:pt x="53466" y="697332"/>
                  </a:lnTo>
                  <a:lnTo>
                    <a:pt x="34774" y="657248"/>
                  </a:lnTo>
                  <a:lnTo>
                    <a:pt x="19873" y="615315"/>
                  </a:lnTo>
                  <a:lnTo>
                    <a:pt x="8971" y="571736"/>
                  </a:lnTo>
                  <a:lnTo>
                    <a:pt x="2277" y="526710"/>
                  </a:lnTo>
                  <a:lnTo>
                    <a:pt x="0" y="480441"/>
                  </a:lnTo>
                  <a:close/>
                </a:path>
              </a:pathLst>
            </a:custGeom>
            <a:ln w="12699">
              <a:solidFill>
                <a:srgbClr val="798A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257681" y="1494662"/>
              <a:ext cx="1055370" cy="4784090"/>
            </a:xfrm>
            <a:custGeom>
              <a:avLst/>
              <a:gdLst/>
              <a:ahLst/>
              <a:cxnLst/>
              <a:rect l="l" t="t" r="r" b="b"/>
              <a:pathLst>
                <a:path w="1055370" h="4784090">
                  <a:moveTo>
                    <a:pt x="37338" y="4747260"/>
                  </a:moveTo>
                  <a:lnTo>
                    <a:pt x="0" y="4747260"/>
                  </a:lnTo>
                  <a:lnTo>
                    <a:pt x="0" y="4783836"/>
                  </a:lnTo>
                  <a:lnTo>
                    <a:pt x="37338" y="4783836"/>
                  </a:lnTo>
                  <a:lnTo>
                    <a:pt x="37338" y="4747260"/>
                  </a:lnTo>
                  <a:close/>
                </a:path>
                <a:path w="1055370" h="4784090">
                  <a:moveTo>
                    <a:pt x="37338" y="0"/>
                  </a:moveTo>
                  <a:lnTo>
                    <a:pt x="0" y="0"/>
                  </a:lnTo>
                  <a:lnTo>
                    <a:pt x="0" y="36576"/>
                  </a:lnTo>
                  <a:lnTo>
                    <a:pt x="37338" y="36576"/>
                  </a:lnTo>
                  <a:lnTo>
                    <a:pt x="37338" y="0"/>
                  </a:lnTo>
                  <a:close/>
                </a:path>
                <a:path w="1055370" h="4784090">
                  <a:moveTo>
                    <a:pt x="1055370" y="2373630"/>
                  </a:moveTo>
                  <a:lnTo>
                    <a:pt x="1018032" y="2373630"/>
                  </a:lnTo>
                  <a:lnTo>
                    <a:pt x="1018032" y="2410206"/>
                  </a:lnTo>
                  <a:lnTo>
                    <a:pt x="1055370" y="2410206"/>
                  </a:lnTo>
                  <a:lnTo>
                    <a:pt x="1055370" y="2373630"/>
                  </a:lnTo>
                  <a:close/>
                </a:path>
              </a:pathLst>
            </a:custGeom>
            <a:solidFill>
              <a:srgbClr val="75BC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37131" y="1827276"/>
              <a:ext cx="656844" cy="656844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88997" y="2956560"/>
              <a:ext cx="656844" cy="657606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88997" y="4162044"/>
              <a:ext cx="656844" cy="657606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37131" y="5291328"/>
              <a:ext cx="656844" cy="65760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B1E1F-E08E-44A4-AEC4-F512AD4B2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174" y="607821"/>
            <a:ext cx="11807190" cy="677108"/>
          </a:xfrm>
        </p:spPr>
        <p:txBody>
          <a:bodyPr/>
          <a:lstStyle/>
          <a:p>
            <a:r>
              <a:rPr lang="en-US" dirty="0"/>
              <a:t>Program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AE6A48-A44B-4A66-BD14-3A89A1B6F9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952" y="1759656"/>
            <a:ext cx="4805426" cy="28909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898C459-97CD-4704-8878-04083C6E79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6252" y="1676400"/>
            <a:ext cx="6787796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7305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08E07-E4EF-4DD9-9EDE-43FA30943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174" y="607821"/>
            <a:ext cx="11807190" cy="677108"/>
          </a:xfrm>
        </p:spPr>
        <p:txBody>
          <a:bodyPr/>
          <a:lstStyle/>
          <a:p>
            <a:r>
              <a:rPr lang="en-US" dirty="0"/>
              <a:t>HashMap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01341A-573D-4DB3-BA03-38E486D5B1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524000"/>
            <a:ext cx="4886325" cy="276999"/>
          </a:xfrm>
        </p:spPr>
        <p:txBody>
          <a:bodyPr/>
          <a:lstStyle/>
          <a:p>
            <a:r>
              <a:rPr lang="en-US" dirty="0"/>
              <a:t>A hash table based implementation of Map.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A54F5E-FE17-44D8-8A45-7FB7F78C90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832043"/>
            <a:ext cx="4886325" cy="4281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4169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25348"/>
            <a:ext cx="161544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0" dirty="0"/>
              <a:t>Arrays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43939" y="1950021"/>
            <a:ext cx="561975" cy="356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60"/>
              </a:lnSpc>
              <a:tabLst>
                <a:tab pos="342265" algn="l"/>
              </a:tabLst>
            </a:pPr>
            <a:r>
              <a:rPr sz="1800" spc="-50" dirty="0">
                <a:latin typeface="Arial"/>
                <a:cs typeface="Arial"/>
              </a:rPr>
              <a:t>●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2800" spc="-50" dirty="0">
                <a:latin typeface="Carlito"/>
                <a:cs typeface="Carlito"/>
              </a:rPr>
              <a:t>D</a:t>
            </a:r>
            <a:endParaRPr sz="2800">
              <a:latin typeface="Carlito"/>
              <a:cs typeface="Carlito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947737" y="4683315"/>
          <a:ext cx="10287000" cy="14617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2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9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29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70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200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Identifier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7556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44536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200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Index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7556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44536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200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Value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7556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44536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680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spc="-10" dirty="0">
                          <a:latin typeface="Carlito"/>
                          <a:cs typeface="Carlito"/>
                        </a:rPr>
                        <a:t>my_array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273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2000" spc="-50" dirty="0">
                          <a:latin typeface="Carlito"/>
                          <a:cs typeface="Carlito"/>
                        </a:rPr>
                        <a:t>0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7556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2000" spc="-25" dirty="0">
                          <a:latin typeface="Carlito"/>
                          <a:cs typeface="Carlito"/>
                        </a:rPr>
                        <a:t>10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7556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04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73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2000" spc="-50" dirty="0">
                          <a:latin typeface="Carlito"/>
                          <a:cs typeface="Carlito"/>
                        </a:rPr>
                        <a:t>1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7556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2000" spc="-25" dirty="0">
                          <a:latin typeface="Carlito"/>
                          <a:cs typeface="Carlito"/>
                        </a:rPr>
                        <a:t>14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7556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876300" y="1727454"/>
            <a:ext cx="10515600" cy="2655570"/>
          </a:xfrm>
          <a:prstGeom prst="rect">
            <a:avLst/>
          </a:prstGeom>
          <a:solidFill>
            <a:srgbClr val="F8CA9C"/>
          </a:solidFill>
        </p:spPr>
        <p:txBody>
          <a:bodyPr vert="horz" wrap="square" lIns="0" tIns="24828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955"/>
              </a:spcBef>
            </a:pPr>
            <a:endParaRPr sz="2000">
              <a:latin typeface="Times New Roman"/>
              <a:cs typeface="Times New Roman"/>
            </a:endParaRPr>
          </a:p>
          <a:p>
            <a:pPr marL="548005" indent="-355600">
              <a:lnSpc>
                <a:spcPct val="100000"/>
              </a:lnSpc>
              <a:buChar char="●"/>
              <a:tabLst>
                <a:tab pos="548005" algn="l"/>
              </a:tabLst>
            </a:pPr>
            <a:r>
              <a:rPr sz="2000" dirty="0">
                <a:latin typeface="Carlito"/>
                <a:cs typeface="Carlito"/>
              </a:rPr>
              <a:t>An</a:t>
            </a:r>
            <a:r>
              <a:rPr sz="2000" spc="-4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array</a:t>
            </a:r>
            <a:r>
              <a:rPr sz="2000" spc="-3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is</a:t>
            </a:r>
            <a:r>
              <a:rPr sz="2000" spc="-4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one</a:t>
            </a:r>
            <a:r>
              <a:rPr sz="2000" spc="-4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of</a:t>
            </a:r>
            <a:r>
              <a:rPr sz="2000" spc="-4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the</a:t>
            </a:r>
            <a:r>
              <a:rPr sz="2000" spc="-3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most</a:t>
            </a:r>
            <a:r>
              <a:rPr sz="2000" spc="-3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commonly</a:t>
            </a:r>
            <a:r>
              <a:rPr sz="2000" spc="-4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used</a:t>
            </a:r>
            <a:r>
              <a:rPr sz="2000" spc="-3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data</a:t>
            </a:r>
            <a:r>
              <a:rPr sz="2000" spc="-3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types</a:t>
            </a:r>
            <a:r>
              <a:rPr sz="2000" spc="-3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to</a:t>
            </a:r>
            <a:r>
              <a:rPr sz="2000" spc="-4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represent</a:t>
            </a:r>
            <a:r>
              <a:rPr sz="2000" spc="-1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a</a:t>
            </a:r>
            <a:r>
              <a:rPr sz="2000" spc="-4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collection</a:t>
            </a:r>
            <a:r>
              <a:rPr sz="2000" spc="-2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of</a:t>
            </a:r>
            <a:r>
              <a:rPr sz="2000" spc="-4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data</a:t>
            </a:r>
            <a:r>
              <a:rPr sz="2000" spc="-3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in</a:t>
            </a:r>
            <a:r>
              <a:rPr sz="2000" spc="-40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Dart.</a:t>
            </a:r>
            <a:endParaRPr sz="2000">
              <a:latin typeface="Carlito"/>
              <a:cs typeface="Carlito"/>
            </a:endParaRPr>
          </a:p>
          <a:p>
            <a:pPr marL="548005" indent="-355600">
              <a:lnSpc>
                <a:spcPct val="100000"/>
              </a:lnSpc>
              <a:spcBef>
                <a:spcPts val="960"/>
              </a:spcBef>
              <a:buChar char="●"/>
              <a:tabLst>
                <a:tab pos="548005" algn="l"/>
              </a:tabLst>
            </a:pPr>
            <a:r>
              <a:rPr sz="2000" dirty="0">
                <a:latin typeface="Carlito"/>
                <a:cs typeface="Carlito"/>
              </a:rPr>
              <a:t>Arrays</a:t>
            </a:r>
            <a:r>
              <a:rPr sz="2000" spc="-3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are</a:t>
            </a:r>
            <a:r>
              <a:rPr sz="2000" spc="-35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represented</a:t>
            </a:r>
            <a:r>
              <a:rPr sz="2000" spc="-1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using</a:t>
            </a:r>
            <a:r>
              <a:rPr sz="2000" spc="-3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lists</a:t>
            </a:r>
            <a:r>
              <a:rPr sz="2000" spc="-2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in</a:t>
            </a:r>
            <a:r>
              <a:rPr sz="2000" spc="-45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Dart.</a:t>
            </a:r>
            <a:endParaRPr sz="2000">
              <a:latin typeface="Carlito"/>
              <a:cs typeface="Carlito"/>
            </a:endParaRPr>
          </a:p>
          <a:p>
            <a:pPr marL="548005" indent="-355600">
              <a:lnSpc>
                <a:spcPct val="100000"/>
              </a:lnSpc>
              <a:spcBef>
                <a:spcPts val="960"/>
              </a:spcBef>
              <a:buChar char="●"/>
              <a:tabLst>
                <a:tab pos="548005" algn="l"/>
              </a:tabLst>
            </a:pPr>
            <a:r>
              <a:rPr sz="2000" dirty="0">
                <a:latin typeface="Carlito"/>
                <a:cs typeface="Carlito"/>
              </a:rPr>
              <a:t>A</a:t>
            </a:r>
            <a:r>
              <a:rPr sz="2000" spc="-3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list</a:t>
            </a:r>
            <a:r>
              <a:rPr sz="2000" spc="-2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is</a:t>
            </a:r>
            <a:r>
              <a:rPr sz="2000" spc="-4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a</a:t>
            </a:r>
            <a:r>
              <a:rPr sz="2000" spc="-3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collection</a:t>
            </a:r>
            <a:r>
              <a:rPr sz="2000" spc="-2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of</a:t>
            </a:r>
            <a:r>
              <a:rPr sz="2000" spc="-4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elements</a:t>
            </a:r>
            <a:r>
              <a:rPr sz="2000" spc="-1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of</a:t>
            </a:r>
            <a:r>
              <a:rPr sz="2000" spc="-4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the</a:t>
            </a:r>
            <a:r>
              <a:rPr sz="2000" spc="-3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same</a:t>
            </a:r>
            <a:r>
              <a:rPr sz="2000" spc="-2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data</a:t>
            </a:r>
            <a:r>
              <a:rPr sz="2000" spc="-25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type.</a:t>
            </a:r>
            <a:endParaRPr sz="2000">
              <a:latin typeface="Carlito"/>
              <a:cs typeface="Carlito"/>
            </a:endParaRPr>
          </a:p>
          <a:p>
            <a:pPr marL="548005" indent="-355600">
              <a:lnSpc>
                <a:spcPct val="100000"/>
              </a:lnSpc>
              <a:spcBef>
                <a:spcPts val="960"/>
              </a:spcBef>
              <a:buChar char="●"/>
              <a:tabLst>
                <a:tab pos="548005" algn="l"/>
              </a:tabLst>
            </a:pPr>
            <a:r>
              <a:rPr sz="2000" dirty="0">
                <a:latin typeface="Carlito"/>
                <a:cs typeface="Carlito"/>
              </a:rPr>
              <a:t>An</a:t>
            </a:r>
            <a:r>
              <a:rPr sz="2000" spc="-4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element</a:t>
            </a:r>
            <a:r>
              <a:rPr sz="2000" spc="-2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in</a:t>
            </a:r>
            <a:r>
              <a:rPr sz="2000" spc="-4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a</a:t>
            </a:r>
            <a:r>
              <a:rPr sz="2000" spc="-3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list</a:t>
            </a:r>
            <a:r>
              <a:rPr sz="2000" spc="-3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can</a:t>
            </a:r>
            <a:r>
              <a:rPr sz="2000" spc="-3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be</a:t>
            </a:r>
            <a:r>
              <a:rPr sz="2000" spc="-3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accessed</a:t>
            </a:r>
            <a:r>
              <a:rPr sz="2000" spc="-1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using</a:t>
            </a:r>
            <a:r>
              <a:rPr sz="2000" spc="-4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its</a:t>
            </a:r>
            <a:r>
              <a:rPr sz="2000" spc="-2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index</a:t>
            </a:r>
            <a:r>
              <a:rPr sz="2000" spc="-35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number.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53085">
              <a:lnSpc>
                <a:spcPct val="100000"/>
              </a:lnSpc>
              <a:spcBef>
                <a:spcPts val="95"/>
              </a:spcBef>
            </a:pPr>
            <a:r>
              <a:rPr dirty="0"/>
              <a:t>Dynamic</a:t>
            </a:r>
            <a:r>
              <a:rPr spc="-195" dirty="0"/>
              <a:t> </a:t>
            </a:r>
            <a:r>
              <a:rPr spc="-50" dirty="0"/>
              <a:t>and</a:t>
            </a:r>
            <a:r>
              <a:rPr spc="-170" dirty="0"/>
              <a:t> </a:t>
            </a:r>
            <a:r>
              <a:rPr spc="-80" dirty="0"/>
              <a:t>Constants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70125"/>
            <a:ext cx="436753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440429" algn="l"/>
              </a:tabLst>
            </a:pPr>
            <a:r>
              <a:rPr sz="2400" b="1" spc="-10" dirty="0">
                <a:latin typeface="Courier New"/>
                <a:cs typeface="Courier New"/>
              </a:rPr>
              <a:t>dynamic</a:t>
            </a:r>
            <a:r>
              <a:rPr sz="2400" b="1" dirty="0">
                <a:latin typeface="Courier New"/>
                <a:cs typeface="Courier New"/>
              </a:rPr>
              <a:t>	</a:t>
            </a:r>
            <a:r>
              <a:rPr sz="2400" b="1" spc="-10" dirty="0">
                <a:latin typeface="Courier New"/>
                <a:cs typeface="Courier New"/>
              </a:rPr>
              <a:t>const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38200" y="2277617"/>
            <a:ext cx="3050540" cy="2981325"/>
          </a:xfrm>
          <a:custGeom>
            <a:avLst/>
            <a:gdLst/>
            <a:ahLst/>
            <a:cxnLst/>
            <a:rect l="l" t="t" r="r" b="b"/>
            <a:pathLst>
              <a:path w="3050540" h="2981325">
                <a:moveTo>
                  <a:pt x="2553462" y="0"/>
                </a:moveTo>
                <a:lnTo>
                  <a:pt x="496824" y="0"/>
                </a:lnTo>
                <a:lnTo>
                  <a:pt x="448977" y="2273"/>
                </a:lnTo>
                <a:lnTo>
                  <a:pt x="402417" y="8956"/>
                </a:lnTo>
                <a:lnTo>
                  <a:pt x="357351" y="19839"/>
                </a:lnTo>
                <a:lnTo>
                  <a:pt x="313989" y="34716"/>
                </a:lnTo>
                <a:lnTo>
                  <a:pt x="272538" y="53377"/>
                </a:lnTo>
                <a:lnTo>
                  <a:pt x="233207" y="75615"/>
                </a:lnTo>
                <a:lnTo>
                  <a:pt x="196203" y="101222"/>
                </a:lnTo>
                <a:lnTo>
                  <a:pt x="161736" y="129990"/>
                </a:lnTo>
                <a:lnTo>
                  <a:pt x="130012" y="161710"/>
                </a:lnTo>
                <a:lnTo>
                  <a:pt x="101241" y="196176"/>
                </a:lnTo>
                <a:lnTo>
                  <a:pt x="75630" y="233179"/>
                </a:lnTo>
                <a:lnTo>
                  <a:pt x="53388" y="272510"/>
                </a:lnTo>
                <a:lnTo>
                  <a:pt x="34724" y="313963"/>
                </a:lnTo>
                <a:lnTo>
                  <a:pt x="19844" y="357329"/>
                </a:lnTo>
                <a:lnTo>
                  <a:pt x="8958" y="402399"/>
                </a:lnTo>
                <a:lnTo>
                  <a:pt x="2274" y="448967"/>
                </a:lnTo>
                <a:lnTo>
                  <a:pt x="0" y="496824"/>
                </a:lnTo>
                <a:lnTo>
                  <a:pt x="0" y="2484120"/>
                </a:lnTo>
                <a:lnTo>
                  <a:pt x="2274" y="2531976"/>
                </a:lnTo>
                <a:lnTo>
                  <a:pt x="8958" y="2578544"/>
                </a:lnTo>
                <a:lnTo>
                  <a:pt x="19844" y="2623614"/>
                </a:lnTo>
                <a:lnTo>
                  <a:pt x="34724" y="2666980"/>
                </a:lnTo>
                <a:lnTo>
                  <a:pt x="53388" y="2708433"/>
                </a:lnTo>
                <a:lnTo>
                  <a:pt x="75630" y="2747764"/>
                </a:lnTo>
                <a:lnTo>
                  <a:pt x="101241" y="2784767"/>
                </a:lnTo>
                <a:lnTo>
                  <a:pt x="130012" y="2819233"/>
                </a:lnTo>
                <a:lnTo>
                  <a:pt x="161736" y="2850953"/>
                </a:lnTo>
                <a:lnTo>
                  <a:pt x="196203" y="2879721"/>
                </a:lnTo>
                <a:lnTo>
                  <a:pt x="233207" y="2905328"/>
                </a:lnTo>
                <a:lnTo>
                  <a:pt x="272538" y="2927566"/>
                </a:lnTo>
                <a:lnTo>
                  <a:pt x="313989" y="2946227"/>
                </a:lnTo>
                <a:lnTo>
                  <a:pt x="357351" y="2961104"/>
                </a:lnTo>
                <a:lnTo>
                  <a:pt x="402417" y="2971987"/>
                </a:lnTo>
                <a:lnTo>
                  <a:pt x="448977" y="2978670"/>
                </a:lnTo>
                <a:lnTo>
                  <a:pt x="496824" y="2980944"/>
                </a:lnTo>
                <a:lnTo>
                  <a:pt x="2553462" y="2980944"/>
                </a:lnTo>
                <a:lnTo>
                  <a:pt x="2601318" y="2978670"/>
                </a:lnTo>
                <a:lnTo>
                  <a:pt x="2647886" y="2971987"/>
                </a:lnTo>
                <a:lnTo>
                  <a:pt x="2692956" y="2961104"/>
                </a:lnTo>
                <a:lnTo>
                  <a:pt x="2736322" y="2946227"/>
                </a:lnTo>
                <a:lnTo>
                  <a:pt x="2777775" y="2927566"/>
                </a:lnTo>
                <a:lnTo>
                  <a:pt x="2817106" y="2905328"/>
                </a:lnTo>
                <a:lnTo>
                  <a:pt x="2854109" y="2879721"/>
                </a:lnTo>
                <a:lnTo>
                  <a:pt x="2888575" y="2850953"/>
                </a:lnTo>
                <a:lnTo>
                  <a:pt x="2920295" y="2819233"/>
                </a:lnTo>
                <a:lnTo>
                  <a:pt x="2949063" y="2784767"/>
                </a:lnTo>
                <a:lnTo>
                  <a:pt x="2974670" y="2747764"/>
                </a:lnTo>
                <a:lnTo>
                  <a:pt x="2996908" y="2708433"/>
                </a:lnTo>
                <a:lnTo>
                  <a:pt x="3015569" y="2666980"/>
                </a:lnTo>
                <a:lnTo>
                  <a:pt x="3030446" y="2623614"/>
                </a:lnTo>
                <a:lnTo>
                  <a:pt x="3041329" y="2578544"/>
                </a:lnTo>
                <a:lnTo>
                  <a:pt x="3048012" y="2531976"/>
                </a:lnTo>
                <a:lnTo>
                  <a:pt x="3050286" y="2484120"/>
                </a:lnTo>
                <a:lnTo>
                  <a:pt x="3050286" y="496824"/>
                </a:lnTo>
                <a:lnTo>
                  <a:pt x="3048012" y="448967"/>
                </a:lnTo>
                <a:lnTo>
                  <a:pt x="3041329" y="402399"/>
                </a:lnTo>
                <a:lnTo>
                  <a:pt x="3030446" y="357329"/>
                </a:lnTo>
                <a:lnTo>
                  <a:pt x="3015569" y="313963"/>
                </a:lnTo>
                <a:lnTo>
                  <a:pt x="2996908" y="272510"/>
                </a:lnTo>
                <a:lnTo>
                  <a:pt x="2974670" y="233179"/>
                </a:lnTo>
                <a:lnTo>
                  <a:pt x="2949063" y="196176"/>
                </a:lnTo>
                <a:lnTo>
                  <a:pt x="2920295" y="161710"/>
                </a:lnTo>
                <a:lnTo>
                  <a:pt x="2888575" y="129990"/>
                </a:lnTo>
                <a:lnTo>
                  <a:pt x="2854109" y="101222"/>
                </a:lnTo>
                <a:lnTo>
                  <a:pt x="2817106" y="75615"/>
                </a:lnTo>
                <a:lnTo>
                  <a:pt x="2777775" y="53377"/>
                </a:lnTo>
                <a:lnTo>
                  <a:pt x="2736322" y="34716"/>
                </a:lnTo>
                <a:lnTo>
                  <a:pt x="2692956" y="19839"/>
                </a:lnTo>
                <a:lnTo>
                  <a:pt x="2647886" y="8956"/>
                </a:lnTo>
                <a:lnTo>
                  <a:pt x="2601318" y="2273"/>
                </a:lnTo>
                <a:lnTo>
                  <a:pt x="2553462" y="0"/>
                </a:lnTo>
                <a:close/>
              </a:path>
            </a:pathLst>
          </a:custGeom>
          <a:solidFill>
            <a:srgbClr val="1C458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062482" y="2665425"/>
            <a:ext cx="2585085" cy="21310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15100"/>
              </a:lnSpc>
              <a:spcBef>
                <a:spcPts val="105"/>
              </a:spcBef>
            </a:pPr>
            <a:r>
              <a:rPr sz="2000" b="1" dirty="0">
                <a:solidFill>
                  <a:srgbClr val="FFFFFF"/>
                </a:solidFill>
                <a:latin typeface="Carlito"/>
                <a:cs typeface="Carlito"/>
              </a:rPr>
              <a:t>The</a:t>
            </a:r>
            <a:r>
              <a:rPr sz="2000" b="1" spc="1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b="1" spc="-20" dirty="0">
                <a:solidFill>
                  <a:srgbClr val="FFFFFF"/>
                </a:solidFill>
                <a:latin typeface="Courier New"/>
                <a:cs typeface="Courier New"/>
              </a:rPr>
              <a:t>dynamic</a:t>
            </a:r>
            <a:r>
              <a:rPr sz="2000" b="1" spc="-7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Carlito"/>
                <a:cs typeface="Carlito"/>
              </a:rPr>
              <a:t>keyword, </a:t>
            </a:r>
            <a:r>
              <a:rPr sz="2000" b="1" dirty="0">
                <a:solidFill>
                  <a:srgbClr val="FFFFFF"/>
                </a:solidFill>
                <a:latin typeface="Carlito"/>
                <a:cs typeface="Carlito"/>
              </a:rPr>
              <a:t>as</a:t>
            </a:r>
            <a:r>
              <a:rPr sz="2000" b="1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arlito"/>
                <a:cs typeface="Carlito"/>
              </a:rPr>
              <a:t>the</a:t>
            </a:r>
            <a:r>
              <a:rPr sz="2000" b="1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arlito"/>
                <a:cs typeface="Carlito"/>
              </a:rPr>
              <a:t>name</a:t>
            </a:r>
            <a:r>
              <a:rPr sz="2000" b="1" spc="-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Carlito"/>
                <a:cs typeface="Carlito"/>
              </a:rPr>
              <a:t>indicates,</a:t>
            </a:r>
            <a:r>
              <a:rPr sz="2000" b="1" spc="5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arlito"/>
                <a:cs typeface="Carlito"/>
              </a:rPr>
              <a:t>is</a:t>
            </a:r>
            <a:r>
              <a:rPr sz="2000" b="1" spc="-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arlito"/>
                <a:cs typeface="Carlito"/>
              </a:rPr>
              <a:t>dynamic</a:t>
            </a:r>
            <a:r>
              <a:rPr sz="2000" b="1" spc="-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arlito"/>
                <a:cs typeface="Carlito"/>
              </a:rPr>
              <a:t>in</a:t>
            </a:r>
            <a:r>
              <a:rPr sz="2000" b="1" spc="-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Carlito"/>
                <a:cs typeface="Carlito"/>
              </a:rPr>
              <a:t>nature</a:t>
            </a:r>
            <a:r>
              <a:rPr sz="2000" b="1" spc="5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2000" b="1" spc="-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arlito"/>
                <a:cs typeface="Carlito"/>
              </a:rPr>
              <a:t>chooses</a:t>
            </a:r>
            <a:r>
              <a:rPr sz="2000" b="1" spc="-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arlito"/>
                <a:cs typeface="Carlito"/>
              </a:rPr>
              <a:t>not</a:t>
            </a:r>
            <a:r>
              <a:rPr sz="2000" b="1" spc="-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arlito"/>
                <a:cs typeface="Carlito"/>
              </a:rPr>
              <a:t>to</a:t>
            </a:r>
            <a:r>
              <a:rPr sz="2000" b="1" spc="-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b="1" spc="-25" dirty="0">
                <a:solidFill>
                  <a:srgbClr val="FFFFFF"/>
                </a:solidFill>
                <a:latin typeface="Carlito"/>
                <a:cs typeface="Carlito"/>
              </a:rPr>
              <a:t>be </a:t>
            </a:r>
            <a:r>
              <a:rPr sz="2000" b="1" dirty="0">
                <a:solidFill>
                  <a:srgbClr val="FFFFFF"/>
                </a:solidFill>
                <a:latin typeface="Carlito"/>
                <a:cs typeface="Carlito"/>
              </a:rPr>
              <a:t>initialized</a:t>
            </a:r>
            <a:r>
              <a:rPr sz="2000" b="1" spc="-1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arlito"/>
                <a:cs typeface="Carlito"/>
              </a:rPr>
              <a:t>with</a:t>
            </a:r>
            <a:r>
              <a:rPr sz="2000" b="1" spc="-1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arlito"/>
                <a:cs typeface="Carlito"/>
              </a:rPr>
              <a:t>a </a:t>
            </a:r>
            <a:r>
              <a:rPr sz="2000" b="1" spc="-10" dirty="0">
                <a:solidFill>
                  <a:srgbClr val="FFFFFF"/>
                </a:solidFill>
                <a:latin typeface="Carlito"/>
                <a:cs typeface="Carlito"/>
              </a:rPr>
              <a:t>value </a:t>
            </a:r>
            <a:r>
              <a:rPr sz="2000" b="1" dirty="0">
                <a:solidFill>
                  <a:srgbClr val="FFFFFF"/>
                </a:solidFill>
                <a:latin typeface="Carlito"/>
                <a:cs typeface="Carlito"/>
              </a:rPr>
              <a:t>at</a:t>
            </a:r>
            <a:r>
              <a:rPr sz="2000" b="1" spc="-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arlito"/>
                <a:cs typeface="Carlito"/>
              </a:rPr>
              <a:t>declaration</a:t>
            </a:r>
            <a:r>
              <a:rPr sz="2000" b="1" spc="-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Carlito"/>
                <a:cs typeface="Carlito"/>
              </a:rPr>
              <a:t>time.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38200" y="5476494"/>
            <a:ext cx="3050540" cy="818515"/>
          </a:xfrm>
          <a:custGeom>
            <a:avLst/>
            <a:gdLst/>
            <a:ahLst/>
            <a:cxnLst/>
            <a:rect l="l" t="t" r="r" b="b"/>
            <a:pathLst>
              <a:path w="3050540" h="818514">
                <a:moveTo>
                  <a:pt x="2913888" y="0"/>
                </a:moveTo>
                <a:lnTo>
                  <a:pt x="136397" y="0"/>
                </a:lnTo>
                <a:lnTo>
                  <a:pt x="93283" y="6955"/>
                </a:lnTo>
                <a:lnTo>
                  <a:pt x="55840" y="26322"/>
                </a:lnTo>
                <a:lnTo>
                  <a:pt x="26315" y="55851"/>
                </a:lnTo>
                <a:lnTo>
                  <a:pt x="6953" y="93293"/>
                </a:lnTo>
                <a:lnTo>
                  <a:pt x="0" y="136397"/>
                </a:lnTo>
                <a:lnTo>
                  <a:pt x="0" y="681989"/>
                </a:lnTo>
                <a:lnTo>
                  <a:pt x="6953" y="725099"/>
                </a:lnTo>
                <a:lnTo>
                  <a:pt x="26315" y="762541"/>
                </a:lnTo>
                <a:lnTo>
                  <a:pt x="55840" y="792069"/>
                </a:lnTo>
                <a:lnTo>
                  <a:pt x="93283" y="811433"/>
                </a:lnTo>
                <a:lnTo>
                  <a:pt x="136397" y="818387"/>
                </a:lnTo>
                <a:lnTo>
                  <a:pt x="2913888" y="818387"/>
                </a:lnTo>
                <a:lnTo>
                  <a:pt x="2956992" y="811433"/>
                </a:lnTo>
                <a:lnTo>
                  <a:pt x="2994434" y="792069"/>
                </a:lnTo>
                <a:lnTo>
                  <a:pt x="3023963" y="762541"/>
                </a:lnTo>
                <a:lnTo>
                  <a:pt x="3043330" y="725099"/>
                </a:lnTo>
                <a:lnTo>
                  <a:pt x="3050286" y="681989"/>
                </a:lnTo>
                <a:lnTo>
                  <a:pt x="3050286" y="136397"/>
                </a:lnTo>
                <a:lnTo>
                  <a:pt x="3043330" y="93293"/>
                </a:lnTo>
                <a:lnTo>
                  <a:pt x="3023963" y="55851"/>
                </a:lnTo>
                <a:lnTo>
                  <a:pt x="2994434" y="26322"/>
                </a:lnTo>
                <a:lnTo>
                  <a:pt x="2956992" y="6955"/>
                </a:lnTo>
                <a:lnTo>
                  <a:pt x="2913888" y="0"/>
                </a:lnTo>
                <a:close/>
              </a:path>
            </a:pathLst>
          </a:custGeom>
          <a:solidFill>
            <a:srgbClr val="CFE1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57072" y="5538470"/>
            <a:ext cx="231203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Courier New"/>
                <a:cs typeface="Courier New"/>
              </a:rPr>
              <a:t>dynamic</a:t>
            </a:r>
            <a:r>
              <a:rPr sz="2000" b="1" spc="-30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value</a:t>
            </a:r>
            <a:r>
              <a:rPr sz="2000" b="1" spc="-30" dirty="0">
                <a:latin typeface="Courier New"/>
                <a:cs typeface="Courier New"/>
              </a:rPr>
              <a:t> </a:t>
            </a:r>
            <a:r>
              <a:rPr sz="2000" b="1" spc="-50" dirty="0">
                <a:latin typeface="Courier New"/>
                <a:cs typeface="Courier New"/>
              </a:rPr>
              <a:t>=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000" b="1" spc="-10" dirty="0">
                <a:latin typeface="Courier New"/>
                <a:cs typeface="Courier New"/>
              </a:rPr>
              <a:t>100.05;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265676" y="2277617"/>
            <a:ext cx="3051175" cy="2981325"/>
          </a:xfrm>
          <a:custGeom>
            <a:avLst/>
            <a:gdLst/>
            <a:ahLst/>
            <a:cxnLst/>
            <a:rect l="l" t="t" r="r" b="b"/>
            <a:pathLst>
              <a:path w="3051175" h="2981325">
                <a:moveTo>
                  <a:pt x="2554224" y="0"/>
                </a:moveTo>
                <a:lnTo>
                  <a:pt x="496824" y="0"/>
                </a:lnTo>
                <a:lnTo>
                  <a:pt x="448967" y="2273"/>
                </a:lnTo>
                <a:lnTo>
                  <a:pt x="402399" y="8956"/>
                </a:lnTo>
                <a:lnTo>
                  <a:pt x="357329" y="19839"/>
                </a:lnTo>
                <a:lnTo>
                  <a:pt x="313963" y="34716"/>
                </a:lnTo>
                <a:lnTo>
                  <a:pt x="272510" y="53377"/>
                </a:lnTo>
                <a:lnTo>
                  <a:pt x="233179" y="75615"/>
                </a:lnTo>
                <a:lnTo>
                  <a:pt x="196176" y="101222"/>
                </a:lnTo>
                <a:lnTo>
                  <a:pt x="161710" y="129990"/>
                </a:lnTo>
                <a:lnTo>
                  <a:pt x="129990" y="161710"/>
                </a:lnTo>
                <a:lnTo>
                  <a:pt x="101222" y="196176"/>
                </a:lnTo>
                <a:lnTo>
                  <a:pt x="75615" y="233179"/>
                </a:lnTo>
                <a:lnTo>
                  <a:pt x="53377" y="272510"/>
                </a:lnTo>
                <a:lnTo>
                  <a:pt x="34716" y="313963"/>
                </a:lnTo>
                <a:lnTo>
                  <a:pt x="19839" y="357329"/>
                </a:lnTo>
                <a:lnTo>
                  <a:pt x="8956" y="402399"/>
                </a:lnTo>
                <a:lnTo>
                  <a:pt x="2273" y="448967"/>
                </a:lnTo>
                <a:lnTo>
                  <a:pt x="0" y="496824"/>
                </a:lnTo>
                <a:lnTo>
                  <a:pt x="0" y="2484120"/>
                </a:lnTo>
                <a:lnTo>
                  <a:pt x="2273" y="2531956"/>
                </a:lnTo>
                <a:lnTo>
                  <a:pt x="8956" y="2578509"/>
                </a:lnTo>
                <a:lnTo>
                  <a:pt x="19839" y="2623569"/>
                </a:lnTo>
                <a:lnTo>
                  <a:pt x="34716" y="2666928"/>
                </a:lnTo>
                <a:lnTo>
                  <a:pt x="53377" y="2708377"/>
                </a:lnTo>
                <a:lnTo>
                  <a:pt x="75615" y="2747708"/>
                </a:lnTo>
                <a:lnTo>
                  <a:pt x="101222" y="2784713"/>
                </a:lnTo>
                <a:lnTo>
                  <a:pt x="129990" y="2819182"/>
                </a:lnTo>
                <a:lnTo>
                  <a:pt x="161710" y="2850909"/>
                </a:lnTo>
                <a:lnTo>
                  <a:pt x="196176" y="2879683"/>
                </a:lnTo>
                <a:lnTo>
                  <a:pt x="233179" y="2905298"/>
                </a:lnTo>
                <a:lnTo>
                  <a:pt x="272510" y="2927543"/>
                </a:lnTo>
                <a:lnTo>
                  <a:pt x="313963" y="2946211"/>
                </a:lnTo>
                <a:lnTo>
                  <a:pt x="357329" y="2961094"/>
                </a:lnTo>
                <a:lnTo>
                  <a:pt x="402399" y="2971983"/>
                </a:lnTo>
                <a:lnTo>
                  <a:pt x="448967" y="2978669"/>
                </a:lnTo>
                <a:lnTo>
                  <a:pt x="496824" y="2980944"/>
                </a:lnTo>
                <a:lnTo>
                  <a:pt x="2554224" y="2980944"/>
                </a:lnTo>
                <a:lnTo>
                  <a:pt x="2602060" y="2978669"/>
                </a:lnTo>
                <a:lnTo>
                  <a:pt x="2648613" y="2971983"/>
                </a:lnTo>
                <a:lnTo>
                  <a:pt x="2693673" y="2961094"/>
                </a:lnTo>
                <a:lnTo>
                  <a:pt x="2737032" y="2946211"/>
                </a:lnTo>
                <a:lnTo>
                  <a:pt x="2778481" y="2927543"/>
                </a:lnTo>
                <a:lnTo>
                  <a:pt x="2817812" y="2905298"/>
                </a:lnTo>
                <a:lnTo>
                  <a:pt x="2854817" y="2879683"/>
                </a:lnTo>
                <a:lnTo>
                  <a:pt x="2889286" y="2850909"/>
                </a:lnTo>
                <a:lnTo>
                  <a:pt x="2921013" y="2819182"/>
                </a:lnTo>
                <a:lnTo>
                  <a:pt x="2949787" y="2784713"/>
                </a:lnTo>
                <a:lnTo>
                  <a:pt x="2975402" y="2747708"/>
                </a:lnTo>
                <a:lnTo>
                  <a:pt x="2997647" y="2708377"/>
                </a:lnTo>
                <a:lnTo>
                  <a:pt x="3016315" y="2666928"/>
                </a:lnTo>
                <a:lnTo>
                  <a:pt x="3031198" y="2623569"/>
                </a:lnTo>
                <a:lnTo>
                  <a:pt x="3042087" y="2578509"/>
                </a:lnTo>
                <a:lnTo>
                  <a:pt x="3048773" y="2531956"/>
                </a:lnTo>
                <a:lnTo>
                  <a:pt x="3051048" y="2484120"/>
                </a:lnTo>
                <a:lnTo>
                  <a:pt x="3051048" y="496824"/>
                </a:lnTo>
                <a:lnTo>
                  <a:pt x="3048773" y="448967"/>
                </a:lnTo>
                <a:lnTo>
                  <a:pt x="3042087" y="402399"/>
                </a:lnTo>
                <a:lnTo>
                  <a:pt x="3031198" y="357329"/>
                </a:lnTo>
                <a:lnTo>
                  <a:pt x="3016315" y="313963"/>
                </a:lnTo>
                <a:lnTo>
                  <a:pt x="2997647" y="272510"/>
                </a:lnTo>
                <a:lnTo>
                  <a:pt x="2975402" y="233179"/>
                </a:lnTo>
                <a:lnTo>
                  <a:pt x="2949787" y="196176"/>
                </a:lnTo>
                <a:lnTo>
                  <a:pt x="2921013" y="161710"/>
                </a:lnTo>
                <a:lnTo>
                  <a:pt x="2889286" y="129990"/>
                </a:lnTo>
                <a:lnTo>
                  <a:pt x="2854817" y="101222"/>
                </a:lnTo>
                <a:lnTo>
                  <a:pt x="2817812" y="75615"/>
                </a:lnTo>
                <a:lnTo>
                  <a:pt x="2778481" y="53377"/>
                </a:lnTo>
                <a:lnTo>
                  <a:pt x="2737032" y="34716"/>
                </a:lnTo>
                <a:lnTo>
                  <a:pt x="2693673" y="19839"/>
                </a:lnTo>
                <a:lnTo>
                  <a:pt x="2648613" y="8956"/>
                </a:lnTo>
                <a:lnTo>
                  <a:pt x="2602060" y="2273"/>
                </a:lnTo>
                <a:lnTo>
                  <a:pt x="2554224" y="0"/>
                </a:lnTo>
                <a:close/>
              </a:path>
            </a:pathLst>
          </a:custGeom>
          <a:solidFill>
            <a:srgbClr val="0737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490465" y="3016453"/>
            <a:ext cx="2472690" cy="14293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15100"/>
              </a:lnSpc>
              <a:spcBef>
                <a:spcPts val="105"/>
              </a:spcBef>
            </a:pPr>
            <a:r>
              <a:rPr sz="2000" b="1" dirty="0">
                <a:solidFill>
                  <a:srgbClr val="FFFFFF"/>
                </a:solidFill>
                <a:latin typeface="Carlito"/>
                <a:cs typeface="Carlito"/>
              </a:rPr>
              <a:t>The</a:t>
            </a:r>
            <a:r>
              <a:rPr sz="2000" b="1" spc="-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b="1" spc="-20" dirty="0">
                <a:solidFill>
                  <a:srgbClr val="FFFFFF"/>
                </a:solidFill>
                <a:latin typeface="Courier New"/>
                <a:cs typeface="Courier New"/>
              </a:rPr>
              <a:t>const</a:t>
            </a:r>
            <a:r>
              <a:rPr sz="2000" b="1" spc="-75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arlito"/>
                <a:cs typeface="Carlito"/>
              </a:rPr>
              <a:t>keyword</a:t>
            </a:r>
            <a:r>
              <a:rPr sz="2000" b="1" spc="-1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b="1" spc="-25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2000" b="1" dirty="0">
                <a:solidFill>
                  <a:srgbClr val="FFFFFF"/>
                </a:solidFill>
                <a:latin typeface="Carlito"/>
                <a:cs typeface="Carlito"/>
              </a:rPr>
              <a:t>Dart</a:t>
            </a:r>
            <a:r>
              <a:rPr sz="2000" b="1" spc="-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arlito"/>
                <a:cs typeface="Carlito"/>
              </a:rPr>
              <a:t>behaves</a:t>
            </a:r>
            <a:r>
              <a:rPr sz="2000" b="1" spc="-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Carlito"/>
                <a:cs typeface="Carlito"/>
              </a:rPr>
              <a:t>exactly </a:t>
            </a:r>
            <a:r>
              <a:rPr sz="2000" b="1" dirty="0">
                <a:solidFill>
                  <a:srgbClr val="FFFFFF"/>
                </a:solidFill>
                <a:latin typeface="Carlito"/>
                <a:cs typeface="Carlito"/>
              </a:rPr>
              <a:t>like</a:t>
            </a:r>
            <a:r>
              <a:rPr sz="2000" b="1" spc="-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arlito"/>
                <a:cs typeface="Carlito"/>
              </a:rPr>
              <a:t>the</a:t>
            </a:r>
            <a:r>
              <a:rPr sz="2000" b="1" spc="-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Courier New"/>
                <a:cs typeface="Courier New"/>
              </a:rPr>
              <a:t>final </a:t>
            </a:r>
            <a:r>
              <a:rPr sz="2000" b="1" spc="-10" dirty="0">
                <a:solidFill>
                  <a:srgbClr val="FFFFFF"/>
                </a:solidFill>
                <a:latin typeface="Carlito"/>
                <a:cs typeface="Carlito"/>
              </a:rPr>
              <a:t>keyword.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265676" y="5476494"/>
            <a:ext cx="3051175" cy="818515"/>
          </a:xfrm>
          <a:custGeom>
            <a:avLst/>
            <a:gdLst/>
            <a:ahLst/>
            <a:cxnLst/>
            <a:rect l="l" t="t" r="r" b="b"/>
            <a:pathLst>
              <a:path w="3051175" h="818514">
                <a:moveTo>
                  <a:pt x="2914650" y="0"/>
                </a:moveTo>
                <a:lnTo>
                  <a:pt x="136398" y="0"/>
                </a:lnTo>
                <a:lnTo>
                  <a:pt x="93293" y="6955"/>
                </a:lnTo>
                <a:lnTo>
                  <a:pt x="55851" y="26322"/>
                </a:lnTo>
                <a:lnTo>
                  <a:pt x="26322" y="55851"/>
                </a:lnTo>
                <a:lnTo>
                  <a:pt x="6955" y="93293"/>
                </a:lnTo>
                <a:lnTo>
                  <a:pt x="0" y="136397"/>
                </a:lnTo>
                <a:lnTo>
                  <a:pt x="0" y="681989"/>
                </a:lnTo>
                <a:lnTo>
                  <a:pt x="6955" y="725099"/>
                </a:lnTo>
                <a:lnTo>
                  <a:pt x="26322" y="762541"/>
                </a:lnTo>
                <a:lnTo>
                  <a:pt x="55851" y="792069"/>
                </a:lnTo>
                <a:lnTo>
                  <a:pt x="93293" y="811433"/>
                </a:lnTo>
                <a:lnTo>
                  <a:pt x="136398" y="818387"/>
                </a:lnTo>
                <a:lnTo>
                  <a:pt x="2914650" y="818387"/>
                </a:lnTo>
                <a:lnTo>
                  <a:pt x="2957754" y="811433"/>
                </a:lnTo>
                <a:lnTo>
                  <a:pt x="2995196" y="792069"/>
                </a:lnTo>
                <a:lnTo>
                  <a:pt x="3024725" y="762541"/>
                </a:lnTo>
                <a:lnTo>
                  <a:pt x="3044092" y="725099"/>
                </a:lnTo>
                <a:lnTo>
                  <a:pt x="3051048" y="681989"/>
                </a:lnTo>
                <a:lnTo>
                  <a:pt x="3051048" y="136397"/>
                </a:lnTo>
                <a:lnTo>
                  <a:pt x="3044092" y="93293"/>
                </a:lnTo>
                <a:lnTo>
                  <a:pt x="3024725" y="55851"/>
                </a:lnTo>
                <a:lnTo>
                  <a:pt x="2995196" y="26322"/>
                </a:lnTo>
                <a:lnTo>
                  <a:pt x="2957754" y="6955"/>
                </a:lnTo>
                <a:lnTo>
                  <a:pt x="2914650" y="0"/>
                </a:lnTo>
                <a:close/>
              </a:path>
            </a:pathLst>
          </a:custGeom>
          <a:solidFill>
            <a:srgbClr val="CFE1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385055" y="5691378"/>
            <a:ext cx="24638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dirty="0">
                <a:latin typeface="Courier New"/>
                <a:cs typeface="Courier New"/>
              </a:rPr>
              <a:t>const</a:t>
            </a:r>
            <a:r>
              <a:rPr sz="2000" b="1" spc="-35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pi</a:t>
            </a:r>
            <a:r>
              <a:rPr sz="2000" b="1" spc="-30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=</a:t>
            </a:r>
            <a:r>
              <a:rPr sz="2000" b="1" spc="-35" dirty="0">
                <a:latin typeface="Courier New"/>
                <a:cs typeface="Courier New"/>
              </a:rPr>
              <a:t> </a:t>
            </a:r>
            <a:r>
              <a:rPr sz="2000" b="1" spc="-10" dirty="0">
                <a:latin typeface="Courier New"/>
                <a:cs typeface="Courier New"/>
              </a:rPr>
              <a:t>3.14;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773161" y="1770125"/>
            <a:ext cx="93980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latin typeface="Courier New"/>
                <a:cs typeface="Courier New"/>
              </a:rPr>
              <a:t>final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693914" y="2277617"/>
            <a:ext cx="3050540" cy="2981325"/>
          </a:xfrm>
          <a:custGeom>
            <a:avLst/>
            <a:gdLst/>
            <a:ahLst/>
            <a:cxnLst/>
            <a:rect l="l" t="t" r="r" b="b"/>
            <a:pathLst>
              <a:path w="3050540" h="2981325">
                <a:moveTo>
                  <a:pt x="2553461" y="0"/>
                </a:moveTo>
                <a:lnTo>
                  <a:pt x="496824" y="0"/>
                </a:lnTo>
                <a:lnTo>
                  <a:pt x="448967" y="2273"/>
                </a:lnTo>
                <a:lnTo>
                  <a:pt x="402399" y="8956"/>
                </a:lnTo>
                <a:lnTo>
                  <a:pt x="357329" y="19839"/>
                </a:lnTo>
                <a:lnTo>
                  <a:pt x="313963" y="34716"/>
                </a:lnTo>
                <a:lnTo>
                  <a:pt x="272510" y="53377"/>
                </a:lnTo>
                <a:lnTo>
                  <a:pt x="233179" y="75615"/>
                </a:lnTo>
                <a:lnTo>
                  <a:pt x="196176" y="101222"/>
                </a:lnTo>
                <a:lnTo>
                  <a:pt x="161710" y="129990"/>
                </a:lnTo>
                <a:lnTo>
                  <a:pt x="129990" y="161710"/>
                </a:lnTo>
                <a:lnTo>
                  <a:pt x="101222" y="196176"/>
                </a:lnTo>
                <a:lnTo>
                  <a:pt x="75615" y="233179"/>
                </a:lnTo>
                <a:lnTo>
                  <a:pt x="53377" y="272510"/>
                </a:lnTo>
                <a:lnTo>
                  <a:pt x="34716" y="313963"/>
                </a:lnTo>
                <a:lnTo>
                  <a:pt x="19839" y="357329"/>
                </a:lnTo>
                <a:lnTo>
                  <a:pt x="8956" y="402399"/>
                </a:lnTo>
                <a:lnTo>
                  <a:pt x="2273" y="448967"/>
                </a:lnTo>
                <a:lnTo>
                  <a:pt x="0" y="496824"/>
                </a:lnTo>
                <a:lnTo>
                  <a:pt x="0" y="2484120"/>
                </a:lnTo>
                <a:lnTo>
                  <a:pt x="2273" y="2531976"/>
                </a:lnTo>
                <a:lnTo>
                  <a:pt x="8956" y="2578544"/>
                </a:lnTo>
                <a:lnTo>
                  <a:pt x="19839" y="2623614"/>
                </a:lnTo>
                <a:lnTo>
                  <a:pt x="34716" y="2666980"/>
                </a:lnTo>
                <a:lnTo>
                  <a:pt x="53377" y="2708433"/>
                </a:lnTo>
                <a:lnTo>
                  <a:pt x="75615" y="2747764"/>
                </a:lnTo>
                <a:lnTo>
                  <a:pt x="101222" y="2784767"/>
                </a:lnTo>
                <a:lnTo>
                  <a:pt x="129990" y="2819233"/>
                </a:lnTo>
                <a:lnTo>
                  <a:pt x="161710" y="2850953"/>
                </a:lnTo>
                <a:lnTo>
                  <a:pt x="196176" y="2879721"/>
                </a:lnTo>
                <a:lnTo>
                  <a:pt x="233179" y="2905328"/>
                </a:lnTo>
                <a:lnTo>
                  <a:pt x="272510" y="2927566"/>
                </a:lnTo>
                <a:lnTo>
                  <a:pt x="313963" y="2946227"/>
                </a:lnTo>
                <a:lnTo>
                  <a:pt x="357329" y="2961104"/>
                </a:lnTo>
                <a:lnTo>
                  <a:pt x="402399" y="2971987"/>
                </a:lnTo>
                <a:lnTo>
                  <a:pt x="448967" y="2978670"/>
                </a:lnTo>
                <a:lnTo>
                  <a:pt x="496824" y="2980944"/>
                </a:lnTo>
                <a:lnTo>
                  <a:pt x="2553461" y="2980944"/>
                </a:lnTo>
                <a:lnTo>
                  <a:pt x="2601298" y="2978670"/>
                </a:lnTo>
                <a:lnTo>
                  <a:pt x="2647851" y="2971987"/>
                </a:lnTo>
                <a:lnTo>
                  <a:pt x="2692911" y="2961104"/>
                </a:lnTo>
                <a:lnTo>
                  <a:pt x="2736270" y="2946227"/>
                </a:lnTo>
                <a:lnTo>
                  <a:pt x="2777719" y="2927566"/>
                </a:lnTo>
                <a:lnTo>
                  <a:pt x="2817050" y="2905328"/>
                </a:lnTo>
                <a:lnTo>
                  <a:pt x="2854055" y="2879721"/>
                </a:lnTo>
                <a:lnTo>
                  <a:pt x="2888524" y="2850953"/>
                </a:lnTo>
                <a:lnTo>
                  <a:pt x="2920251" y="2819233"/>
                </a:lnTo>
                <a:lnTo>
                  <a:pt x="2949025" y="2784767"/>
                </a:lnTo>
                <a:lnTo>
                  <a:pt x="2974640" y="2747764"/>
                </a:lnTo>
                <a:lnTo>
                  <a:pt x="2996885" y="2708433"/>
                </a:lnTo>
                <a:lnTo>
                  <a:pt x="3015553" y="2666980"/>
                </a:lnTo>
                <a:lnTo>
                  <a:pt x="3030436" y="2623614"/>
                </a:lnTo>
                <a:lnTo>
                  <a:pt x="3041325" y="2578544"/>
                </a:lnTo>
                <a:lnTo>
                  <a:pt x="3048011" y="2531976"/>
                </a:lnTo>
                <a:lnTo>
                  <a:pt x="3050285" y="2484120"/>
                </a:lnTo>
                <a:lnTo>
                  <a:pt x="3050285" y="496824"/>
                </a:lnTo>
                <a:lnTo>
                  <a:pt x="3048011" y="448967"/>
                </a:lnTo>
                <a:lnTo>
                  <a:pt x="3041325" y="402399"/>
                </a:lnTo>
                <a:lnTo>
                  <a:pt x="3030436" y="357329"/>
                </a:lnTo>
                <a:lnTo>
                  <a:pt x="3015553" y="313963"/>
                </a:lnTo>
                <a:lnTo>
                  <a:pt x="2996885" y="272510"/>
                </a:lnTo>
                <a:lnTo>
                  <a:pt x="2974640" y="233179"/>
                </a:lnTo>
                <a:lnTo>
                  <a:pt x="2949025" y="196176"/>
                </a:lnTo>
                <a:lnTo>
                  <a:pt x="2920251" y="161710"/>
                </a:lnTo>
                <a:lnTo>
                  <a:pt x="2888524" y="129990"/>
                </a:lnTo>
                <a:lnTo>
                  <a:pt x="2854055" y="101222"/>
                </a:lnTo>
                <a:lnTo>
                  <a:pt x="2817050" y="75615"/>
                </a:lnTo>
                <a:lnTo>
                  <a:pt x="2777719" y="53377"/>
                </a:lnTo>
                <a:lnTo>
                  <a:pt x="2736270" y="34716"/>
                </a:lnTo>
                <a:lnTo>
                  <a:pt x="2692911" y="19839"/>
                </a:lnTo>
                <a:lnTo>
                  <a:pt x="2647851" y="8956"/>
                </a:lnTo>
                <a:lnTo>
                  <a:pt x="2601298" y="2273"/>
                </a:lnTo>
                <a:lnTo>
                  <a:pt x="2553461" y="0"/>
                </a:lnTo>
                <a:close/>
              </a:path>
            </a:pathLst>
          </a:custGeom>
          <a:solidFill>
            <a:srgbClr val="1C458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918704" y="2840434"/>
            <a:ext cx="2553335" cy="178053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15100"/>
              </a:lnSpc>
              <a:spcBef>
                <a:spcPts val="105"/>
              </a:spcBef>
            </a:pPr>
            <a:r>
              <a:rPr sz="2000" b="1" dirty="0">
                <a:solidFill>
                  <a:srgbClr val="FFFFFF"/>
                </a:solidFill>
                <a:latin typeface="Carlito"/>
                <a:cs typeface="Carlito"/>
              </a:rPr>
              <a:t>The</a:t>
            </a:r>
            <a:r>
              <a:rPr sz="2000" b="1" spc="-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Courier New"/>
                <a:cs typeface="Courier New"/>
              </a:rPr>
              <a:t>final</a:t>
            </a:r>
            <a:r>
              <a:rPr sz="2000" b="1" spc="-75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arlito"/>
                <a:cs typeface="Carlito"/>
              </a:rPr>
              <a:t>keyword</a:t>
            </a:r>
            <a:r>
              <a:rPr sz="2000" b="1" spc="-25" dirty="0">
                <a:solidFill>
                  <a:srgbClr val="FFFFFF"/>
                </a:solidFill>
                <a:latin typeface="Carlito"/>
                <a:cs typeface="Carlito"/>
              </a:rPr>
              <a:t> is </a:t>
            </a:r>
            <a:r>
              <a:rPr sz="2000" b="1" dirty="0">
                <a:solidFill>
                  <a:srgbClr val="FFFFFF"/>
                </a:solidFill>
                <a:latin typeface="Carlito"/>
                <a:cs typeface="Carlito"/>
              </a:rPr>
              <a:t>used</a:t>
            </a:r>
            <a:r>
              <a:rPr sz="2000" b="1" spc="-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arlito"/>
                <a:cs typeface="Carlito"/>
              </a:rPr>
              <a:t>to</a:t>
            </a:r>
            <a:r>
              <a:rPr sz="2000" b="1" spc="-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arlito"/>
                <a:cs typeface="Carlito"/>
              </a:rPr>
              <a:t>hardcode</a:t>
            </a:r>
            <a:r>
              <a:rPr sz="2000" b="1" spc="-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b="1" spc="-2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2000" b="1" dirty="0">
                <a:solidFill>
                  <a:srgbClr val="FFFFFF"/>
                </a:solidFill>
                <a:latin typeface="Carlito"/>
                <a:cs typeface="Carlito"/>
              </a:rPr>
              <a:t>values</a:t>
            </a:r>
            <a:r>
              <a:rPr sz="2000" b="1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2000" b="1" spc="-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arlito"/>
                <a:cs typeface="Carlito"/>
              </a:rPr>
              <a:t>the</a:t>
            </a:r>
            <a:r>
              <a:rPr sz="2000" b="1" spc="-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Carlito"/>
                <a:cs typeface="Carlito"/>
              </a:rPr>
              <a:t>variable </a:t>
            </a:r>
            <a:r>
              <a:rPr sz="2000" b="1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2000" b="1" spc="-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arlito"/>
                <a:cs typeface="Carlito"/>
              </a:rPr>
              <a:t>it</a:t>
            </a:r>
            <a:r>
              <a:rPr sz="2000" b="1" spc="-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arlito"/>
                <a:cs typeface="Carlito"/>
              </a:rPr>
              <a:t>cannot</a:t>
            </a:r>
            <a:r>
              <a:rPr sz="2000" b="1" spc="-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arlito"/>
                <a:cs typeface="Carlito"/>
              </a:rPr>
              <a:t>be</a:t>
            </a:r>
            <a:r>
              <a:rPr sz="2000" b="1" spc="-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Carlito"/>
                <a:cs typeface="Carlito"/>
              </a:rPr>
              <a:t>altered </a:t>
            </a:r>
            <a:r>
              <a:rPr sz="2000" b="1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2000" b="1" spc="-10" dirty="0">
                <a:solidFill>
                  <a:srgbClr val="FFFFFF"/>
                </a:solidFill>
                <a:latin typeface="Carlito"/>
                <a:cs typeface="Carlito"/>
              </a:rPr>
              <a:t>future.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693914" y="5476494"/>
            <a:ext cx="3050540" cy="818515"/>
          </a:xfrm>
          <a:custGeom>
            <a:avLst/>
            <a:gdLst/>
            <a:ahLst/>
            <a:cxnLst/>
            <a:rect l="l" t="t" r="r" b="b"/>
            <a:pathLst>
              <a:path w="3050540" h="818514">
                <a:moveTo>
                  <a:pt x="2913887" y="0"/>
                </a:moveTo>
                <a:lnTo>
                  <a:pt x="136397" y="0"/>
                </a:lnTo>
                <a:lnTo>
                  <a:pt x="93293" y="6955"/>
                </a:lnTo>
                <a:lnTo>
                  <a:pt x="55851" y="26322"/>
                </a:lnTo>
                <a:lnTo>
                  <a:pt x="26322" y="55851"/>
                </a:lnTo>
                <a:lnTo>
                  <a:pt x="6955" y="93293"/>
                </a:lnTo>
                <a:lnTo>
                  <a:pt x="0" y="136397"/>
                </a:lnTo>
                <a:lnTo>
                  <a:pt x="0" y="681989"/>
                </a:lnTo>
                <a:lnTo>
                  <a:pt x="6955" y="725099"/>
                </a:lnTo>
                <a:lnTo>
                  <a:pt x="26322" y="762541"/>
                </a:lnTo>
                <a:lnTo>
                  <a:pt x="55851" y="792069"/>
                </a:lnTo>
                <a:lnTo>
                  <a:pt x="93293" y="811433"/>
                </a:lnTo>
                <a:lnTo>
                  <a:pt x="136397" y="818387"/>
                </a:lnTo>
                <a:lnTo>
                  <a:pt x="2913887" y="818387"/>
                </a:lnTo>
                <a:lnTo>
                  <a:pt x="2956992" y="811433"/>
                </a:lnTo>
                <a:lnTo>
                  <a:pt x="2994434" y="792069"/>
                </a:lnTo>
                <a:lnTo>
                  <a:pt x="3023963" y="762541"/>
                </a:lnTo>
                <a:lnTo>
                  <a:pt x="3043330" y="725099"/>
                </a:lnTo>
                <a:lnTo>
                  <a:pt x="3050285" y="681989"/>
                </a:lnTo>
                <a:lnTo>
                  <a:pt x="3050285" y="136397"/>
                </a:lnTo>
                <a:lnTo>
                  <a:pt x="3043330" y="93293"/>
                </a:lnTo>
                <a:lnTo>
                  <a:pt x="3023963" y="55851"/>
                </a:lnTo>
                <a:lnTo>
                  <a:pt x="2994434" y="26322"/>
                </a:lnTo>
                <a:lnTo>
                  <a:pt x="2956992" y="6955"/>
                </a:lnTo>
                <a:lnTo>
                  <a:pt x="2913887" y="0"/>
                </a:lnTo>
                <a:close/>
              </a:path>
            </a:pathLst>
          </a:custGeom>
          <a:solidFill>
            <a:srgbClr val="CFE1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7813040" y="5538470"/>
            <a:ext cx="185483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Courier New"/>
                <a:cs typeface="Courier New"/>
              </a:rPr>
              <a:t>final</a:t>
            </a:r>
            <a:r>
              <a:rPr sz="2000" b="1" spc="-35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name</a:t>
            </a:r>
            <a:r>
              <a:rPr sz="2000" b="1" spc="-20" dirty="0">
                <a:latin typeface="Courier New"/>
                <a:cs typeface="Courier New"/>
              </a:rPr>
              <a:t> </a:t>
            </a:r>
            <a:r>
              <a:rPr sz="2000" b="1" spc="-50" dirty="0">
                <a:latin typeface="Courier New"/>
                <a:cs typeface="Courier New"/>
              </a:rPr>
              <a:t>=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000" b="1" spc="-10" dirty="0">
                <a:latin typeface="Courier New"/>
                <a:cs typeface="Courier New"/>
              </a:rPr>
              <a:t>‘Felix’;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pc="-130" dirty="0"/>
              <a:t>©</a:t>
            </a:r>
            <a:r>
              <a:rPr spc="-15" dirty="0"/>
              <a:t> </a:t>
            </a:r>
            <a:r>
              <a:rPr spc="55" dirty="0"/>
              <a:t>Aptech</a:t>
            </a:r>
            <a:r>
              <a:rPr spc="-5" dirty="0"/>
              <a:t> </a:t>
            </a:r>
            <a:r>
              <a:rPr spc="-10" dirty="0"/>
              <a:t>Limited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Introduction</a:t>
            </a:r>
            <a:r>
              <a:rPr spc="-20" dirty="0"/>
              <a:t> </a:t>
            </a:r>
            <a:r>
              <a:rPr dirty="0"/>
              <a:t>to</a:t>
            </a:r>
            <a:r>
              <a:rPr spc="-30" dirty="0"/>
              <a:t> </a:t>
            </a:r>
            <a:r>
              <a:rPr dirty="0"/>
              <a:t>Dart</a:t>
            </a:r>
            <a:r>
              <a:rPr spc="-20" dirty="0"/>
              <a:t> </a:t>
            </a:r>
            <a:r>
              <a:rPr dirty="0"/>
              <a:t>Programming</a:t>
            </a:r>
            <a:r>
              <a:rPr dirty="0">
                <a:latin typeface="Tahoma"/>
                <a:cs typeface="Tahoma"/>
              </a:rPr>
              <a:t>/</a:t>
            </a:r>
            <a:r>
              <a:rPr spc="-25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Session</a:t>
            </a:r>
            <a:r>
              <a:rPr spc="-15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2</a:t>
            </a:r>
            <a:r>
              <a:rPr spc="-3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/</a:t>
            </a:r>
            <a:r>
              <a:rPr spc="-20" dirty="0">
                <a:latin typeface="Tahoma"/>
                <a:cs typeface="Tahoma"/>
              </a:rPr>
              <a:t> </a:t>
            </a:r>
            <a:fld id="{81D60167-4931-47E6-BA6A-407CBD079E47}" type="slidenum">
              <a:rPr dirty="0">
                <a:latin typeface="Tahoma"/>
                <a:cs typeface="Tahoma"/>
              </a:rPr>
              <a:t>15</a:t>
            </a:fld>
            <a:r>
              <a:rPr spc="-35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of</a:t>
            </a:r>
            <a:r>
              <a:rPr spc="-25" dirty="0">
                <a:latin typeface="Tahoma"/>
                <a:cs typeface="Tahoma"/>
              </a:rPr>
              <a:t> 17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53085">
              <a:lnSpc>
                <a:spcPct val="100000"/>
              </a:lnSpc>
              <a:spcBef>
                <a:spcPts val="95"/>
              </a:spcBef>
            </a:pPr>
            <a:r>
              <a:rPr spc="-130" dirty="0"/>
              <a:t>Variables</a:t>
            </a:r>
            <a:r>
              <a:rPr spc="-125" dirty="0"/>
              <a:t> </a:t>
            </a:r>
            <a:r>
              <a:rPr dirty="0"/>
              <a:t>in</a:t>
            </a:r>
            <a:r>
              <a:rPr spc="-110" dirty="0"/>
              <a:t> </a:t>
            </a:r>
            <a:r>
              <a:rPr spc="-20" dirty="0"/>
              <a:t>Dart</a:t>
            </a:r>
          </a:p>
        </p:txBody>
      </p:sp>
      <p:sp>
        <p:nvSpPr>
          <p:cNvPr id="3" name="object 3"/>
          <p:cNvSpPr/>
          <p:nvPr/>
        </p:nvSpPr>
        <p:spPr>
          <a:xfrm>
            <a:off x="4311396" y="3016757"/>
            <a:ext cx="2623185" cy="795655"/>
          </a:xfrm>
          <a:custGeom>
            <a:avLst/>
            <a:gdLst/>
            <a:ahLst/>
            <a:cxnLst/>
            <a:rect l="l" t="t" r="r" b="b"/>
            <a:pathLst>
              <a:path w="2623184" h="795654">
                <a:moveTo>
                  <a:pt x="2225039" y="0"/>
                </a:moveTo>
                <a:lnTo>
                  <a:pt x="0" y="0"/>
                </a:lnTo>
                <a:lnTo>
                  <a:pt x="397763" y="397763"/>
                </a:lnTo>
                <a:lnTo>
                  <a:pt x="0" y="795527"/>
                </a:lnTo>
                <a:lnTo>
                  <a:pt x="2225039" y="795527"/>
                </a:lnTo>
                <a:lnTo>
                  <a:pt x="2622804" y="397763"/>
                </a:lnTo>
                <a:lnTo>
                  <a:pt x="2225039" y="0"/>
                </a:lnTo>
                <a:close/>
              </a:path>
            </a:pathLst>
          </a:custGeom>
          <a:solidFill>
            <a:srgbClr val="F4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31239" y="1645971"/>
            <a:ext cx="9899650" cy="19291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40000"/>
              </a:lnSpc>
              <a:spcBef>
                <a:spcPts val="100"/>
              </a:spcBef>
              <a:buSzPct val="64285"/>
              <a:buFont typeface="Arial"/>
              <a:buChar char="●"/>
              <a:tabLst>
                <a:tab pos="355600" algn="l"/>
              </a:tabLst>
            </a:pPr>
            <a:r>
              <a:rPr sz="2800" dirty="0">
                <a:latin typeface="Carlito"/>
                <a:cs typeface="Carlito"/>
              </a:rPr>
              <a:t>Upon</a:t>
            </a:r>
            <a:r>
              <a:rPr sz="2800" spc="-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creation</a:t>
            </a:r>
            <a:r>
              <a:rPr sz="2800" spc="-3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of</a:t>
            </a:r>
            <a:r>
              <a:rPr sz="2800" spc="-2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a</a:t>
            </a:r>
            <a:r>
              <a:rPr sz="2800" spc="-1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variable</a:t>
            </a:r>
            <a:r>
              <a:rPr sz="2800" spc="-4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in</a:t>
            </a:r>
            <a:r>
              <a:rPr sz="2800" spc="-2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Dart,</a:t>
            </a:r>
            <a:r>
              <a:rPr sz="2800" spc="-1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some</a:t>
            </a:r>
            <a:r>
              <a:rPr sz="2800" spc="-1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space</a:t>
            </a:r>
            <a:r>
              <a:rPr sz="2800" spc="-1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is</a:t>
            </a:r>
            <a:r>
              <a:rPr sz="2800" spc="-2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allotted</a:t>
            </a:r>
            <a:r>
              <a:rPr sz="2800" spc="-3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for</a:t>
            </a:r>
            <a:r>
              <a:rPr sz="2800" spc="-15" dirty="0">
                <a:latin typeface="Carlito"/>
                <a:cs typeface="Carlito"/>
              </a:rPr>
              <a:t> </a:t>
            </a:r>
            <a:r>
              <a:rPr sz="2800" spc="-20" dirty="0">
                <a:latin typeface="Carlito"/>
                <a:cs typeface="Carlito"/>
              </a:rPr>
              <a:t>that </a:t>
            </a:r>
            <a:r>
              <a:rPr sz="2800" dirty="0">
                <a:latin typeface="Carlito"/>
                <a:cs typeface="Carlito"/>
              </a:rPr>
              <a:t>particular</a:t>
            </a:r>
            <a:r>
              <a:rPr sz="2800" spc="-2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variable</a:t>
            </a:r>
            <a:r>
              <a:rPr sz="2800" spc="-3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by</a:t>
            </a:r>
            <a:r>
              <a:rPr sz="2800" spc="-1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the</a:t>
            </a:r>
            <a:r>
              <a:rPr sz="2800" spc="-1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Dart</a:t>
            </a:r>
            <a:r>
              <a:rPr sz="2800" spc="-10" dirty="0">
                <a:latin typeface="Carlito"/>
                <a:cs typeface="Carlito"/>
              </a:rPr>
              <a:t> compiler.</a:t>
            </a:r>
            <a:endParaRPr sz="2800">
              <a:latin typeface="Carlito"/>
              <a:cs typeface="Carlito"/>
            </a:endParaRPr>
          </a:p>
          <a:p>
            <a:pPr marR="1802130" algn="ctr">
              <a:lnSpc>
                <a:spcPct val="100000"/>
              </a:lnSpc>
              <a:spcBef>
                <a:spcPts val="2695"/>
              </a:spcBef>
            </a:pPr>
            <a:r>
              <a:rPr sz="2400" b="1" spc="-25" dirty="0">
                <a:latin typeface="Courier New"/>
                <a:cs typeface="Courier New"/>
              </a:rPr>
              <a:t>var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311396" y="3872484"/>
            <a:ext cx="2623185" cy="795655"/>
          </a:xfrm>
          <a:custGeom>
            <a:avLst/>
            <a:gdLst/>
            <a:ahLst/>
            <a:cxnLst/>
            <a:rect l="l" t="t" r="r" b="b"/>
            <a:pathLst>
              <a:path w="2623184" h="795654">
                <a:moveTo>
                  <a:pt x="2225039" y="0"/>
                </a:moveTo>
                <a:lnTo>
                  <a:pt x="0" y="0"/>
                </a:lnTo>
                <a:lnTo>
                  <a:pt x="397763" y="397764"/>
                </a:lnTo>
                <a:lnTo>
                  <a:pt x="0" y="795528"/>
                </a:lnTo>
                <a:lnTo>
                  <a:pt x="2225039" y="795528"/>
                </a:lnTo>
                <a:lnTo>
                  <a:pt x="2622804" y="397764"/>
                </a:lnTo>
                <a:lnTo>
                  <a:pt x="2225039" y="0"/>
                </a:lnTo>
                <a:close/>
              </a:path>
            </a:pathLst>
          </a:custGeom>
          <a:solidFill>
            <a:srgbClr val="D9D2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788661" y="4038853"/>
            <a:ext cx="112204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latin typeface="Courier New"/>
                <a:cs typeface="Courier New"/>
              </a:rPr>
              <a:t>string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311396" y="4728209"/>
            <a:ext cx="2623185" cy="795655"/>
          </a:xfrm>
          <a:custGeom>
            <a:avLst/>
            <a:gdLst/>
            <a:ahLst/>
            <a:cxnLst/>
            <a:rect l="l" t="t" r="r" b="b"/>
            <a:pathLst>
              <a:path w="2623184" h="795654">
                <a:moveTo>
                  <a:pt x="2225039" y="0"/>
                </a:moveTo>
                <a:lnTo>
                  <a:pt x="0" y="0"/>
                </a:lnTo>
                <a:lnTo>
                  <a:pt x="397763" y="397763"/>
                </a:lnTo>
                <a:lnTo>
                  <a:pt x="0" y="795527"/>
                </a:lnTo>
                <a:lnTo>
                  <a:pt x="2225039" y="795527"/>
                </a:lnTo>
                <a:lnTo>
                  <a:pt x="2622804" y="397763"/>
                </a:lnTo>
                <a:lnTo>
                  <a:pt x="2225039" y="0"/>
                </a:lnTo>
                <a:close/>
              </a:path>
            </a:pathLst>
          </a:custGeom>
          <a:solidFill>
            <a:srgbClr val="F4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788661" y="4895088"/>
            <a:ext cx="5740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5" dirty="0">
                <a:latin typeface="Courier New"/>
                <a:cs typeface="Courier New"/>
              </a:rPr>
              <a:t>int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311396" y="5583935"/>
            <a:ext cx="2623185" cy="795655"/>
          </a:xfrm>
          <a:custGeom>
            <a:avLst/>
            <a:gdLst/>
            <a:ahLst/>
            <a:cxnLst/>
            <a:rect l="l" t="t" r="r" b="b"/>
            <a:pathLst>
              <a:path w="2623184" h="795654">
                <a:moveTo>
                  <a:pt x="2225039" y="0"/>
                </a:moveTo>
                <a:lnTo>
                  <a:pt x="0" y="0"/>
                </a:lnTo>
                <a:lnTo>
                  <a:pt x="397763" y="397763"/>
                </a:lnTo>
                <a:lnTo>
                  <a:pt x="0" y="795527"/>
                </a:lnTo>
                <a:lnTo>
                  <a:pt x="2225039" y="795527"/>
                </a:lnTo>
                <a:lnTo>
                  <a:pt x="2622804" y="397763"/>
                </a:lnTo>
                <a:lnTo>
                  <a:pt x="2225039" y="0"/>
                </a:lnTo>
                <a:close/>
              </a:path>
            </a:pathLst>
          </a:custGeom>
          <a:solidFill>
            <a:srgbClr val="D9D2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788661" y="5751067"/>
            <a:ext cx="11214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latin typeface="Courier New"/>
                <a:cs typeface="Courier New"/>
              </a:rPr>
              <a:t>double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934200" y="5579364"/>
            <a:ext cx="2623185" cy="795655"/>
          </a:xfrm>
          <a:custGeom>
            <a:avLst/>
            <a:gdLst/>
            <a:ahLst/>
            <a:cxnLst/>
            <a:rect l="l" t="t" r="r" b="b"/>
            <a:pathLst>
              <a:path w="2623184" h="795654">
                <a:moveTo>
                  <a:pt x="2225040" y="0"/>
                </a:moveTo>
                <a:lnTo>
                  <a:pt x="0" y="0"/>
                </a:lnTo>
                <a:lnTo>
                  <a:pt x="397764" y="397764"/>
                </a:lnTo>
                <a:lnTo>
                  <a:pt x="0" y="795528"/>
                </a:lnTo>
                <a:lnTo>
                  <a:pt x="2225040" y="795528"/>
                </a:lnTo>
                <a:lnTo>
                  <a:pt x="2622804" y="397764"/>
                </a:lnTo>
                <a:lnTo>
                  <a:pt x="2225040" y="0"/>
                </a:lnTo>
                <a:close/>
              </a:path>
            </a:pathLst>
          </a:custGeom>
          <a:solidFill>
            <a:srgbClr val="FBE4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7411211" y="5745988"/>
            <a:ext cx="9385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latin typeface="Courier New"/>
                <a:cs typeface="Courier New"/>
              </a:rPr>
              <a:t>const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934200" y="4707635"/>
            <a:ext cx="2623185" cy="795655"/>
          </a:xfrm>
          <a:custGeom>
            <a:avLst/>
            <a:gdLst/>
            <a:ahLst/>
            <a:cxnLst/>
            <a:rect l="l" t="t" r="r" b="b"/>
            <a:pathLst>
              <a:path w="2623184" h="795654">
                <a:moveTo>
                  <a:pt x="2225040" y="0"/>
                </a:moveTo>
                <a:lnTo>
                  <a:pt x="0" y="0"/>
                </a:lnTo>
                <a:lnTo>
                  <a:pt x="397764" y="397763"/>
                </a:lnTo>
                <a:lnTo>
                  <a:pt x="0" y="795527"/>
                </a:lnTo>
                <a:lnTo>
                  <a:pt x="2225040" y="795527"/>
                </a:lnTo>
                <a:lnTo>
                  <a:pt x="2622804" y="397763"/>
                </a:lnTo>
                <a:lnTo>
                  <a:pt x="2225040" y="0"/>
                </a:lnTo>
                <a:close/>
              </a:path>
            </a:pathLst>
          </a:custGeom>
          <a:solidFill>
            <a:srgbClr val="CFE1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411211" y="4874259"/>
            <a:ext cx="9385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latin typeface="Courier New"/>
                <a:cs typeface="Courier New"/>
              </a:rPr>
              <a:t>final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934200" y="3825240"/>
            <a:ext cx="2623185" cy="795655"/>
          </a:xfrm>
          <a:custGeom>
            <a:avLst/>
            <a:gdLst/>
            <a:ahLst/>
            <a:cxnLst/>
            <a:rect l="l" t="t" r="r" b="b"/>
            <a:pathLst>
              <a:path w="2623184" h="795654">
                <a:moveTo>
                  <a:pt x="2225040" y="0"/>
                </a:moveTo>
                <a:lnTo>
                  <a:pt x="0" y="0"/>
                </a:lnTo>
                <a:lnTo>
                  <a:pt x="397764" y="397764"/>
                </a:lnTo>
                <a:lnTo>
                  <a:pt x="0" y="795528"/>
                </a:lnTo>
                <a:lnTo>
                  <a:pt x="2225040" y="795528"/>
                </a:lnTo>
                <a:lnTo>
                  <a:pt x="2622804" y="397764"/>
                </a:lnTo>
                <a:lnTo>
                  <a:pt x="2225040" y="0"/>
                </a:lnTo>
                <a:close/>
              </a:path>
            </a:pathLst>
          </a:custGeom>
          <a:solidFill>
            <a:srgbClr val="FBE4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7411211" y="3992371"/>
            <a:ext cx="13042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latin typeface="Courier New"/>
                <a:cs typeface="Courier New"/>
              </a:rPr>
              <a:t>dynamic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pc="-130" dirty="0"/>
              <a:t>©</a:t>
            </a:r>
            <a:r>
              <a:rPr spc="-15" dirty="0"/>
              <a:t> </a:t>
            </a:r>
            <a:r>
              <a:rPr spc="55" dirty="0"/>
              <a:t>Aptech</a:t>
            </a:r>
            <a:r>
              <a:rPr spc="-5" dirty="0"/>
              <a:t> </a:t>
            </a:r>
            <a:r>
              <a:rPr spc="-10" dirty="0"/>
              <a:t>Limited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Introduction</a:t>
            </a:r>
            <a:r>
              <a:rPr spc="-20" dirty="0"/>
              <a:t> </a:t>
            </a:r>
            <a:r>
              <a:rPr dirty="0"/>
              <a:t>to</a:t>
            </a:r>
            <a:r>
              <a:rPr spc="-30" dirty="0"/>
              <a:t> </a:t>
            </a:r>
            <a:r>
              <a:rPr dirty="0"/>
              <a:t>Dart</a:t>
            </a:r>
            <a:r>
              <a:rPr spc="-20" dirty="0"/>
              <a:t> </a:t>
            </a:r>
            <a:r>
              <a:rPr dirty="0"/>
              <a:t>Programming</a:t>
            </a:r>
            <a:r>
              <a:rPr dirty="0">
                <a:latin typeface="Tahoma"/>
                <a:cs typeface="Tahoma"/>
              </a:rPr>
              <a:t>/</a:t>
            </a:r>
            <a:r>
              <a:rPr spc="-25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Session</a:t>
            </a:r>
            <a:r>
              <a:rPr spc="-15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2</a:t>
            </a:r>
            <a:r>
              <a:rPr spc="-3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/</a:t>
            </a:r>
            <a:r>
              <a:rPr spc="-20" dirty="0">
                <a:latin typeface="Tahoma"/>
                <a:cs typeface="Tahoma"/>
              </a:rPr>
              <a:t> </a:t>
            </a:r>
            <a:fld id="{81D60167-4931-47E6-BA6A-407CBD079E47}" type="slidenum">
              <a:rPr dirty="0">
                <a:latin typeface="Tahoma"/>
                <a:cs typeface="Tahoma"/>
              </a:rPr>
              <a:t>16</a:t>
            </a:fld>
            <a:r>
              <a:rPr spc="-35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of</a:t>
            </a:r>
            <a:r>
              <a:rPr spc="-25" dirty="0">
                <a:latin typeface="Tahoma"/>
                <a:cs typeface="Tahoma"/>
              </a:rPr>
              <a:t> 17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1365250" y="4056379"/>
            <a:ext cx="1994535" cy="1306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8770" marR="5080" indent="-306705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latin typeface="Carlito"/>
                <a:cs typeface="Carlito"/>
              </a:rPr>
              <a:t>Keywords </a:t>
            </a:r>
            <a:r>
              <a:rPr sz="2800" b="1" spc="-25" dirty="0">
                <a:latin typeface="Carlito"/>
                <a:cs typeface="Carlito"/>
              </a:rPr>
              <a:t>for </a:t>
            </a:r>
            <a:r>
              <a:rPr sz="2800" b="1" spc="-10" dirty="0">
                <a:latin typeface="Carlito"/>
                <a:cs typeface="Carlito"/>
              </a:rPr>
              <a:t>declaring variables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53085">
              <a:lnSpc>
                <a:spcPct val="100000"/>
              </a:lnSpc>
              <a:spcBef>
                <a:spcPts val="95"/>
              </a:spcBef>
            </a:pPr>
            <a:r>
              <a:rPr spc="-60" dirty="0"/>
              <a:t>Creating</a:t>
            </a:r>
            <a:r>
              <a:rPr spc="-210" dirty="0"/>
              <a:t> </a:t>
            </a:r>
            <a:r>
              <a:rPr dirty="0"/>
              <a:t>a</a:t>
            </a:r>
            <a:r>
              <a:rPr spc="-155" dirty="0"/>
              <a:t> </a:t>
            </a:r>
            <a:r>
              <a:rPr spc="-125" dirty="0"/>
              <a:t>Variable</a:t>
            </a:r>
            <a:r>
              <a:rPr spc="-105" dirty="0"/>
              <a:t> </a:t>
            </a:r>
            <a:r>
              <a:rPr spc="-10" dirty="0"/>
              <a:t>Using</a:t>
            </a:r>
            <a:r>
              <a:rPr spc="-114" dirty="0"/>
              <a:t> </a:t>
            </a:r>
            <a:r>
              <a:rPr spc="-80" dirty="0"/>
              <a:t>the</a:t>
            </a:r>
            <a:r>
              <a:rPr spc="-90" dirty="0"/>
              <a:t> </a:t>
            </a:r>
            <a:r>
              <a:rPr dirty="0">
                <a:latin typeface="Courier New"/>
                <a:cs typeface="Courier New"/>
              </a:rPr>
              <a:t>var</a:t>
            </a:r>
            <a:r>
              <a:rPr spc="-1635" dirty="0">
                <a:latin typeface="Courier New"/>
                <a:cs typeface="Courier New"/>
              </a:rPr>
              <a:t> </a:t>
            </a:r>
            <a:r>
              <a:rPr spc="-10" dirty="0"/>
              <a:t>Keyword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38200" y="1690877"/>
            <a:ext cx="10515600" cy="1325880"/>
          </a:xfrm>
          <a:prstGeom prst="rect">
            <a:avLst/>
          </a:prstGeom>
          <a:solidFill>
            <a:srgbClr val="D9EAD2"/>
          </a:solidFill>
        </p:spPr>
        <p:txBody>
          <a:bodyPr vert="horz" wrap="square" lIns="0" tIns="87630" rIns="0" bIns="0" rtlCol="0">
            <a:spAutoFit/>
          </a:bodyPr>
          <a:lstStyle/>
          <a:p>
            <a:pPr marL="548005" indent="-355600">
              <a:lnSpc>
                <a:spcPct val="100000"/>
              </a:lnSpc>
              <a:spcBef>
                <a:spcPts val="690"/>
              </a:spcBef>
              <a:buChar char="●"/>
              <a:tabLst>
                <a:tab pos="548005" algn="l"/>
              </a:tabLst>
            </a:pPr>
            <a:r>
              <a:rPr sz="2000" dirty="0">
                <a:latin typeface="Carlito"/>
                <a:cs typeface="Carlito"/>
              </a:rPr>
              <a:t>Developers</a:t>
            </a:r>
            <a:r>
              <a:rPr sz="2000" spc="-7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can</a:t>
            </a:r>
            <a:r>
              <a:rPr sz="2000" spc="-3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use</a:t>
            </a:r>
            <a:r>
              <a:rPr sz="2000" spc="-3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the</a:t>
            </a:r>
            <a:r>
              <a:rPr sz="2000" spc="-25" dirty="0">
                <a:latin typeface="Carlito"/>
                <a:cs typeface="Carlito"/>
              </a:rPr>
              <a:t> </a:t>
            </a:r>
            <a:r>
              <a:rPr sz="2000" spc="-10" dirty="0">
                <a:latin typeface="Courier New"/>
                <a:cs typeface="Courier New"/>
              </a:rPr>
              <a:t>var</a:t>
            </a:r>
            <a:r>
              <a:rPr sz="2000" spc="-755" dirty="0">
                <a:latin typeface="Courier New"/>
                <a:cs typeface="Courier New"/>
              </a:rPr>
              <a:t> </a:t>
            </a:r>
            <a:r>
              <a:rPr sz="2000" dirty="0">
                <a:latin typeface="Carlito"/>
                <a:cs typeface="Carlito"/>
              </a:rPr>
              <a:t>keyword</a:t>
            </a:r>
            <a:r>
              <a:rPr sz="2000" spc="-4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for</a:t>
            </a:r>
            <a:r>
              <a:rPr sz="2000" spc="-3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assigning</a:t>
            </a:r>
            <a:r>
              <a:rPr sz="2000" spc="-2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variables</a:t>
            </a:r>
            <a:r>
              <a:rPr sz="2000" spc="-2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in</a:t>
            </a:r>
            <a:r>
              <a:rPr sz="2000" spc="-40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Dart.</a:t>
            </a:r>
            <a:endParaRPr sz="2000">
              <a:latin typeface="Carlito"/>
              <a:cs typeface="Carlito"/>
            </a:endParaRPr>
          </a:p>
          <a:p>
            <a:pPr marL="548005" indent="-355600">
              <a:lnSpc>
                <a:spcPct val="100000"/>
              </a:lnSpc>
              <a:spcBef>
                <a:spcPts val="725"/>
              </a:spcBef>
              <a:buChar char="●"/>
              <a:tabLst>
                <a:tab pos="548005" algn="l"/>
              </a:tabLst>
            </a:pPr>
            <a:r>
              <a:rPr sz="2000" dirty="0">
                <a:latin typeface="Carlito"/>
                <a:cs typeface="Carlito"/>
              </a:rPr>
              <a:t>The</a:t>
            </a:r>
            <a:r>
              <a:rPr sz="2000" spc="-4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Dart</a:t>
            </a:r>
            <a:r>
              <a:rPr sz="2000" spc="-4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compiler</a:t>
            </a:r>
            <a:r>
              <a:rPr sz="2000" spc="-2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will</a:t>
            </a:r>
            <a:r>
              <a:rPr sz="2000" spc="-3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infer</a:t>
            </a:r>
            <a:r>
              <a:rPr sz="2000" spc="-3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the</a:t>
            </a:r>
            <a:r>
              <a:rPr sz="2000" spc="-3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type</a:t>
            </a:r>
            <a:r>
              <a:rPr sz="2000" spc="-4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of</a:t>
            </a:r>
            <a:r>
              <a:rPr sz="2000" spc="-4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data</a:t>
            </a:r>
            <a:r>
              <a:rPr sz="2000" spc="-3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assigned</a:t>
            </a:r>
            <a:r>
              <a:rPr sz="2000" spc="-2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based</a:t>
            </a:r>
            <a:r>
              <a:rPr sz="2000" spc="-3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on</a:t>
            </a:r>
            <a:r>
              <a:rPr sz="2000" spc="-4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the</a:t>
            </a:r>
            <a:r>
              <a:rPr sz="2000" spc="-4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value</a:t>
            </a:r>
            <a:r>
              <a:rPr sz="2000" spc="-3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given</a:t>
            </a:r>
            <a:r>
              <a:rPr sz="2000" spc="-4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with</a:t>
            </a:r>
            <a:r>
              <a:rPr sz="2000" spc="-4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25" dirty="0">
                <a:latin typeface="Courier New"/>
                <a:cs typeface="Courier New"/>
              </a:rPr>
              <a:t>var</a:t>
            </a:r>
            <a:endParaRPr sz="2000">
              <a:latin typeface="Courier New"/>
              <a:cs typeface="Courier New"/>
            </a:endParaRPr>
          </a:p>
          <a:p>
            <a:pPr marL="548640">
              <a:lnSpc>
                <a:spcPct val="100000"/>
              </a:lnSpc>
              <a:spcBef>
                <a:spcPts val="725"/>
              </a:spcBef>
            </a:pPr>
            <a:r>
              <a:rPr sz="2000" spc="-10" dirty="0">
                <a:latin typeface="Carlito"/>
                <a:cs typeface="Carlito"/>
              </a:rPr>
              <a:t>keyword.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38200" y="3313938"/>
            <a:ext cx="4853940" cy="2994660"/>
          </a:xfrm>
          <a:custGeom>
            <a:avLst/>
            <a:gdLst/>
            <a:ahLst/>
            <a:cxnLst/>
            <a:rect l="l" t="t" r="r" b="b"/>
            <a:pathLst>
              <a:path w="4853940" h="2994660">
                <a:moveTo>
                  <a:pt x="4354830" y="0"/>
                </a:moveTo>
                <a:lnTo>
                  <a:pt x="499109" y="0"/>
                </a:lnTo>
                <a:lnTo>
                  <a:pt x="451043" y="2285"/>
                </a:lnTo>
                <a:lnTo>
                  <a:pt x="404270" y="9001"/>
                </a:lnTo>
                <a:lnTo>
                  <a:pt x="358998" y="19940"/>
                </a:lnTo>
                <a:lnTo>
                  <a:pt x="315436" y="34891"/>
                </a:lnTo>
                <a:lnTo>
                  <a:pt x="273795" y="53644"/>
                </a:lnTo>
                <a:lnTo>
                  <a:pt x="234282" y="75992"/>
                </a:lnTo>
                <a:lnTo>
                  <a:pt x="197108" y="101723"/>
                </a:lnTo>
                <a:lnTo>
                  <a:pt x="162482" y="130630"/>
                </a:lnTo>
                <a:lnTo>
                  <a:pt x="130612" y="162502"/>
                </a:lnTo>
                <a:lnTo>
                  <a:pt x="101708" y="197130"/>
                </a:lnTo>
                <a:lnTo>
                  <a:pt x="75979" y="234305"/>
                </a:lnTo>
                <a:lnTo>
                  <a:pt x="53635" y="273817"/>
                </a:lnTo>
                <a:lnTo>
                  <a:pt x="34884" y="315457"/>
                </a:lnTo>
                <a:lnTo>
                  <a:pt x="19936" y="359016"/>
                </a:lnTo>
                <a:lnTo>
                  <a:pt x="9000" y="404284"/>
                </a:lnTo>
                <a:lnTo>
                  <a:pt x="2284" y="451051"/>
                </a:lnTo>
                <a:lnTo>
                  <a:pt x="0" y="499110"/>
                </a:lnTo>
                <a:lnTo>
                  <a:pt x="0" y="2495537"/>
                </a:lnTo>
                <a:lnTo>
                  <a:pt x="2284" y="2543605"/>
                </a:lnTo>
                <a:lnTo>
                  <a:pt x="9000" y="2590381"/>
                </a:lnTo>
                <a:lnTo>
                  <a:pt x="19936" y="2635654"/>
                </a:lnTo>
                <a:lnTo>
                  <a:pt x="34884" y="2679217"/>
                </a:lnTo>
                <a:lnTo>
                  <a:pt x="53635" y="2720860"/>
                </a:lnTo>
                <a:lnTo>
                  <a:pt x="75979" y="2760373"/>
                </a:lnTo>
                <a:lnTo>
                  <a:pt x="101708" y="2797548"/>
                </a:lnTo>
                <a:lnTo>
                  <a:pt x="130612" y="2832175"/>
                </a:lnTo>
                <a:lnTo>
                  <a:pt x="162482" y="2864046"/>
                </a:lnTo>
                <a:lnTo>
                  <a:pt x="197108" y="2892950"/>
                </a:lnTo>
                <a:lnTo>
                  <a:pt x="234282" y="2918679"/>
                </a:lnTo>
                <a:lnTo>
                  <a:pt x="273795" y="2941024"/>
                </a:lnTo>
                <a:lnTo>
                  <a:pt x="315436" y="2959775"/>
                </a:lnTo>
                <a:lnTo>
                  <a:pt x="358998" y="2974723"/>
                </a:lnTo>
                <a:lnTo>
                  <a:pt x="404270" y="2985659"/>
                </a:lnTo>
                <a:lnTo>
                  <a:pt x="451043" y="2992375"/>
                </a:lnTo>
                <a:lnTo>
                  <a:pt x="499109" y="2994660"/>
                </a:lnTo>
                <a:lnTo>
                  <a:pt x="4354830" y="2994660"/>
                </a:lnTo>
                <a:lnTo>
                  <a:pt x="4402888" y="2992375"/>
                </a:lnTo>
                <a:lnTo>
                  <a:pt x="4449655" y="2985659"/>
                </a:lnTo>
                <a:lnTo>
                  <a:pt x="4494923" y="2974723"/>
                </a:lnTo>
                <a:lnTo>
                  <a:pt x="4538482" y="2959775"/>
                </a:lnTo>
                <a:lnTo>
                  <a:pt x="4580122" y="2941024"/>
                </a:lnTo>
                <a:lnTo>
                  <a:pt x="4619634" y="2918679"/>
                </a:lnTo>
                <a:lnTo>
                  <a:pt x="4656809" y="2892950"/>
                </a:lnTo>
                <a:lnTo>
                  <a:pt x="4691437" y="2864046"/>
                </a:lnTo>
                <a:lnTo>
                  <a:pt x="4723309" y="2832175"/>
                </a:lnTo>
                <a:lnTo>
                  <a:pt x="4752216" y="2797548"/>
                </a:lnTo>
                <a:lnTo>
                  <a:pt x="4777947" y="2760373"/>
                </a:lnTo>
                <a:lnTo>
                  <a:pt x="4800295" y="2720860"/>
                </a:lnTo>
                <a:lnTo>
                  <a:pt x="4819048" y="2679217"/>
                </a:lnTo>
                <a:lnTo>
                  <a:pt x="4833999" y="2635654"/>
                </a:lnTo>
                <a:lnTo>
                  <a:pt x="4844938" y="2590381"/>
                </a:lnTo>
                <a:lnTo>
                  <a:pt x="4851654" y="2543605"/>
                </a:lnTo>
                <a:lnTo>
                  <a:pt x="4853940" y="2495537"/>
                </a:lnTo>
                <a:lnTo>
                  <a:pt x="4853940" y="499110"/>
                </a:lnTo>
                <a:lnTo>
                  <a:pt x="4851654" y="451051"/>
                </a:lnTo>
                <a:lnTo>
                  <a:pt x="4844938" y="404284"/>
                </a:lnTo>
                <a:lnTo>
                  <a:pt x="4833999" y="359016"/>
                </a:lnTo>
                <a:lnTo>
                  <a:pt x="4819048" y="315457"/>
                </a:lnTo>
                <a:lnTo>
                  <a:pt x="4800295" y="273817"/>
                </a:lnTo>
                <a:lnTo>
                  <a:pt x="4777947" y="234305"/>
                </a:lnTo>
                <a:lnTo>
                  <a:pt x="4752216" y="197130"/>
                </a:lnTo>
                <a:lnTo>
                  <a:pt x="4723309" y="162502"/>
                </a:lnTo>
                <a:lnTo>
                  <a:pt x="4691437" y="130630"/>
                </a:lnTo>
                <a:lnTo>
                  <a:pt x="4656809" y="101723"/>
                </a:lnTo>
                <a:lnTo>
                  <a:pt x="4619634" y="75992"/>
                </a:lnTo>
                <a:lnTo>
                  <a:pt x="4580122" y="53644"/>
                </a:lnTo>
                <a:lnTo>
                  <a:pt x="4538482" y="34891"/>
                </a:lnTo>
                <a:lnTo>
                  <a:pt x="4494923" y="19940"/>
                </a:lnTo>
                <a:lnTo>
                  <a:pt x="4449655" y="9001"/>
                </a:lnTo>
                <a:lnTo>
                  <a:pt x="4402888" y="2285"/>
                </a:lnTo>
                <a:lnTo>
                  <a:pt x="4354830" y="0"/>
                </a:lnTo>
                <a:close/>
              </a:path>
            </a:pathLst>
          </a:custGeom>
          <a:solidFill>
            <a:srgbClr val="274E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063244" y="3400805"/>
            <a:ext cx="18542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FFFFFF"/>
                </a:solidFill>
                <a:latin typeface="Courier New"/>
                <a:cs typeface="Courier New"/>
              </a:rPr>
              <a:t>void</a:t>
            </a:r>
            <a:r>
              <a:rPr sz="2000" b="1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Courier New"/>
                <a:cs typeface="Courier New"/>
              </a:rPr>
              <a:t>main(){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68044" y="3705809"/>
            <a:ext cx="3835400" cy="2128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sz="2000" b="1" dirty="0">
                <a:solidFill>
                  <a:srgbClr val="FFFFFF"/>
                </a:solidFill>
                <a:latin typeface="Courier New"/>
                <a:cs typeface="Courier New"/>
              </a:rPr>
              <a:t>var</a:t>
            </a:r>
            <a:r>
              <a:rPr sz="2000" b="1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ourier New"/>
                <a:cs typeface="Courier New"/>
              </a:rPr>
              <a:t>name</a:t>
            </a:r>
            <a:r>
              <a:rPr sz="2000" b="1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2000" b="1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Courier New"/>
                <a:cs typeface="Courier New"/>
              </a:rPr>
              <a:t>&amp;#39;dan&amp;#39;; </a:t>
            </a:r>
            <a:r>
              <a:rPr sz="2000" b="1" dirty="0">
                <a:solidFill>
                  <a:srgbClr val="FFFFFF"/>
                </a:solidFill>
                <a:latin typeface="Courier New"/>
                <a:cs typeface="Courier New"/>
              </a:rPr>
              <a:t>var</a:t>
            </a:r>
            <a:r>
              <a:rPr sz="2000" b="1" spc="-4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ourier New"/>
                <a:cs typeface="Courier New"/>
              </a:rPr>
              <a:t>number1</a:t>
            </a:r>
            <a:r>
              <a:rPr sz="2000" b="1" spc="-4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2000" b="1" spc="-4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b="1" spc="-25" dirty="0">
                <a:solidFill>
                  <a:srgbClr val="FFFFFF"/>
                </a:solidFill>
                <a:latin typeface="Courier New"/>
                <a:cs typeface="Courier New"/>
              </a:rPr>
              <a:t>10;</a:t>
            </a:r>
            <a:endParaRPr sz="2000">
              <a:latin typeface="Courier New"/>
              <a:cs typeface="Courier New"/>
            </a:endParaRPr>
          </a:p>
          <a:p>
            <a:pPr marL="12700" marR="1071880">
              <a:lnSpc>
                <a:spcPct val="114999"/>
              </a:lnSpc>
            </a:pPr>
            <a:r>
              <a:rPr sz="2000" b="1" dirty="0">
                <a:solidFill>
                  <a:srgbClr val="FFFFFF"/>
                </a:solidFill>
                <a:latin typeface="Courier New"/>
                <a:cs typeface="Courier New"/>
              </a:rPr>
              <a:t>var</a:t>
            </a:r>
            <a:r>
              <a:rPr sz="2000" b="1" spc="-4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ourier New"/>
                <a:cs typeface="Courier New"/>
              </a:rPr>
              <a:t>number2</a:t>
            </a:r>
            <a:r>
              <a:rPr sz="2000" b="1" spc="-4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2000" b="1" spc="-4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b="1" spc="-20" dirty="0">
                <a:solidFill>
                  <a:srgbClr val="FFFFFF"/>
                </a:solidFill>
                <a:latin typeface="Courier New"/>
                <a:cs typeface="Courier New"/>
              </a:rPr>
              <a:t>5.5; </a:t>
            </a:r>
            <a:r>
              <a:rPr sz="2000" b="1" spc="-10" dirty="0">
                <a:solidFill>
                  <a:srgbClr val="FFFFFF"/>
                </a:solidFill>
                <a:latin typeface="Courier New"/>
                <a:cs typeface="Courier New"/>
              </a:rPr>
              <a:t>print(name); print(number1); print(number2);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63244" y="5854953"/>
            <a:ext cx="1778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499859" y="3313938"/>
            <a:ext cx="4853940" cy="2994660"/>
          </a:xfrm>
          <a:custGeom>
            <a:avLst/>
            <a:gdLst/>
            <a:ahLst/>
            <a:cxnLst/>
            <a:rect l="l" t="t" r="r" b="b"/>
            <a:pathLst>
              <a:path w="4853940" h="2994660">
                <a:moveTo>
                  <a:pt x="4354830" y="0"/>
                </a:moveTo>
                <a:lnTo>
                  <a:pt x="499110" y="0"/>
                </a:lnTo>
                <a:lnTo>
                  <a:pt x="451051" y="2285"/>
                </a:lnTo>
                <a:lnTo>
                  <a:pt x="404284" y="9001"/>
                </a:lnTo>
                <a:lnTo>
                  <a:pt x="359016" y="19940"/>
                </a:lnTo>
                <a:lnTo>
                  <a:pt x="315457" y="34891"/>
                </a:lnTo>
                <a:lnTo>
                  <a:pt x="273817" y="53644"/>
                </a:lnTo>
                <a:lnTo>
                  <a:pt x="234305" y="75992"/>
                </a:lnTo>
                <a:lnTo>
                  <a:pt x="197130" y="101723"/>
                </a:lnTo>
                <a:lnTo>
                  <a:pt x="162502" y="130630"/>
                </a:lnTo>
                <a:lnTo>
                  <a:pt x="130630" y="162502"/>
                </a:lnTo>
                <a:lnTo>
                  <a:pt x="101723" y="197130"/>
                </a:lnTo>
                <a:lnTo>
                  <a:pt x="75992" y="234305"/>
                </a:lnTo>
                <a:lnTo>
                  <a:pt x="53644" y="273817"/>
                </a:lnTo>
                <a:lnTo>
                  <a:pt x="34891" y="315457"/>
                </a:lnTo>
                <a:lnTo>
                  <a:pt x="19940" y="359016"/>
                </a:lnTo>
                <a:lnTo>
                  <a:pt x="9001" y="404284"/>
                </a:lnTo>
                <a:lnTo>
                  <a:pt x="2285" y="451051"/>
                </a:lnTo>
                <a:lnTo>
                  <a:pt x="0" y="499110"/>
                </a:lnTo>
                <a:lnTo>
                  <a:pt x="0" y="2495537"/>
                </a:lnTo>
                <a:lnTo>
                  <a:pt x="2285" y="2543605"/>
                </a:lnTo>
                <a:lnTo>
                  <a:pt x="9001" y="2590381"/>
                </a:lnTo>
                <a:lnTo>
                  <a:pt x="19940" y="2635654"/>
                </a:lnTo>
                <a:lnTo>
                  <a:pt x="34891" y="2679217"/>
                </a:lnTo>
                <a:lnTo>
                  <a:pt x="53644" y="2720860"/>
                </a:lnTo>
                <a:lnTo>
                  <a:pt x="75992" y="2760373"/>
                </a:lnTo>
                <a:lnTo>
                  <a:pt x="101723" y="2797548"/>
                </a:lnTo>
                <a:lnTo>
                  <a:pt x="130630" y="2832175"/>
                </a:lnTo>
                <a:lnTo>
                  <a:pt x="162502" y="2864046"/>
                </a:lnTo>
                <a:lnTo>
                  <a:pt x="197130" y="2892950"/>
                </a:lnTo>
                <a:lnTo>
                  <a:pt x="234305" y="2918679"/>
                </a:lnTo>
                <a:lnTo>
                  <a:pt x="273817" y="2941024"/>
                </a:lnTo>
                <a:lnTo>
                  <a:pt x="315457" y="2959775"/>
                </a:lnTo>
                <a:lnTo>
                  <a:pt x="359016" y="2974723"/>
                </a:lnTo>
                <a:lnTo>
                  <a:pt x="404284" y="2985659"/>
                </a:lnTo>
                <a:lnTo>
                  <a:pt x="451051" y="2992375"/>
                </a:lnTo>
                <a:lnTo>
                  <a:pt x="499110" y="2994660"/>
                </a:lnTo>
                <a:lnTo>
                  <a:pt x="4354830" y="2994660"/>
                </a:lnTo>
                <a:lnTo>
                  <a:pt x="4402888" y="2992375"/>
                </a:lnTo>
                <a:lnTo>
                  <a:pt x="4449655" y="2985659"/>
                </a:lnTo>
                <a:lnTo>
                  <a:pt x="4494923" y="2974723"/>
                </a:lnTo>
                <a:lnTo>
                  <a:pt x="4538482" y="2959775"/>
                </a:lnTo>
                <a:lnTo>
                  <a:pt x="4580122" y="2941024"/>
                </a:lnTo>
                <a:lnTo>
                  <a:pt x="4619634" y="2918679"/>
                </a:lnTo>
                <a:lnTo>
                  <a:pt x="4656809" y="2892950"/>
                </a:lnTo>
                <a:lnTo>
                  <a:pt x="4691437" y="2864046"/>
                </a:lnTo>
                <a:lnTo>
                  <a:pt x="4723309" y="2832175"/>
                </a:lnTo>
                <a:lnTo>
                  <a:pt x="4752216" y="2797548"/>
                </a:lnTo>
                <a:lnTo>
                  <a:pt x="4777947" y="2760373"/>
                </a:lnTo>
                <a:lnTo>
                  <a:pt x="4800295" y="2720860"/>
                </a:lnTo>
                <a:lnTo>
                  <a:pt x="4819048" y="2679217"/>
                </a:lnTo>
                <a:lnTo>
                  <a:pt x="4833999" y="2635654"/>
                </a:lnTo>
                <a:lnTo>
                  <a:pt x="4844938" y="2590381"/>
                </a:lnTo>
                <a:lnTo>
                  <a:pt x="4851654" y="2543605"/>
                </a:lnTo>
                <a:lnTo>
                  <a:pt x="4853940" y="2495537"/>
                </a:lnTo>
                <a:lnTo>
                  <a:pt x="4853940" y="499110"/>
                </a:lnTo>
                <a:lnTo>
                  <a:pt x="4851654" y="451051"/>
                </a:lnTo>
                <a:lnTo>
                  <a:pt x="4844938" y="404284"/>
                </a:lnTo>
                <a:lnTo>
                  <a:pt x="4833999" y="359016"/>
                </a:lnTo>
                <a:lnTo>
                  <a:pt x="4819048" y="315457"/>
                </a:lnTo>
                <a:lnTo>
                  <a:pt x="4800295" y="273817"/>
                </a:lnTo>
                <a:lnTo>
                  <a:pt x="4777947" y="234305"/>
                </a:lnTo>
                <a:lnTo>
                  <a:pt x="4752216" y="197130"/>
                </a:lnTo>
                <a:lnTo>
                  <a:pt x="4723309" y="162502"/>
                </a:lnTo>
                <a:lnTo>
                  <a:pt x="4691437" y="130630"/>
                </a:lnTo>
                <a:lnTo>
                  <a:pt x="4656809" y="101723"/>
                </a:lnTo>
                <a:lnTo>
                  <a:pt x="4619634" y="75992"/>
                </a:lnTo>
                <a:lnTo>
                  <a:pt x="4580122" y="53644"/>
                </a:lnTo>
                <a:lnTo>
                  <a:pt x="4538482" y="34891"/>
                </a:lnTo>
                <a:lnTo>
                  <a:pt x="4494923" y="19940"/>
                </a:lnTo>
                <a:lnTo>
                  <a:pt x="4449655" y="9001"/>
                </a:lnTo>
                <a:lnTo>
                  <a:pt x="4402888" y="2285"/>
                </a:lnTo>
                <a:lnTo>
                  <a:pt x="4354830" y="0"/>
                </a:lnTo>
                <a:close/>
              </a:path>
            </a:pathLst>
          </a:custGeom>
          <a:solidFill>
            <a:srgbClr val="B6D6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725157" y="3881068"/>
            <a:ext cx="3073400" cy="177800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sz="2000" b="1" dirty="0">
                <a:latin typeface="Courier New"/>
                <a:cs typeface="Courier New"/>
              </a:rPr>
              <a:t>void</a:t>
            </a:r>
            <a:r>
              <a:rPr sz="2000" b="1" spc="-50" dirty="0">
                <a:latin typeface="Courier New"/>
                <a:cs typeface="Courier New"/>
              </a:rPr>
              <a:t> </a:t>
            </a:r>
            <a:r>
              <a:rPr sz="2000" b="1" spc="-10" dirty="0">
                <a:latin typeface="Courier New"/>
                <a:cs typeface="Courier New"/>
              </a:rPr>
              <a:t>main(){</a:t>
            </a:r>
            <a:endParaRPr sz="2000">
              <a:latin typeface="Courier New"/>
              <a:cs typeface="Courier New"/>
            </a:endParaRPr>
          </a:p>
          <a:p>
            <a:pPr marL="317500">
              <a:lnSpc>
                <a:spcPct val="100000"/>
              </a:lnSpc>
              <a:spcBef>
                <a:spcPts val="360"/>
              </a:spcBef>
            </a:pPr>
            <a:r>
              <a:rPr sz="2000" b="1" dirty="0">
                <a:latin typeface="Courier New"/>
                <a:cs typeface="Courier New"/>
              </a:rPr>
              <a:t>var</a:t>
            </a:r>
            <a:r>
              <a:rPr sz="2000" b="1" spc="-90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tocheckerror</a:t>
            </a:r>
            <a:r>
              <a:rPr sz="2000" b="1" spc="-90" dirty="0">
                <a:latin typeface="Courier New"/>
                <a:cs typeface="Courier New"/>
              </a:rPr>
              <a:t> </a:t>
            </a:r>
            <a:r>
              <a:rPr sz="2000" b="1" spc="-50" dirty="0">
                <a:latin typeface="Courier New"/>
                <a:cs typeface="Courier New"/>
              </a:rPr>
              <a:t>=</a:t>
            </a:r>
            <a:endParaRPr sz="20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  <a:spcBef>
                <a:spcPts val="360"/>
              </a:spcBef>
            </a:pPr>
            <a:r>
              <a:rPr sz="2000" b="1" spc="-10" dirty="0">
                <a:latin typeface="Courier New"/>
                <a:cs typeface="Courier New"/>
              </a:rPr>
              <a:t>‘alexa’;</a:t>
            </a:r>
            <a:endParaRPr sz="2000">
              <a:latin typeface="Courier New"/>
              <a:cs typeface="Courier New"/>
            </a:endParaRPr>
          </a:p>
          <a:p>
            <a:pPr marL="317500">
              <a:lnSpc>
                <a:spcPct val="100000"/>
              </a:lnSpc>
              <a:spcBef>
                <a:spcPts val="360"/>
              </a:spcBef>
            </a:pPr>
            <a:r>
              <a:rPr sz="2000" b="1" dirty="0">
                <a:solidFill>
                  <a:srgbClr val="FF0000"/>
                </a:solidFill>
                <a:latin typeface="Courier New"/>
                <a:cs typeface="Courier New"/>
              </a:rPr>
              <a:t>tocheckerror</a:t>
            </a:r>
            <a:r>
              <a:rPr sz="2000" b="1" spc="-8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000" b="1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2000" b="1" spc="-8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000" b="1" spc="-25" dirty="0">
                <a:solidFill>
                  <a:srgbClr val="FF0000"/>
                </a:solidFill>
                <a:latin typeface="Courier New"/>
                <a:cs typeface="Courier New"/>
              </a:rPr>
              <a:t>5;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2000" b="1" spc="-50" dirty="0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2270">
              <a:lnSpc>
                <a:spcPct val="100000"/>
              </a:lnSpc>
              <a:spcBef>
                <a:spcPts val="95"/>
              </a:spcBef>
            </a:pPr>
            <a:r>
              <a:rPr spc="-60" dirty="0"/>
              <a:t>Creating</a:t>
            </a:r>
            <a:r>
              <a:rPr spc="-210" dirty="0"/>
              <a:t> </a:t>
            </a:r>
            <a:r>
              <a:rPr dirty="0"/>
              <a:t>a</a:t>
            </a:r>
            <a:r>
              <a:rPr spc="-155" dirty="0"/>
              <a:t> </a:t>
            </a:r>
            <a:r>
              <a:rPr spc="-125" dirty="0"/>
              <a:t>Variable</a:t>
            </a:r>
            <a:r>
              <a:rPr spc="-105" dirty="0"/>
              <a:t> </a:t>
            </a:r>
            <a:r>
              <a:rPr spc="-10" dirty="0"/>
              <a:t>Using</a:t>
            </a:r>
            <a:r>
              <a:rPr spc="-114" dirty="0"/>
              <a:t> </a:t>
            </a:r>
            <a:r>
              <a:rPr spc="-80" dirty="0"/>
              <a:t>the</a:t>
            </a:r>
            <a:r>
              <a:rPr spc="-90" dirty="0"/>
              <a:t> </a:t>
            </a:r>
            <a:r>
              <a:rPr dirty="0">
                <a:latin typeface="Courier New"/>
                <a:cs typeface="Courier New"/>
              </a:rPr>
              <a:t>String</a:t>
            </a:r>
            <a:r>
              <a:rPr spc="-1645" dirty="0">
                <a:latin typeface="Courier New"/>
                <a:cs typeface="Courier New"/>
              </a:rPr>
              <a:t> </a:t>
            </a:r>
            <a:r>
              <a:rPr spc="-10" dirty="0"/>
              <a:t>Keyword</a:t>
            </a:r>
          </a:p>
        </p:txBody>
      </p:sp>
      <p:sp>
        <p:nvSpPr>
          <p:cNvPr id="3" name="object 3"/>
          <p:cNvSpPr/>
          <p:nvPr/>
        </p:nvSpPr>
        <p:spPr>
          <a:xfrm>
            <a:off x="838200" y="3313938"/>
            <a:ext cx="4853940" cy="2994660"/>
          </a:xfrm>
          <a:custGeom>
            <a:avLst/>
            <a:gdLst/>
            <a:ahLst/>
            <a:cxnLst/>
            <a:rect l="l" t="t" r="r" b="b"/>
            <a:pathLst>
              <a:path w="4853940" h="2994660">
                <a:moveTo>
                  <a:pt x="4354830" y="0"/>
                </a:moveTo>
                <a:lnTo>
                  <a:pt x="499109" y="0"/>
                </a:lnTo>
                <a:lnTo>
                  <a:pt x="451043" y="2285"/>
                </a:lnTo>
                <a:lnTo>
                  <a:pt x="404270" y="9001"/>
                </a:lnTo>
                <a:lnTo>
                  <a:pt x="358998" y="19940"/>
                </a:lnTo>
                <a:lnTo>
                  <a:pt x="315436" y="34891"/>
                </a:lnTo>
                <a:lnTo>
                  <a:pt x="273795" y="53644"/>
                </a:lnTo>
                <a:lnTo>
                  <a:pt x="234282" y="75992"/>
                </a:lnTo>
                <a:lnTo>
                  <a:pt x="197108" y="101723"/>
                </a:lnTo>
                <a:lnTo>
                  <a:pt x="162482" y="130630"/>
                </a:lnTo>
                <a:lnTo>
                  <a:pt x="130612" y="162502"/>
                </a:lnTo>
                <a:lnTo>
                  <a:pt x="101708" y="197130"/>
                </a:lnTo>
                <a:lnTo>
                  <a:pt x="75979" y="234305"/>
                </a:lnTo>
                <a:lnTo>
                  <a:pt x="53635" y="273817"/>
                </a:lnTo>
                <a:lnTo>
                  <a:pt x="34884" y="315457"/>
                </a:lnTo>
                <a:lnTo>
                  <a:pt x="19936" y="359016"/>
                </a:lnTo>
                <a:lnTo>
                  <a:pt x="9000" y="404284"/>
                </a:lnTo>
                <a:lnTo>
                  <a:pt x="2284" y="451051"/>
                </a:lnTo>
                <a:lnTo>
                  <a:pt x="0" y="499110"/>
                </a:lnTo>
                <a:lnTo>
                  <a:pt x="0" y="2495537"/>
                </a:lnTo>
                <a:lnTo>
                  <a:pt x="2284" y="2543605"/>
                </a:lnTo>
                <a:lnTo>
                  <a:pt x="9000" y="2590381"/>
                </a:lnTo>
                <a:lnTo>
                  <a:pt x="19936" y="2635654"/>
                </a:lnTo>
                <a:lnTo>
                  <a:pt x="34884" y="2679217"/>
                </a:lnTo>
                <a:lnTo>
                  <a:pt x="53635" y="2720860"/>
                </a:lnTo>
                <a:lnTo>
                  <a:pt x="75979" y="2760373"/>
                </a:lnTo>
                <a:lnTo>
                  <a:pt x="101708" y="2797548"/>
                </a:lnTo>
                <a:lnTo>
                  <a:pt x="130612" y="2832175"/>
                </a:lnTo>
                <a:lnTo>
                  <a:pt x="162482" y="2864046"/>
                </a:lnTo>
                <a:lnTo>
                  <a:pt x="197108" y="2892950"/>
                </a:lnTo>
                <a:lnTo>
                  <a:pt x="234282" y="2918679"/>
                </a:lnTo>
                <a:lnTo>
                  <a:pt x="273795" y="2941024"/>
                </a:lnTo>
                <a:lnTo>
                  <a:pt x="315436" y="2959775"/>
                </a:lnTo>
                <a:lnTo>
                  <a:pt x="358998" y="2974723"/>
                </a:lnTo>
                <a:lnTo>
                  <a:pt x="404270" y="2985659"/>
                </a:lnTo>
                <a:lnTo>
                  <a:pt x="451043" y="2992375"/>
                </a:lnTo>
                <a:lnTo>
                  <a:pt x="499109" y="2994660"/>
                </a:lnTo>
                <a:lnTo>
                  <a:pt x="4354830" y="2994660"/>
                </a:lnTo>
                <a:lnTo>
                  <a:pt x="4402888" y="2992375"/>
                </a:lnTo>
                <a:lnTo>
                  <a:pt x="4449655" y="2985659"/>
                </a:lnTo>
                <a:lnTo>
                  <a:pt x="4494923" y="2974723"/>
                </a:lnTo>
                <a:lnTo>
                  <a:pt x="4538482" y="2959775"/>
                </a:lnTo>
                <a:lnTo>
                  <a:pt x="4580122" y="2941024"/>
                </a:lnTo>
                <a:lnTo>
                  <a:pt x="4619634" y="2918679"/>
                </a:lnTo>
                <a:lnTo>
                  <a:pt x="4656809" y="2892950"/>
                </a:lnTo>
                <a:lnTo>
                  <a:pt x="4691437" y="2864046"/>
                </a:lnTo>
                <a:lnTo>
                  <a:pt x="4723309" y="2832175"/>
                </a:lnTo>
                <a:lnTo>
                  <a:pt x="4752216" y="2797548"/>
                </a:lnTo>
                <a:lnTo>
                  <a:pt x="4777947" y="2760373"/>
                </a:lnTo>
                <a:lnTo>
                  <a:pt x="4800295" y="2720860"/>
                </a:lnTo>
                <a:lnTo>
                  <a:pt x="4819048" y="2679217"/>
                </a:lnTo>
                <a:lnTo>
                  <a:pt x="4833999" y="2635654"/>
                </a:lnTo>
                <a:lnTo>
                  <a:pt x="4844938" y="2590381"/>
                </a:lnTo>
                <a:lnTo>
                  <a:pt x="4851654" y="2543605"/>
                </a:lnTo>
                <a:lnTo>
                  <a:pt x="4853940" y="2495537"/>
                </a:lnTo>
                <a:lnTo>
                  <a:pt x="4853940" y="499110"/>
                </a:lnTo>
                <a:lnTo>
                  <a:pt x="4851654" y="451051"/>
                </a:lnTo>
                <a:lnTo>
                  <a:pt x="4844938" y="404284"/>
                </a:lnTo>
                <a:lnTo>
                  <a:pt x="4833999" y="359016"/>
                </a:lnTo>
                <a:lnTo>
                  <a:pt x="4819048" y="315457"/>
                </a:lnTo>
                <a:lnTo>
                  <a:pt x="4800295" y="273817"/>
                </a:lnTo>
                <a:lnTo>
                  <a:pt x="4777947" y="234305"/>
                </a:lnTo>
                <a:lnTo>
                  <a:pt x="4752216" y="197130"/>
                </a:lnTo>
                <a:lnTo>
                  <a:pt x="4723309" y="162502"/>
                </a:lnTo>
                <a:lnTo>
                  <a:pt x="4691437" y="130630"/>
                </a:lnTo>
                <a:lnTo>
                  <a:pt x="4656809" y="101723"/>
                </a:lnTo>
                <a:lnTo>
                  <a:pt x="4619634" y="75992"/>
                </a:lnTo>
                <a:lnTo>
                  <a:pt x="4580122" y="53644"/>
                </a:lnTo>
                <a:lnTo>
                  <a:pt x="4538482" y="34891"/>
                </a:lnTo>
                <a:lnTo>
                  <a:pt x="4494923" y="19940"/>
                </a:lnTo>
                <a:lnTo>
                  <a:pt x="4449655" y="9001"/>
                </a:lnTo>
                <a:lnTo>
                  <a:pt x="4402888" y="2285"/>
                </a:lnTo>
                <a:lnTo>
                  <a:pt x="4354830" y="0"/>
                </a:lnTo>
                <a:close/>
              </a:path>
            </a:pathLst>
          </a:custGeom>
          <a:solidFill>
            <a:srgbClr val="CFE1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18286" y="1665862"/>
            <a:ext cx="9714865" cy="4168775"/>
          </a:xfrm>
          <a:prstGeom prst="rect">
            <a:avLst/>
          </a:prstGeom>
        </p:spPr>
        <p:txBody>
          <a:bodyPr vert="horz" wrap="square" lIns="0" tIns="135890" rIns="0" bIns="0" rtlCol="0">
            <a:spAutoFit/>
          </a:bodyPr>
          <a:lstStyle/>
          <a:p>
            <a:pPr marL="368300" indent="-355600">
              <a:lnSpc>
                <a:spcPct val="100000"/>
              </a:lnSpc>
              <a:spcBef>
                <a:spcPts val="1070"/>
              </a:spcBef>
              <a:buFont typeface="Arial"/>
              <a:buChar char="●"/>
              <a:tabLst>
                <a:tab pos="368300" algn="l"/>
              </a:tabLst>
            </a:pPr>
            <a:r>
              <a:rPr sz="2000" dirty="0">
                <a:latin typeface="Carlito"/>
                <a:cs typeface="Carlito"/>
              </a:rPr>
              <a:t>The</a:t>
            </a:r>
            <a:r>
              <a:rPr sz="2000" spc="-55" dirty="0">
                <a:latin typeface="Carlito"/>
                <a:cs typeface="Carlito"/>
              </a:rPr>
              <a:t> </a:t>
            </a:r>
            <a:r>
              <a:rPr sz="2000" dirty="0">
                <a:latin typeface="Courier New"/>
                <a:cs typeface="Courier New"/>
              </a:rPr>
              <a:t>String</a:t>
            </a:r>
            <a:r>
              <a:rPr sz="2000" spc="-760" dirty="0">
                <a:latin typeface="Courier New"/>
                <a:cs typeface="Courier New"/>
              </a:rPr>
              <a:t> </a:t>
            </a:r>
            <a:r>
              <a:rPr sz="2000" dirty="0">
                <a:latin typeface="Carlito"/>
                <a:cs typeface="Carlito"/>
              </a:rPr>
              <a:t>keyword</a:t>
            </a:r>
            <a:r>
              <a:rPr sz="2000" spc="-3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is</a:t>
            </a:r>
            <a:r>
              <a:rPr sz="2000" spc="-3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utilized</a:t>
            </a:r>
            <a:r>
              <a:rPr sz="2000" spc="-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for</a:t>
            </a:r>
            <a:r>
              <a:rPr sz="2000" spc="-2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assigning</a:t>
            </a:r>
            <a:r>
              <a:rPr sz="2000" spc="-1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a</a:t>
            </a:r>
            <a:r>
              <a:rPr sz="2000" spc="-2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string</a:t>
            </a:r>
            <a:r>
              <a:rPr sz="2000" spc="-2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data</a:t>
            </a:r>
            <a:r>
              <a:rPr sz="2000" spc="-2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type</a:t>
            </a:r>
            <a:r>
              <a:rPr sz="2000" spc="-2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to</a:t>
            </a:r>
            <a:r>
              <a:rPr sz="2000" spc="-2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a</a:t>
            </a:r>
            <a:r>
              <a:rPr sz="2000" spc="-30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variable.</a:t>
            </a:r>
            <a:endParaRPr sz="2000">
              <a:latin typeface="Carlito"/>
              <a:cs typeface="Carlito"/>
            </a:endParaRPr>
          </a:p>
          <a:p>
            <a:pPr marL="368300" indent="-355600">
              <a:lnSpc>
                <a:spcPct val="100000"/>
              </a:lnSpc>
              <a:spcBef>
                <a:spcPts val="965"/>
              </a:spcBef>
              <a:buChar char="●"/>
              <a:tabLst>
                <a:tab pos="368300" algn="l"/>
              </a:tabLst>
            </a:pPr>
            <a:r>
              <a:rPr sz="2000" dirty="0">
                <a:latin typeface="Carlito"/>
                <a:cs typeface="Carlito"/>
              </a:rPr>
              <a:t>A</a:t>
            </a:r>
            <a:r>
              <a:rPr sz="2000" spc="-4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string</a:t>
            </a:r>
            <a:r>
              <a:rPr sz="2000" spc="-3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represents</a:t>
            </a:r>
            <a:r>
              <a:rPr sz="2000" spc="-1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a</a:t>
            </a:r>
            <a:r>
              <a:rPr sz="2000" spc="-4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chain</a:t>
            </a:r>
            <a:r>
              <a:rPr sz="2000" spc="-4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of</a:t>
            </a:r>
            <a:r>
              <a:rPr sz="2000" spc="-4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individual</a:t>
            </a:r>
            <a:r>
              <a:rPr sz="2000" spc="-20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characters.</a:t>
            </a:r>
            <a:endParaRPr sz="2000">
              <a:latin typeface="Carlito"/>
              <a:cs typeface="Carlito"/>
            </a:endParaRPr>
          </a:p>
          <a:p>
            <a:pPr marL="368300" indent="-355600">
              <a:lnSpc>
                <a:spcPct val="100000"/>
              </a:lnSpc>
              <a:spcBef>
                <a:spcPts val="960"/>
              </a:spcBef>
              <a:buChar char="●"/>
              <a:tabLst>
                <a:tab pos="368300" algn="l"/>
              </a:tabLst>
            </a:pPr>
            <a:r>
              <a:rPr sz="2000" dirty="0">
                <a:latin typeface="Carlito"/>
                <a:cs typeface="Carlito"/>
              </a:rPr>
              <a:t>It</a:t>
            </a:r>
            <a:r>
              <a:rPr sz="2000" spc="-4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is</a:t>
            </a:r>
            <a:r>
              <a:rPr sz="2000" spc="-3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practical</a:t>
            </a:r>
            <a:r>
              <a:rPr sz="2000" spc="-2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to</a:t>
            </a:r>
            <a:r>
              <a:rPr sz="2000" spc="-4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declare</a:t>
            </a:r>
            <a:r>
              <a:rPr sz="2000" spc="-2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the</a:t>
            </a:r>
            <a:r>
              <a:rPr sz="2000" spc="-3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variable</a:t>
            </a:r>
            <a:r>
              <a:rPr sz="2000" spc="-2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as</a:t>
            </a:r>
            <a:r>
              <a:rPr sz="2000" spc="-3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a</a:t>
            </a:r>
            <a:r>
              <a:rPr sz="2000" spc="-4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string</a:t>
            </a:r>
            <a:r>
              <a:rPr sz="2000" spc="-3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and</a:t>
            </a:r>
            <a:r>
              <a:rPr sz="2000" spc="-4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then</a:t>
            </a:r>
            <a:r>
              <a:rPr sz="2000" spc="-3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assign</a:t>
            </a:r>
            <a:r>
              <a:rPr sz="2000" spc="-2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a</a:t>
            </a:r>
            <a:r>
              <a:rPr sz="2000" spc="-4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certain</a:t>
            </a:r>
            <a:r>
              <a:rPr sz="2000" spc="-2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value</a:t>
            </a:r>
            <a:r>
              <a:rPr sz="2000" spc="-35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accordingly.</a:t>
            </a:r>
            <a:endParaRPr sz="20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20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445"/>
              </a:spcBef>
            </a:pPr>
            <a:endParaRPr sz="2000">
              <a:latin typeface="Carlito"/>
              <a:cs typeface="Carlito"/>
            </a:endParaRPr>
          </a:p>
          <a:p>
            <a:pPr marL="57150">
              <a:lnSpc>
                <a:spcPct val="100000"/>
              </a:lnSpc>
            </a:pPr>
            <a:r>
              <a:rPr sz="2000" b="1" dirty="0">
                <a:latin typeface="Courier New"/>
                <a:cs typeface="Courier New"/>
              </a:rPr>
              <a:t>void</a:t>
            </a:r>
            <a:r>
              <a:rPr sz="2000" b="1" spc="-50" dirty="0">
                <a:latin typeface="Courier New"/>
                <a:cs typeface="Courier New"/>
              </a:rPr>
              <a:t> </a:t>
            </a:r>
            <a:r>
              <a:rPr sz="2000" b="1" spc="-10" dirty="0">
                <a:latin typeface="Courier New"/>
                <a:cs typeface="Courier New"/>
              </a:rPr>
              <a:t>main(){</a:t>
            </a:r>
            <a:endParaRPr sz="2000">
              <a:latin typeface="Courier New"/>
              <a:cs typeface="Courier New"/>
            </a:endParaRPr>
          </a:p>
          <a:p>
            <a:pPr marL="361950">
              <a:lnSpc>
                <a:spcPct val="100000"/>
              </a:lnSpc>
              <a:spcBef>
                <a:spcPts val="360"/>
              </a:spcBef>
            </a:pPr>
            <a:r>
              <a:rPr sz="2000" b="1" dirty="0">
                <a:latin typeface="Courier New"/>
                <a:cs typeface="Courier New"/>
              </a:rPr>
              <a:t>String</a:t>
            </a:r>
            <a:r>
              <a:rPr sz="2000" b="1" spc="-45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name</a:t>
            </a:r>
            <a:r>
              <a:rPr sz="2000" b="1" spc="-45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=</a:t>
            </a:r>
            <a:r>
              <a:rPr sz="2000" b="1" spc="-45" dirty="0">
                <a:latin typeface="Courier New"/>
                <a:cs typeface="Courier New"/>
              </a:rPr>
              <a:t> </a:t>
            </a:r>
            <a:r>
              <a:rPr sz="2000" b="1" spc="-10" dirty="0">
                <a:latin typeface="Courier New"/>
                <a:cs typeface="Courier New"/>
              </a:rPr>
              <a:t>‘shannon’;</a:t>
            </a:r>
            <a:endParaRPr sz="2000">
              <a:latin typeface="Courier New"/>
              <a:cs typeface="Courier New"/>
            </a:endParaRPr>
          </a:p>
          <a:p>
            <a:pPr marL="361950" marR="6905625">
              <a:lnSpc>
                <a:spcPct val="114999"/>
              </a:lnSpc>
            </a:pPr>
            <a:r>
              <a:rPr sz="2000" b="1" spc="-10" dirty="0">
                <a:latin typeface="Courier New"/>
                <a:cs typeface="Courier New"/>
              </a:rPr>
              <a:t>print(name); </a:t>
            </a:r>
            <a:r>
              <a:rPr sz="2000" b="1" dirty="0">
                <a:latin typeface="Courier New"/>
                <a:cs typeface="Courier New"/>
              </a:rPr>
              <a:t>name</a:t>
            </a:r>
            <a:r>
              <a:rPr sz="2000" b="1" spc="-30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=</a:t>
            </a:r>
            <a:r>
              <a:rPr sz="2000" b="1" spc="-30" dirty="0">
                <a:latin typeface="Courier New"/>
                <a:cs typeface="Courier New"/>
              </a:rPr>
              <a:t> </a:t>
            </a:r>
            <a:r>
              <a:rPr sz="2000" b="1" spc="-10" dirty="0">
                <a:latin typeface="Courier New"/>
                <a:cs typeface="Courier New"/>
              </a:rPr>
              <a:t>‘julian’; print(name);</a:t>
            </a:r>
            <a:endParaRPr sz="2000">
              <a:latin typeface="Courier New"/>
              <a:cs typeface="Courier New"/>
            </a:endParaRPr>
          </a:p>
          <a:p>
            <a:pPr marL="57150">
              <a:lnSpc>
                <a:spcPct val="100000"/>
              </a:lnSpc>
              <a:spcBef>
                <a:spcPts val="360"/>
              </a:spcBef>
            </a:pPr>
            <a:r>
              <a:rPr sz="2000" b="1" spc="-50" dirty="0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000305" y="3571113"/>
            <a:ext cx="5363210" cy="2480310"/>
            <a:chOff x="6000305" y="3571113"/>
            <a:chExt cx="5363210" cy="248031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09893" y="3580638"/>
              <a:ext cx="5343906" cy="246126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6005067" y="3575875"/>
              <a:ext cx="5353685" cy="2470785"/>
            </a:xfrm>
            <a:custGeom>
              <a:avLst/>
              <a:gdLst/>
              <a:ahLst/>
              <a:cxnLst/>
              <a:rect l="l" t="t" r="r" b="b"/>
              <a:pathLst>
                <a:path w="5353684" h="2470785">
                  <a:moveTo>
                    <a:pt x="0" y="2470785"/>
                  </a:moveTo>
                  <a:lnTo>
                    <a:pt x="5353430" y="2470785"/>
                  </a:lnTo>
                  <a:lnTo>
                    <a:pt x="5353430" y="0"/>
                  </a:lnTo>
                  <a:lnTo>
                    <a:pt x="0" y="0"/>
                  </a:lnTo>
                  <a:lnTo>
                    <a:pt x="0" y="2470785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53085">
              <a:lnSpc>
                <a:spcPct val="100000"/>
              </a:lnSpc>
              <a:spcBef>
                <a:spcPts val="95"/>
              </a:spcBef>
            </a:pPr>
            <a:r>
              <a:rPr spc="-60" dirty="0"/>
              <a:t>Creating</a:t>
            </a:r>
            <a:r>
              <a:rPr spc="-210" dirty="0"/>
              <a:t> </a:t>
            </a:r>
            <a:r>
              <a:rPr dirty="0"/>
              <a:t>a</a:t>
            </a:r>
            <a:r>
              <a:rPr spc="-155" dirty="0"/>
              <a:t> </a:t>
            </a:r>
            <a:r>
              <a:rPr spc="-125" dirty="0"/>
              <a:t>Variable</a:t>
            </a:r>
            <a:r>
              <a:rPr spc="-105" dirty="0"/>
              <a:t> </a:t>
            </a:r>
            <a:r>
              <a:rPr spc="-10" dirty="0"/>
              <a:t>Using</a:t>
            </a:r>
            <a:r>
              <a:rPr spc="-114" dirty="0"/>
              <a:t> </a:t>
            </a:r>
            <a:r>
              <a:rPr spc="-80" dirty="0"/>
              <a:t>the</a:t>
            </a:r>
            <a:r>
              <a:rPr spc="-90" dirty="0"/>
              <a:t> </a:t>
            </a:r>
            <a:r>
              <a:rPr dirty="0">
                <a:latin typeface="Courier New"/>
                <a:cs typeface="Courier New"/>
              </a:rPr>
              <a:t>int</a:t>
            </a:r>
            <a:r>
              <a:rPr spc="-1635" dirty="0">
                <a:latin typeface="Courier New"/>
                <a:cs typeface="Courier New"/>
              </a:rPr>
              <a:t> </a:t>
            </a:r>
            <a:r>
              <a:rPr spc="-10" dirty="0"/>
              <a:t>Keyword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38200" y="1690877"/>
            <a:ext cx="10515600" cy="1454785"/>
          </a:xfrm>
          <a:prstGeom prst="rect">
            <a:avLst/>
          </a:prstGeom>
          <a:solidFill>
            <a:srgbClr val="EAD1DC"/>
          </a:solidFill>
        </p:spPr>
        <p:txBody>
          <a:bodyPr vert="horz" wrap="square" lIns="0" tIns="111125" rIns="0" bIns="0" rtlCol="0">
            <a:spAutoFit/>
          </a:bodyPr>
          <a:lstStyle/>
          <a:p>
            <a:pPr marL="548005" indent="-355600">
              <a:lnSpc>
                <a:spcPct val="100000"/>
              </a:lnSpc>
              <a:spcBef>
                <a:spcPts val="875"/>
              </a:spcBef>
              <a:buChar char="●"/>
              <a:tabLst>
                <a:tab pos="548005" algn="l"/>
              </a:tabLst>
            </a:pPr>
            <a:r>
              <a:rPr sz="2000" dirty="0">
                <a:latin typeface="Carlito"/>
                <a:cs typeface="Carlito"/>
              </a:rPr>
              <a:t>Variables</a:t>
            </a:r>
            <a:r>
              <a:rPr sz="2000" spc="-6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declared</a:t>
            </a:r>
            <a:r>
              <a:rPr sz="2000" spc="-2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using</a:t>
            </a:r>
            <a:r>
              <a:rPr sz="2000" spc="-3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the</a:t>
            </a:r>
            <a:r>
              <a:rPr sz="2000" spc="-35" dirty="0">
                <a:latin typeface="Carlito"/>
                <a:cs typeface="Carlito"/>
              </a:rPr>
              <a:t> </a:t>
            </a:r>
            <a:r>
              <a:rPr sz="2000" spc="-10" dirty="0">
                <a:latin typeface="Courier New"/>
                <a:cs typeface="Courier New"/>
              </a:rPr>
              <a:t>int</a:t>
            </a:r>
            <a:r>
              <a:rPr sz="2000" spc="-755" dirty="0">
                <a:latin typeface="Courier New"/>
                <a:cs typeface="Courier New"/>
              </a:rPr>
              <a:t> </a:t>
            </a:r>
            <a:r>
              <a:rPr sz="2000" dirty="0">
                <a:latin typeface="Carlito"/>
                <a:cs typeface="Carlito"/>
              </a:rPr>
              <a:t>keyword</a:t>
            </a:r>
            <a:r>
              <a:rPr sz="2000" spc="-4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represent</a:t>
            </a:r>
            <a:r>
              <a:rPr sz="2000" spc="-1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a</a:t>
            </a:r>
            <a:r>
              <a:rPr sz="2000" spc="-40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non-</a:t>
            </a:r>
            <a:r>
              <a:rPr sz="2000" dirty="0">
                <a:latin typeface="Carlito"/>
                <a:cs typeface="Carlito"/>
              </a:rPr>
              <a:t>decimal</a:t>
            </a:r>
            <a:r>
              <a:rPr sz="2000" spc="-4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number</a:t>
            </a:r>
            <a:r>
              <a:rPr sz="2000" spc="-4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that</a:t>
            </a:r>
            <a:r>
              <a:rPr sz="2000" spc="-3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can</a:t>
            </a:r>
            <a:r>
              <a:rPr sz="2000" spc="-4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be</a:t>
            </a:r>
            <a:r>
              <a:rPr sz="2000" spc="-40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either</a:t>
            </a:r>
            <a:endParaRPr sz="2000">
              <a:latin typeface="Carlito"/>
              <a:cs typeface="Carlito"/>
            </a:endParaRPr>
          </a:p>
          <a:p>
            <a:pPr marL="548640">
              <a:lnSpc>
                <a:spcPct val="100000"/>
              </a:lnSpc>
              <a:spcBef>
                <a:spcPts val="965"/>
              </a:spcBef>
            </a:pPr>
            <a:r>
              <a:rPr sz="2000" dirty="0">
                <a:latin typeface="Carlito"/>
                <a:cs typeface="Carlito"/>
              </a:rPr>
              <a:t>a</a:t>
            </a:r>
            <a:r>
              <a:rPr sz="2000" spc="-3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positive</a:t>
            </a:r>
            <a:r>
              <a:rPr sz="2000" spc="-1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or</a:t>
            </a:r>
            <a:r>
              <a:rPr sz="2000" spc="-3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a</a:t>
            </a:r>
            <a:r>
              <a:rPr sz="2000" spc="-3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negative</a:t>
            </a:r>
            <a:r>
              <a:rPr sz="2000" spc="-20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number.</a:t>
            </a:r>
            <a:endParaRPr sz="2000">
              <a:latin typeface="Carlito"/>
              <a:cs typeface="Carlito"/>
            </a:endParaRPr>
          </a:p>
          <a:p>
            <a:pPr marL="548005" indent="-355600">
              <a:lnSpc>
                <a:spcPct val="100000"/>
              </a:lnSpc>
              <a:spcBef>
                <a:spcPts val="960"/>
              </a:spcBef>
              <a:buChar char="●"/>
              <a:tabLst>
                <a:tab pos="548005" algn="l"/>
              </a:tabLst>
            </a:pPr>
            <a:r>
              <a:rPr sz="2000" dirty="0">
                <a:latin typeface="Carlito"/>
                <a:cs typeface="Carlito"/>
              </a:rPr>
              <a:t>It</a:t>
            </a:r>
            <a:r>
              <a:rPr sz="2000" spc="-4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is</a:t>
            </a:r>
            <a:r>
              <a:rPr sz="2000" spc="-3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feasible</a:t>
            </a:r>
            <a:r>
              <a:rPr sz="2000" spc="-1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to</a:t>
            </a:r>
            <a:r>
              <a:rPr sz="2000" spc="-4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declare</a:t>
            </a:r>
            <a:r>
              <a:rPr sz="2000" spc="-2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a</a:t>
            </a:r>
            <a:r>
              <a:rPr sz="2000" spc="-3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variable</a:t>
            </a:r>
            <a:r>
              <a:rPr sz="2000" spc="-2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as</a:t>
            </a:r>
            <a:r>
              <a:rPr sz="2000" spc="-3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an</a:t>
            </a:r>
            <a:r>
              <a:rPr sz="2000" spc="-4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int</a:t>
            </a:r>
            <a:r>
              <a:rPr sz="2000" spc="-3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and</a:t>
            </a:r>
            <a:r>
              <a:rPr sz="2000" spc="-4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assign</a:t>
            </a:r>
            <a:r>
              <a:rPr sz="2000" spc="-3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the</a:t>
            </a:r>
            <a:r>
              <a:rPr sz="2000" spc="-3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respective</a:t>
            </a:r>
            <a:r>
              <a:rPr sz="2000" spc="-1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value</a:t>
            </a:r>
            <a:r>
              <a:rPr sz="2000" spc="-3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to</a:t>
            </a:r>
            <a:r>
              <a:rPr sz="2000" spc="-45" dirty="0">
                <a:latin typeface="Carlito"/>
                <a:cs typeface="Carlito"/>
              </a:rPr>
              <a:t> </a:t>
            </a:r>
            <a:r>
              <a:rPr sz="2000" spc="-25" dirty="0">
                <a:latin typeface="Carlito"/>
                <a:cs typeface="Carlito"/>
              </a:rPr>
              <a:t>it.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38200" y="3313938"/>
            <a:ext cx="4853940" cy="2994660"/>
          </a:xfrm>
          <a:custGeom>
            <a:avLst/>
            <a:gdLst/>
            <a:ahLst/>
            <a:cxnLst/>
            <a:rect l="l" t="t" r="r" b="b"/>
            <a:pathLst>
              <a:path w="4853940" h="2994660">
                <a:moveTo>
                  <a:pt x="4354830" y="0"/>
                </a:moveTo>
                <a:lnTo>
                  <a:pt x="499109" y="0"/>
                </a:lnTo>
                <a:lnTo>
                  <a:pt x="451043" y="2285"/>
                </a:lnTo>
                <a:lnTo>
                  <a:pt x="404270" y="9001"/>
                </a:lnTo>
                <a:lnTo>
                  <a:pt x="358998" y="19940"/>
                </a:lnTo>
                <a:lnTo>
                  <a:pt x="315436" y="34891"/>
                </a:lnTo>
                <a:lnTo>
                  <a:pt x="273795" y="53644"/>
                </a:lnTo>
                <a:lnTo>
                  <a:pt x="234282" y="75992"/>
                </a:lnTo>
                <a:lnTo>
                  <a:pt x="197108" y="101723"/>
                </a:lnTo>
                <a:lnTo>
                  <a:pt x="162482" y="130630"/>
                </a:lnTo>
                <a:lnTo>
                  <a:pt x="130612" y="162502"/>
                </a:lnTo>
                <a:lnTo>
                  <a:pt x="101708" y="197130"/>
                </a:lnTo>
                <a:lnTo>
                  <a:pt x="75979" y="234305"/>
                </a:lnTo>
                <a:lnTo>
                  <a:pt x="53635" y="273817"/>
                </a:lnTo>
                <a:lnTo>
                  <a:pt x="34884" y="315457"/>
                </a:lnTo>
                <a:lnTo>
                  <a:pt x="19936" y="359016"/>
                </a:lnTo>
                <a:lnTo>
                  <a:pt x="9000" y="404284"/>
                </a:lnTo>
                <a:lnTo>
                  <a:pt x="2284" y="451051"/>
                </a:lnTo>
                <a:lnTo>
                  <a:pt x="0" y="499110"/>
                </a:lnTo>
                <a:lnTo>
                  <a:pt x="0" y="2495537"/>
                </a:lnTo>
                <a:lnTo>
                  <a:pt x="2284" y="2543605"/>
                </a:lnTo>
                <a:lnTo>
                  <a:pt x="9000" y="2590381"/>
                </a:lnTo>
                <a:lnTo>
                  <a:pt x="19936" y="2635654"/>
                </a:lnTo>
                <a:lnTo>
                  <a:pt x="34884" y="2679217"/>
                </a:lnTo>
                <a:lnTo>
                  <a:pt x="53635" y="2720860"/>
                </a:lnTo>
                <a:lnTo>
                  <a:pt x="75979" y="2760373"/>
                </a:lnTo>
                <a:lnTo>
                  <a:pt x="101708" y="2797548"/>
                </a:lnTo>
                <a:lnTo>
                  <a:pt x="130612" y="2832175"/>
                </a:lnTo>
                <a:lnTo>
                  <a:pt x="162482" y="2864046"/>
                </a:lnTo>
                <a:lnTo>
                  <a:pt x="197108" y="2892950"/>
                </a:lnTo>
                <a:lnTo>
                  <a:pt x="234282" y="2918679"/>
                </a:lnTo>
                <a:lnTo>
                  <a:pt x="273795" y="2941024"/>
                </a:lnTo>
                <a:lnTo>
                  <a:pt x="315436" y="2959775"/>
                </a:lnTo>
                <a:lnTo>
                  <a:pt x="358998" y="2974723"/>
                </a:lnTo>
                <a:lnTo>
                  <a:pt x="404270" y="2985659"/>
                </a:lnTo>
                <a:lnTo>
                  <a:pt x="451043" y="2992375"/>
                </a:lnTo>
                <a:lnTo>
                  <a:pt x="499109" y="2994660"/>
                </a:lnTo>
                <a:lnTo>
                  <a:pt x="4354830" y="2994660"/>
                </a:lnTo>
                <a:lnTo>
                  <a:pt x="4402888" y="2992375"/>
                </a:lnTo>
                <a:lnTo>
                  <a:pt x="4449655" y="2985659"/>
                </a:lnTo>
                <a:lnTo>
                  <a:pt x="4494923" y="2974723"/>
                </a:lnTo>
                <a:lnTo>
                  <a:pt x="4538482" y="2959775"/>
                </a:lnTo>
                <a:lnTo>
                  <a:pt x="4580122" y="2941024"/>
                </a:lnTo>
                <a:lnTo>
                  <a:pt x="4619634" y="2918679"/>
                </a:lnTo>
                <a:lnTo>
                  <a:pt x="4656809" y="2892950"/>
                </a:lnTo>
                <a:lnTo>
                  <a:pt x="4691437" y="2864046"/>
                </a:lnTo>
                <a:lnTo>
                  <a:pt x="4723309" y="2832175"/>
                </a:lnTo>
                <a:lnTo>
                  <a:pt x="4752216" y="2797548"/>
                </a:lnTo>
                <a:lnTo>
                  <a:pt x="4777947" y="2760373"/>
                </a:lnTo>
                <a:lnTo>
                  <a:pt x="4800295" y="2720860"/>
                </a:lnTo>
                <a:lnTo>
                  <a:pt x="4819048" y="2679217"/>
                </a:lnTo>
                <a:lnTo>
                  <a:pt x="4833999" y="2635654"/>
                </a:lnTo>
                <a:lnTo>
                  <a:pt x="4844938" y="2590381"/>
                </a:lnTo>
                <a:lnTo>
                  <a:pt x="4851654" y="2543605"/>
                </a:lnTo>
                <a:lnTo>
                  <a:pt x="4853940" y="2495537"/>
                </a:lnTo>
                <a:lnTo>
                  <a:pt x="4853940" y="499110"/>
                </a:lnTo>
                <a:lnTo>
                  <a:pt x="4851654" y="451051"/>
                </a:lnTo>
                <a:lnTo>
                  <a:pt x="4844938" y="404284"/>
                </a:lnTo>
                <a:lnTo>
                  <a:pt x="4833999" y="359016"/>
                </a:lnTo>
                <a:lnTo>
                  <a:pt x="4819048" y="315457"/>
                </a:lnTo>
                <a:lnTo>
                  <a:pt x="4800295" y="273817"/>
                </a:lnTo>
                <a:lnTo>
                  <a:pt x="4777947" y="234305"/>
                </a:lnTo>
                <a:lnTo>
                  <a:pt x="4752216" y="197130"/>
                </a:lnTo>
                <a:lnTo>
                  <a:pt x="4723309" y="162502"/>
                </a:lnTo>
                <a:lnTo>
                  <a:pt x="4691437" y="130630"/>
                </a:lnTo>
                <a:lnTo>
                  <a:pt x="4656809" y="101723"/>
                </a:lnTo>
                <a:lnTo>
                  <a:pt x="4619634" y="75992"/>
                </a:lnTo>
                <a:lnTo>
                  <a:pt x="4580122" y="53644"/>
                </a:lnTo>
                <a:lnTo>
                  <a:pt x="4538482" y="34891"/>
                </a:lnTo>
                <a:lnTo>
                  <a:pt x="4494923" y="19940"/>
                </a:lnTo>
                <a:lnTo>
                  <a:pt x="4449655" y="9001"/>
                </a:lnTo>
                <a:lnTo>
                  <a:pt x="4402888" y="2285"/>
                </a:lnTo>
                <a:lnTo>
                  <a:pt x="4354830" y="0"/>
                </a:lnTo>
                <a:close/>
              </a:path>
            </a:pathLst>
          </a:custGeom>
          <a:solidFill>
            <a:srgbClr val="A64D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063244" y="3705809"/>
            <a:ext cx="2311400" cy="2128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0" marR="5080" indent="-304800">
              <a:lnSpc>
                <a:spcPct val="114999"/>
              </a:lnSpc>
              <a:spcBef>
                <a:spcPts val="100"/>
              </a:spcBef>
            </a:pPr>
            <a:r>
              <a:rPr sz="2000" b="1" dirty="0">
                <a:solidFill>
                  <a:srgbClr val="FFFFFF"/>
                </a:solidFill>
                <a:latin typeface="Courier New"/>
                <a:cs typeface="Courier New"/>
              </a:rPr>
              <a:t>void</a:t>
            </a:r>
            <a:r>
              <a:rPr sz="2000" b="1" spc="-5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Courier New"/>
                <a:cs typeface="Courier New"/>
              </a:rPr>
              <a:t>main(){ </a:t>
            </a:r>
            <a:r>
              <a:rPr sz="2000" b="1" dirty="0">
                <a:solidFill>
                  <a:srgbClr val="FFFFFF"/>
                </a:solidFill>
                <a:latin typeface="Courier New"/>
                <a:cs typeface="Courier New"/>
              </a:rPr>
              <a:t>int</a:t>
            </a:r>
            <a:r>
              <a:rPr sz="2000" b="1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ourier New"/>
                <a:cs typeface="Courier New"/>
              </a:rPr>
              <a:t>num1</a:t>
            </a:r>
            <a:r>
              <a:rPr sz="2000" b="1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2000" b="1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b="1" spc="-25" dirty="0">
                <a:solidFill>
                  <a:srgbClr val="FFFFFF"/>
                </a:solidFill>
                <a:latin typeface="Courier New"/>
                <a:cs typeface="Courier New"/>
              </a:rPr>
              <a:t>5; </a:t>
            </a:r>
            <a:r>
              <a:rPr sz="2000" b="1" spc="-10" dirty="0">
                <a:solidFill>
                  <a:srgbClr val="FFFFFF"/>
                </a:solidFill>
                <a:latin typeface="Courier New"/>
                <a:cs typeface="Courier New"/>
              </a:rPr>
              <a:t>print(num1); </a:t>
            </a:r>
            <a:r>
              <a:rPr sz="2000" b="1" dirty="0">
                <a:solidFill>
                  <a:srgbClr val="FFFFFF"/>
                </a:solidFill>
                <a:latin typeface="Courier New"/>
                <a:cs typeface="Courier New"/>
              </a:rPr>
              <a:t>num1</a:t>
            </a:r>
            <a:r>
              <a:rPr sz="2000" b="1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2000" b="1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b="1" spc="-25" dirty="0">
                <a:solidFill>
                  <a:srgbClr val="FFFFFF"/>
                </a:solidFill>
                <a:latin typeface="Courier New"/>
                <a:cs typeface="Courier New"/>
              </a:rPr>
              <a:t>10; </a:t>
            </a:r>
            <a:r>
              <a:rPr sz="2000" b="1" spc="-10" dirty="0">
                <a:solidFill>
                  <a:srgbClr val="FFFFFF"/>
                </a:solidFill>
                <a:latin typeface="Courier New"/>
                <a:cs typeface="Courier New"/>
              </a:rPr>
              <a:t>print(num1);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2000" b="1" spc="-5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820473" y="3559683"/>
            <a:ext cx="5542915" cy="2503170"/>
            <a:chOff x="5820473" y="3559683"/>
            <a:chExt cx="5542915" cy="250317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830061" y="3569208"/>
              <a:ext cx="5523738" cy="2484119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5825235" y="3564445"/>
              <a:ext cx="5533390" cy="2493645"/>
            </a:xfrm>
            <a:custGeom>
              <a:avLst/>
              <a:gdLst/>
              <a:ahLst/>
              <a:cxnLst/>
              <a:rect l="l" t="t" r="r" b="b"/>
              <a:pathLst>
                <a:path w="5533390" h="2493645">
                  <a:moveTo>
                    <a:pt x="0" y="2493644"/>
                  </a:moveTo>
                  <a:lnTo>
                    <a:pt x="5533263" y="2493644"/>
                  </a:lnTo>
                  <a:lnTo>
                    <a:pt x="5533263" y="0"/>
                  </a:lnTo>
                  <a:lnTo>
                    <a:pt x="0" y="0"/>
                  </a:lnTo>
                  <a:lnTo>
                    <a:pt x="0" y="2493644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pc="-130" dirty="0"/>
              <a:t>©</a:t>
            </a:r>
            <a:r>
              <a:rPr spc="-15" dirty="0"/>
              <a:t> </a:t>
            </a:r>
            <a:r>
              <a:rPr spc="55" dirty="0"/>
              <a:t>Aptech</a:t>
            </a:r>
            <a:r>
              <a:rPr spc="-5" dirty="0"/>
              <a:t> </a:t>
            </a:r>
            <a:r>
              <a:rPr spc="-10" dirty="0"/>
              <a:t>Limited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Introduction</a:t>
            </a:r>
            <a:r>
              <a:rPr spc="-20" dirty="0"/>
              <a:t> </a:t>
            </a:r>
            <a:r>
              <a:rPr dirty="0"/>
              <a:t>to</a:t>
            </a:r>
            <a:r>
              <a:rPr spc="-30" dirty="0"/>
              <a:t> </a:t>
            </a:r>
            <a:r>
              <a:rPr dirty="0"/>
              <a:t>Dart</a:t>
            </a:r>
            <a:r>
              <a:rPr spc="-20" dirty="0"/>
              <a:t> </a:t>
            </a:r>
            <a:r>
              <a:rPr dirty="0"/>
              <a:t>Programming</a:t>
            </a:r>
            <a:r>
              <a:rPr dirty="0">
                <a:latin typeface="Tahoma"/>
                <a:cs typeface="Tahoma"/>
              </a:rPr>
              <a:t>/</a:t>
            </a:r>
            <a:r>
              <a:rPr spc="-25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Session</a:t>
            </a:r>
            <a:r>
              <a:rPr spc="-15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2</a:t>
            </a:r>
            <a:r>
              <a:rPr spc="-3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/</a:t>
            </a:r>
            <a:r>
              <a:rPr spc="-20" dirty="0">
                <a:latin typeface="Tahoma"/>
                <a:cs typeface="Tahoma"/>
              </a:rPr>
              <a:t> </a:t>
            </a:r>
            <a:fld id="{81D60167-4931-47E6-BA6A-407CBD079E47}" type="slidenum">
              <a:rPr dirty="0">
                <a:latin typeface="Tahoma"/>
                <a:cs typeface="Tahoma"/>
              </a:rPr>
              <a:t>19</a:t>
            </a:fld>
            <a:r>
              <a:rPr spc="-35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of</a:t>
            </a:r>
            <a:r>
              <a:rPr spc="-25" dirty="0">
                <a:latin typeface="Tahoma"/>
                <a:cs typeface="Tahoma"/>
              </a:rPr>
              <a:t> 17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41725" y="1675638"/>
            <a:ext cx="5953760" cy="4693285"/>
            <a:chOff x="341725" y="1675638"/>
            <a:chExt cx="5953760" cy="469328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1725" y="1867829"/>
              <a:ext cx="4668206" cy="373428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838962" y="1675637"/>
              <a:ext cx="5455920" cy="4693285"/>
            </a:xfrm>
            <a:custGeom>
              <a:avLst/>
              <a:gdLst/>
              <a:ahLst/>
              <a:cxnLst/>
              <a:rect l="l" t="t" r="r" b="b"/>
              <a:pathLst>
                <a:path w="5455920" h="4693285">
                  <a:moveTo>
                    <a:pt x="5455920" y="3837178"/>
                  </a:moveTo>
                  <a:lnTo>
                    <a:pt x="5449798" y="3791699"/>
                  </a:lnTo>
                  <a:lnTo>
                    <a:pt x="5432526" y="3750805"/>
                  </a:lnTo>
                  <a:lnTo>
                    <a:pt x="5405755" y="3716159"/>
                  </a:lnTo>
                  <a:lnTo>
                    <a:pt x="5371096" y="3689375"/>
                  </a:lnTo>
                  <a:lnTo>
                    <a:pt x="5330202" y="3672103"/>
                  </a:lnTo>
                  <a:lnTo>
                    <a:pt x="5284724" y="3665982"/>
                  </a:lnTo>
                  <a:lnTo>
                    <a:pt x="171196" y="3665982"/>
                  </a:lnTo>
                  <a:lnTo>
                    <a:pt x="125679" y="3672103"/>
                  </a:lnTo>
                  <a:lnTo>
                    <a:pt x="84785" y="3689375"/>
                  </a:lnTo>
                  <a:lnTo>
                    <a:pt x="50139" y="3716147"/>
                  </a:lnTo>
                  <a:lnTo>
                    <a:pt x="23368" y="3750805"/>
                  </a:lnTo>
                  <a:lnTo>
                    <a:pt x="6108" y="3791699"/>
                  </a:lnTo>
                  <a:lnTo>
                    <a:pt x="0" y="3837178"/>
                  </a:lnTo>
                  <a:lnTo>
                    <a:pt x="0" y="4521962"/>
                  </a:lnTo>
                  <a:lnTo>
                    <a:pt x="6108" y="4567479"/>
                  </a:lnTo>
                  <a:lnTo>
                    <a:pt x="23368" y="4608373"/>
                  </a:lnTo>
                  <a:lnTo>
                    <a:pt x="50139" y="4643018"/>
                  </a:lnTo>
                  <a:lnTo>
                    <a:pt x="84785" y="4669790"/>
                  </a:lnTo>
                  <a:lnTo>
                    <a:pt x="125679" y="4687049"/>
                  </a:lnTo>
                  <a:lnTo>
                    <a:pt x="171196" y="4693158"/>
                  </a:lnTo>
                  <a:lnTo>
                    <a:pt x="5284724" y="4693158"/>
                  </a:lnTo>
                  <a:lnTo>
                    <a:pt x="5330202" y="4687049"/>
                  </a:lnTo>
                  <a:lnTo>
                    <a:pt x="5371096" y="4669790"/>
                  </a:lnTo>
                  <a:lnTo>
                    <a:pt x="5405755" y="4643018"/>
                  </a:lnTo>
                  <a:lnTo>
                    <a:pt x="5432526" y="4608373"/>
                  </a:lnTo>
                  <a:lnTo>
                    <a:pt x="5449798" y="4567479"/>
                  </a:lnTo>
                  <a:lnTo>
                    <a:pt x="5455920" y="4521962"/>
                  </a:lnTo>
                  <a:lnTo>
                    <a:pt x="5455920" y="3837178"/>
                  </a:lnTo>
                  <a:close/>
                </a:path>
                <a:path w="5455920" h="4693285">
                  <a:moveTo>
                    <a:pt x="5455920" y="2658364"/>
                  </a:moveTo>
                  <a:lnTo>
                    <a:pt x="5449798" y="2612885"/>
                  </a:lnTo>
                  <a:lnTo>
                    <a:pt x="5432526" y="2571991"/>
                  </a:lnTo>
                  <a:lnTo>
                    <a:pt x="5405755" y="2537333"/>
                  </a:lnTo>
                  <a:lnTo>
                    <a:pt x="5371096" y="2510561"/>
                  </a:lnTo>
                  <a:lnTo>
                    <a:pt x="5330202" y="2493289"/>
                  </a:lnTo>
                  <a:lnTo>
                    <a:pt x="5284724" y="2487168"/>
                  </a:lnTo>
                  <a:lnTo>
                    <a:pt x="171196" y="2487168"/>
                  </a:lnTo>
                  <a:lnTo>
                    <a:pt x="125679" y="2493289"/>
                  </a:lnTo>
                  <a:lnTo>
                    <a:pt x="84785" y="2510561"/>
                  </a:lnTo>
                  <a:lnTo>
                    <a:pt x="50139" y="2537345"/>
                  </a:lnTo>
                  <a:lnTo>
                    <a:pt x="23368" y="2571991"/>
                  </a:lnTo>
                  <a:lnTo>
                    <a:pt x="6108" y="2612885"/>
                  </a:lnTo>
                  <a:lnTo>
                    <a:pt x="0" y="2658364"/>
                  </a:lnTo>
                  <a:lnTo>
                    <a:pt x="0" y="3343148"/>
                  </a:lnTo>
                  <a:lnTo>
                    <a:pt x="6108" y="3388639"/>
                  </a:lnTo>
                  <a:lnTo>
                    <a:pt x="23368" y="3429533"/>
                  </a:lnTo>
                  <a:lnTo>
                    <a:pt x="50139" y="3464179"/>
                  </a:lnTo>
                  <a:lnTo>
                    <a:pt x="84785" y="3490963"/>
                  </a:lnTo>
                  <a:lnTo>
                    <a:pt x="125679" y="3508235"/>
                  </a:lnTo>
                  <a:lnTo>
                    <a:pt x="171196" y="3514344"/>
                  </a:lnTo>
                  <a:lnTo>
                    <a:pt x="5284724" y="3514344"/>
                  </a:lnTo>
                  <a:lnTo>
                    <a:pt x="5330202" y="3508235"/>
                  </a:lnTo>
                  <a:lnTo>
                    <a:pt x="5371096" y="3490963"/>
                  </a:lnTo>
                  <a:lnTo>
                    <a:pt x="5405755" y="3464179"/>
                  </a:lnTo>
                  <a:lnTo>
                    <a:pt x="5432526" y="3429533"/>
                  </a:lnTo>
                  <a:lnTo>
                    <a:pt x="5449798" y="3388639"/>
                  </a:lnTo>
                  <a:lnTo>
                    <a:pt x="5455920" y="3343148"/>
                  </a:lnTo>
                  <a:lnTo>
                    <a:pt x="5455920" y="2658364"/>
                  </a:lnTo>
                  <a:close/>
                </a:path>
                <a:path w="5455920" h="4693285">
                  <a:moveTo>
                    <a:pt x="5455920" y="1414780"/>
                  </a:moveTo>
                  <a:lnTo>
                    <a:pt x="5449798" y="1369301"/>
                  </a:lnTo>
                  <a:lnTo>
                    <a:pt x="5432526" y="1328407"/>
                  </a:lnTo>
                  <a:lnTo>
                    <a:pt x="5405755" y="1293749"/>
                  </a:lnTo>
                  <a:lnTo>
                    <a:pt x="5371096" y="1266977"/>
                  </a:lnTo>
                  <a:lnTo>
                    <a:pt x="5330202" y="1249705"/>
                  </a:lnTo>
                  <a:lnTo>
                    <a:pt x="5284724" y="1243584"/>
                  </a:lnTo>
                  <a:lnTo>
                    <a:pt x="171196" y="1243584"/>
                  </a:lnTo>
                  <a:lnTo>
                    <a:pt x="125679" y="1249705"/>
                  </a:lnTo>
                  <a:lnTo>
                    <a:pt x="84785" y="1266977"/>
                  </a:lnTo>
                  <a:lnTo>
                    <a:pt x="50139" y="1293749"/>
                  </a:lnTo>
                  <a:lnTo>
                    <a:pt x="23368" y="1328407"/>
                  </a:lnTo>
                  <a:lnTo>
                    <a:pt x="6108" y="1369301"/>
                  </a:lnTo>
                  <a:lnTo>
                    <a:pt x="0" y="1414780"/>
                  </a:lnTo>
                  <a:lnTo>
                    <a:pt x="0" y="2099564"/>
                  </a:lnTo>
                  <a:lnTo>
                    <a:pt x="6108" y="2145055"/>
                  </a:lnTo>
                  <a:lnTo>
                    <a:pt x="23368" y="2185949"/>
                  </a:lnTo>
                  <a:lnTo>
                    <a:pt x="50139" y="2220595"/>
                  </a:lnTo>
                  <a:lnTo>
                    <a:pt x="84785" y="2247379"/>
                  </a:lnTo>
                  <a:lnTo>
                    <a:pt x="125679" y="2264651"/>
                  </a:lnTo>
                  <a:lnTo>
                    <a:pt x="171196" y="2270760"/>
                  </a:lnTo>
                  <a:lnTo>
                    <a:pt x="5284724" y="2270760"/>
                  </a:lnTo>
                  <a:lnTo>
                    <a:pt x="5330202" y="2264651"/>
                  </a:lnTo>
                  <a:lnTo>
                    <a:pt x="5371096" y="2247379"/>
                  </a:lnTo>
                  <a:lnTo>
                    <a:pt x="5405755" y="2220595"/>
                  </a:lnTo>
                  <a:lnTo>
                    <a:pt x="5432526" y="2185949"/>
                  </a:lnTo>
                  <a:lnTo>
                    <a:pt x="5449798" y="2145055"/>
                  </a:lnTo>
                  <a:lnTo>
                    <a:pt x="5455920" y="2099564"/>
                  </a:lnTo>
                  <a:lnTo>
                    <a:pt x="5455920" y="1414780"/>
                  </a:lnTo>
                  <a:close/>
                </a:path>
                <a:path w="5455920" h="4693285">
                  <a:moveTo>
                    <a:pt x="5455920" y="171196"/>
                  </a:moveTo>
                  <a:lnTo>
                    <a:pt x="5449798" y="125717"/>
                  </a:lnTo>
                  <a:lnTo>
                    <a:pt x="5432526" y="84823"/>
                  </a:lnTo>
                  <a:lnTo>
                    <a:pt x="5405755" y="50165"/>
                  </a:lnTo>
                  <a:lnTo>
                    <a:pt x="5371096" y="23393"/>
                  </a:lnTo>
                  <a:lnTo>
                    <a:pt x="5330202" y="6121"/>
                  </a:lnTo>
                  <a:lnTo>
                    <a:pt x="5284724" y="0"/>
                  </a:lnTo>
                  <a:lnTo>
                    <a:pt x="171196" y="0"/>
                  </a:lnTo>
                  <a:lnTo>
                    <a:pt x="125679" y="6121"/>
                  </a:lnTo>
                  <a:lnTo>
                    <a:pt x="84785" y="23393"/>
                  </a:lnTo>
                  <a:lnTo>
                    <a:pt x="50139" y="50165"/>
                  </a:lnTo>
                  <a:lnTo>
                    <a:pt x="23368" y="84823"/>
                  </a:lnTo>
                  <a:lnTo>
                    <a:pt x="6108" y="125717"/>
                  </a:lnTo>
                  <a:lnTo>
                    <a:pt x="0" y="171196"/>
                  </a:lnTo>
                  <a:lnTo>
                    <a:pt x="0" y="855980"/>
                  </a:lnTo>
                  <a:lnTo>
                    <a:pt x="6108" y="901471"/>
                  </a:lnTo>
                  <a:lnTo>
                    <a:pt x="23368" y="942365"/>
                  </a:lnTo>
                  <a:lnTo>
                    <a:pt x="50139" y="977011"/>
                  </a:lnTo>
                  <a:lnTo>
                    <a:pt x="84785" y="1003795"/>
                  </a:lnTo>
                  <a:lnTo>
                    <a:pt x="125679" y="1021067"/>
                  </a:lnTo>
                  <a:lnTo>
                    <a:pt x="171196" y="1027176"/>
                  </a:lnTo>
                  <a:lnTo>
                    <a:pt x="5284724" y="1027176"/>
                  </a:lnTo>
                  <a:lnTo>
                    <a:pt x="5330202" y="1021067"/>
                  </a:lnTo>
                  <a:lnTo>
                    <a:pt x="5371096" y="1003795"/>
                  </a:lnTo>
                  <a:lnTo>
                    <a:pt x="5405755" y="977011"/>
                  </a:lnTo>
                  <a:lnTo>
                    <a:pt x="5432526" y="942365"/>
                  </a:lnTo>
                  <a:lnTo>
                    <a:pt x="5449798" y="901471"/>
                  </a:lnTo>
                  <a:lnTo>
                    <a:pt x="5455920" y="855980"/>
                  </a:lnTo>
                  <a:lnTo>
                    <a:pt x="5455920" y="171196"/>
                  </a:lnTo>
                  <a:close/>
                </a:path>
              </a:pathLst>
            </a:custGeom>
            <a:solidFill>
              <a:srgbClr val="E7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53085">
              <a:lnSpc>
                <a:spcPct val="100000"/>
              </a:lnSpc>
              <a:spcBef>
                <a:spcPts val="95"/>
              </a:spcBef>
            </a:pPr>
            <a:r>
              <a:rPr spc="-130" dirty="0"/>
              <a:t>Understanding</a:t>
            </a:r>
            <a:r>
              <a:rPr spc="-110" dirty="0"/>
              <a:t> </a:t>
            </a:r>
            <a:r>
              <a:rPr dirty="0"/>
              <a:t>Data</a:t>
            </a:r>
            <a:r>
              <a:rPr spc="-120" dirty="0"/>
              <a:t> </a:t>
            </a:r>
            <a:r>
              <a:rPr spc="-10" dirty="0"/>
              <a:t>Types</a:t>
            </a:r>
            <a:r>
              <a:rPr spc="-125" dirty="0"/>
              <a:t> </a:t>
            </a:r>
            <a:r>
              <a:rPr dirty="0"/>
              <a:t>in</a:t>
            </a:r>
            <a:r>
              <a:rPr spc="-130" dirty="0"/>
              <a:t> </a:t>
            </a:r>
            <a:r>
              <a:rPr spc="-20" dirty="0"/>
              <a:t>Dart</a:t>
            </a: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6548945" y="1609915"/>
          <a:ext cx="4800600" cy="46901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0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70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Data</a:t>
                      </a:r>
                      <a:r>
                        <a:rPr sz="2000" b="1" spc="-2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Type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7493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44536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200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Keyword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7493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44536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24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95"/>
                        </a:spcBef>
                      </a:pPr>
                      <a:r>
                        <a:rPr sz="2000" spc="-10" dirty="0">
                          <a:latin typeface="Carlito"/>
                          <a:cs typeface="Carlito"/>
                        </a:rPr>
                        <a:t>Numbers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22796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CFE1F3"/>
                    </a:solidFill>
                  </a:tcPr>
                </a:tc>
                <a:tc>
                  <a:txBody>
                    <a:bodyPr/>
                    <a:lstStyle/>
                    <a:p>
                      <a:pPr marL="971550" marR="366395" indent="-596900">
                        <a:lnSpc>
                          <a:spcPts val="2370"/>
                        </a:lnSpc>
                        <a:spcBef>
                          <a:spcPts val="620"/>
                        </a:spcBef>
                        <a:tabLst>
                          <a:tab pos="1047750" algn="l"/>
                        </a:tabLst>
                      </a:pPr>
                      <a:r>
                        <a:rPr sz="2000" spc="-20" dirty="0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sz="2000" spc="-20" dirty="0">
                          <a:latin typeface="Carlito"/>
                          <a:cs typeface="Carlito"/>
                        </a:rPr>
                        <a:t>,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		</a:t>
                      </a:r>
                      <a:r>
                        <a:rPr sz="2000" spc="-10" dirty="0">
                          <a:latin typeface="Courier New"/>
                          <a:cs typeface="Courier New"/>
                        </a:rPr>
                        <a:t>double</a:t>
                      </a:r>
                      <a:r>
                        <a:rPr sz="2000" spc="-10" dirty="0">
                          <a:latin typeface="Carlito"/>
                          <a:cs typeface="Carlito"/>
                        </a:rPr>
                        <a:t>, </a:t>
                      </a:r>
                      <a:r>
                        <a:rPr sz="2000" spc="-25" dirty="0">
                          <a:latin typeface="Courier New"/>
                          <a:cs typeface="Courier New"/>
                        </a:rPr>
                        <a:t>num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0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2000" spc="-10" dirty="0">
                          <a:latin typeface="Carlito"/>
                          <a:cs typeface="Carlito"/>
                        </a:rPr>
                        <a:t>Boolean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7556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CFE1F3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2000" spc="-20" dirty="0">
                          <a:latin typeface="Courier New"/>
                          <a:cs typeface="Courier New"/>
                        </a:rPr>
                        <a:t>bool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61594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2000" spc="-10" dirty="0">
                          <a:latin typeface="Carlito"/>
                          <a:cs typeface="Carlito"/>
                        </a:rPr>
                        <a:t>Strings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7556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CFE1F3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2000" spc="-10" dirty="0">
                          <a:latin typeface="Courier New"/>
                          <a:cs typeface="Courier New"/>
                        </a:rPr>
                        <a:t>String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61594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7045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2000" spc="-20" dirty="0">
                          <a:latin typeface="Carlito"/>
                          <a:cs typeface="Carlito"/>
                        </a:rPr>
                        <a:t>List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7556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CFE1F3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2000" spc="-20" dirty="0">
                          <a:latin typeface="Courier New"/>
                          <a:cs typeface="Courier New"/>
                        </a:rPr>
                        <a:t>List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61594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2000" spc="-25" dirty="0">
                          <a:latin typeface="Carlito"/>
                          <a:cs typeface="Carlito"/>
                        </a:rPr>
                        <a:t>Map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7556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CFE1F3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2000" spc="-25" dirty="0">
                          <a:latin typeface="Courier New"/>
                          <a:cs typeface="Courier New"/>
                        </a:rPr>
                        <a:t>Map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61594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70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2000" spc="-10" dirty="0">
                          <a:latin typeface="Carlito"/>
                          <a:cs typeface="Carlito"/>
                        </a:rPr>
                        <a:t>Constants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7556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CFE1F3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2000" spc="-10" dirty="0">
                          <a:latin typeface="Courier New"/>
                          <a:cs typeface="Courier New"/>
                        </a:rPr>
                        <a:t>const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61594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7045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2000" spc="-10" dirty="0">
                          <a:latin typeface="Carlito"/>
                          <a:cs typeface="Carlito"/>
                        </a:rPr>
                        <a:t>Dynamic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7556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CFE1F3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2000" spc="-10" dirty="0">
                          <a:latin typeface="Courier New"/>
                          <a:cs typeface="Courier New"/>
                        </a:rPr>
                        <a:t>dynamic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61594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70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2000" spc="-25" dirty="0">
                          <a:latin typeface="Carlito"/>
                          <a:cs typeface="Carlito"/>
                        </a:rPr>
                        <a:t>Var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7556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CFE1F3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2000" spc="-25" dirty="0">
                          <a:latin typeface="Courier New"/>
                          <a:cs typeface="Courier New"/>
                        </a:rPr>
                        <a:t>var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61594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967739" y="1789125"/>
            <a:ext cx="5162550" cy="4392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76250">
              <a:lnSpc>
                <a:spcPct val="114999"/>
              </a:lnSpc>
              <a:spcBef>
                <a:spcPts val="100"/>
              </a:spcBef>
            </a:pPr>
            <a:r>
              <a:rPr sz="2000" dirty="0">
                <a:latin typeface="Carlito"/>
                <a:cs typeface="Carlito"/>
              </a:rPr>
              <a:t>Variables</a:t>
            </a:r>
            <a:r>
              <a:rPr sz="2000" spc="-3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are</a:t>
            </a:r>
            <a:r>
              <a:rPr sz="2000" spc="-4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utilized</a:t>
            </a:r>
            <a:r>
              <a:rPr sz="2000" spc="-3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in</a:t>
            </a:r>
            <a:r>
              <a:rPr sz="2000" spc="-5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programming</a:t>
            </a:r>
            <a:r>
              <a:rPr sz="2000" spc="-5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to</a:t>
            </a:r>
            <a:r>
              <a:rPr sz="2000" spc="-50" dirty="0">
                <a:latin typeface="Carlito"/>
                <a:cs typeface="Carlito"/>
              </a:rPr>
              <a:t> </a:t>
            </a:r>
            <a:r>
              <a:rPr sz="2000" spc="-20" dirty="0">
                <a:latin typeface="Carlito"/>
                <a:cs typeface="Carlito"/>
              </a:rPr>
              <a:t>hold </a:t>
            </a:r>
            <a:r>
              <a:rPr sz="2000" dirty="0">
                <a:latin typeface="Carlito"/>
                <a:cs typeface="Carlito"/>
              </a:rPr>
              <a:t>values</a:t>
            </a:r>
            <a:r>
              <a:rPr sz="2000" spc="-3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used</a:t>
            </a:r>
            <a:r>
              <a:rPr sz="2000" spc="-3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in</a:t>
            </a:r>
            <a:r>
              <a:rPr sz="2000" spc="-4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a</a:t>
            </a:r>
            <a:r>
              <a:rPr sz="2000" spc="-35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program.</a:t>
            </a:r>
            <a:endParaRPr sz="20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190"/>
              </a:spcBef>
            </a:pP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Carlito"/>
                <a:cs typeface="Carlito"/>
              </a:rPr>
              <a:t>A</a:t>
            </a:r>
            <a:r>
              <a:rPr sz="2000" spc="-2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data</a:t>
            </a:r>
            <a:r>
              <a:rPr sz="2000" spc="-1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type</a:t>
            </a:r>
            <a:r>
              <a:rPr sz="2000" spc="-2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is</a:t>
            </a:r>
            <a:r>
              <a:rPr sz="2000" spc="-1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a</a:t>
            </a:r>
            <a:r>
              <a:rPr sz="2000" spc="-25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categorization </a:t>
            </a:r>
            <a:r>
              <a:rPr sz="2000" dirty="0">
                <a:latin typeface="Carlito"/>
                <a:cs typeface="Carlito"/>
              </a:rPr>
              <a:t>that</a:t>
            </a:r>
            <a:r>
              <a:rPr sz="2000" spc="-20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determines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2000" dirty="0">
                <a:latin typeface="Carlito"/>
                <a:cs typeface="Carlito"/>
              </a:rPr>
              <a:t>which</a:t>
            </a:r>
            <a:r>
              <a:rPr sz="2000" spc="-4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type</a:t>
            </a:r>
            <a:r>
              <a:rPr sz="2000" spc="-4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of</a:t>
            </a:r>
            <a:r>
              <a:rPr sz="2000" spc="-3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value</a:t>
            </a:r>
            <a:r>
              <a:rPr sz="2000" spc="-3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a</a:t>
            </a:r>
            <a:r>
              <a:rPr sz="2000" spc="-4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variable</a:t>
            </a:r>
            <a:r>
              <a:rPr sz="2000" spc="-2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can</a:t>
            </a:r>
            <a:r>
              <a:rPr sz="2000" spc="-30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hold.</a:t>
            </a:r>
            <a:endParaRPr sz="20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830"/>
              </a:spcBef>
            </a:pPr>
            <a:endParaRPr sz="2000">
              <a:latin typeface="Carlito"/>
              <a:cs typeface="Carlito"/>
            </a:endParaRPr>
          </a:p>
          <a:p>
            <a:pPr marL="12700" marR="191770">
              <a:lnSpc>
                <a:spcPct val="114999"/>
              </a:lnSpc>
            </a:pPr>
            <a:r>
              <a:rPr sz="2000" dirty="0">
                <a:latin typeface="Carlito"/>
                <a:cs typeface="Carlito"/>
              </a:rPr>
              <a:t>Mathematical,</a:t>
            </a:r>
            <a:r>
              <a:rPr sz="2000" spc="-5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logical,</a:t>
            </a:r>
            <a:r>
              <a:rPr sz="2000" spc="-6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and</a:t>
            </a:r>
            <a:r>
              <a:rPr sz="2000" spc="-6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relational</a:t>
            </a:r>
            <a:r>
              <a:rPr sz="2000" spc="-50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operations </a:t>
            </a:r>
            <a:r>
              <a:rPr sz="2000" dirty="0">
                <a:latin typeface="Carlito"/>
                <a:cs typeface="Carlito"/>
              </a:rPr>
              <a:t>can</a:t>
            </a:r>
            <a:r>
              <a:rPr sz="2000" spc="-3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be</a:t>
            </a:r>
            <a:r>
              <a:rPr sz="2000" spc="-4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utilized</a:t>
            </a:r>
            <a:r>
              <a:rPr sz="2000" spc="-2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on</a:t>
            </a:r>
            <a:r>
              <a:rPr sz="2000" spc="-4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the</a:t>
            </a:r>
            <a:r>
              <a:rPr sz="2000" spc="-3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created</a:t>
            </a:r>
            <a:r>
              <a:rPr sz="2000" spc="-30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variable.</a:t>
            </a:r>
            <a:endParaRPr sz="20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325"/>
              </a:spcBef>
            </a:pP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114999"/>
              </a:lnSpc>
            </a:pPr>
            <a:r>
              <a:rPr sz="2000" dirty="0">
                <a:latin typeface="Carlito"/>
                <a:cs typeface="Carlito"/>
              </a:rPr>
              <a:t>In</a:t>
            </a:r>
            <a:r>
              <a:rPr sz="2000" spc="-4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clearer</a:t>
            </a:r>
            <a:r>
              <a:rPr sz="2000" spc="-1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terms,</a:t>
            </a:r>
            <a:r>
              <a:rPr sz="2000" spc="-2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a</a:t>
            </a:r>
            <a:r>
              <a:rPr sz="2000" spc="-3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data</a:t>
            </a:r>
            <a:r>
              <a:rPr sz="2000" spc="-3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type</a:t>
            </a:r>
            <a:r>
              <a:rPr sz="2000" spc="-4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defines</a:t>
            </a:r>
            <a:r>
              <a:rPr sz="2000" spc="-2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the</a:t>
            </a:r>
            <a:r>
              <a:rPr sz="2000" spc="-3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kind</a:t>
            </a:r>
            <a:r>
              <a:rPr sz="2000" spc="-35" dirty="0">
                <a:latin typeface="Carlito"/>
                <a:cs typeface="Carlito"/>
              </a:rPr>
              <a:t> </a:t>
            </a:r>
            <a:r>
              <a:rPr sz="2000" spc="-25" dirty="0">
                <a:latin typeface="Carlito"/>
                <a:cs typeface="Carlito"/>
              </a:rPr>
              <a:t>of </a:t>
            </a:r>
            <a:r>
              <a:rPr sz="2000" dirty="0">
                <a:latin typeface="Carlito"/>
                <a:cs typeface="Carlito"/>
              </a:rPr>
              <a:t>operations</a:t>
            </a:r>
            <a:r>
              <a:rPr sz="2000" spc="-3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that</a:t>
            </a:r>
            <a:r>
              <a:rPr sz="2000" spc="-3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can</a:t>
            </a:r>
            <a:r>
              <a:rPr sz="2000" spc="-4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be</a:t>
            </a:r>
            <a:r>
              <a:rPr sz="2000" spc="-40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performed</a:t>
            </a:r>
            <a:r>
              <a:rPr sz="2000" spc="-3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upon</a:t>
            </a:r>
            <a:r>
              <a:rPr sz="2000" spc="-50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variables.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60" dirty="0"/>
              <a:t>Creating</a:t>
            </a:r>
            <a:r>
              <a:rPr spc="-210" dirty="0"/>
              <a:t> </a:t>
            </a:r>
            <a:r>
              <a:rPr dirty="0"/>
              <a:t>a</a:t>
            </a:r>
            <a:r>
              <a:rPr spc="-155" dirty="0"/>
              <a:t> </a:t>
            </a:r>
            <a:r>
              <a:rPr spc="-125" dirty="0"/>
              <a:t>Variable</a:t>
            </a:r>
            <a:r>
              <a:rPr spc="-105" dirty="0"/>
              <a:t> </a:t>
            </a:r>
            <a:r>
              <a:rPr spc="-10" dirty="0"/>
              <a:t>Using</a:t>
            </a:r>
            <a:r>
              <a:rPr spc="-114" dirty="0"/>
              <a:t> </a:t>
            </a:r>
            <a:r>
              <a:rPr spc="-80" dirty="0"/>
              <a:t>the</a:t>
            </a:r>
            <a:r>
              <a:rPr spc="-90" dirty="0"/>
              <a:t> </a:t>
            </a:r>
            <a:r>
              <a:rPr dirty="0">
                <a:latin typeface="Courier New"/>
                <a:cs typeface="Courier New"/>
              </a:rPr>
              <a:t>dynamic</a:t>
            </a:r>
            <a:r>
              <a:rPr spc="-1645" dirty="0">
                <a:latin typeface="Courier New"/>
                <a:cs typeface="Courier New"/>
              </a:rPr>
              <a:t> </a:t>
            </a:r>
            <a:r>
              <a:rPr spc="-10" dirty="0"/>
              <a:t>Keyword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06094" y="1694161"/>
            <a:ext cx="9403080" cy="857250"/>
          </a:xfrm>
          <a:prstGeom prst="rect">
            <a:avLst/>
          </a:prstGeom>
        </p:spPr>
        <p:txBody>
          <a:bodyPr vert="horz" wrap="square" lIns="0" tIns="107314" rIns="0" bIns="0" rtlCol="0">
            <a:spAutoFit/>
          </a:bodyPr>
          <a:lstStyle/>
          <a:p>
            <a:pPr marL="380365" indent="-367665">
              <a:lnSpc>
                <a:spcPct val="100000"/>
              </a:lnSpc>
              <a:spcBef>
                <a:spcPts val="844"/>
              </a:spcBef>
              <a:buSzPct val="107500"/>
              <a:buFont typeface="Arial"/>
              <a:buChar char="●"/>
              <a:tabLst>
                <a:tab pos="380365" algn="l"/>
              </a:tabLst>
            </a:pPr>
            <a:r>
              <a:rPr sz="2000" dirty="0">
                <a:latin typeface="Carlito"/>
                <a:cs typeface="Carlito"/>
              </a:rPr>
              <a:t>Variables</a:t>
            </a:r>
            <a:r>
              <a:rPr sz="2000" spc="-4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declared</a:t>
            </a:r>
            <a:r>
              <a:rPr sz="2000" spc="-1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using</a:t>
            </a:r>
            <a:r>
              <a:rPr sz="2000" spc="-2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the</a:t>
            </a:r>
            <a:r>
              <a:rPr sz="2000" spc="-20" dirty="0">
                <a:latin typeface="Carlito"/>
                <a:cs typeface="Carlito"/>
              </a:rPr>
              <a:t> </a:t>
            </a:r>
            <a:r>
              <a:rPr sz="2000" spc="-10" dirty="0">
                <a:latin typeface="Courier New"/>
                <a:cs typeface="Courier New"/>
              </a:rPr>
              <a:t>dynamic</a:t>
            </a:r>
            <a:r>
              <a:rPr sz="2000" spc="-755" dirty="0">
                <a:latin typeface="Courier New"/>
                <a:cs typeface="Courier New"/>
              </a:rPr>
              <a:t> </a:t>
            </a:r>
            <a:r>
              <a:rPr sz="2000" dirty="0">
                <a:latin typeface="Carlito"/>
                <a:cs typeface="Carlito"/>
              </a:rPr>
              <a:t>keyword</a:t>
            </a:r>
            <a:r>
              <a:rPr sz="2000" spc="-3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do</a:t>
            </a:r>
            <a:r>
              <a:rPr sz="2000" spc="-3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not</a:t>
            </a:r>
            <a:r>
              <a:rPr sz="2000" spc="-3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have</a:t>
            </a:r>
            <a:r>
              <a:rPr sz="2000" spc="-3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any</a:t>
            </a:r>
            <a:r>
              <a:rPr sz="2000" spc="-30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predefined </a:t>
            </a:r>
            <a:r>
              <a:rPr sz="2000" dirty="0">
                <a:latin typeface="Carlito"/>
                <a:cs typeface="Carlito"/>
              </a:rPr>
              <a:t>data</a:t>
            </a:r>
            <a:r>
              <a:rPr sz="2000" spc="-30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type.</a:t>
            </a:r>
            <a:endParaRPr sz="2000">
              <a:latin typeface="Carlito"/>
              <a:cs typeface="Carlito"/>
            </a:endParaRPr>
          </a:p>
          <a:p>
            <a:pPr marL="380365" indent="-367665">
              <a:lnSpc>
                <a:spcPct val="100000"/>
              </a:lnSpc>
              <a:spcBef>
                <a:spcPts val="969"/>
              </a:spcBef>
              <a:buSzPct val="107500"/>
              <a:buFont typeface="Arial"/>
              <a:buChar char="●"/>
              <a:tabLst>
                <a:tab pos="380365" algn="l"/>
              </a:tabLst>
            </a:pPr>
            <a:r>
              <a:rPr sz="2000" dirty="0">
                <a:latin typeface="Carlito"/>
                <a:cs typeface="Carlito"/>
              </a:rPr>
              <a:t>The</a:t>
            </a:r>
            <a:r>
              <a:rPr sz="2000" spc="-4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assigned</a:t>
            </a:r>
            <a:r>
              <a:rPr sz="2000" spc="-3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value</a:t>
            </a:r>
            <a:r>
              <a:rPr sz="2000" spc="-4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for</a:t>
            </a:r>
            <a:r>
              <a:rPr sz="2000" spc="-4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a</a:t>
            </a:r>
            <a:r>
              <a:rPr sz="2000" spc="-4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dynamic</a:t>
            </a:r>
            <a:r>
              <a:rPr sz="2000" spc="-4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variable</a:t>
            </a:r>
            <a:r>
              <a:rPr sz="2000" spc="-2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can</a:t>
            </a:r>
            <a:r>
              <a:rPr sz="2000" spc="-4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be</a:t>
            </a:r>
            <a:r>
              <a:rPr sz="2000" spc="-4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modified</a:t>
            </a:r>
            <a:r>
              <a:rPr sz="2000" spc="-3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or</a:t>
            </a:r>
            <a:r>
              <a:rPr sz="2000" spc="-4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altered</a:t>
            </a:r>
            <a:r>
              <a:rPr sz="2000" spc="-3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at</a:t>
            </a:r>
            <a:r>
              <a:rPr sz="2000" spc="-3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any</a:t>
            </a:r>
            <a:r>
              <a:rPr sz="2000" spc="-45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juncture.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38200" y="3313938"/>
            <a:ext cx="4853940" cy="2994660"/>
          </a:xfrm>
          <a:custGeom>
            <a:avLst/>
            <a:gdLst/>
            <a:ahLst/>
            <a:cxnLst/>
            <a:rect l="l" t="t" r="r" b="b"/>
            <a:pathLst>
              <a:path w="4853940" h="2994660">
                <a:moveTo>
                  <a:pt x="4354830" y="0"/>
                </a:moveTo>
                <a:lnTo>
                  <a:pt x="499109" y="0"/>
                </a:lnTo>
                <a:lnTo>
                  <a:pt x="451043" y="2285"/>
                </a:lnTo>
                <a:lnTo>
                  <a:pt x="404270" y="9001"/>
                </a:lnTo>
                <a:lnTo>
                  <a:pt x="358998" y="19940"/>
                </a:lnTo>
                <a:lnTo>
                  <a:pt x="315436" y="34891"/>
                </a:lnTo>
                <a:lnTo>
                  <a:pt x="273795" y="53644"/>
                </a:lnTo>
                <a:lnTo>
                  <a:pt x="234282" y="75992"/>
                </a:lnTo>
                <a:lnTo>
                  <a:pt x="197108" y="101723"/>
                </a:lnTo>
                <a:lnTo>
                  <a:pt x="162482" y="130630"/>
                </a:lnTo>
                <a:lnTo>
                  <a:pt x="130612" y="162502"/>
                </a:lnTo>
                <a:lnTo>
                  <a:pt x="101708" y="197130"/>
                </a:lnTo>
                <a:lnTo>
                  <a:pt x="75979" y="234305"/>
                </a:lnTo>
                <a:lnTo>
                  <a:pt x="53635" y="273817"/>
                </a:lnTo>
                <a:lnTo>
                  <a:pt x="34884" y="315457"/>
                </a:lnTo>
                <a:lnTo>
                  <a:pt x="19936" y="359016"/>
                </a:lnTo>
                <a:lnTo>
                  <a:pt x="9000" y="404284"/>
                </a:lnTo>
                <a:lnTo>
                  <a:pt x="2284" y="451051"/>
                </a:lnTo>
                <a:lnTo>
                  <a:pt x="0" y="499110"/>
                </a:lnTo>
                <a:lnTo>
                  <a:pt x="0" y="2495537"/>
                </a:lnTo>
                <a:lnTo>
                  <a:pt x="2284" y="2543605"/>
                </a:lnTo>
                <a:lnTo>
                  <a:pt x="9000" y="2590381"/>
                </a:lnTo>
                <a:lnTo>
                  <a:pt x="19936" y="2635654"/>
                </a:lnTo>
                <a:lnTo>
                  <a:pt x="34884" y="2679217"/>
                </a:lnTo>
                <a:lnTo>
                  <a:pt x="53635" y="2720860"/>
                </a:lnTo>
                <a:lnTo>
                  <a:pt x="75979" y="2760373"/>
                </a:lnTo>
                <a:lnTo>
                  <a:pt x="101708" y="2797548"/>
                </a:lnTo>
                <a:lnTo>
                  <a:pt x="130612" y="2832175"/>
                </a:lnTo>
                <a:lnTo>
                  <a:pt x="162482" y="2864046"/>
                </a:lnTo>
                <a:lnTo>
                  <a:pt x="197108" y="2892950"/>
                </a:lnTo>
                <a:lnTo>
                  <a:pt x="234282" y="2918679"/>
                </a:lnTo>
                <a:lnTo>
                  <a:pt x="273795" y="2941024"/>
                </a:lnTo>
                <a:lnTo>
                  <a:pt x="315436" y="2959775"/>
                </a:lnTo>
                <a:lnTo>
                  <a:pt x="358998" y="2974723"/>
                </a:lnTo>
                <a:lnTo>
                  <a:pt x="404270" y="2985659"/>
                </a:lnTo>
                <a:lnTo>
                  <a:pt x="451043" y="2992375"/>
                </a:lnTo>
                <a:lnTo>
                  <a:pt x="499109" y="2994660"/>
                </a:lnTo>
                <a:lnTo>
                  <a:pt x="4354830" y="2994660"/>
                </a:lnTo>
                <a:lnTo>
                  <a:pt x="4402888" y="2992375"/>
                </a:lnTo>
                <a:lnTo>
                  <a:pt x="4449655" y="2985659"/>
                </a:lnTo>
                <a:lnTo>
                  <a:pt x="4494923" y="2974723"/>
                </a:lnTo>
                <a:lnTo>
                  <a:pt x="4538482" y="2959775"/>
                </a:lnTo>
                <a:lnTo>
                  <a:pt x="4580122" y="2941024"/>
                </a:lnTo>
                <a:lnTo>
                  <a:pt x="4619634" y="2918679"/>
                </a:lnTo>
                <a:lnTo>
                  <a:pt x="4656809" y="2892950"/>
                </a:lnTo>
                <a:lnTo>
                  <a:pt x="4691437" y="2864046"/>
                </a:lnTo>
                <a:lnTo>
                  <a:pt x="4723309" y="2832175"/>
                </a:lnTo>
                <a:lnTo>
                  <a:pt x="4752216" y="2797548"/>
                </a:lnTo>
                <a:lnTo>
                  <a:pt x="4777947" y="2760373"/>
                </a:lnTo>
                <a:lnTo>
                  <a:pt x="4800295" y="2720860"/>
                </a:lnTo>
                <a:lnTo>
                  <a:pt x="4819048" y="2679217"/>
                </a:lnTo>
                <a:lnTo>
                  <a:pt x="4833999" y="2635654"/>
                </a:lnTo>
                <a:lnTo>
                  <a:pt x="4844938" y="2590381"/>
                </a:lnTo>
                <a:lnTo>
                  <a:pt x="4851654" y="2543605"/>
                </a:lnTo>
                <a:lnTo>
                  <a:pt x="4853940" y="2495537"/>
                </a:lnTo>
                <a:lnTo>
                  <a:pt x="4853940" y="499110"/>
                </a:lnTo>
                <a:lnTo>
                  <a:pt x="4851654" y="451051"/>
                </a:lnTo>
                <a:lnTo>
                  <a:pt x="4844938" y="404284"/>
                </a:lnTo>
                <a:lnTo>
                  <a:pt x="4833999" y="359016"/>
                </a:lnTo>
                <a:lnTo>
                  <a:pt x="4819048" y="315457"/>
                </a:lnTo>
                <a:lnTo>
                  <a:pt x="4800295" y="273817"/>
                </a:lnTo>
                <a:lnTo>
                  <a:pt x="4777947" y="234305"/>
                </a:lnTo>
                <a:lnTo>
                  <a:pt x="4752216" y="197130"/>
                </a:lnTo>
                <a:lnTo>
                  <a:pt x="4723309" y="162502"/>
                </a:lnTo>
                <a:lnTo>
                  <a:pt x="4691437" y="130630"/>
                </a:lnTo>
                <a:lnTo>
                  <a:pt x="4656809" y="101723"/>
                </a:lnTo>
                <a:lnTo>
                  <a:pt x="4619634" y="75992"/>
                </a:lnTo>
                <a:lnTo>
                  <a:pt x="4580122" y="53644"/>
                </a:lnTo>
                <a:lnTo>
                  <a:pt x="4538482" y="34891"/>
                </a:lnTo>
                <a:lnTo>
                  <a:pt x="4494923" y="19940"/>
                </a:lnTo>
                <a:lnTo>
                  <a:pt x="4449655" y="9001"/>
                </a:lnTo>
                <a:lnTo>
                  <a:pt x="4402888" y="2285"/>
                </a:lnTo>
                <a:lnTo>
                  <a:pt x="4354830" y="0"/>
                </a:lnTo>
                <a:close/>
              </a:path>
            </a:pathLst>
          </a:custGeom>
          <a:solidFill>
            <a:srgbClr val="CFE1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063244" y="3354531"/>
            <a:ext cx="3835400" cy="727710"/>
          </a:xfrm>
          <a:prstGeom prst="rect">
            <a:avLst/>
          </a:prstGeom>
        </p:spPr>
        <p:txBody>
          <a:bodyPr vert="horz" wrap="square" lIns="0" tIns="5905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64"/>
              </a:spcBef>
            </a:pPr>
            <a:r>
              <a:rPr sz="2000" b="1" dirty="0">
                <a:latin typeface="Courier New"/>
                <a:cs typeface="Courier New"/>
              </a:rPr>
              <a:t>void</a:t>
            </a:r>
            <a:r>
              <a:rPr sz="2000" b="1" spc="-20" dirty="0">
                <a:latin typeface="Courier New"/>
                <a:cs typeface="Courier New"/>
              </a:rPr>
              <a:t> </a:t>
            </a:r>
            <a:r>
              <a:rPr sz="2000" b="1" spc="-10" dirty="0">
                <a:latin typeface="Courier New"/>
                <a:cs typeface="Courier New"/>
              </a:rPr>
              <a:t>main(){</a:t>
            </a:r>
            <a:endParaRPr sz="2000">
              <a:latin typeface="Courier New"/>
              <a:cs typeface="Courier New"/>
            </a:endParaRPr>
          </a:p>
          <a:p>
            <a:pPr marL="317500">
              <a:lnSpc>
                <a:spcPct val="100000"/>
              </a:lnSpc>
              <a:spcBef>
                <a:spcPts val="360"/>
              </a:spcBef>
            </a:pPr>
            <a:r>
              <a:rPr sz="2000" b="1" dirty="0">
                <a:latin typeface="Courier New"/>
                <a:cs typeface="Courier New"/>
              </a:rPr>
              <a:t>dynamic</a:t>
            </a:r>
            <a:r>
              <a:rPr sz="2000" b="1" spc="-50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name</a:t>
            </a:r>
            <a:r>
              <a:rPr sz="2000" b="1" spc="-50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=</a:t>
            </a:r>
            <a:r>
              <a:rPr sz="2000" b="1" spc="-45" dirty="0">
                <a:latin typeface="Courier New"/>
                <a:cs typeface="Courier New"/>
              </a:rPr>
              <a:t> </a:t>
            </a:r>
            <a:r>
              <a:rPr sz="2000" b="1" spc="-10" dirty="0">
                <a:latin typeface="Courier New"/>
                <a:cs typeface="Courier New"/>
              </a:rPr>
              <a:t>‘rubel’;</a:t>
            </a:r>
            <a:endParaRPr sz="2000">
              <a:latin typeface="Courier New"/>
              <a:cs typeface="Courier New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348994" y="4157551"/>
          <a:ext cx="3416300" cy="6375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74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7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8770">
                <a:tc>
                  <a:txBody>
                    <a:bodyPr/>
                    <a:lstStyle/>
                    <a:p>
                      <a:pPr marL="31750">
                        <a:lnSpc>
                          <a:spcPts val="2065"/>
                        </a:lnSpc>
                      </a:pPr>
                      <a:r>
                        <a:rPr sz="2000" b="1" spc="-10" dirty="0">
                          <a:latin typeface="Courier New"/>
                          <a:cs typeface="Courier New"/>
                        </a:rPr>
                        <a:t>dynamic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65"/>
                        </a:lnSpc>
                      </a:pPr>
                      <a:r>
                        <a:rPr sz="2000" b="1" spc="-10" dirty="0">
                          <a:latin typeface="Courier New"/>
                          <a:cs typeface="Courier New"/>
                        </a:rPr>
                        <a:t>number1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65"/>
                        </a:lnSpc>
                      </a:pPr>
                      <a:r>
                        <a:rPr sz="2000" b="1" spc="-50" dirty="0">
                          <a:latin typeface="Courier New"/>
                          <a:cs typeface="Courier New"/>
                        </a:rPr>
                        <a:t>=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ts val="2065"/>
                        </a:lnSpc>
                      </a:pPr>
                      <a:r>
                        <a:rPr sz="2000" b="1" spc="-25" dirty="0">
                          <a:latin typeface="Courier New"/>
                          <a:cs typeface="Courier New"/>
                        </a:rPr>
                        <a:t>10;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8770">
                <a:tc>
                  <a:txBody>
                    <a:bodyPr/>
                    <a:lstStyle/>
                    <a:p>
                      <a:pPr marL="31750">
                        <a:lnSpc>
                          <a:spcPts val="2310"/>
                        </a:lnSpc>
                      </a:pPr>
                      <a:r>
                        <a:rPr sz="2000" b="1" spc="-10" dirty="0">
                          <a:latin typeface="Courier New"/>
                          <a:cs typeface="Courier New"/>
                        </a:rPr>
                        <a:t>dynamic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10"/>
                        </a:lnSpc>
                      </a:pPr>
                      <a:r>
                        <a:rPr sz="2000" b="1" spc="-10" dirty="0">
                          <a:latin typeface="Courier New"/>
                          <a:cs typeface="Courier New"/>
                        </a:rPr>
                        <a:t>number2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10"/>
                        </a:lnSpc>
                      </a:pPr>
                      <a:r>
                        <a:rPr sz="2000" b="1" spc="-50" dirty="0">
                          <a:latin typeface="Courier New"/>
                          <a:cs typeface="Courier New"/>
                        </a:rPr>
                        <a:t>=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ts val="2310"/>
                        </a:lnSpc>
                      </a:pPr>
                      <a:r>
                        <a:rPr sz="2000" b="1" spc="-20" dirty="0">
                          <a:latin typeface="Courier New"/>
                          <a:cs typeface="Courier New"/>
                        </a:rPr>
                        <a:t>5.5;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1368044" y="4757368"/>
            <a:ext cx="2311400" cy="1076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sz="2000" b="1" spc="-10" dirty="0">
                <a:latin typeface="Courier New"/>
                <a:cs typeface="Courier New"/>
              </a:rPr>
              <a:t>print(name); print(number1); print(number2);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63244" y="5854953"/>
            <a:ext cx="1778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0" dirty="0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886450" y="3313938"/>
            <a:ext cx="5467350" cy="2994660"/>
          </a:xfrm>
          <a:custGeom>
            <a:avLst/>
            <a:gdLst/>
            <a:ahLst/>
            <a:cxnLst/>
            <a:rect l="l" t="t" r="r" b="b"/>
            <a:pathLst>
              <a:path w="5467350" h="2994660">
                <a:moveTo>
                  <a:pt x="4968240" y="0"/>
                </a:moveTo>
                <a:lnTo>
                  <a:pt x="499110" y="0"/>
                </a:lnTo>
                <a:lnTo>
                  <a:pt x="451051" y="2285"/>
                </a:lnTo>
                <a:lnTo>
                  <a:pt x="404284" y="9001"/>
                </a:lnTo>
                <a:lnTo>
                  <a:pt x="359016" y="19940"/>
                </a:lnTo>
                <a:lnTo>
                  <a:pt x="315457" y="34891"/>
                </a:lnTo>
                <a:lnTo>
                  <a:pt x="273817" y="53644"/>
                </a:lnTo>
                <a:lnTo>
                  <a:pt x="234305" y="75992"/>
                </a:lnTo>
                <a:lnTo>
                  <a:pt x="197130" y="101723"/>
                </a:lnTo>
                <a:lnTo>
                  <a:pt x="162502" y="130630"/>
                </a:lnTo>
                <a:lnTo>
                  <a:pt x="130630" y="162502"/>
                </a:lnTo>
                <a:lnTo>
                  <a:pt x="101723" y="197130"/>
                </a:lnTo>
                <a:lnTo>
                  <a:pt x="75992" y="234305"/>
                </a:lnTo>
                <a:lnTo>
                  <a:pt x="53644" y="273817"/>
                </a:lnTo>
                <a:lnTo>
                  <a:pt x="34891" y="315457"/>
                </a:lnTo>
                <a:lnTo>
                  <a:pt x="19940" y="359016"/>
                </a:lnTo>
                <a:lnTo>
                  <a:pt x="9001" y="404284"/>
                </a:lnTo>
                <a:lnTo>
                  <a:pt x="2285" y="451051"/>
                </a:lnTo>
                <a:lnTo>
                  <a:pt x="0" y="499110"/>
                </a:lnTo>
                <a:lnTo>
                  <a:pt x="0" y="2495537"/>
                </a:lnTo>
                <a:lnTo>
                  <a:pt x="2285" y="2543605"/>
                </a:lnTo>
                <a:lnTo>
                  <a:pt x="9001" y="2590381"/>
                </a:lnTo>
                <a:lnTo>
                  <a:pt x="19940" y="2635654"/>
                </a:lnTo>
                <a:lnTo>
                  <a:pt x="34891" y="2679217"/>
                </a:lnTo>
                <a:lnTo>
                  <a:pt x="53644" y="2720860"/>
                </a:lnTo>
                <a:lnTo>
                  <a:pt x="75992" y="2760373"/>
                </a:lnTo>
                <a:lnTo>
                  <a:pt x="101723" y="2797548"/>
                </a:lnTo>
                <a:lnTo>
                  <a:pt x="130630" y="2832175"/>
                </a:lnTo>
                <a:lnTo>
                  <a:pt x="162502" y="2864046"/>
                </a:lnTo>
                <a:lnTo>
                  <a:pt x="197130" y="2892950"/>
                </a:lnTo>
                <a:lnTo>
                  <a:pt x="234305" y="2918679"/>
                </a:lnTo>
                <a:lnTo>
                  <a:pt x="273817" y="2941024"/>
                </a:lnTo>
                <a:lnTo>
                  <a:pt x="315457" y="2959775"/>
                </a:lnTo>
                <a:lnTo>
                  <a:pt x="359016" y="2974723"/>
                </a:lnTo>
                <a:lnTo>
                  <a:pt x="404284" y="2985659"/>
                </a:lnTo>
                <a:lnTo>
                  <a:pt x="451051" y="2992375"/>
                </a:lnTo>
                <a:lnTo>
                  <a:pt x="499110" y="2994660"/>
                </a:lnTo>
                <a:lnTo>
                  <a:pt x="4968240" y="2994660"/>
                </a:lnTo>
                <a:lnTo>
                  <a:pt x="5016298" y="2992375"/>
                </a:lnTo>
                <a:lnTo>
                  <a:pt x="5063065" y="2985659"/>
                </a:lnTo>
                <a:lnTo>
                  <a:pt x="5108333" y="2974723"/>
                </a:lnTo>
                <a:lnTo>
                  <a:pt x="5151892" y="2959775"/>
                </a:lnTo>
                <a:lnTo>
                  <a:pt x="5193532" y="2941024"/>
                </a:lnTo>
                <a:lnTo>
                  <a:pt x="5233044" y="2918679"/>
                </a:lnTo>
                <a:lnTo>
                  <a:pt x="5270219" y="2892950"/>
                </a:lnTo>
                <a:lnTo>
                  <a:pt x="5304847" y="2864046"/>
                </a:lnTo>
                <a:lnTo>
                  <a:pt x="5336719" y="2832175"/>
                </a:lnTo>
                <a:lnTo>
                  <a:pt x="5365626" y="2797548"/>
                </a:lnTo>
                <a:lnTo>
                  <a:pt x="5391357" y="2760373"/>
                </a:lnTo>
                <a:lnTo>
                  <a:pt x="5413705" y="2720860"/>
                </a:lnTo>
                <a:lnTo>
                  <a:pt x="5432458" y="2679217"/>
                </a:lnTo>
                <a:lnTo>
                  <a:pt x="5447409" y="2635654"/>
                </a:lnTo>
                <a:lnTo>
                  <a:pt x="5458348" y="2590381"/>
                </a:lnTo>
                <a:lnTo>
                  <a:pt x="5465064" y="2543605"/>
                </a:lnTo>
                <a:lnTo>
                  <a:pt x="5467350" y="2495537"/>
                </a:lnTo>
                <a:lnTo>
                  <a:pt x="5467350" y="499110"/>
                </a:lnTo>
                <a:lnTo>
                  <a:pt x="5465064" y="451051"/>
                </a:lnTo>
                <a:lnTo>
                  <a:pt x="5458348" y="404284"/>
                </a:lnTo>
                <a:lnTo>
                  <a:pt x="5447409" y="359016"/>
                </a:lnTo>
                <a:lnTo>
                  <a:pt x="5432458" y="315457"/>
                </a:lnTo>
                <a:lnTo>
                  <a:pt x="5413705" y="273817"/>
                </a:lnTo>
                <a:lnTo>
                  <a:pt x="5391357" y="234305"/>
                </a:lnTo>
                <a:lnTo>
                  <a:pt x="5365626" y="197130"/>
                </a:lnTo>
                <a:lnTo>
                  <a:pt x="5336719" y="162502"/>
                </a:lnTo>
                <a:lnTo>
                  <a:pt x="5304847" y="130630"/>
                </a:lnTo>
                <a:lnTo>
                  <a:pt x="5270219" y="101723"/>
                </a:lnTo>
                <a:lnTo>
                  <a:pt x="5233044" y="75992"/>
                </a:lnTo>
                <a:lnTo>
                  <a:pt x="5193532" y="53644"/>
                </a:lnTo>
                <a:lnTo>
                  <a:pt x="5151892" y="34891"/>
                </a:lnTo>
                <a:lnTo>
                  <a:pt x="5108333" y="19940"/>
                </a:lnTo>
                <a:lnTo>
                  <a:pt x="5063065" y="9001"/>
                </a:lnTo>
                <a:lnTo>
                  <a:pt x="5016298" y="2285"/>
                </a:lnTo>
                <a:lnTo>
                  <a:pt x="4968240" y="0"/>
                </a:lnTo>
                <a:close/>
              </a:path>
            </a:pathLst>
          </a:custGeom>
          <a:solidFill>
            <a:srgbClr val="D7E7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112002" y="3530549"/>
            <a:ext cx="4445635" cy="247904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sz="2000" b="1" dirty="0">
                <a:latin typeface="Courier New"/>
                <a:cs typeface="Courier New"/>
              </a:rPr>
              <a:t>void</a:t>
            </a:r>
            <a:r>
              <a:rPr sz="2000" b="1" spc="-50" dirty="0">
                <a:latin typeface="Courier New"/>
                <a:cs typeface="Courier New"/>
              </a:rPr>
              <a:t> </a:t>
            </a:r>
            <a:r>
              <a:rPr sz="2000" b="1" spc="-10" dirty="0">
                <a:latin typeface="Courier New"/>
                <a:cs typeface="Courier New"/>
              </a:rPr>
              <a:t>main(){</a:t>
            </a:r>
            <a:endParaRPr sz="2000">
              <a:latin typeface="Courier New"/>
              <a:cs typeface="Courier New"/>
            </a:endParaRPr>
          </a:p>
          <a:p>
            <a:pPr marL="12700" marR="157480" indent="304800">
              <a:lnSpc>
                <a:spcPct val="114999"/>
              </a:lnSpc>
            </a:pPr>
            <a:r>
              <a:rPr sz="2000" b="1" dirty="0">
                <a:latin typeface="Courier New"/>
                <a:cs typeface="Courier New"/>
              </a:rPr>
              <a:t>dynamic</a:t>
            </a:r>
            <a:r>
              <a:rPr sz="2000" b="1" spc="-140" dirty="0">
                <a:latin typeface="Courier New"/>
                <a:cs typeface="Courier New"/>
              </a:rPr>
              <a:t> </a:t>
            </a:r>
            <a:r>
              <a:rPr sz="2000" b="1" dirty="0">
                <a:solidFill>
                  <a:srgbClr val="351C75"/>
                </a:solidFill>
                <a:latin typeface="Courier New"/>
                <a:cs typeface="Courier New"/>
              </a:rPr>
              <a:t>changingdatatype</a:t>
            </a:r>
            <a:r>
              <a:rPr sz="2000" b="1" spc="-140" dirty="0">
                <a:solidFill>
                  <a:srgbClr val="351C75"/>
                </a:solidFill>
                <a:latin typeface="Courier New"/>
                <a:cs typeface="Courier New"/>
              </a:rPr>
              <a:t> </a:t>
            </a:r>
            <a:r>
              <a:rPr sz="2000" b="1" spc="-50" dirty="0">
                <a:latin typeface="Courier New"/>
                <a:cs typeface="Courier New"/>
              </a:rPr>
              <a:t>= </a:t>
            </a:r>
            <a:r>
              <a:rPr sz="2000" b="1" spc="-20" dirty="0">
                <a:latin typeface="Courier New"/>
                <a:cs typeface="Courier New"/>
              </a:rPr>
              <a:t>5.5;</a:t>
            </a:r>
            <a:endParaRPr sz="2000">
              <a:latin typeface="Courier New"/>
              <a:cs typeface="Courier New"/>
            </a:endParaRPr>
          </a:p>
          <a:p>
            <a:pPr marL="317500" marR="5080">
              <a:lnSpc>
                <a:spcPct val="114999"/>
              </a:lnSpc>
            </a:pPr>
            <a:r>
              <a:rPr sz="2000" b="1" spc="-10" dirty="0">
                <a:latin typeface="Courier New"/>
                <a:cs typeface="Courier New"/>
              </a:rPr>
              <a:t>print(</a:t>
            </a:r>
            <a:r>
              <a:rPr sz="2000" b="1" spc="-10" dirty="0">
                <a:solidFill>
                  <a:srgbClr val="351C75"/>
                </a:solidFill>
                <a:latin typeface="Courier New"/>
                <a:cs typeface="Courier New"/>
              </a:rPr>
              <a:t>changingdatatype</a:t>
            </a:r>
            <a:r>
              <a:rPr sz="2000" b="1" spc="-10" dirty="0">
                <a:latin typeface="Courier New"/>
                <a:cs typeface="Courier New"/>
              </a:rPr>
              <a:t>); </a:t>
            </a:r>
            <a:r>
              <a:rPr sz="2000" b="1" dirty="0">
                <a:solidFill>
                  <a:srgbClr val="351C75"/>
                </a:solidFill>
                <a:latin typeface="Courier New"/>
                <a:cs typeface="Courier New"/>
              </a:rPr>
              <a:t>changingdatatype</a:t>
            </a:r>
            <a:r>
              <a:rPr sz="2000" b="1" spc="-105" dirty="0">
                <a:solidFill>
                  <a:srgbClr val="351C75"/>
                </a:solidFill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=</a:t>
            </a:r>
            <a:r>
              <a:rPr sz="2000" b="1" spc="-100" dirty="0">
                <a:latin typeface="Courier New"/>
                <a:cs typeface="Courier New"/>
              </a:rPr>
              <a:t> </a:t>
            </a:r>
            <a:r>
              <a:rPr sz="2000" b="1" spc="-10" dirty="0">
                <a:latin typeface="Courier New"/>
                <a:cs typeface="Courier New"/>
              </a:rPr>
              <a:t>‘jimmy’; print(</a:t>
            </a:r>
            <a:r>
              <a:rPr sz="2000" b="1" spc="-10" dirty="0">
                <a:solidFill>
                  <a:srgbClr val="351C75"/>
                </a:solidFill>
                <a:latin typeface="Courier New"/>
                <a:cs typeface="Courier New"/>
              </a:rPr>
              <a:t>changingdatatype</a:t>
            </a:r>
            <a:r>
              <a:rPr sz="2000" b="1" spc="-10" dirty="0">
                <a:latin typeface="Courier New"/>
                <a:cs typeface="Courier New"/>
              </a:rPr>
              <a:t>);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2000" b="1" spc="-50" dirty="0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53085">
              <a:lnSpc>
                <a:spcPct val="100000"/>
              </a:lnSpc>
              <a:spcBef>
                <a:spcPts val="95"/>
              </a:spcBef>
            </a:pPr>
            <a:r>
              <a:rPr spc="-60" dirty="0"/>
              <a:t>Creating</a:t>
            </a:r>
            <a:r>
              <a:rPr spc="-210" dirty="0"/>
              <a:t> </a:t>
            </a:r>
            <a:r>
              <a:rPr dirty="0"/>
              <a:t>a</a:t>
            </a:r>
            <a:r>
              <a:rPr spc="-155" dirty="0"/>
              <a:t> </a:t>
            </a:r>
            <a:r>
              <a:rPr spc="-125" dirty="0"/>
              <a:t>Variable</a:t>
            </a:r>
            <a:r>
              <a:rPr spc="-105" dirty="0"/>
              <a:t> </a:t>
            </a:r>
            <a:r>
              <a:rPr spc="-10" dirty="0"/>
              <a:t>Using</a:t>
            </a:r>
            <a:r>
              <a:rPr spc="-114" dirty="0"/>
              <a:t> </a:t>
            </a:r>
            <a:r>
              <a:rPr spc="-80" dirty="0"/>
              <a:t>the</a:t>
            </a:r>
            <a:r>
              <a:rPr spc="-90" dirty="0"/>
              <a:t> </a:t>
            </a:r>
            <a:r>
              <a:rPr dirty="0">
                <a:latin typeface="Courier New"/>
                <a:cs typeface="Courier New"/>
              </a:rPr>
              <a:t>final</a:t>
            </a:r>
            <a:r>
              <a:rPr spc="-1639" dirty="0">
                <a:latin typeface="Courier New"/>
                <a:cs typeface="Courier New"/>
              </a:rPr>
              <a:t> </a:t>
            </a:r>
            <a:r>
              <a:rPr spc="-10" dirty="0"/>
              <a:t>Keyword</a:t>
            </a:r>
          </a:p>
        </p:txBody>
      </p:sp>
      <p:sp>
        <p:nvSpPr>
          <p:cNvPr id="3" name="object 3"/>
          <p:cNvSpPr/>
          <p:nvPr/>
        </p:nvSpPr>
        <p:spPr>
          <a:xfrm>
            <a:off x="838200" y="1690877"/>
            <a:ext cx="10227310" cy="2603500"/>
          </a:xfrm>
          <a:custGeom>
            <a:avLst/>
            <a:gdLst/>
            <a:ahLst/>
            <a:cxnLst/>
            <a:rect l="l" t="t" r="r" b="b"/>
            <a:pathLst>
              <a:path w="10227310" h="2603500">
                <a:moveTo>
                  <a:pt x="10226802" y="0"/>
                </a:moveTo>
                <a:lnTo>
                  <a:pt x="0" y="0"/>
                </a:lnTo>
                <a:lnTo>
                  <a:pt x="0" y="2602992"/>
                </a:lnTo>
                <a:lnTo>
                  <a:pt x="10226802" y="2602992"/>
                </a:lnTo>
                <a:lnTo>
                  <a:pt x="10226802" y="0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06094" y="1660377"/>
            <a:ext cx="9418320" cy="2374900"/>
          </a:xfrm>
          <a:prstGeom prst="rect">
            <a:avLst/>
          </a:prstGeom>
        </p:spPr>
        <p:txBody>
          <a:bodyPr vert="horz" wrap="square" lIns="0" tIns="14732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160"/>
              </a:spcBef>
              <a:buFont typeface="Arial"/>
              <a:buChar char="•"/>
              <a:tabLst>
                <a:tab pos="354965" algn="l"/>
              </a:tabLst>
            </a:pPr>
            <a:r>
              <a:rPr sz="2200" dirty="0">
                <a:latin typeface="Carlito"/>
                <a:cs typeface="Carlito"/>
              </a:rPr>
              <a:t>The</a:t>
            </a:r>
            <a:r>
              <a:rPr sz="2200" spc="-35" dirty="0">
                <a:latin typeface="Carlito"/>
                <a:cs typeface="Carlito"/>
              </a:rPr>
              <a:t> </a:t>
            </a:r>
            <a:r>
              <a:rPr sz="2200" spc="-25" dirty="0">
                <a:latin typeface="Courier New"/>
                <a:cs typeface="Courier New"/>
              </a:rPr>
              <a:t>final</a:t>
            </a:r>
            <a:r>
              <a:rPr sz="2200" spc="-810" dirty="0">
                <a:latin typeface="Courier New"/>
                <a:cs typeface="Courier New"/>
              </a:rPr>
              <a:t> </a:t>
            </a:r>
            <a:r>
              <a:rPr sz="2200" dirty="0">
                <a:latin typeface="Carlito"/>
                <a:cs typeface="Carlito"/>
              </a:rPr>
              <a:t>keyword</a:t>
            </a:r>
            <a:r>
              <a:rPr sz="2200" spc="-20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is</a:t>
            </a:r>
            <a:r>
              <a:rPr sz="2200" spc="-15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utilized</a:t>
            </a:r>
            <a:r>
              <a:rPr sz="2200" spc="-35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for</a:t>
            </a:r>
            <a:r>
              <a:rPr sz="2200" spc="-15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the</a:t>
            </a:r>
            <a:r>
              <a:rPr sz="2200" spc="-15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creation</a:t>
            </a:r>
            <a:r>
              <a:rPr sz="2200" spc="-25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of</a:t>
            </a:r>
            <a:r>
              <a:rPr sz="2200" spc="-30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immutable</a:t>
            </a:r>
            <a:r>
              <a:rPr sz="2200" spc="-35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objects</a:t>
            </a:r>
            <a:r>
              <a:rPr sz="2200" spc="-25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in</a:t>
            </a:r>
            <a:r>
              <a:rPr sz="2200" spc="-25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Dart.</a:t>
            </a:r>
            <a:endParaRPr sz="2200">
              <a:latin typeface="Carlito"/>
              <a:cs typeface="Carlito"/>
            </a:endParaRPr>
          </a:p>
          <a:p>
            <a:pPr marL="355600" marR="5080" indent="-342900">
              <a:lnSpc>
                <a:spcPts val="3710"/>
              </a:lnSpc>
              <a:spcBef>
                <a:spcPts val="290"/>
              </a:spcBef>
              <a:buFont typeface="Arial"/>
              <a:buChar char="•"/>
              <a:tabLst>
                <a:tab pos="355600" algn="l"/>
              </a:tabLst>
            </a:pPr>
            <a:r>
              <a:rPr sz="2200" dirty="0">
                <a:latin typeface="Carlito"/>
                <a:cs typeface="Carlito"/>
              </a:rPr>
              <a:t>The</a:t>
            </a:r>
            <a:r>
              <a:rPr sz="2200" spc="-25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variable</a:t>
            </a:r>
            <a:r>
              <a:rPr sz="2200" spc="-30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with</a:t>
            </a:r>
            <a:r>
              <a:rPr sz="2200" spc="-20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the</a:t>
            </a:r>
            <a:r>
              <a:rPr sz="2200" spc="-10" dirty="0">
                <a:latin typeface="Carlito"/>
                <a:cs typeface="Carlito"/>
              </a:rPr>
              <a:t> </a:t>
            </a:r>
            <a:r>
              <a:rPr sz="2200" spc="-25" dirty="0">
                <a:latin typeface="Courier New"/>
                <a:cs typeface="Courier New"/>
              </a:rPr>
              <a:t>final</a:t>
            </a:r>
            <a:r>
              <a:rPr sz="2200" spc="-795" dirty="0">
                <a:latin typeface="Courier New"/>
                <a:cs typeface="Courier New"/>
              </a:rPr>
              <a:t> </a:t>
            </a:r>
            <a:r>
              <a:rPr sz="2200" dirty="0">
                <a:latin typeface="Carlito"/>
                <a:cs typeface="Carlito"/>
              </a:rPr>
              <a:t>keyword</a:t>
            </a:r>
            <a:r>
              <a:rPr sz="2200" spc="-20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is</a:t>
            </a:r>
            <a:r>
              <a:rPr sz="2200" spc="-20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utilized</a:t>
            </a:r>
            <a:r>
              <a:rPr sz="2200" spc="-35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when</a:t>
            </a:r>
            <a:r>
              <a:rPr sz="2200" spc="-20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the</a:t>
            </a:r>
            <a:r>
              <a:rPr sz="2200" spc="-10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user</a:t>
            </a:r>
            <a:r>
              <a:rPr sz="2200" spc="-20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wants</a:t>
            </a:r>
            <a:r>
              <a:rPr sz="2200" spc="-20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to</a:t>
            </a:r>
            <a:r>
              <a:rPr sz="2200" spc="-20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always </a:t>
            </a:r>
            <a:r>
              <a:rPr sz="2200" dirty="0">
                <a:latin typeface="Carlito"/>
                <a:cs typeface="Carlito"/>
              </a:rPr>
              <a:t>store</a:t>
            </a:r>
            <a:r>
              <a:rPr sz="2200" spc="-20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the</a:t>
            </a:r>
            <a:r>
              <a:rPr sz="2200" spc="-30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same</a:t>
            </a:r>
            <a:r>
              <a:rPr sz="2200" spc="-5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value</a:t>
            </a:r>
            <a:r>
              <a:rPr sz="2200" spc="-30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and</a:t>
            </a:r>
            <a:r>
              <a:rPr sz="2200" spc="-20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does</a:t>
            </a:r>
            <a:r>
              <a:rPr sz="2200" spc="-35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not</a:t>
            </a:r>
            <a:r>
              <a:rPr sz="2200" spc="-15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want</a:t>
            </a:r>
            <a:r>
              <a:rPr sz="2200" spc="-35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it</a:t>
            </a:r>
            <a:r>
              <a:rPr sz="2200" spc="-15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to</a:t>
            </a:r>
            <a:r>
              <a:rPr sz="2200" spc="-25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change.</a:t>
            </a:r>
            <a:endParaRPr sz="2200">
              <a:latin typeface="Carlito"/>
              <a:cs typeface="Carlito"/>
            </a:endParaRPr>
          </a:p>
          <a:p>
            <a:pPr marL="354965" indent="-342265">
              <a:lnSpc>
                <a:spcPct val="100000"/>
              </a:lnSpc>
              <a:spcBef>
                <a:spcPts val="750"/>
              </a:spcBef>
              <a:buFont typeface="Arial"/>
              <a:buChar char="•"/>
              <a:tabLst>
                <a:tab pos="354965" algn="l"/>
              </a:tabLst>
            </a:pPr>
            <a:r>
              <a:rPr sz="2200" dirty="0">
                <a:latin typeface="Carlito"/>
                <a:cs typeface="Carlito"/>
              </a:rPr>
              <a:t>An</a:t>
            </a:r>
            <a:r>
              <a:rPr sz="2200" spc="-20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important</a:t>
            </a:r>
            <a:r>
              <a:rPr sz="2200" spc="-35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fact</a:t>
            </a:r>
            <a:r>
              <a:rPr sz="2200" spc="-15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to</a:t>
            </a:r>
            <a:r>
              <a:rPr sz="2200" spc="-20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keep</a:t>
            </a:r>
            <a:r>
              <a:rPr sz="2200" spc="-20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in</a:t>
            </a:r>
            <a:r>
              <a:rPr sz="2200" spc="-25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mind</a:t>
            </a:r>
            <a:r>
              <a:rPr sz="2200" spc="-35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is</a:t>
            </a:r>
            <a:r>
              <a:rPr sz="2200" spc="-15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that</a:t>
            </a:r>
            <a:r>
              <a:rPr sz="2200" spc="-25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the</a:t>
            </a:r>
            <a:r>
              <a:rPr sz="2200" spc="-15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value</a:t>
            </a:r>
            <a:r>
              <a:rPr sz="2200" spc="-30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assigned</a:t>
            </a:r>
            <a:r>
              <a:rPr sz="2200" spc="-25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to</a:t>
            </a:r>
            <a:r>
              <a:rPr sz="2200" spc="-25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a</a:t>
            </a:r>
            <a:r>
              <a:rPr sz="2200" spc="-15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final</a:t>
            </a:r>
            <a:r>
              <a:rPr sz="2200" spc="-40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variable</a:t>
            </a:r>
            <a:endParaRPr sz="2200">
              <a:latin typeface="Carlito"/>
              <a:cs typeface="Carlito"/>
            </a:endParaRPr>
          </a:p>
          <a:p>
            <a:pPr marL="355600">
              <a:lnSpc>
                <a:spcPct val="100000"/>
              </a:lnSpc>
              <a:spcBef>
                <a:spcPts val="1055"/>
              </a:spcBef>
            </a:pPr>
            <a:r>
              <a:rPr sz="2200" dirty="0">
                <a:latin typeface="Carlito"/>
                <a:cs typeface="Carlito"/>
              </a:rPr>
              <a:t>cannot</a:t>
            </a:r>
            <a:r>
              <a:rPr sz="2200" spc="-25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be</a:t>
            </a:r>
            <a:r>
              <a:rPr sz="2200" spc="-10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modified</a:t>
            </a:r>
            <a:r>
              <a:rPr sz="2200" spc="-25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once</a:t>
            </a:r>
            <a:r>
              <a:rPr sz="2200" spc="-10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it</a:t>
            </a:r>
            <a:r>
              <a:rPr sz="2200" spc="-5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is</a:t>
            </a:r>
            <a:r>
              <a:rPr sz="2200" spc="-10" dirty="0">
                <a:latin typeface="Carlito"/>
                <a:cs typeface="Carlito"/>
              </a:rPr>
              <a:t> assigned.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38200" y="4443221"/>
            <a:ext cx="4573905" cy="1865630"/>
          </a:xfrm>
          <a:custGeom>
            <a:avLst/>
            <a:gdLst/>
            <a:ahLst/>
            <a:cxnLst/>
            <a:rect l="l" t="t" r="r" b="b"/>
            <a:pathLst>
              <a:path w="4573905" h="1865629">
                <a:moveTo>
                  <a:pt x="4262628" y="0"/>
                </a:moveTo>
                <a:lnTo>
                  <a:pt x="310908" y="0"/>
                </a:lnTo>
                <a:lnTo>
                  <a:pt x="264963" y="3370"/>
                </a:lnTo>
                <a:lnTo>
                  <a:pt x="221111" y="13162"/>
                </a:lnTo>
                <a:lnTo>
                  <a:pt x="179834" y="28895"/>
                </a:lnTo>
                <a:lnTo>
                  <a:pt x="141612" y="50087"/>
                </a:lnTo>
                <a:lnTo>
                  <a:pt x="106927" y="76257"/>
                </a:lnTo>
                <a:lnTo>
                  <a:pt x="76258" y="106925"/>
                </a:lnTo>
                <a:lnTo>
                  <a:pt x="50087" y="141609"/>
                </a:lnTo>
                <a:lnTo>
                  <a:pt x="28895" y="179829"/>
                </a:lnTo>
                <a:lnTo>
                  <a:pt x="13163" y="221104"/>
                </a:lnTo>
                <a:lnTo>
                  <a:pt x="3370" y="264953"/>
                </a:lnTo>
                <a:lnTo>
                  <a:pt x="0" y="310895"/>
                </a:lnTo>
                <a:lnTo>
                  <a:pt x="0" y="1554467"/>
                </a:lnTo>
                <a:lnTo>
                  <a:pt x="3370" y="1600412"/>
                </a:lnTo>
                <a:lnTo>
                  <a:pt x="13163" y="1644264"/>
                </a:lnTo>
                <a:lnTo>
                  <a:pt x="28895" y="1685541"/>
                </a:lnTo>
                <a:lnTo>
                  <a:pt x="50087" y="1723763"/>
                </a:lnTo>
                <a:lnTo>
                  <a:pt x="76258" y="1758448"/>
                </a:lnTo>
                <a:lnTo>
                  <a:pt x="106927" y="1789117"/>
                </a:lnTo>
                <a:lnTo>
                  <a:pt x="141612" y="1815288"/>
                </a:lnTo>
                <a:lnTo>
                  <a:pt x="179834" y="1836480"/>
                </a:lnTo>
                <a:lnTo>
                  <a:pt x="221111" y="1852212"/>
                </a:lnTo>
                <a:lnTo>
                  <a:pt x="264963" y="1862005"/>
                </a:lnTo>
                <a:lnTo>
                  <a:pt x="310908" y="1865376"/>
                </a:lnTo>
                <a:lnTo>
                  <a:pt x="4262628" y="1865376"/>
                </a:lnTo>
                <a:lnTo>
                  <a:pt x="4308570" y="1862005"/>
                </a:lnTo>
                <a:lnTo>
                  <a:pt x="4352419" y="1852212"/>
                </a:lnTo>
                <a:lnTo>
                  <a:pt x="4393694" y="1836480"/>
                </a:lnTo>
                <a:lnTo>
                  <a:pt x="4431914" y="1815288"/>
                </a:lnTo>
                <a:lnTo>
                  <a:pt x="4466598" y="1789117"/>
                </a:lnTo>
                <a:lnTo>
                  <a:pt x="4497266" y="1758448"/>
                </a:lnTo>
                <a:lnTo>
                  <a:pt x="4523436" y="1723763"/>
                </a:lnTo>
                <a:lnTo>
                  <a:pt x="4544628" y="1685541"/>
                </a:lnTo>
                <a:lnTo>
                  <a:pt x="4560361" y="1644264"/>
                </a:lnTo>
                <a:lnTo>
                  <a:pt x="4570153" y="1600412"/>
                </a:lnTo>
                <a:lnTo>
                  <a:pt x="4573524" y="1554467"/>
                </a:lnTo>
                <a:lnTo>
                  <a:pt x="4573524" y="310895"/>
                </a:lnTo>
                <a:lnTo>
                  <a:pt x="4570153" y="264953"/>
                </a:lnTo>
                <a:lnTo>
                  <a:pt x="4560361" y="221104"/>
                </a:lnTo>
                <a:lnTo>
                  <a:pt x="4544628" y="179829"/>
                </a:lnTo>
                <a:lnTo>
                  <a:pt x="4523436" y="141609"/>
                </a:lnTo>
                <a:lnTo>
                  <a:pt x="4497266" y="106925"/>
                </a:lnTo>
                <a:lnTo>
                  <a:pt x="4466598" y="76257"/>
                </a:lnTo>
                <a:lnTo>
                  <a:pt x="4431914" y="50087"/>
                </a:lnTo>
                <a:lnTo>
                  <a:pt x="4393694" y="28895"/>
                </a:lnTo>
                <a:lnTo>
                  <a:pt x="4352419" y="13162"/>
                </a:lnTo>
                <a:lnTo>
                  <a:pt x="4308570" y="3370"/>
                </a:lnTo>
                <a:lnTo>
                  <a:pt x="4262628" y="0"/>
                </a:lnTo>
                <a:close/>
              </a:path>
            </a:pathLst>
          </a:custGeom>
          <a:solidFill>
            <a:srgbClr val="FBE4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008125" y="4620971"/>
            <a:ext cx="3378200" cy="142748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sz="2000" b="1" dirty="0">
                <a:latin typeface="Courier New"/>
                <a:cs typeface="Courier New"/>
              </a:rPr>
              <a:t>void</a:t>
            </a:r>
            <a:r>
              <a:rPr sz="2000" b="1" spc="-50" dirty="0">
                <a:latin typeface="Courier New"/>
                <a:cs typeface="Courier New"/>
              </a:rPr>
              <a:t> </a:t>
            </a:r>
            <a:r>
              <a:rPr sz="2000" b="1" spc="-10" dirty="0">
                <a:latin typeface="Courier New"/>
                <a:cs typeface="Courier New"/>
              </a:rPr>
              <a:t>main(){</a:t>
            </a:r>
            <a:endParaRPr sz="2000">
              <a:latin typeface="Courier New"/>
              <a:cs typeface="Courier New"/>
            </a:endParaRPr>
          </a:p>
          <a:p>
            <a:pPr marL="469900" marR="5080">
              <a:lnSpc>
                <a:spcPct val="114999"/>
              </a:lnSpc>
            </a:pPr>
            <a:r>
              <a:rPr sz="2000" b="1" dirty="0">
                <a:solidFill>
                  <a:srgbClr val="274E12"/>
                </a:solidFill>
                <a:latin typeface="Courier New"/>
                <a:cs typeface="Courier New"/>
              </a:rPr>
              <a:t>final</a:t>
            </a:r>
            <a:r>
              <a:rPr sz="2000" b="1" spc="-40" dirty="0">
                <a:solidFill>
                  <a:srgbClr val="274E12"/>
                </a:solidFill>
                <a:latin typeface="Courier New"/>
                <a:cs typeface="Courier New"/>
              </a:rPr>
              <a:t> </a:t>
            </a:r>
            <a:r>
              <a:rPr sz="2000" b="1" dirty="0">
                <a:solidFill>
                  <a:srgbClr val="274E12"/>
                </a:solidFill>
                <a:latin typeface="Courier New"/>
                <a:cs typeface="Courier New"/>
              </a:rPr>
              <a:t>name</a:t>
            </a:r>
            <a:r>
              <a:rPr sz="2000" b="1" spc="-40" dirty="0">
                <a:solidFill>
                  <a:srgbClr val="274E12"/>
                </a:solidFill>
                <a:latin typeface="Courier New"/>
                <a:cs typeface="Courier New"/>
              </a:rPr>
              <a:t> </a:t>
            </a:r>
            <a:r>
              <a:rPr sz="2000" b="1" dirty="0">
                <a:solidFill>
                  <a:srgbClr val="274E12"/>
                </a:solidFill>
                <a:latin typeface="Courier New"/>
                <a:cs typeface="Courier New"/>
              </a:rPr>
              <a:t>=</a:t>
            </a:r>
            <a:r>
              <a:rPr sz="2000" b="1" spc="-40" dirty="0">
                <a:solidFill>
                  <a:srgbClr val="274E12"/>
                </a:solidFill>
                <a:latin typeface="Courier New"/>
                <a:cs typeface="Courier New"/>
              </a:rPr>
              <a:t> </a:t>
            </a:r>
            <a:r>
              <a:rPr sz="2000" b="1" spc="-10" dirty="0">
                <a:solidFill>
                  <a:srgbClr val="274E12"/>
                </a:solidFill>
                <a:latin typeface="Courier New"/>
                <a:cs typeface="Courier New"/>
              </a:rPr>
              <a:t>David; </a:t>
            </a:r>
            <a:r>
              <a:rPr sz="2000" b="1" spc="-10" dirty="0">
                <a:latin typeface="Courier New"/>
                <a:cs typeface="Courier New"/>
              </a:rPr>
              <a:t>print(name);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2000" b="1" spc="-50" dirty="0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780276" y="4443221"/>
            <a:ext cx="4573905" cy="1865630"/>
          </a:xfrm>
          <a:custGeom>
            <a:avLst/>
            <a:gdLst/>
            <a:ahLst/>
            <a:cxnLst/>
            <a:rect l="l" t="t" r="r" b="b"/>
            <a:pathLst>
              <a:path w="4573905" h="1865629">
                <a:moveTo>
                  <a:pt x="4262628" y="0"/>
                </a:moveTo>
                <a:lnTo>
                  <a:pt x="310896" y="0"/>
                </a:lnTo>
                <a:lnTo>
                  <a:pt x="264953" y="3370"/>
                </a:lnTo>
                <a:lnTo>
                  <a:pt x="221104" y="13162"/>
                </a:lnTo>
                <a:lnTo>
                  <a:pt x="179829" y="28895"/>
                </a:lnTo>
                <a:lnTo>
                  <a:pt x="141609" y="50087"/>
                </a:lnTo>
                <a:lnTo>
                  <a:pt x="106925" y="76257"/>
                </a:lnTo>
                <a:lnTo>
                  <a:pt x="76257" y="106925"/>
                </a:lnTo>
                <a:lnTo>
                  <a:pt x="50087" y="141609"/>
                </a:lnTo>
                <a:lnTo>
                  <a:pt x="28895" y="179829"/>
                </a:lnTo>
                <a:lnTo>
                  <a:pt x="13162" y="221104"/>
                </a:lnTo>
                <a:lnTo>
                  <a:pt x="3370" y="264953"/>
                </a:lnTo>
                <a:lnTo>
                  <a:pt x="0" y="310895"/>
                </a:lnTo>
                <a:lnTo>
                  <a:pt x="0" y="1554467"/>
                </a:lnTo>
                <a:lnTo>
                  <a:pt x="3370" y="1600412"/>
                </a:lnTo>
                <a:lnTo>
                  <a:pt x="13162" y="1644264"/>
                </a:lnTo>
                <a:lnTo>
                  <a:pt x="28895" y="1685541"/>
                </a:lnTo>
                <a:lnTo>
                  <a:pt x="50087" y="1723763"/>
                </a:lnTo>
                <a:lnTo>
                  <a:pt x="76257" y="1758448"/>
                </a:lnTo>
                <a:lnTo>
                  <a:pt x="106925" y="1789117"/>
                </a:lnTo>
                <a:lnTo>
                  <a:pt x="141609" y="1815288"/>
                </a:lnTo>
                <a:lnTo>
                  <a:pt x="179829" y="1836480"/>
                </a:lnTo>
                <a:lnTo>
                  <a:pt x="221104" y="1852212"/>
                </a:lnTo>
                <a:lnTo>
                  <a:pt x="264953" y="1862005"/>
                </a:lnTo>
                <a:lnTo>
                  <a:pt x="310896" y="1865376"/>
                </a:lnTo>
                <a:lnTo>
                  <a:pt x="4262628" y="1865376"/>
                </a:lnTo>
                <a:lnTo>
                  <a:pt x="4308570" y="1862005"/>
                </a:lnTo>
                <a:lnTo>
                  <a:pt x="4352419" y="1852212"/>
                </a:lnTo>
                <a:lnTo>
                  <a:pt x="4393694" y="1836480"/>
                </a:lnTo>
                <a:lnTo>
                  <a:pt x="4431914" y="1815288"/>
                </a:lnTo>
                <a:lnTo>
                  <a:pt x="4466598" y="1789117"/>
                </a:lnTo>
                <a:lnTo>
                  <a:pt x="4497266" y="1758448"/>
                </a:lnTo>
                <a:lnTo>
                  <a:pt x="4523436" y="1723763"/>
                </a:lnTo>
                <a:lnTo>
                  <a:pt x="4544628" y="1685541"/>
                </a:lnTo>
                <a:lnTo>
                  <a:pt x="4560361" y="1644264"/>
                </a:lnTo>
                <a:lnTo>
                  <a:pt x="4570153" y="1600412"/>
                </a:lnTo>
                <a:lnTo>
                  <a:pt x="4573524" y="1554467"/>
                </a:lnTo>
                <a:lnTo>
                  <a:pt x="4573524" y="310895"/>
                </a:lnTo>
                <a:lnTo>
                  <a:pt x="4570153" y="264953"/>
                </a:lnTo>
                <a:lnTo>
                  <a:pt x="4560361" y="221104"/>
                </a:lnTo>
                <a:lnTo>
                  <a:pt x="4544628" y="179829"/>
                </a:lnTo>
                <a:lnTo>
                  <a:pt x="4523436" y="141609"/>
                </a:lnTo>
                <a:lnTo>
                  <a:pt x="4497266" y="106925"/>
                </a:lnTo>
                <a:lnTo>
                  <a:pt x="4466598" y="76257"/>
                </a:lnTo>
                <a:lnTo>
                  <a:pt x="4431914" y="50087"/>
                </a:lnTo>
                <a:lnTo>
                  <a:pt x="4393694" y="28895"/>
                </a:lnTo>
                <a:lnTo>
                  <a:pt x="4352419" y="13162"/>
                </a:lnTo>
                <a:lnTo>
                  <a:pt x="4308570" y="3370"/>
                </a:lnTo>
                <a:lnTo>
                  <a:pt x="4262628" y="0"/>
                </a:lnTo>
                <a:close/>
              </a:path>
            </a:pathLst>
          </a:custGeom>
          <a:solidFill>
            <a:srgbClr val="FFEB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950456" y="4620971"/>
            <a:ext cx="3378835" cy="142748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sz="2000" b="1" dirty="0">
                <a:latin typeface="Courier New"/>
                <a:cs typeface="Courier New"/>
              </a:rPr>
              <a:t>void</a:t>
            </a:r>
            <a:r>
              <a:rPr sz="2000" b="1" spc="-50" dirty="0">
                <a:latin typeface="Courier New"/>
                <a:cs typeface="Courier New"/>
              </a:rPr>
              <a:t> </a:t>
            </a:r>
            <a:r>
              <a:rPr sz="2000" b="1" spc="-10" dirty="0">
                <a:latin typeface="Courier New"/>
                <a:cs typeface="Courier New"/>
              </a:rPr>
              <a:t>main(){</a:t>
            </a:r>
            <a:endParaRPr sz="20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  <a:spcBef>
                <a:spcPts val="360"/>
              </a:spcBef>
            </a:pPr>
            <a:r>
              <a:rPr sz="2000" b="1" dirty="0">
                <a:latin typeface="Courier New"/>
                <a:cs typeface="Courier New"/>
              </a:rPr>
              <a:t>final</a:t>
            </a:r>
            <a:r>
              <a:rPr sz="2000" b="1" spc="-40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name</a:t>
            </a:r>
            <a:r>
              <a:rPr sz="2000" b="1" spc="-40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=</a:t>
            </a:r>
            <a:r>
              <a:rPr sz="2000" b="1" spc="-40" dirty="0">
                <a:latin typeface="Courier New"/>
                <a:cs typeface="Courier New"/>
              </a:rPr>
              <a:t> </a:t>
            </a:r>
            <a:r>
              <a:rPr sz="2000" b="1" spc="-10" dirty="0">
                <a:latin typeface="Courier New"/>
                <a:cs typeface="Courier New"/>
              </a:rPr>
              <a:t>David;</a:t>
            </a:r>
            <a:endParaRPr sz="20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  <a:spcBef>
                <a:spcPts val="360"/>
              </a:spcBef>
            </a:pPr>
            <a:r>
              <a:rPr sz="2000" b="1" dirty="0">
                <a:solidFill>
                  <a:srgbClr val="FF0000"/>
                </a:solidFill>
                <a:latin typeface="Courier New"/>
                <a:cs typeface="Courier New"/>
              </a:rPr>
              <a:t>name</a:t>
            </a:r>
            <a:r>
              <a:rPr sz="2000" b="1" spc="-3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000" b="1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2000" b="1" spc="-3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000" b="1" spc="-10" dirty="0">
                <a:solidFill>
                  <a:srgbClr val="FF0000"/>
                </a:solidFill>
                <a:latin typeface="Courier New"/>
                <a:cs typeface="Courier New"/>
              </a:rPr>
              <a:t>‘sam’;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2000" b="1" spc="-50" dirty="0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9875">
              <a:lnSpc>
                <a:spcPct val="100000"/>
              </a:lnSpc>
              <a:spcBef>
                <a:spcPts val="95"/>
              </a:spcBef>
            </a:pPr>
            <a:r>
              <a:rPr spc="-60" dirty="0"/>
              <a:t>Creating</a:t>
            </a:r>
            <a:r>
              <a:rPr spc="-210" dirty="0"/>
              <a:t> </a:t>
            </a:r>
            <a:r>
              <a:rPr dirty="0"/>
              <a:t>a</a:t>
            </a:r>
            <a:r>
              <a:rPr spc="-155" dirty="0"/>
              <a:t> </a:t>
            </a:r>
            <a:r>
              <a:rPr spc="-125" dirty="0"/>
              <a:t>Variable</a:t>
            </a:r>
            <a:r>
              <a:rPr spc="-105" dirty="0"/>
              <a:t> </a:t>
            </a:r>
            <a:r>
              <a:rPr spc="-10" dirty="0"/>
              <a:t>Using</a:t>
            </a:r>
            <a:r>
              <a:rPr spc="-114" dirty="0"/>
              <a:t> </a:t>
            </a:r>
            <a:r>
              <a:rPr spc="-80" dirty="0"/>
              <a:t>the</a:t>
            </a:r>
            <a:r>
              <a:rPr spc="-90" dirty="0"/>
              <a:t> </a:t>
            </a:r>
            <a:r>
              <a:rPr dirty="0">
                <a:latin typeface="Courier New"/>
                <a:cs typeface="Courier New"/>
              </a:rPr>
              <a:t>const</a:t>
            </a:r>
            <a:r>
              <a:rPr spc="-1639" dirty="0">
                <a:latin typeface="Courier New"/>
                <a:cs typeface="Courier New"/>
              </a:rPr>
              <a:t> </a:t>
            </a:r>
            <a:r>
              <a:rPr spc="-10" dirty="0"/>
              <a:t>Keyword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18286" y="1668758"/>
            <a:ext cx="9917430" cy="2054860"/>
          </a:xfrm>
          <a:prstGeom prst="rect">
            <a:avLst/>
          </a:prstGeom>
        </p:spPr>
        <p:txBody>
          <a:bodyPr vert="horz" wrap="square" lIns="0" tIns="129539" rIns="0" bIns="0" rtlCol="0">
            <a:spAutoFit/>
          </a:bodyPr>
          <a:lstStyle/>
          <a:p>
            <a:pPr marL="368300" indent="-355600">
              <a:lnSpc>
                <a:spcPct val="100000"/>
              </a:lnSpc>
              <a:spcBef>
                <a:spcPts val="1019"/>
              </a:spcBef>
              <a:buSzPct val="107894"/>
              <a:buChar char="●"/>
              <a:tabLst>
                <a:tab pos="368300" algn="l"/>
              </a:tabLst>
            </a:pPr>
            <a:r>
              <a:rPr sz="1900" dirty="0">
                <a:latin typeface="Carlito"/>
                <a:cs typeface="Carlito"/>
              </a:rPr>
              <a:t>The</a:t>
            </a:r>
            <a:r>
              <a:rPr sz="1900" spc="-55" dirty="0">
                <a:latin typeface="Carlito"/>
                <a:cs typeface="Carlito"/>
              </a:rPr>
              <a:t> </a:t>
            </a:r>
            <a:r>
              <a:rPr sz="1900" spc="-10" dirty="0">
                <a:latin typeface="Courier New"/>
                <a:cs typeface="Courier New"/>
              </a:rPr>
              <a:t>const</a:t>
            </a:r>
            <a:r>
              <a:rPr sz="1900" spc="-735" dirty="0">
                <a:latin typeface="Courier New"/>
                <a:cs typeface="Courier New"/>
              </a:rPr>
              <a:t> </a:t>
            </a:r>
            <a:r>
              <a:rPr sz="1900" dirty="0">
                <a:latin typeface="Carlito"/>
                <a:cs typeface="Carlito"/>
              </a:rPr>
              <a:t>keyword</a:t>
            </a:r>
            <a:r>
              <a:rPr sz="1900" spc="-35" dirty="0">
                <a:latin typeface="Carlito"/>
                <a:cs typeface="Carlito"/>
              </a:rPr>
              <a:t> </a:t>
            </a:r>
            <a:r>
              <a:rPr sz="1900" dirty="0">
                <a:latin typeface="Carlito"/>
                <a:cs typeface="Carlito"/>
              </a:rPr>
              <a:t>is</a:t>
            </a:r>
            <a:r>
              <a:rPr sz="1900" spc="-35" dirty="0">
                <a:latin typeface="Carlito"/>
                <a:cs typeface="Carlito"/>
              </a:rPr>
              <a:t> </a:t>
            </a:r>
            <a:r>
              <a:rPr sz="1900" dirty="0">
                <a:latin typeface="Carlito"/>
                <a:cs typeface="Carlito"/>
              </a:rPr>
              <a:t>utilized</a:t>
            </a:r>
            <a:r>
              <a:rPr sz="1900" spc="-35" dirty="0">
                <a:latin typeface="Carlito"/>
                <a:cs typeface="Carlito"/>
              </a:rPr>
              <a:t> </a:t>
            </a:r>
            <a:r>
              <a:rPr sz="1900" dirty="0">
                <a:latin typeface="Carlito"/>
                <a:cs typeface="Carlito"/>
              </a:rPr>
              <a:t>to</a:t>
            </a:r>
            <a:r>
              <a:rPr sz="1900" spc="-30" dirty="0">
                <a:latin typeface="Carlito"/>
                <a:cs typeface="Carlito"/>
              </a:rPr>
              <a:t> </a:t>
            </a:r>
            <a:r>
              <a:rPr sz="1900" dirty="0">
                <a:latin typeface="Carlito"/>
                <a:cs typeface="Carlito"/>
              </a:rPr>
              <a:t>let</a:t>
            </a:r>
            <a:r>
              <a:rPr sz="1900" spc="-25" dirty="0">
                <a:latin typeface="Carlito"/>
                <a:cs typeface="Carlito"/>
              </a:rPr>
              <a:t> </a:t>
            </a:r>
            <a:r>
              <a:rPr sz="1900" dirty="0">
                <a:latin typeface="Carlito"/>
                <a:cs typeface="Carlito"/>
              </a:rPr>
              <a:t>the</a:t>
            </a:r>
            <a:r>
              <a:rPr sz="1900" spc="-20" dirty="0">
                <a:latin typeface="Carlito"/>
                <a:cs typeface="Carlito"/>
              </a:rPr>
              <a:t> </a:t>
            </a:r>
            <a:r>
              <a:rPr sz="1900" dirty="0">
                <a:latin typeface="Carlito"/>
                <a:cs typeface="Carlito"/>
              </a:rPr>
              <a:t>user</a:t>
            </a:r>
            <a:r>
              <a:rPr sz="1900" spc="-45" dirty="0">
                <a:latin typeface="Carlito"/>
                <a:cs typeface="Carlito"/>
              </a:rPr>
              <a:t> </a:t>
            </a:r>
            <a:r>
              <a:rPr sz="1900" dirty="0">
                <a:latin typeface="Carlito"/>
                <a:cs typeface="Carlito"/>
              </a:rPr>
              <a:t>know</a:t>
            </a:r>
            <a:r>
              <a:rPr sz="1900" spc="-35" dirty="0">
                <a:latin typeface="Carlito"/>
                <a:cs typeface="Carlito"/>
              </a:rPr>
              <a:t> </a:t>
            </a:r>
            <a:r>
              <a:rPr sz="1900" dirty="0">
                <a:latin typeface="Carlito"/>
                <a:cs typeface="Carlito"/>
              </a:rPr>
              <a:t>that</a:t>
            </a:r>
            <a:r>
              <a:rPr sz="1900" spc="-25" dirty="0">
                <a:latin typeface="Carlito"/>
                <a:cs typeface="Carlito"/>
              </a:rPr>
              <a:t> </a:t>
            </a:r>
            <a:r>
              <a:rPr sz="1900" dirty="0">
                <a:latin typeface="Carlito"/>
                <a:cs typeface="Carlito"/>
              </a:rPr>
              <a:t>the</a:t>
            </a:r>
            <a:r>
              <a:rPr sz="1900" spc="-20" dirty="0">
                <a:latin typeface="Carlito"/>
                <a:cs typeface="Carlito"/>
              </a:rPr>
              <a:t> </a:t>
            </a:r>
            <a:r>
              <a:rPr sz="1900" dirty="0">
                <a:latin typeface="Carlito"/>
                <a:cs typeface="Carlito"/>
              </a:rPr>
              <a:t>value</a:t>
            </a:r>
            <a:r>
              <a:rPr sz="1900" spc="-25" dirty="0">
                <a:latin typeface="Carlito"/>
                <a:cs typeface="Carlito"/>
              </a:rPr>
              <a:t> </a:t>
            </a:r>
            <a:r>
              <a:rPr sz="1900" dirty="0">
                <a:latin typeface="Carlito"/>
                <a:cs typeface="Carlito"/>
              </a:rPr>
              <a:t>stored</a:t>
            </a:r>
            <a:r>
              <a:rPr sz="1900" spc="-40" dirty="0">
                <a:latin typeface="Carlito"/>
                <a:cs typeface="Carlito"/>
              </a:rPr>
              <a:t> </a:t>
            </a:r>
            <a:r>
              <a:rPr sz="1900" dirty="0">
                <a:latin typeface="Carlito"/>
                <a:cs typeface="Carlito"/>
              </a:rPr>
              <a:t>in</a:t>
            </a:r>
            <a:r>
              <a:rPr sz="1900" spc="-35" dirty="0">
                <a:latin typeface="Carlito"/>
                <a:cs typeface="Carlito"/>
              </a:rPr>
              <a:t> </a:t>
            </a:r>
            <a:r>
              <a:rPr sz="1900" dirty="0">
                <a:latin typeface="Carlito"/>
                <a:cs typeface="Carlito"/>
              </a:rPr>
              <a:t>the</a:t>
            </a:r>
            <a:r>
              <a:rPr sz="1900" spc="-20" dirty="0">
                <a:latin typeface="Carlito"/>
                <a:cs typeface="Carlito"/>
              </a:rPr>
              <a:t> </a:t>
            </a:r>
            <a:r>
              <a:rPr sz="1900" dirty="0">
                <a:latin typeface="Carlito"/>
                <a:cs typeface="Carlito"/>
              </a:rPr>
              <a:t>variable</a:t>
            </a:r>
            <a:r>
              <a:rPr sz="1900" spc="-25" dirty="0">
                <a:latin typeface="Carlito"/>
                <a:cs typeface="Carlito"/>
              </a:rPr>
              <a:t> is</a:t>
            </a:r>
            <a:endParaRPr sz="1900">
              <a:latin typeface="Carlito"/>
              <a:cs typeface="Carlito"/>
            </a:endParaRPr>
          </a:p>
          <a:p>
            <a:pPr marL="368300">
              <a:lnSpc>
                <a:spcPct val="100000"/>
              </a:lnSpc>
              <a:spcBef>
                <a:spcPts val="919"/>
              </a:spcBef>
            </a:pPr>
            <a:r>
              <a:rPr sz="1900" dirty="0">
                <a:latin typeface="Carlito"/>
                <a:cs typeface="Carlito"/>
              </a:rPr>
              <a:t>constant</a:t>
            </a:r>
            <a:r>
              <a:rPr sz="1900" spc="-50" dirty="0">
                <a:latin typeface="Carlito"/>
                <a:cs typeface="Carlito"/>
              </a:rPr>
              <a:t> </a:t>
            </a:r>
            <a:r>
              <a:rPr sz="1900" dirty="0">
                <a:latin typeface="Carlito"/>
                <a:cs typeface="Carlito"/>
              </a:rPr>
              <a:t>and</a:t>
            </a:r>
            <a:r>
              <a:rPr sz="1900" spc="-35" dirty="0">
                <a:latin typeface="Carlito"/>
                <a:cs typeface="Carlito"/>
              </a:rPr>
              <a:t> </a:t>
            </a:r>
            <a:r>
              <a:rPr sz="1900" dirty="0">
                <a:latin typeface="Carlito"/>
                <a:cs typeface="Carlito"/>
              </a:rPr>
              <a:t>cannot</a:t>
            </a:r>
            <a:r>
              <a:rPr sz="1900" spc="-50" dirty="0">
                <a:latin typeface="Carlito"/>
                <a:cs typeface="Carlito"/>
              </a:rPr>
              <a:t> </a:t>
            </a:r>
            <a:r>
              <a:rPr sz="1900" dirty="0">
                <a:latin typeface="Carlito"/>
                <a:cs typeface="Carlito"/>
              </a:rPr>
              <a:t>change</a:t>
            </a:r>
            <a:r>
              <a:rPr sz="1900" spc="-30" dirty="0">
                <a:latin typeface="Carlito"/>
                <a:cs typeface="Carlito"/>
              </a:rPr>
              <a:t> </a:t>
            </a:r>
            <a:r>
              <a:rPr sz="1900" dirty="0">
                <a:latin typeface="Carlito"/>
                <a:cs typeface="Carlito"/>
              </a:rPr>
              <a:t>during</a:t>
            </a:r>
            <a:r>
              <a:rPr sz="1900" spc="-30" dirty="0">
                <a:latin typeface="Carlito"/>
                <a:cs typeface="Carlito"/>
              </a:rPr>
              <a:t> </a:t>
            </a:r>
            <a:r>
              <a:rPr sz="1900" dirty="0">
                <a:latin typeface="Carlito"/>
                <a:cs typeface="Carlito"/>
              </a:rPr>
              <a:t>program</a:t>
            </a:r>
            <a:r>
              <a:rPr sz="1900" spc="-50" dirty="0">
                <a:latin typeface="Carlito"/>
                <a:cs typeface="Carlito"/>
              </a:rPr>
              <a:t> </a:t>
            </a:r>
            <a:r>
              <a:rPr sz="1900" spc="-10" dirty="0">
                <a:latin typeface="Carlito"/>
                <a:cs typeface="Carlito"/>
              </a:rPr>
              <a:t>execution.</a:t>
            </a:r>
            <a:endParaRPr sz="1900">
              <a:latin typeface="Carlito"/>
              <a:cs typeface="Carlito"/>
            </a:endParaRPr>
          </a:p>
          <a:p>
            <a:pPr marL="368300" indent="-355600">
              <a:lnSpc>
                <a:spcPct val="100000"/>
              </a:lnSpc>
              <a:spcBef>
                <a:spcPts val="905"/>
              </a:spcBef>
              <a:buSzPct val="107894"/>
              <a:buChar char="●"/>
              <a:tabLst>
                <a:tab pos="368300" algn="l"/>
              </a:tabLst>
            </a:pPr>
            <a:r>
              <a:rPr sz="1900" dirty="0">
                <a:latin typeface="Carlito"/>
                <a:cs typeface="Carlito"/>
              </a:rPr>
              <a:t>If</a:t>
            </a:r>
            <a:r>
              <a:rPr sz="1900" spc="-50" dirty="0">
                <a:latin typeface="Carlito"/>
                <a:cs typeface="Carlito"/>
              </a:rPr>
              <a:t> </a:t>
            </a:r>
            <a:r>
              <a:rPr sz="1900" dirty="0">
                <a:latin typeface="Carlito"/>
                <a:cs typeface="Carlito"/>
              </a:rPr>
              <a:t>the</a:t>
            </a:r>
            <a:r>
              <a:rPr sz="1900" spc="-20" dirty="0">
                <a:latin typeface="Carlito"/>
                <a:cs typeface="Carlito"/>
              </a:rPr>
              <a:t> </a:t>
            </a:r>
            <a:r>
              <a:rPr sz="1900" dirty="0">
                <a:latin typeface="Carlito"/>
                <a:cs typeface="Carlito"/>
              </a:rPr>
              <a:t>value</a:t>
            </a:r>
            <a:r>
              <a:rPr sz="1900" spc="-15" dirty="0">
                <a:latin typeface="Carlito"/>
                <a:cs typeface="Carlito"/>
              </a:rPr>
              <a:t> </a:t>
            </a:r>
            <a:r>
              <a:rPr sz="1900" dirty="0">
                <a:latin typeface="Carlito"/>
                <a:cs typeface="Carlito"/>
              </a:rPr>
              <a:t>for</a:t>
            </a:r>
            <a:r>
              <a:rPr sz="1900" spc="-35" dirty="0">
                <a:latin typeface="Carlito"/>
                <a:cs typeface="Carlito"/>
              </a:rPr>
              <a:t> </a:t>
            </a:r>
            <a:r>
              <a:rPr sz="1900" dirty="0">
                <a:latin typeface="Carlito"/>
                <a:cs typeface="Carlito"/>
              </a:rPr>
              <a:t>the</a:t>
            </a:r>
            <a:r>
              <a:rPr sz="1900" spc="-20" dirty="0">
                <a:latin typeface="Carlito"/>
                <a:cs typeface="Carlito"/>
              </a:rPr>
              <a:t> </a:t>
            </a:r>
            <a:r>
              <a:rPr sz="1900" dirty="0">
                <a:latin typeface="Carlito"/>
                <a:cs typeface="Carlito"/>
              </a:rPr>
              <a:t>said</a:t>
            </a:r>
            <a:r>
              <a:rPr sz="1900" spc="-20" dirty="0">
                <a:latin typeface="Carlito"/>
                <a:cs typeface="Carlito"/>
              </a:rPr>
              <a:t> </a:t>
            </a:r>
            <a:r>
              <a:rPr sz="1900" dirty="0">
                <a:latin typeface="Carlito"/>
                <a:cs typeface="Carlito"/>
              </a:rPr>
              <a:t>variable</a:t>
            </a:r>
            <a:r>
              <a:rPr sz="1900" spc="-20" dirty="0">
                <a:latin typeface="Carlito"/>
                <a:cs typeface="Carlito"/>
              </a:rPr>
              <a:t> </a:t>
            </a:r>
            <a:r>
              <a:rPr sz="1900" dirty="0">
                <a:latin typeface="Carlito"/>
                <a:cs typeface="Carlito"/>
              </a:rPr>
              <a:t>is</a:t>
            </a:r>
            <a:r>
              <a:rPr sz="1900" spc="-35" dirty="0">
                <a:latin typeface="Carlito"/>
                <a:cs typeface="Carlito"/>
              </a:rPr>
              <a:t> </a:t>
            </a:r>
            <a:r>
              <a:rPr sz="1900" dirty="0">
                <a:latin typeface="Carlito"/>
                <a:cs typeface="Carlito"/>
              </a:rPr>
              <a:t>known</a:t>
            </a:r>
            <a:r>
              <a:rPr sz="1900" spc="-25" dirty="0">
                <a:latin typeface="Carlito"/>
                <a:cs typeface="Carlito"/>
              </a:rPr>
              <a:t> </a:t>
            </a:r>
            <a:r>
              <a:rPr sz="1900" dirty="0">
                <a:latin typeface="Carlito"/>
                <a:cs typeface="Carlito"/>
              </a:rPr>
              <a:t>at</a:t>
            </a:r>
            <a:r>
              <a:rPr sz="1900" spc="-15" dirty="0">
                <a:latin typeface="Carlito"/>
                <a:cs typeface="Carlito"/>
              </a:rPr>
              <a:t> </a:t>
            </a:r>
            <a:r>
              <a:rPr sz="1900" spc="-10" dirty="0">
                <a:latin typeface="Carlito"/>
                <a:cs typeface="Carlito"/>
              </a:rPr>
              <a:t>compile-</a:t>
            </a:r>
            <a:r>
              <a:rPr sz="1900" dirty="0">
                <a:latin typeface="Carlito"/>
                <a:cs typeface="Carlito"/>
              </a:rPr>
              <a:t>time,</a:t>
            </a:r>
            <a:r>
              <a:rPr sz="1900" spc="-30" dirty="0">
                <a:latin typeface="Carlito"/>
                <a:cs typeface="Carlito"/>
              </a:rPr>
              <a:t> </a:t>
            </a:r>
            <a:r>
              <a:rPr sz="1900" dirty="0">
                <a:latin typeface="Carlito"/>
                <a:cs typeface="Carlito"/>
              </a:rPr>
              <a:t>then</a:t>
            </a:r>
            <a:r>
              <a:rPr sz="1900" spc="-25" dirty="0">
                <a:latin typeface="Carlito"/>
                <a:cs typeface="Carlito"/>
              </a:rPr>
              <a:t> </a:t>
            </a:r>
            <a:r>
              <a:rPr sz="1900" spc="-10" dirty="0">
                <a:latin typeface="Courier New"/>
                <a:cs typeface="Courier New"/>
              </a:rPr>
              <a:t>const</a:t>
            </a:r>
            <a:r>
              <a:rPr sz="1900" spc="-730" dirty="0">
                <a:latin typeface="Courier New"/>
                <a:cs typeface="Courier New"/>
              </a:rPr>
              <a:t> </a:t>
            </a:r>
            <a:r>
              <a:rPr sz="1900" dirty="0">
                <a:latin typeface="Carlito"/>
                <a:cs typeface="Carlito"/>
              </a:rPr>
              <a:t>can</a:t>
            </a:r>
            <a:r>
              <a:rPr sz="1900" spc="-25" dirty="0">
                <a:latin typeface="Carlito"/>
                <a:cs typeface="Carlito"/>
              </a:rPr>
              <a:t> </a:t>
            </a:r>
            <a:r>
              <a:rPr sz="1900" dirty="0">
                <a:latin typeface="Carlito"/>
                <a:cs typeface="Carlito"/>
              </a:rPr>
              <a:t>be</a:t>
            </a:r>
            <a:r>
              <a:rPr sz="1900" spc="-20" dirty="0">
                <a:latin typeface="Carlito"/>
                <a:cs typeface="Carlito"/>
              </a:rPr>
              <a:t> </a:t>
            </a:r>
            <a:r>
              <a:rPr sz="1900" dirty="0">
                <a:latin typeface="Carlito"/>
                <a:cs typeface="Carlito"/>
              </a:rPr>
              <a:t>used</a:t>
            </a:r>
            <a:r>
              <a:rPr sz="1900" spc="-25" dirty="0">
                <a:latin typeface="Carlito"/>
                <a:cs typeface="Carlito"/>
              </a:rPr>
              <a:t> </a:t>
            </a:r>
            <a:r>
              <a:rPr sz="1900" dirty="0">
                <a:latin typeface="Carlito"/>
                <a:cs typeface="Carlito"/>
              </a:rPr>
              <a:t>over</a:t>
            </a:r>
            <a:r>
              <a:rPr sz="1900" spc="-15" dirty="0">
                <a:latin typeface="Carlito"/>
                <a:cs typeface="Carlito"/>
              </a:rPr>
              <a:t> </a:t>
            </a:r>
            <a:r>
              <a:rPr sz="1900" spc="-10" dirty="0">
                <a:latin typeface="Courier New"/>
                <a:cs typeface="Courier New"/>
              </a:rPr>
              <a:t>final</a:t>
            </a:r>
            <a:r>
              <a:rPr sz="1900" spc="-10" dirty="0">
                <a:latin typeface="Carlito"/>
                <a:cs typeface="Carlito"/>
              </a:rPr>
              <a:t>.</a:t>
            </a:r>
            <a:endParaRPr sz="1900">
              <a:latin typeface="Carlito"/>
              <a:cs typeface="Carlito"/>
            </a:endParaRPr>
          </a:p>
          <a:p>
            <a:pPr marL="368300" marR="107950" indent="-356235">
              <a:lnSpc>
                <a:spcPts val="3200"/>
              </a:lnSpc>
              <a:spcBef>
                <a:spcPts val="90"/>
              </a:spcBef>
              <a:buSzPct val="107894"/>
              <a:buChar char="●"/>
              <a:tabLst>
                <a:tab pos="368300" algn="l"/>
              </a:tabLst>
            </a:pPr>
            <a:r>
              <a:rPr sz="1900" dirty="0">
                <a:latin typeface="Carlito"/>
                <a:cs typeface="Carlito"/>
              </a:rPr>
              <a:t>The</a:t>
            </a:r>
            <a:r>
              <a:rPr sz="1900" spc="-35" dirty="0">
                <a:latin typeface="Carlito"/>
                <a:cs typeface="Carlito"/>
              </a:rPr>
              <a:t> </a:t>
            </a:r>
            <a:r>
              <a:rPr sz="1900" dirty="0">
                <a:latin typeface="Carlito"/>
                <a:cs typeface="Carlito"/>
              </a:rPr>
              <a:t>only</a:t>
            </a:r>
            <a:r>
              <a:rPr sz="1900" spc="-15" dirty="0">
                <a:latin typeface="Carlito"/>
                <a:cs typeface="Carlito"/>
              </a:rPr>
              <a:t> </a:t>
            </a:r>
            <a:r>
              <a:rPr sz="1900" dirty="0">
                <a:latin typeface="Carlito"/>
                <a:cs typeface="Carlito"/>
              </a:rPr>
              <a:t>difference</a:t>
            </a:r>
            <a:r>
              <a:rPr sz="1900" spc="-40" dirty="0">
                <a:latin typeface="Carlito"/>
                <a:cs typeface="Carlito"/>
              </a:rPr>
              <a:t> </a:t>
            </a:r>
            <a:r>
              <a:rPr sz="1900" dirty="0">
                <a:latin typeface="Carlito"/>
                <a:cs typeface="Carlito"/>
              </a:rPr>
              <a:t>between</a:t>
            </a:r>
            <a:r>
              <a:rPr sz="1900" spc="-15" dirty="0">
                <a:latin typeface="Carlito"/>
                <a:cs typeface="Carlito"/>
              </a:rPr>
              <a:t> </a:t>
            </a:r>
            <a:r>
              <a:rPr sz="1900" dirty="0">
                <a:latin typeface="Carlito"/>
                <a:cs typeface="Carlito"/>
              </a:rPr>
              <a:t>the</a:t>
            </a:r>
            <a:r>
              <a:rPr sz="1900" spc="-20" dirty="0">
                <a:latin typeface="Carlito"/>
                <a:cs typeface="Carlito"/>
              </a:rPr>
              <a:t> </a:t>
            </a:r>
            <a:r>
              <a:rPr sz="1900" spc="-10" dirty="0">
                <a:latin typeface="Courier New"/>
                <a:cs typeface="Courier New"/>
              </a:rPr>
              <a:t>final</a:t>
            </a:r>
            <a:r>
              <a:rPr sz="1900" spc="-730" dirty="0">
                <a:latin typeface="Courier New"/>
                <a:cs typeface="Courier New"/>
              </a:rPr>
              <a:t> </a:t>
            </a:r>
            <a:r>
              <a:rPr sz="1900" dirty="0">
                <a:latin typeface="Carlito"/>
                <a:cs typeface="Carlito"/>
              </a:rPr>
              <a:t>and</a:t>
            </a:r>
            <a:r>
              <a:rPr sz="1900" spc="-20" dirty="0">
                <a:latin typeface="Carlito"/>
                <a:cs typeface="Carlito"/>
              </a:rPr>
              <a:t> </a:t>
            </a:r>
            <a:r>
              <a:rPr sz="1900" spc="-10" dirty="0">
                <a:latin typeface="Courier New"/>
                <a:cs typeface="Courier New"/>
              </a:rPr>
              <a:t>const</a:t>
            </a:r>
            <a:r>
              <a:rPr sz="1900" spc="-730" dirty="0">
                <a:latin typeface="Courier New"/>
                <a:cs typeface="Courier New"/>
              </a:rPr>
              <a:t> </a:t>
            </a:r>
            <a:r>
              <a:rPr sz="1900" spc="-10" dirty="0">
                <a:latin typeface="Carlito"/>
                <a:cs typeface="Carlito"/>
              </a:rPr>
              <a:t>keyword</a:t>
            </a:r>
            <a:r>
              <a:rPr sz="1900" spc="-25" dirty="0">
                <a:latin typeface="Carlito"/>
                <a:cs typeface="Carlito"/>
              </a:rPr>
              <a:t> </a:t>
            </a:r>
            <a:r>
              <a:rPr sz="1900" dirty="0">
                <a:latin typeface="Carlito"/>
                <a:cs typeface="Carlito"/>
              </a:rPr>
              <a:t>is</a:t>
            </a:r>
            <a:r>
              <a:rPr sz="1900" spc="-20" dirty="0">
                <a:latin typeface="Carlito"/>
                <a:cs typeface="Carlito"/>
              </a:rPr>
              <a:t> </a:t>
            </a:r>
            <a:r>
              <a:rPr sz="1900" dirty="0">
                <a:latin typeface="Carlito"/>
                <a:cs typeface="Carlito"/>
              </a:rPr>
              <a:t>that</a:t>
            </a:r>
            <a:r>
              <a:rPr sz="1900" spc="-10" dirty="0">
                <a:latin typeface="Carlito"/>
                <a:cs typeface="Carlito"/>
              </a:rPr>
              <a:t> </a:t>
            </a:r>
            <a:r>
              <a:rPr sz="1900" dirty="0">
                <a:latin typeface="Carlito"/>
                <a:cs typeface="Carlito"/>
              </a:rPr>
              <a:t>final</a:t>
            </a:r>
            <a:r>
              <a:rPr sz="1900" spc="-25" dirty="0">
                <a:latin typeface="Carlito"/>
                <a:cs typeface="Carlito"/>
              </a:rPr>
              <a:t> </a:t>
            </a:r>
            <a:r>
              <a:rPr sz="1900" dirty="0">
                <a:latin typeface="Carlito"/>
                <a:cs typeface="Carlito"/>
              </a:rPr>
              <a:t>is</a:t>
            </a:r>
            <a:r>
              <a:rPr sz="1900" spc="-20" dirty="0">
                <a:latin typeface="Carlito"/>
                <a:cs typeface="Carlito"/>
              </a:rPr>
              <a:t> </a:t>
            </a:r>
            <a:r>
              <a:rPr sz="1900" dirty="0">
                <a:latin typeface="Carlito"/>
                <a:cs typeface="Carlito"/>
              </a:rPr>
              <a:t>a</a:t>
            </a:r>
            <a:r>
              <a:rPr sz="1900" spc="-10" dirty="0">
                <a:latin typeface="Carlito"/>
                <a:cs typeface="Carlito"/>
              </a:rPr>
              <a:t> runtime-constant, </a:t>
            </a:r>
            <a:r>
              <a:rPr sz="1900" dirty="0">
                <a:latin typeface="Carlito"/>
                <a:cs typeface="Carlito"/>
              </a:rPr>
              <a:t>which</a:t>
            </a:r>
            <a:r>
              <a:rPr sz="1900" spc="-40" dirty="0">
                <a:latin typeface="Carlito"/>
                <a:cs typeface="Carlito"/>
              </a:rPr>
              <a:t> </a:t>
            </a:r>
            <a:r>
              <a:rPr sz="1900" dirty="0">
                <a:latin typeface="Carlito"/>
                <a:cs typeface="Carlito"/>
              </a:rPr>
              <a:t>in</a:t>
            </a:r>
            <a:r>
              <a:rPr sz="1900" spc="-35" dirty="0">
                <a:latin typeface="Carlito"/>
                <a:cs typeface="Carlito"/>
              </a:rPr>
              <a:t> </a:t>
            </a:r>
            <a:r>
              <a:rPr sz="1900" dirty="0">
                <a:latin typeface="Carlito"/>
                <a:cs typeface="Carlito"/>
              </a:rPr>
              <a:t>turn</a:t>
            </a:r>
            <a:r>
              <a:rPr sz="1900" spc="-30" dirty="0">
                <a:latin typeface="Carlito"/>
                <a:cs typeface="Carlito"/>
              </a:rPr>
              <a:t> </a:t>
            </a:r>
            <a:r>
              <a:rPr sz="1900" dirty="0">
                <a:latin typeface="Carlito"/>
                <a:cs typeface="Carlito"/>
              </a:rPr>
              <a:t>means</a:t>
            </a:r>
            <a:r>
              <a:rPr sz="1900" spc="-40" dirty="0">
                <a:latin typeface="Carlito"/>
                <a:cs typeface="Carlito"/>
              </a:rPr>
              <a:t> </a:t>
            </a:r>
            <a:r>
              <a:rPr sz="1900" dirty="0">
                <a:latin typeface="Carlito"/>
                <a:cs typeface="Carlito"/>
              </a:rPr>
              <a:t>that</a:t>
            </a:r>
            <a:r>
              <a:rPr sz="1900" spc="-25" dirty="0">
                <a:latin typeface="Carlito"/>
                <a:cs typeface="Carlito"/>
              </a:rPr>
              <a:t> </a:t>
            </a:r>
            <a:r>
              <a:rPr sz="1900" dirty="0">
                <a:latin typeface="Carlito"/>
                <a:cs typeface="Carlito"/>
              </a:rPr>
              <a:t>its</a:t>
            </a:r>
            <a:r>
              <a:rPr sz="1900" spc="-40" dirty="0">
                <a:latin typeface="Carlito"/>
                <a:cs typeface="Carlito"/>
              </a:rPr>
              <a:t> </a:t>
            </a:r>
            <a:r>
              <a:rPr sz="1900" dirty="0">
                <a:latin typeface="Carlito"/>
                <a:cs typeface="Carlito"/>
              </a:rPr>
              <a:t>value</a:t>
            </a:r>
            <a:r>
              <a:rPr sz="1900" spc="-30" dirty="0">
                <a:latin typeface="Carlito"/>
                <a:cs typeface="Carlito"/>
              </a:rPr>
              <a:t> </a:t>
            </a:r>
            <a:r>
              <a:rPr sz="1900" dirty="0">
                <a:latin typeface="Carlito"/>
                <a:cs typeface="Carlito"/>
              </a:rPr>
              <a:t>can</a:t>
            </a:r>
            <a:r>
              <a:rPr sz="1900" spc="-35" dirty="0">
                <a:latin typeface="Carlito"/>
                <a:cs typeface="Carlito"/>
              </a:rPr>
              <a:t> </a:t>
            </a:r>
            <a:r>
              <a:rPr sz="1900" dirty="0">
                <a:latin typeface="Carlito"/>
                <a:cs typeface="Carlito"/>
              </a:rPr>
              <a:t>be</a:t>
            </a:r>
            <a:r>
              <a:rPr sz="1900" spc="-25" dirty="0">
                <a:latin typeface="Carlito"/>
                <a:cs typeface="Carlito"/>
              </a:rPr>
              <a:t> </a:t>
            </a:r>
            <a:r>
              <a:rPr sz="1900" dirty="0">
                <a:latin typeface="Carlito"/>
                <a:cs typeface="Carlito"/>
              </a:rPr>
              <a:t>assigned</a:t>
            </a:r>
            <a:r>
              <a:rPr sz="1900" spc="-35" dirty="0">
                <a:latin typeface="Carlito"/>
                <a:cs typeface="Carlito"/>
              </a:rPr>
              <a:t> </a:t>
            </a:r>
            <a:r>
              <a:rPr sz="1900" dirty="0">
                <a:latin typeface="Carlito"/>
                <a:cs typeface="Carlito"/>
              </a:rPr>
              <a:t>at</a:t>
            </a:r>
            <a:r>
              <a:rPr sz="1900" spc="-25" dirty="0">
                <a:latin typeface="Carlito"/>
                <a:cs typeface="Carlito"/>
              </a:rPr>
              <a:t> </a:t>
            </a:r>
            <a:r>
              <a:rPr sz="1900" dirty="0">
                <a:latin typeface="Carlito"/>
                <a:cs typeface="Carlito"/>
              </a:rPr>
              <a:t>runtime</a:t>
            </a:r>
            <a:r>
              <a:rPr sz="1900" spc="-45" dirty="0">
                <a:latin typeface="Carlito"/>
                <a:cs typeface="Carlito"/>
              </a:rPr>
              <a:t> </a:t>
            </a:r>
            <a:r>
              <a:rPr sz="1900" dirty="0">
                <a:latin typeface="Carlito"/>
                <a:cs typeface="Carlito"/>
              </a:rPr>
              <a:t>instead</a:t>
            </a:r>
            <a:r>
              <a:rPr sz="1900" spc="-35" dirty="0">
                <a:latin typeface="Carlito"/>
                <a:cs typeface="Carlito"/>
              </a:rPr>
              <a:t> </a:t>
            </a:r>
            <a:r>
              <a:rPr sz="1900" dirty="0">
                <a:latin typeface="Carlito"/>
                <a:cs typeface="Carlito"/>
              </a:rPr>
              <a:t>of</a:t>
            </a:r>
            <a:r>
              <a:rPr sz="1900" spc="-35" dirty="0">
                <a:latin typeface="Carlito"/>
                <a:cs typeface="Carlito"/>
              </a:rPr>
              <a:t> </a:t>
            </a:r>
            <a:r>
              <a:rPr sz="1900" dirty="0">
                <a:latin typeface="Carlito"/>
                <a:cs typeface="Carlito"/>
              </a:rPr>
              <a:t>compile-</a:t>
            </a:r>
            <a:r>
              <a:rPr sz="1900" spc="-10" dirty="0">
                <a:latin typeface="Carlito"/>
                <a:cs typeface="Carlito"/>
              </a:rPr>
              <a:t>time.</a:t>
            </a:r>
            <a:endParaRPr sz="19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38200" y="4219194"/>
            <a:ext cx="4573905" cy="2089150"/>
          </a:xfrm>
          <a:custGeom>
            <a:avLst/>
            <a:gdLst/>
            <a:ahLst/>
            <a:cxnLst/>
            <a:rect l="l" t="t" r="r" b="b"/>
            <a:pathLst>
              <a:path w="4573905" h="2089150">
                <a:moveTo>
                  <a:pt x="4225417" y="0"/>
                </a:moveTo>
                <a:lnTo>
                  <a:pt x="348119" y="0"/>
                </a:lnTo>
                <a:lnTo>
                  <a:pt x="300881" y="3177"/>
                </a:lnTo>
                <a:lnTo>
                  <a:pt x="255574" y="12433"/>
                </a:lnTo>
                <a:lnTo>
                  <a:pt x="212614" y="27352"/>
                </a:lnTo>
                <a:lnTo>
                  <a:pt x="172415" y="47521"/>
                </a:lnTo>
                <a:lnTo>
                  <a:pt x="135392" y="72525"/>
                </a:lnTo>
                <a:lnTo>
                  <a:pt x="101960" y="101949"/>
                </a:lnTo>
                <a:lnTo>
                  <a:pt x="72533" y="135379"/>
                </a:lnTo>
                <a:lnTo>
                  <a:pt x="47527" y="172400"/>
                </a:lnTo>
                <a:lnTo>
                  <a:pt x="27356" y="212597"/>
                </a:lnTo>
                <a:lnTo>
                  <a:pt x="12434" y="255558"/>
                </a:lnTo>
                <a:lnTo>
                  <a:pt x="3177" y="300865"/>
                </a:lnTo>
                <a:lnTo>
                  <a:pt x="0" y="348106"/>
                </a:lnTo>
                <a:lnTo>
                  <a:pt x="0" y="1740522"/>
                </a:lnTo>
                <a:lnTo>
                  <a:pt x="3177" y="1787760"/>
                </a:lnTo>
                <a:lnTo>
                  <a:pt x="12434" y="1833067"/>
                </a:lnTo>
                <a:lnTo>
                  <a:pt x="27356" y="1876027"/>
                </a:lnTo>
                <a:lnTo>
                  <a:pt x="47527" y="1916226"/>
                </a:lnTo>
                <a:lnTo>
                  <a:pt x="72533" y="1953249"/>
                </a:lnTo>
                <a:lnTo>
                  <a:pt x="101960" y="1986681"/>
                </a:lnTo>
                <a:lnTo>
                  <a:pt x="135392" y="2016108"/>
                </a:lnTo>
                <a:lnTo>
                  <a:pt x="172415" y="2041114"/>
                </a:lnTo>
                <a:lnTo>
                  <a:pt x="212614" y="2061285"/>
                </a:lnTo>
                <a:lnTo>
                  <a:pt x="255574" y="2076207"/>
                </a:lnTo>
                <a:lnTo>
                  <a:pt x="300881" y="2085464"/>
                </a:lnTo>
                <a:lnTo>
                  <a:pt x="348119" y="2088641"/>
                </a:lnTo>
                <a:lnTo>
                  <a:pt x="4225417" y="2088641"/>
                </a:lnTo>
                <a:lnTo>
                  <a:pt x="4272658" y="2085464"/>
                </a:lnTo>
                <a:lnTo>
                  <a:pt x="4317965" y="2076207"/>
                </a:lnTo>
                <a:lnTo>
                  <a:pt x="4360926" y="2061285"/>
                </a:lnTo>
                <a:lnTo>
                  <a:pt x="4401123" y="2041114"/>
                </a:lnTo>
                <a:lnTo>
                  <a:pt x="4438144" y="2016108"/>
                </a:lnTo>
                <a:lnTo>
                  <a:pt x="4471574" y="1986681"/>
                </a:lnTo>
                <a:lnTo>
                  <a:pt x="4500998" y="1953249"/>
                </a:lnTo>
                <a:lnTo>
                  <a:pt x="4526002" y="1916226"/>
                </a:lnTo>
                <a:lnTo>
                  <a:pt x="4546171" y="1876027"/>
                </a:lnTo>
                <a:lnTo>
                  <a:pt x="4561090" y="1833067"/>
                </a:lnTo>
                <a:lnTo>
                  <a:pt x="4570346" y="1787760"/>
                </a:lnTo>
                <a:lnTo>
                  <a:pt x="4573524" y="1740522"/>
                </a:lnTo>
                <a:lnTo>
                  <a:pt x="4573524" y="348106"/>
                </a:lnTo>
                <a:lnTo>
                  <a:pt x="4570346" y="300865"/>
                </a:lnTo>
                <a:lnTo>
                  <a:pt x="4561090" y="255558"/>
                </a:lnTo>
                <a:lnTo>
                  <a:pt x="4546171" y="212598"/>
                </a:lnTo>
                <a:lnTo>
                  <a:pt x="4526002" y="172400"/>
                </a:lnTo>
                <a:lnTo>
                  <a:pt x="4500998" y="135379"/>
                </a:lnTo>
                <a:lnTo>
                  <a:pt x="4471574" y="101949"/>
                </a:lnTo>
                <a:lnTo>
                  <a:pt x="4438144" y="72525"/>
                </a:lnTo>
                <a:lnTo>
                  <a:pt x="4401123" y="47521"/>
                </a:lnTo>
                <a:lnTo>
                  <a:pt x="4360926" y="27352"/>
                </a:lnTo>
                <a:lnTo>
                  <a:pt x="4317965" y="12433"/>
                </a:lnTo>
                <a:lnTo>
                  <a:pt x="4272658" y="3177"/>
                </a:lnTo>
                <a:lnTo>
                  <a:pt x="4225417" y="0"/>
                </a:lnTo>
                <a:close/>
              </a:path>
            </a:pathLst>
          </a:custGeom>
          <a:solidFill>
            <a:srgbClr val="D9D2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019047" y="4508199"/>
            <a:ext cx="3835400" cy="1428750"/>
          </a:xfrm>
          <a:prstGeom prst="rect">
            <a:avLst/>
          </a:prstGeom>
        </p:spPr>
        <p:txBody>
          <a:bodyPr vert="horz" wrap="square" lIns="0" tIns="5905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64"/>
              </a:spcBef>
            </a:pPr>
            <a:r>
              <a:rPr sz="2000" b="1" dirty="0">
                <a:latin typeface="Courier New"/>
                <a:cs typeface="Courier New"/>
              </a:rPr>
              <a:t>void</a:t>
            </a:r>
            <a:r>
              <a:rPr sz="2000" b="1" spc="-20" dirty="0">
                <a:latin typeface="Courier New"/>
                <a:cs typeface="Courier New"/>
              </a:rPr>
              <a:t> </a:t>
            </a:r>
            <a:r>
              <a:rPr sz="2000" b="1" spc="-10" dirty="0">
                <a:latin typeface="Courier New"/>
                <a:cs typeface="Courier New"/>
              </a:rPr>
              <a:t>main(){</a:t>
            </a:r>
            <a:endParaRPr sz="20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  <a:spcBef>
                <a:spcPts val="360"/>
              </a:spcBef>
            </a:pPr>
            <a:r>
              <a:rPr sz="2000" b="1" dirty="0">
                <a:solidFill>
                  <a:srgbClr val="274E12"/>
                </a:solidFill>
                <a:latin typeface="Courier New"/>
                <a:cs typeface="Courier New"/>
              </a:rPr>
              <a:t>const</a:t>
            </a:r>
            <a:r>
              <a:rPr sz="2000" b="1" spc="-40" dirty="0">
                <a:solidFill>
                  <a:srgbClr val="274E12"/>
                </a:solidFill>
                <a:latin typeface="Courier New"/>
                <a:cs typeface="Courier New"/>
              </a:rPr>
              <a:t> </a:t>
            </a:r>
            <a:r>
              <a:rPr sz="2000" b="1" dirty="0">
                <a:solidFill>
                  <a:srgbClr val="274E12"/>
                </a:solidFill>
                <a:latin typeface="Courier New"/>
                <a:cs typeface="Courier New"/>
              </a:rPr>
              <a:t>name</a:t>
            </a:r>
            <a:r>
              <a:rPr sz="2000" b="1" spc="-40" dirty="0">
                <a:solidFill>
                  <a:srgbClr val="274E12"/>
                </a:solidFill>
                <a:latin typeface="Courier New"/>
                <a:cs typeface="Courier New"/>
              </a:rPr>
              <a:t> </a:t>
            </a:r>
            <a:r>
              <a:rPr sz="2000" b="1" dirty="0">
                <a:solidFill>
                  <a:srgbClr val="274E12"/>
                </a:solidFill>
                <a:latin typeface="Courier New"/>
                <a:cs typeface="Courier New"/>
              </a:rPr>
              <a:t>=</a:t>
            </a:r>
            <a:r>
              <a:rPr sz="2000" b="1" spc="-40" dirty="0">
                <a:solidFill>
                  <a:srgbClr val="274E12"/>
                </a:solidFill>
                <a:latin typeface="Courier New"/>
                <a:cs typeface="Courier New"/>
              </a:rPr>
              <a:t> </a:t>
            </a:r>
            <a:r>
              <a:rPr sz="2000" b="1" spc="-10" dirty="0">
                <a:solidFill>
                  <a:srgbClr val="274E12"/>
                </a:solidFill>
                <a:latin typeface="Courier New"/>
                <a:cs typeface="Courier New"/>
              </a:rPr>
              <a:t>‘Sylvia’;</a:t>
            </a:r>
            <a:endParaRPr sz="20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  <a:spcBef>
                <a:spcPts val="360"/>
              </a:spcBef>
            </a:pPr>
            <a:r>
              <a:rPr sz="2000" b="1" spc="-10" dirty="0">
                <a:latin typeface="Courier New"/>
                <a:cs typeface="Courier New"/>
              </a:rPr>
              <a:t>print(name);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2000" b="1" spc="-50" dirty="0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780276" y="4219194"/>
            <a:ext cx="4573905" cy="2089150"/>
          </a:xfrm>
          <a:custGeom>
            <a:avLst/>
            <a:gdLst/>
            <a:ahLst/>
            <a:cxnLst/>
            <a:rect l="l" t="t" r="r" b="b"/>
            <a:pathLst>
              <a:path w="4573905" h="2089150">
                <a:moveTo>
                  <a:pt x="4225417" y="0"/>
                </a:moveTo>
                <a:lnTo>
                  <a:pt x="348106" y="0"/>
                </a:lnTo>
                <a:lnTo>
                  <a:pt x="300865" y="3177"/>
                </a:lnTo>
                <a:lnTo>
                  <a:pt x="255558" y="12433"/>
                </a:lnTo>
                <a:lnTo>
                  <a:pt x="212598" y="27352"/>
                </a:lnTo>
                <a:lnTo>
                  <a:pt x="172400" y="47521"/>
                </a:lnTo>
                <a:lnTo>
                  <a:pt x="135379" y="72525"/>
                </a:lnTo>
                <a:lnTo>
                  <a:pt x="101949" y="101949"/>
                </a:lnTo>
                <a:lnTo>
                  <a:pt x="72525" y="135379"/>
                </a:lnTo>
                <a:lnTo>
                  <a:pt x="47521" y="172400"/>
                </a:lnTo>
                <a:lnTo>
                  <a:pt x="27352" y="212597"/>
                </a:lnTo>
                <a:lnTo>
                  <a:pt x="12433" y="255558"/>
                </a:lnTo>
                <a:lnTo>
                  <a:pt x="3177" y="300865"/>
                </a:lnTo>
                <a:lnTo>
                  <a:pt x="0" y="348106"/>
                </a:lnTo>
                <a:lnTo>
                  <a:pt x="0" y="1740522"/>
                </a:lnTo>
                <a:lnTo>
                  <a:pt x="3177" y="1787760"/>
                </a:lnTo>
                <a:lnTo>
                  <a:pt x="12433" y="1833067"/>
                </a:lnTo>
                <a:lnTo>
                  <a:pt x="27352" y="1876027"/>
                </a:lnTo>
                <a:lnTo>
                  <a:pt x="47521" y="1916226"/>
                </a:lnTo>
                <a:lnTo>
                  <a:pt x="72525" y="1953249"/>
                </a:lnTo>
                <a:lnTo>
                  <a:pt x="101949" y="1986681"/>
                </a:lnTo>
                <a:lnTo>
                  <a:pt x="135379" y="2016108"/>
                </a:lnTo>
                <a:lnTo>
                  <a:pt x="172400" y="2041114"/>
                </a:lnTo>
                <a:lnTo>
                  <a:pt x="212597" y="2061285"/>
                </a:lnTo>
                <a:lnTo>
                  <a:pt x="255558" y="2076207"/>
                </a:lnTo>
                <a:lnTo>
                  <a:pt x="300865" y="2085464"/>
                </a:lnTo>
                <a:lnTo>
                  <a:pt x="348106" y="2088641"/>
                </a:lnTo>
                <a:lnTo>
                  <a:pt x="4225417" y="2088641"/>
                </a:lnTo>
                <a:lnTo>
                  <a:pt x="4272658" y="2085464"/>
                </a:lnTo>
                <a:lnTo>
                  <a:pt x="4317965" y="2076207"/>
                </a:lnTo>
                <a:lnTo>
                  <a:pt x="4360926" y="2061285"/>
                </a:lnTo>
                <a:lnTo>
                  <a:pt x="4401123" y="2041114"/>
                </a:lnTo>
                <a:lnTo>
                  <a:pt x="4438144" y="2016108"/>
                </a:lnTo>
                <a:lnTo>
                  <a:pt x="4471574" y="1986681"/>
                </a:lnTo>
                <a:lnTo>
                  <a:pt x="4500998" y="1953249"/>
                </a:lnTo>
                <a:lnTo>
                  <a:pt x="4526002" y="1916226"/>
                </a:lnTo>
                <a:lnTo>
                  <a:pt x="4546171" y="1876027"/>
                </a:lnTo>
                <a:lnTo>
                  <a:pt x="4561090" y="1833067"/>
                </a:lnTo>
                <a:lnTo>
                  <a:pt x="4570346" y="1787760"/>
                </a:lnTo>
                <a:lnTo>
                  <a:pt x="4573524" y="1740522"/>
                </a:lnTo>
                <a:lnTo>
                  <a:pt x="4573524" y="348106"/>
                </a:lnTo>
                <a:lnTo>
                  <a:pt x="4570346" y="300865"/>
                </a:lnTo>
                <a:lnTo>
                  <a:pt x="4561090" y="255558"/>
                </a:lnTo>
                <a:lnTo>
                  <a:pt x="4546171" y="212598"/>
                </a:lnTo>
                <a:lnTo>
                  <a:pt x="4526002" y="172400"/>
                </a:lnTo>
                <a:lnTo>
                  <a:pt x="4500998" y="135379"/>
                </a:lnTo>
                <a:lnTo>
                  <a:pt x="4471574" y="101949"/>
                </a:lnTo>
                <a:lnTo>
                  <a:pt x="4438144" y="72525"/>
                </a:lnTo>
                <a:lnTo>
                  <a:pt x="4401123" y="47521"/>
                </a:lnTo>
                <a:lnTo>
                  <a:pt x="4360926" y="27352"/>
                </a:lnTo>
                <a:lnTo>
                  <a:pt x="4317965" y="12433"/>
                </a:lnTo>
                <a:lnTo>
                  <a:pt x="4272658" y="3177"/>
                </a:lnTo>
                <a:lnTo>
                  <a:pt x="4225417" y="0"/>
                </a:lnTo>
                <a:close/>
              </a:path>
            </a:pathLst>
          </a:custGeom>
          <a:solidFill>
            <a:srgbClr val="E9E1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961378" y="4333189"/>
            <a:ext cx="3836035" cy="1778635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sz="2000" b="1" dirty="0">
                <a:latin typeface="Courier New"/>
                <a:cs typeface="Courier New"/>
              </a:rPr>
              <a:t>void</a:t>
            </a:r>
            <a:r>
              <a:rPr sz="2000" b="1" spc="-50" dirty="0">
                <a:latin typeface="Courier New"/>
                <a:cs typeface="Courier New"/>
              </a:rPr>
              <a:t> </a:t>
            </a:r>
            <a:r>
              <a:rPr sz="2000" b="1" spc="-10" dirty="0">
                <a:latin typeface="Courier New"/>
                <a:cs typeface="Courier New"/>
              </a:rPr>
              <a:t>main(){</a:t>
            </a:r>
            <a:endParaRPr sz="2000">
              <a:latin typeface="Courier New"/>
              <a:cs typeface="Courier New"/>
            </a:endParaRPr>
          </a:p>
          <a:p>
            <a:pPr marL="469900" marR="5080">
              <a:lnSpc>
                <a:spcPct val="114999"/>
              </a:lnSpc>
              <a:spcBef>
                <a:spcPts val="5"/>
              </a:spcBef>
            </a:pPr>
            <a:r>
              <a:rPr sz="2000" b="1" dirty="0">
                <a:latin typeface="Courier New"/>
                <a:cs typeface="Courier New"/>
              </a:rPr>
              <a:t>const</a:t>
            </a:r>
            <a:r>
              <a:rPr sz="2000" b="1" spc="-40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name</a:t>
            </a:r>
            <a:r>
              <a:rPr sz="2000" b="1" spc="-40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=</a:t>
            </a:r>
            <a:r>
              <a:rPr sz="2000" b="1" spc="-40" dirty="0">
                <a:latin typeface="Courier New"/>
                <a:cs typeface="Courier New"/>
              </a:rPr>
              <a:t> </a:t>
            </a:r>
            <a:r>
              <a:rPr sz="2000" b="1" spc="-10" dirty="0">
                <a:latin typeface="Courier New"/>
                <a:cs typeface="Courier New"/>
              </a:rPr>
              <a:t>‘Sylvia’; </a:t>
            </a:r>
            <a:r>
              <a:rPr sz="2000" b="1" dirty="0">
                <a:solidFill>
                  <a:srgbClr val="FF0000"/>
                </a:solidFill>
                <a:latin typeface="Courier New"/>
                <a:cs typeface="Courier New"/>
              </a:rPr>
              <a:t>name</a:t>
            </a:r>
            <a:r>
              <a:rPr sz="2000" b="1" spc="-3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000" b="1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2000" b="1" spc="-3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000" b="1" spc="-10" dirty="0">
                <a:solidFill>
                  <a:srgbClr val="FF0000"/>
                </a:solidFill>
                <a:latin typeface="Courier New"/>
                <a:cs typeface="Courier New"/>
              </a:rPr>
              <a:t>‘sam’; </a:t>
            </a:r>
            <a:r>
              <a:rPr sz="2000" b="1" spc="-10" dirty="0">
                <a:latin typeface="Courier New"/>
                <a:cs typeface="Courier New"/>
              </a:rPr>
              <a:t>print(name);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59"/>
              </a:spcBef>
            </a:pPr>
            <a:r>
              <a:rPr sz="2000" b="1" spc="-50" dirty="0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25348"/>
            <a:ext cx="235521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80" dirty="0"/>
              <a:t>Summary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57147" y="1675038"/>
            <a:ext cx="9932035" cy="398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29565" marR="5080" indent="-317500">
              <a:lnSpc>
                <a:spcPct val="130000"/>
              </a:lnSpc>
              <a:spcBef>
                <a:spcPts val="105"/>
              </a:spcBef>
              <a:buSzPct val="62500"/>
              <a:buFont typeface="Arial"/>
              <a:buChar char="●"/>
              <a:tabLst>
                <a:tab pos="329565" algn="l"/>
              </a:tabLst>
            </a:pPr>
            <a:r>
              <a:rPr sz="2000" dirty="0">
                <a:latin typeface="Carlito"/>
                <a:cs typeface="Carlito"/>
              </a:rPr>
              <a:t>A</a:t>
            </a:r>
            <a:r>
              <a:rPr sz="2000" spc="-4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data</a:t>
            </a:r>
            <a:r>
              <a:rPr sz="2000" spc="-4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type</a:t>
            </a:r>
            <a:r>
              <a:rPr sz="2000" spc="-4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in</a:t>
            </a:r>
            <a:r>
              <a:rPr sz="2000" spc="-5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Dart</a:t>
            </a:r>
            <a:r>
              <a:rPr sz="2000" spc="-4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determines</a:t>
            </a:r>
            <a:r>
              <a:rPr sz="2000" spc="-2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the</a:t>
            </a:r>
            <a:r>
              <a:rPr sz="2000" spc="-4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value</a:t>
            </a:r>
            <a:r>
              <a:rPr sz="2000" spc="-3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a</a:t>
            </a:r>
            <a:r>
              <a:rPr sz="2000" spc="-5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specific</a:t>
            </a:r>
            <a:r>
              <a:rPr sz="2000" spc="-1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variable</a:t>
            </a:r>
            <a:r>
              <a:rPr sz="2000" spc="-3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can</a:t>
            </a:r>
            <a:r>
              <a:rPr sz="2000" spc="-4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hold.</a:t>
            </a:r>
            <a:r>
              <a:rPr sz="2000" spc="-6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This</a:t>
            </a:r>
            <a:r>
              <a:rPr sz="2000" spc="-3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enables</a:t>
            </a:r>
            <a:r>
              <a:rPr sz="2000" spc="-30" dirty="0">
                <a:latin typeface="Carlito"/>
                <a:cs typeface="Carlito"/>
              </a:rPr>
              <a:t> </a:t>
            </a:r>
            <a:r>
              <a:rPr sz="2000" spc="-25" dirty="0">
                <a:latin typeface="Carlito"/>
                <a:cs typeface="Carlito"/>
              </a:rPr>
              <a:t>any </a:t>
            </a:r>
            <a:r>
              <a:rPr sz="2000" dirty="0">
                <a:latin typeface="Carlito"/>
                <a:cs typeface="Carlito"/>
              </a:rPr>
              <a:t>mathematical,</a:t>
            </a:r>
            <a:r>
              <a:rPr sz="2000" spc="-3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logical,</a:t>
            </a:r>
            <a:r>
              <a:rPr sz="2000" spc="-4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or</a:t>
            </a:r>
            <a:r>
              <a:rPr sz="2000" spc="-5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relational</a:t>
            </a:r>
            <a:r>
              <a:rPr sz="2000" spc="-2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operation</a:t>
            </a:r>
            <a:r>
              <a:rPr sz="2000" spc="-4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to</a:t>
            </a:r>
            <a:r>
              <a:rPr sz="2000" spc="-5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be</a:t>
            </a:r>
            <a:r>
              <a:rPr sz="2000" spc="-50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performed</a:t>
            </a:r>
            <a:r>
              <a:rPr sz="2000" spc="-3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on</a:t>
            </a:r>
            <a:r>
              <a:rPr sz="2000" spc="-5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the</a:t>
            </a:r>
            <a:r>
              <a:rPr sz="2000" spc="-5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variable</a:t>
            </a:r>
            <a:r>
              <a:rPr sz="2000" spc="-2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while</a:t>
            </a:r>
            <a:r>
              <a:rPr sz="2000" spc="-35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avoiding </a:t>
            </a:r>
            <a:r>
              <a:rPr sz="2000" dirty="0">
                <a:latin typeface="Carlito"/>
                <a:cs typeface="Carlito"/>
              </a:rPr>
              <a:t>errors</a:t>
            </a:r>
            <a:r>
              <a:rPr sz="2000" spc="-4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in</a:t>
            </a:r>
            <a:r>
              <a:rPr sz="2000" spc="-50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code.</a:t>
            </a:r>
            <a:endParaRPr sz="2000">
              <a:latin typeface="Carlito"/>
              <a:cs typeface="Carlito"/>
            </a:endParaRPr>
          </a:p>
          <a:p>
            <a:pPr marL="329565" marR="238760" indent="-317500">
              <a:lnSpc>
                <a:spcPct val="130000"/>
              </a:lnSpc>
              <a:buSzPct val="62500"/>
              <a:buFont typeface="Arial"/>
              <a:buChar char="●"/>
              <a:tabLst>
                <a:tab pos="329565" algn="l"/>
              </a:tabLst>
            </a:pPr>
            <a:r>
              <a:rPr sz="2000" dirty="0">
                <a:latin typeface="Carlito"/>
                <a:cs typeface="Carlito"/>
              </a:rPr>
              <a:t>When</a:t>
            </a:r>
            <a:r>
              <a:rPr sz="2000" spc="-5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a</a:t>
            </a:r>
            <a:r>
              <a:rPr sz="2000" spc="-4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variable</a:t>
            </a:r>
            <a:r>
              <a:rPr sz="2000" spc="-3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is</a:t>
            </a:r>
            <a:r>
              <a:rPr sz="2000" spc="-4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declared</a:t>
            </a:r>
            <a:r>
              <a:rPr sz="2000" spc="-3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in</a:t>
            </a:r>
            <a:r>
              <a:rPr sz="2000" spc="-5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Dart,</a:t>
            </a:r>
            <a:r>
              <a:rPr sz="2000" spc="-4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memory</a:t>
            </a:r>
            <a:r>
              <a:rPr sz="2000" spc="-5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is</a:t>
            </a:r>
            <a:r>
              <a:rPr sz="2000" spc="-4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assigned</a:t>
            </a:r>
            <a:r>
              <a:rPr sz="2000" spc="-3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for</a:t>
            </a:r>
            <a:r>
              <a:rPr sz="2000" spc="-5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that</a:t>
            </a:r>
            <a:r>
              <a:rPr sz="2000" spc="-4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variable.</a:t>
            </a:r>
            <a:r>
              <a:rPr sz="2000" spc="-3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The</a:t>
            </a:r>
            <a:r>
              <a:rPr sz="2000" spc="-4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value</a:t>
            </a:r>
            <a:r>
              <a:rPr sz="2000" spc="-4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of</a:t>
            </a:r>
            <a:r>
              <a:rPr sz="2000" spc="-50" dirty="0">
                <a:latin typeface="Carlito"/>
                <a:cs typeface="Carlito"/>
              </a:rPr>
              <a:t> </a:t>
            </a:r>
            <a:r>
              <a:rPr sz="2000" spc="-20" dirty="0">
                <a:latin typeface="Carlito"/>
                <a:cs typeface="Carlito"/>
              </a:rPr>
              <a:t>that </a:t>
            </a:r>
            <a:r>
              <a:rPr sz="2000" dirty="0">
                <a:latin typeface="Carlito"/>
                <a:cs typeface="Carlito"/>
              </a:rPr>
              <a:t>variable</a:t>
            </a:r>
            <a:r>
              <a:rPr sz="2000" spc="-4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is</a:t>
            </a:r>
            <a:r>
              <a:rPr sz="2000" spc="-5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stored</a:t>
            </a:r>
            <a:r>
              <a:rPr sz="2000" spc="-4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in</a:t>
            </a:r>
            <a:r>
              <a:rPr sz="2000" spc="-5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this</a:t>
            </a:r>
            <a:r>
              <a:rPr sz="2000" spc="-4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memory</a:t>
            </a:r>
            <a:r>
              <a:rPr sz="2000" spc="-5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location</a:t>
            </a:r>
            <a:r>
              <a:rPr sz="2000" spc="-5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and</a:t>
            </a:r>
            <a:r>
              <a:rPr sz="2000" spc="-4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can</a:t>
            </a:r>
            <a:r>
              <a:rPr sz="2000" spc="-5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be</a:t>
            </a:r>
            <a:r>
              <a:rPr sz="2000" spc="-5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modified</a:t>
            </a:r>
            <a:r>
              <a:rPr sz="2000" spc="-4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through</a:t>
            </a:r>
            <a:r>
              <a:rPr sz="2000" spc="-60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execution.</a:t>
            </a:r>
            <a:endParaRPr sz="2000">
              <a:latin typeface="Carlito"/>
              <a:cs typeface="Carlito"/>
            </a:endParaRPr>
          </a:p>
          <a:p>
            <a:pPr marL="329565" marR="142875" indent="-317500">
              <a:lnSpc>
                <a:spcPct val="130000"/>
              </a:lnSpc>
              <a:buSzPct val="62500"/>
              <a:buFont typeface="Arial"/>
              <a:buChar char="●"/>
              <a:tabLst>
                <a:tab pos="329565" algn="l"/>
              </a:tabLst>
            </a:pPr>
            <a:r>
              <a:rPr sz="2000" dirty="0">
                <a:latin typeface="Carlito"/>
                <a:cs typeface="Carlito"/>
              </a:rPr>
              <a:t>The</a:t>
            </a:r>
            <a:r>
              <a:rPr sz="2000" spc="-4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data</a:t>
            </a:r>
            <a:r>
              <a:rPr sz="2000" spc="-3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type</a:t>
            </a:r>
            <a:r>
              <a:rPr sz="2000" spc="-4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for</a:t>
            </a:r>
            <a:r>
              <a:rPr sz="2000" spc="-4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any</a:t>
            </a:r>
            <a:r>
              <a:rPr sz="2000" spc="-4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variable</a:t>
            </a:r>
            <a:r>
              <a:rPr sz="2000" spc="-2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dictates</a:t>
            </a:r>
            <a:r>
              <a:rPr sz="2000" spc="-2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the</a:t>
            </a:r>
            <a:r>
              <a:rPr sz="2000" spc="-3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memory</a:t>
            </a:r>
            <a:r>
              <a:rPr sz="2000" spc="-4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size,</a:t>
            </a:r>
            <a:r>
              <a:rPr sz="2000" spc="-3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space</a:t>
            </a:r>
            <a:r>
              <a:rPr sz="2000" spc="-2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allocation,</a:t>
            </a:r>
            <a:r>
              <a:rPr sz="2000" spc="-3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and</a:t>
            </a:r>
            <a:r>
              <a:rPr sz="2000" spc="-3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the</a:t>
            </a:r>
            <a:r>
              <a:rPr sz="2000" spc="-4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value</a:t>
            </a:r>
            <a:r>
              <a:rPr sz="2000" spc="-40" dirty="0">
                <a:latin typeface="Carlito"/>
                <a:cs typeface="Carlito"/>
              </a:rPr>
              <a:t> </a:t>
            </a:r>
            <a:r>
              <a:rPr sz="2000" spc="-25" dirty="0">
                <a:latin typeface="Carlito"/>
                <a:cs typeface="Carlito"/>
              </a:rPr>
              <a:t>the </a:t>
            </a:r>
            <a:r>
              <a:rPr sz="2000" dirty="0">
                <a:latin typeface="Carlito"/>
                <a:cs typeface="Carlito"/>
              </a:rPr>
              <a:t>particular</a:t>
            </a:r>
            <a:r>
              <a:rPr sz="2000" spc="-3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variable</a:t>
            </a:r>
            <a:r>
              <a:rPr sz="2000" spc="-4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tends</a:t>
            </a:r>
            <a:r>
              <a:rPr sz="2000" spc="-4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to</a:t>
            </a:r>
            <a:r>
              <a:rPr sz="2000" spc="-60" dirty="0">
                <a:latin typeface="Carlito"/>
                <a:cs typeface="Carlito"/>
              </a:rPr>
              <a:t> </a:t>
            </a:r>
            <a:r>
              <a:rPr sz="2000" spc="-20" dirty="0">
                <a:latin typeface="Carlito"/>
                <a:cs typeface="Carlito"/>
              </a:rPr>
              <a:t>hold.</a:t>
            </a:r>
            <a:endParaRPr sz="2000">
              <a:latin typeface="Carlito"/>
              <a:cs typeface="Carlito"/>
            </a:endParaRPr>
          </a:p>
          <a:p>
            <a:pPr marL="329565" indent="-316865">
              <a:lnSpc>
                <a:spcPct val="100000"/>
              </a:lnSpc>
              <a:spcBef>
                <a:spcPts val="720"/>
              </a:spcBef>
              <a:buSzPct val="62500"/>
              <a:buFont typeface="Arial"/>
              <a:buChar char="●"/>
              <a:tabLst>
                <a:tab pos="329565" algn="l"/>
              </a:tabLst>
            </a:pPr>
            <a:r>
              <a:rPr sz="2000" dirty="0">
                <a:latin typeface="Carlito"/>
                <a:cs typeface="Carlito"/>
              </a:rPr>
              <a:t>The</a:t>
            </a:r>
            <a:r>
              <a:rPr sz="2000" spc="-4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type</a:t>
            </a:r>
            <a:r>
              <a:rPr sz="2000" spc="-4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annotation</a:t>
            </a:r>
            <a:r>
              <a:rPr sz="2000" spc="-4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in</a:t>
            </a:r>
            <a:r>
              <a:rPr sz="2000" spc="-4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Dart</a:t>
            </a:r>
            <a:r>
              <a:rPr sz="2000" spc="-4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helps</a:t>
            </a:r>
            <a:r>
              <a:rPr sz="2000" spc="-3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to</a:t>
            </a:r>
            <a:r>
              <a:rPr sz="2000" spc="-4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add</a:t>
            </a:r>
            <a:r>
              <a:rPr sz="2000" spc="-5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a</a:t>
            </a:r>
            <a:r>
              <a:rPr sz="2000" spc="-4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data</a:t>
            </a:r>
            <a:r>
              <a:rPr sz="2000" spc="-3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type</a:t>
            </a:r>
            <a:r>
              <a:rPr sz="2000" spc="-4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before</a:t>
            </a:r>
            <a:r>
              <a:rPr sz="2000" spc="-4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the</a:t>
            </a:r>
            <a:r>
              <a:rPr sz="2000" spc="-4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name</a:t>
            </a:r>
            <a:r>
              <a:rPr sz="2000" spc="-3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while</a:t>
            </a:r>
            <a:r>
              <a:rPr sz="2000" spc="-3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declaring</a:t>
            </a:r>
            <a:r>
              <a:rPr sz="2000" spc="-25" dirty="0">
                <a:latin typeface="Carlito"/>
                <a:cs typeface="Carlito"/>
              </a:rPr>
              <a:t> </a:t>
            </a:r>
            <a:r>
              <a:rPr sz="2000" spc="-50" dirty="0">
                <a:latin typeface="Carlito"/>
                <a:cs typeface="Carlito"/>
              </a:rPr>
              <a:t>a</a:t>
            </a:r>
            <a:endParaRPr sz="2000">
              <a:latin typeface="Carlito"/>
              <a:cs typeface="Carlito"/>
            </a:endParaRPr>
          </a:p>
          <a:p>
            <a:pPr marL="329565">
              <a:lnSpc>
                <a:spcPct val="100000"/>
              </a:lnSpc>
              <a:spcBef>
                <a:spcPts val="720"/>
              </a:spcBef>
            </a:pPr>
            <a:r>
              <a:rPr sz="2000" spc="-10" dirty="0">
                <a:latin typeface="Carlito"/>
                <a:cs typeface="Carlito"/>
              </a:rPr>
              <a:t>variable.</a:t>
            </a:r>
            <a:endParaRPr sz="2000">
              <a:latin typeface="Carlito"/>
              <a:cs typeface="Carlito"/>
            </a:endParaRPr>
          </a:p>
          <a:p>
            <a:pPr marL="329565" indent="-316865">
              <a:lnSpc>
                <a:spcPct val="100000"/>
              </a:lnSpc>
              <a:spcBef>
                <a:spcPts val="720"/>
              </a:spcBef>
              <a:buSzPct val="62500"/>
              <a:buFont typeface="Arial"/>
              <a:buChar char="●"/>
              <a:tabLst>
                <a:tab pos="329565" algn="l"/>
              </a:tabLst>
            </a:pPr>
            <a:r>
              <a:rPr sz="2000" dirty="0">
                <a:latin typeface="Carlito"/>
                <a:cs typeface="Carlito"/>
              </a:rPr>
              <a:t>The</a:t>
            </a:r>
            <a:r>
              <a:rPr sz="2000" spc="-4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prefix</a:t>
            </a:r>
            <a:r>
              <a:rPr sz="2000" spc="-4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or</a:t>
            </a:r>
            <a:r>
              <a:rPr sz="2000" spc="-4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data</a:t>
            </a:r>
            <a:r>
              <a:rPr sz="2000" spc="-4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type</a:t>
            </a:r>
            <a:r>
              <a:rPr sz="2000" spc="-4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warrants</a:t>
            </a:r>
            <a:r>
              <a:rPr sz="2000" spc="-3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the</a:t>
            </a:r>
            <a:r>
              <a:rPr sz="2000" spc="-3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fact</a:t>
            </a:r>
            <a:r>
              <a:rPr sz="2000" spc="-3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that</a:t>
            </a:r>
            <a:r>
              <a:rPr sz="2000" spc="-4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the</a:t>
            </a:r>
            <a:r>
              <a:rPr sz="2000" spc="-4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variable</a:t>
            </a:r>
            <a:r>
              <a:rPr sz="2000" spc="-2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holds</a:t>
            </a:r>
            <a:r>
              <a:rPr sz="2000" spc="-4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the</a:t>
            </a:r>
            <a:r>
              <a:rPr sz="2000" spc="-4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assigned</a:t>
            </a:r>
            <a:r>
              <a:rPr sz="2000" spc="-2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data</a:t>
            </a:r>
            <a:r>
              <a:rPr sz="2000" spc="-30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type.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A065A-AFBD-4AD3-8DFE-D998EE8C8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174" y="607821"/>
            <a:ext cx="11807190" cy="677108"/>
          </a:xfrm>
        </p:spPr>
        <p:txBody>
          <a:bodyPr/>
          <a:lstStyle/>
          <a:p>
            <a:r>
              <a:rPr lang="en-US" spc="-130" dirty="0"/>
              <a:t>Understanding</a:t>
            </a:r>
            <a:r>
              <a:rPr lang="en-US" spc="-110" dirty="0"/>
              <a:t> </a:t>
            </a:r>
            <a:r>
              <a:rPr lang="en-US" dirty="0"/>
              <a:t>Data</a:t>
            </a:r>
            <a:r>
              <a:rPr lang="en-US" spc="-120" dirty="0"/>
              <a:t> </a:t>
            </a:r>
            <a:r>
              <a:rPr lang="en-US" spc="-10" dirty="0"/>
              <a:t>Types</a:t>
            </a:r>
            <a:r>
              <a:rPr lang="en-US" spc="-125" dirty="0"/>
              <a:t> </a:t>
            </a:r>
            <a:r>
              <a:rPr lang="en-US" dirty="0"/>
              <a:t>in</a:t>
            </a:r>
            <a:r>
              <a:rPr lang="en-US" spc="-130" dirty="0"/>
              <a:t> </a:t>
            </a:r>
            <a:r>
              <a:rPr lang="en-US" spc="-20" dirty="0"/>
              <a:t>Dart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11D88D-07C7-4267-8F06-5536017AF1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52600"/>
            <a:ext cx="7259675" cy="426897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2D33B79-3E8C-47D4-8871-7344FEDCBEA8}"/>
              </a:ext>
            </a:extLst>
          </p:cNvPr>
          <p:cNvSpPr/>
          <p:nvPr/>
        </p:nvSpPr>
        <p:spPr>
          <a:xfrm>
            <a:off x="7588786" y="4295475"/>
            <a:ext cx="4572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4D5156"/>
                </a:solidFill>
                <a:effectLst/>
                <a:latin typeface="Google Sans"/>
              </a:rPr>
              <a:t>Note :</a:t>
            </a:r>
            <a:r>
              <a:rPr lang="en-US" b="0" i="0" dirty="0">
                <a:solidFill>
                  <a:srgbClr val="4D5156"/>
                </a:solidFill>
                <a:effectLst/>
                <a:latin typeface="Google Sans"/>
              </a:rPr>
              <a:t> You can use </a:t>
            </a:r>
            <a:r>
              <a:rPr lang="en-US" b="0" i="0" dirty="0">
                <a:solidFill>
                  <a:srgbClr val="4D5156"/>
                </a:solidFill>
                <a:effectLst/>
                <a:highlight>
                  <a:srgbClr val="FFFF00"/>
                </a:highlight>
                <a:latin typeface="Google Sans"/>
              </a:rPr>
              <a:t>${}</a:t>
            </a:r>
            <a:r>
              <a:rPr lang="en-US" b="0" i="0" dirty="0">
                <a:solidFill>
                  <a:srgbClr val="4D5156"/>
                </a:solidFill>
                <a:effectLst/>
                <a:latin typeface="Google Sans"/>
              </a:rPr>
              <a:t> to </a:t>
            </a:r>
            <a:r>
              <a:rPr lang="en-US" b="1" i="0" dirty="0">
                <a:solidFill>
                  <a:srgbClr val="040C28"/>
                </a:solidFill>
                <a:effectLst/>
                <a:latin typeface="Google Sans"/>
              </a:rPr>
              <a:t>interpolate</a:t>
            </a:r>
            <a:r>
              <a:rPr lang="en-US" b="0" i="0" dirty="0">
                <a:solidFill>
                  <a:srgbClr val="040C28"/>
                </a:solidFill>
                <a:effectLst/>
                <a:latin typeface="Google Sans"/>
              </a:rPr>
              <a:t> the value of Dart expressions within strings</a:t>
            </a:r>
            <a:r>
              <a:rPr lang="en-US" b="0" i="0" dirty="0">
                <a:solidFill>
                  <a:srgbClr val="4D5156"/>
                </a:solidFill>
                <a:effectLst/>
                <a:latin typeface="Google Sans"/>
              </a:rPr>
              <a:t>. The curly braces can be omitted when evaluating identifiers: </a:t>
            </a:r>
          </a:p>
          <a:p>
            <a:r>
              <a:rPr lang="en-US" b="1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Google Sans"/>
              </a:rPr>
              <a:t>const string = '</a:t>
            </a:r>
            <a:r>
              <a:rPr lang="en-US" b="1" i="0" dirty="0" err="1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Google Sans"/>
              </a:rPr>
              <a:t>dartlang</a:t>
            </a:r>
            <a:r>
              <a:rPr lang="en-US" b="1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Google Sans"/>
              </a:rPr>
              <a:t>'; print('$string has ${</a:t>
            </a:r>
            <a:r>
              <a:rPr lang="en-US" b="1" i="0" dirty="0" err="1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Google Sans"/>
              </a:rPr>
              <a:t>string.length</a:t>
            </a:r>
            <a:r>
              <a:rPr lang="en-US" b="1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Google Sans"/>
              </a:rPr>
              <a:t>} letters');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3311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85B17-1B7E-43E9-9229-B5E74D19C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174" y="607821"/>
            <a:ext cx="11807190" cy="677108"/>
          </a:xfrm>
        </p:spPr>
        <p:txBody>
          <a:bodyPr/>
          <a:lstStyle/>
          <a:p>
            <a:r>
              <a:rPr lang="en-US" dirty="0"/>
              <a:t>Data Type Conversion in Dart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63C081-BD3D-44AF-895C-BC7213BDC3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298" y="1467820"/>
            <a:ext cx="4886325" cy="4832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250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CD91E-940B-460F-A98F-AD819A9A6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174" y="607821"/>
            <a:ext cx="11807190" cy="839979"/>
          </a:xfrm>
        </p:spPr>
        <p:txBody>
          <a:bodyPr/>
          <a:lstStyle/>
          <a:p>
            <a:r>
              <a:rPr lang="en-US" dirty="0"/>
              <a:t>User Input using stdin.readLineSync()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937432-DC38-4542-B492-6F180A241D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600200"/>
            <a:ext cx="8183117" cy="1267002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15DC9DB-E3FE-4A20-9F58-1B86997141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943141"/>
            <a:ext cx="8183117" cy="2467319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93EB924-4E0E-4401-A3B5-CD956D6917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399" y="5486400"/>
            <a:ext cx="8183117" cy="953011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57497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53085">
              <a:lnSpc>
                <a:spcPct val="100000"/>
              </a:lnSpc>
              <a:spcBef>
                <a:spcPts val="95"/>
              </a:spcBef>
            </a:pPr>
            <a:r>
              <a:rPr spc="-120" dirty="0"/>
              <a:t>Numbers</a:t>
            </a:r>
          </a:p>
        </p:txBody>
      </p:sp>
      <p:sp>
        <p:nvSpPr>
          <p:cNvPr id="3" name="object 3"/>
          <p:cNvSpPr/>
          <p:nvPr/>
        </p:nvSpPr>
        <p:spPr>
          <a:xfrm>
            <a:off x="1039367" y="4912614"/>
            <a:ext cx="4080510" cy="1397000"/>
          </a:xfrm>
          <a:custGeom>
            <a:avLst/>
            <a:gdLst/>
            <a:ahLst/>
            <a:cxnLst/>
            <a:rect l="l" t="t" r="r" b="b"/>
            <a:pathLst>
              <a:path w="4080510" h="1397000">
                <a:moveTo>
                  <a:pt x="3847719" y="0"/>
                </a:moveTo>
                <a:lnTo>
                  <a:pt x="232790" y="0"/>
                </a:lnTo>
                <a:lnTo>
                  <a:pt x="185876" y="4731"/>
                </a:lnTo>
                <a:lnTo>
                  <a:pt x="142180" y="18299"/>
                </a:lnTo>
                <a:lnTo>
                  <a:pt x="102637" y="39768"/>
                </a:lnTo>
                <a:lnTo>
                  <a:pt x="68184" y="68199"/>
                </a:lnTo>
                <a:lnTo>
                  <a:pt x="39758" y="102654"/>
                </a:lnTo>
                <a:lnTo>
                  <a:pt x="18294" y="142196"/>
                </a:lnTo>
                <a:lnTo>
                  <a:pt x="4729" y="185887"/>
                </a:lnTo>
                <a:lnTo>
                  <a:pt x="0" y="232791"/>
                </a:lnTo>
                <a:lnTo>
                  <a:pt x="0" y="1163955"/>
                </a:lnTo>
                <a:lnTo>
                  <a:pt x="4729" y="1210869"/>
                </a:lnTo>
                <a:lnTo>
                  <a:pt x="18294" y="1254565"/>
                </a:lnTo>
                <a:lnTo>
                  <a:pt x="39758" y="1294108"/>
                </a:lnTo>
                <a:lnTo>
                  <a:pt x="68184" y="1328561"/>
                </a:lnTo>
                <a:lnTo>
                  <a:pt x="102637" y="1356987"/>
                </a:lnTo>
                <a:lnTo>
                  <a:pt x="142180" y="1378451"/>
                </a:lnTo>
                <a:lnTo>
                  <a:pt x="185876" y="1392016"/>
                </a:lnTo>
                <a:lnTo>
                  <a:pt x="232790" y="1396746"/>
                </a:lnTo>
                <a:lnTo>
                  <a:pt x="3847719" y="1396746"/>
                </a:lnTo>
                <a:lnTo>
                  <a:pt x="3894622" y="1392016"/>
                </a:lnTo>
                <a:lnTo>
                  <a:pt x="3938313" y="1378451"/>
                </a:lnTo>
                <a:lnTo>
                  <a:pt x="3977855" y="1356987"/>
                </a:lnTo>
                <a:lnTo>
                  <a:pt x="4012311" y="1328561"/>
                </a:lnTo>
                <a:lnTo>
                  <a:pt x="4040741" y="1294108"/>
                </a:lnTo>
                <a:lnTo>
                  <a:pt x="4062210" y="1254565"/>
                </a:lnTo>
                <a:lnTo>
                  <a:pt x="4075778" y="1210869"/>
                </a:lnTo>
                <a:lnTo>
                  <a:pt x="4080509" y="1163955"/>
                </a:lnTo>
                <a:lnTo>
                  <a:pt x="4080509" y="232791"/>
                </a:lnTo>
                <a:lnTo>
                  <a:pt x="4075778" y="185887"/>
                </a:lnTo>
                <a:lnTo>
                  <a:pt x="4062210" y="142196"/>
                </a:lnTo>
                <a:lnTo>
                  <a:pt x="4040741" y="102654"/>
                </a:lnTo>
                <a:lnTo>
                  <a:pt x="4012310" y="68199"/>
                </a:lnTo>
                <a:lnTo>
                  <a:pt x="3977855" y="39768"/>
                </a:lnTo>
                <a:lnTo>
                  <a:pt x="3938313" y="18299"/>
                </a:lnTo>
                <a:lnTo>
                  <a:pt x="3894622" y="4731"/>
                </a:lnTo>
                <a:lnTo>
                  <a:pt x="3847719" y="0"/>
                </a:lnTo>
                <a:close/>
              </a:path>
            </a:pathLst>
          </a:custGeom>
          <a:solidFill>
            <a:srgbClr val="851F0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86433" y="5081883"/>
            <a:ext cx="1664970" cy="931544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70"/>
              </a:spcBef>
            </a:pP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Example</a:t>
            </a:r>
            <a:r>
              <a:rPr sz="2000" spc="-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for</a:t>
            </a:r>
            <a:r>
              <a:rPr sz="2000" spc="-20" dirty="0">
                <a:solidFill>
                  <a:srgbClr val="FFFFFF"/>
                </a:solidFill>
                <a:latin typeface="Carlito"/>
                <a:cs typeface="Carlito"/>
              </a:rPr>
              <a:t> int: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65"/>
              </a:spcBef>
            </a:pPr>
            <a:r>
              <a:rPr sz="2000" b="1" dirty="0">
                <a:solidFill>
                  <a:srgbClr val="FFFFFF"/>
                </a:solidFill>
                <a:latin typeface="Courier New"/>
                <a:cs typeface="Courier New"/>
              </a:rPr>
              <a:t>int</a:t>
            </a:r>
            <a:r>
              <a:rPr sz="2000" b="1"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Courier New"/>
                <a:cs typeface="Courier New"/>
              </a:rPr>
              <a:t>price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65627" y="5683503"/>
            <a:ext cx="94170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2000" b="1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b="1" spc="-20" dirty="0">
                <a:solidFill>
                  <a:srgbClr val="FFFFFF"/>
                </a:solidFill>
                <a:latin typeface="Courier New"/>
                <a:cs typeface="Courier New"/>
              </a:rPr>
              <a:t>450;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470141" y="4912614"/>
            <a:ext cx="4080510" cy="1397000"/>
          </a:xfrm>
          <a:custGeom>
            <a:avLst/>
            <a:gdLst/>
            <a:ahLst/>
            <a:cxnLst/>
            <a:rect l="l" t="t" r="r" b="b"/>
            <a:pathLst>
              <a:path w="4080509" h="1397000">
                <a:moveTo>
                  <a:pt x="3847718" y="0"/>
                </a:moveTo>
                <a:lnTo>
                  <a:pt x="232790" y="0"/>
                </a:lnTo>
                <a:lnTo>
                  <a:pt x="185887" y="4731"/>
                </a:lnTo>
                <a:lnTo>
                  <a:pt x="142196" y="18299"/>
                </a:lnTo>
                <a:lnTo>
                  <a:pt x="102654" y="39768"/>
                </a:lnTo>
                <a:lnTo>
                  <a:pt x="68198" y="68199"/>
                </a:lnTo>
                <a:lnTo>
                  <a:pt x="39768" y="102654"/>
                </a:lnTo>
                <a:lnTo>
                  <a:pt x="18299" y="142196"/>
                </a:lnTo>
                <a:lnTo>
                  <a:pt x="4731" y="185887"/>
                </a:lnTo>
                <a:lnTo>
                  <a:pt x="0" y="232791"/>
                </a:lnTo>
                <a:lnTo>
                  <a:pt x="0" y="1163955"/>
                </a:lnTo>
                <a:lnTo>
                  <a:pt x="4731" y="1210869"/>
                </a:lnTo>
                <a:lnTo>
                  <a:pt x="18299" y="1254565"/>
                </a:lnTo>
                <a:lnTo>
                  <a:pt x="39768" y="1294108"/>
                </a:lnTo>
                <a:lnTo>
                  <a:pt x="68198" y="1328561"/>
                </a:lnTo>
                <a:lnTo>
                  <a:pt x="102654" y="1356987"/>
                </a:lnTo>
                <a:lnTo>
                  <a:pt x="142196" y="1378451"/>
                </a:lnTo>
                <a:lnTo>
                  <a:pt x="185887" y="1392016"/>
                </a:lnTo>
                <a:lnTo>
                  <a:pt x="232790" y="1396746"/>
                </a:lnTo>
                <a:lnTo>
                  <a:pt x="3847718" y="1396746"/>
                </a:lnTo>
                <a:lnTo>
                  <a:pt x="3894622" y="1392016"/>
                </a:lnTo>
                <a:lnTo>
                  <a:pt x="3938313" y="1378451"/>
                </a:lnTo>
                <a:lnTo>
                  <a:pt x="3977855" y="1356987"/>
                </a:lnTo>
                <a:lnTo>
                  <a:pt x="4012311" y="1328561"/>
                </a:lnTo>
                <a:lnTo>
                  <a:pt x="4040741" y="1294108"/>
                </a:lnTo>
                <a:lnTo>
                  <a:pt x="4062210" y="1254565"/>
                </a:lnTo>
                <a:lnTo>
                  <a:pt x="4075778" y="1210869"/>
                </a:lnTo>
                <a:lnTo>
                  <a:pt x="4080510" y="1163955"/>
                </a:lnTo>
                <a:lnTo>
                  <a:pt x="4080510" y="232791"/>
                </a:lnTo>
                <a:lnTo>
                  <a:pt x="4075778" y="185887"/>
                </a:lnTo>
                <a:lnTo>
                  <a:pt x="4062210" y="142196"/>
                </a:lnTo>
                <a:lnTo>
                  <a:pt x="4040741" y="102654"/>
                </a:lnTo>
                <a:lnTo>
                  <a:pt x="4012311" y="68199"/>
                </a:lnTo>
                <a:lnTo>
                  <a:pt x="3977855" y="39768"/>
                </a:lnTo>
                <a:lnTo>
                  <a:pt x="3938313" y="18299"/>
                </a:lnTo>
                <a:lnTo>
                  <a:pt x="3894622" y="4731"/>
                </a:lnTo>
                <a:lnTo>
                  <a:pt x="3847718" y="0"/>
                </a:lnTo>
                <a:close/>
              </a:path>
            </a:pathLst>
          </a:custGeom>
          <a:solidFill>
            <a:srgbClr val="124F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617461" y="5081883"/>
            <a:ext cx="2106930" cy="931544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70"/>
              </a:spcBef>
            </a:pP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Example</a:t>
            </a:r>
            <a:r>
              <a:rPr sz="2000" spc="-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for</a:t>
            </a:r>
            <a:r>
              <a:rPr sz="20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double: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65"/>
              </a:spcBef>
            </a:pPr>
            <a:r>
              <a:rPr sz="2000" b="1" dirty="0">
                <a:solidFill>
                  <a:srgbClr val="FFFFFF"/>
                </a:solidFill>
                <a:latin typeface="Courier New"/>
                <a:cs typeface="Courier New"/>
              </a:rPr>
              <a:t>double</a:t>
            </a:r>
            <a:r>
              <a:rPr sz="2000" b="1" spc="-7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Courier New"/>
                <a:cs typeface="Courier New"/>
              </a:rPr>
              <a:t>total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751061" y="5683503"/>
            <a:ext cx="13970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2000" b="1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Courier New"/>
                <a:cs typeface="Courier New"/>
              </a:rPr>
              <a:t>899.90;</a:t>
            </a:r>
            <a:endParaRPr sz="2000">
              <a:latin typeface="Courier New"/>
              <a:cs typeface="Courier New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838200" y="1685544"/>
            <a:ext cx="10515600" cy="3006090"/>
            <a:chOff x="838200" y="1685544"/>
            <a:chExt cx="10515600" cy="3006090"/>
          </a:xfrm>
        </p:grpSpPr>
        <p:sp>
          <p:nvSpPr>
            <p:cNvPr id="10" name="object 10"/>
            <p:cNvSpPr/>
            <p:nvPr/>
          </p:nvSpPr>
          <p:spPr>
            <a:xfrm>
              <a:off x="1610105" y="4004335"/>
              <a:ext cx="9744075" cy="687705"/>
            </a:xfrm>
            <a:custGeom>
              <a:avLst/>
              <a:gdLst/>
              <a:ahLst/>
              <a:cxnLst/>
              <a:rect l="l" t="t" r="r" b="b"/>
              <a:pathLst>
                <a:path w="9744075" h="687704">
                  <a:moveTo>
                    <a:pt x="9743694" y="0"/>
                  </a:moveTo>
                  <a:lnTo>
                    <a:pt x="0" y="0"/>
                  </a:lnTo>
                  <a:lnTo>
                    <a:pt x="0" y="687298"/>
                  </a:lnTo>
                  <a:lnTo>
                    <a:pt x="9743694" y="687298"/>
                  </a:lnTo>
                  <a:lnTo>
                    <a:pt x="9743694" y="0"/>
                  </a:lnTo>
                  <a:close/>
                </a:path>
              </a:pathLst>
            </a:custGeom>
            <a:solidFill>
              <a:srgbClr val="F85E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38200" y="3877817"/>
              <a:ext cx="1533525" cy="687705"/>
            </a:xfrm>
            <a:custGeom>
              <a:avLst/>
              <a:gdLst/>
              <a:ahLst/>
              <a:cxnLst/>
              <a:rect l="l" t="t" r="r" b="b"/>
              <a:pathLst>
                <a:path w="1533525" h="687704">
                  <a:moveTo>
                    <a:pt x="1533144" y="0"/>
                  </a:moveTo>
                  <a:lnTo>
                    <a:pt x="380822" y="0"/>
                  </a:lnTo>
                  <a:lnTo>
                    <a:pt x="0" y="343661"/>
                  </a:lnTo>
                  <a:lnTo>
                    <a:pt x="380822" y="687323"/>
                  </a:lnTo>
                  <a:lnTo>
                    <a:pt x="1533144" y="687323"/>
                  </a:lnTo>
                  <a:lnTo>
                    <a:pt x="1533144" y="0"/>
                  </a:lnTo>
                  <a:close/>
                </a:path>
              </a:pathLst>
            </a:custGeom>
            <a:solidFill>
              <a:srgbClr val="FF93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610105" y="4459223"/>
              <a:ext cx="745490" cy="107950"/>
            </a:xfrm>
            <a:custGeom>
              <a:avLst/>
              <a:gdLst/>
              <a:ahLst/>
              <a:cxnLst/>
              <a:rect l="l" t="t" r="r" b="b"/>
              <a:pathLst>
                <a:path w="745489" h="107950">
                  <a:moveTo>
                    <a:pt x="745236" y="0"/>
                  </a:moveTo>
                  <a:lnTo>
                    <a:pt x="0" y="0"/>
                  </a:lnTo>
                  <a:lnTo>
                    <a:pt x="0" y="107442"/>
                  </a:lnTo>
                  <a:lnTo>
                    <a:pt x="745236" y="0"/>
                  </a:lnTo>
                  <a:close/>
                </a:path>
              </a:pathLst>
            </a:custGeom>
            <a:solidFill>
              <a:srgbClr val="B74A6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610105" y="1784604"/>
              <a:ext cx="9744075" cy="535305"/>
            </a:xfrm>
            <a:custGeom>
              <a:avLst/>
              <a:gdLst/>
              <a:ahLst/>
              <a:cxnLst/>
              <a:rect l="l" t="t" r="r" b="b"/>
              <a:pathLst>
                <a:path w="9744075" h="535305">
                  <a:moveTo>
                    <a:pt x="9743694" y="0"/>
                  </a:moveTo>
                  <a:lnTo>
                    <a:pt x="0" y="0"/>
                  </a:lnTo>
                  <a:lnTo>
                    <a:pt x="0" y="534924"/>
                  </a:lnTo>
                  <a:lnTo>
                    <a:pt x="9743694" y="534924"/>
                  </a:lnTo>
                  <a:lnTo>
                    <a:pt x="9743694" y="0"/>
                  </a:lnTo>
                  <a:close/>
                </a:path>
              </a:pathLst>
            </a:custGeom>
            <a:solidFill>
              <a:srgbClr val="75BC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38200" y="1685544"/>
              <a:ext cx="1533525" cy="535305"/>
            </a:xfrm>
            <a:custGeom>
              <a:avLst/>
              <a:gdLst/>
              <a:ahLst/>
              <a:cxnLst/>
              <a:rect l="l" t="t" r="r" b="b"/>
              <a:pathLst>
                <a:path w="1533525" h="535305">
                  <a:moveTo>
                    <a:pt x="1533144" y="0"/>
                  </a:moveTo>
                  <a:lnTo>
                    <a:pt x="380822" y="0"/>
                  </a:lnTo>
                  <a:lnTo>
                    <a:pt x="0" y="267334"/>
                  </a:lnTo>
                  <a:lnTo>
                    <a:pt x="380822" y="534923"/>
                  </a:lnTo>
                  <a:lnTo>
                    <a:pt x="1533144" y="534923"/>
                  </a:lnTo>
                  <a:lnTo>
                    <a:pt x="1533144" y="0"/>
                  </a:lnTo>
                  <a:close/>
                </a:path>
              </a:pathLst>
            </a:custGeom>
            <a:solidFill>
              <a:srgbClr val="3493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610105" y="2220468"/>
              <a:ext cx="745490" cy="99060"/>
            </a:xfrm>
            <a:custGeom>
              <a:avLst/>
              <a:gdLst/>
              <a:ahLst/>
              <a:cxnLst/>
              <a:rect l="l" t="t" r="r" b="b"/>
              <a:pathLst>
                <a:path w="745489" h="99060">
                  <a:moveTo>
                    <a:pt x="745236" y="0"/>
                  </a:moveTo>
                  <a:lnTo>
                    <a:pt x="0" y="0"/>
                  </a:lnTo>
                  <a:lnTo>
                    <a:pt x="0" y="99060"/>
                  </a:lnTo>
                  <a:lnTo>
                    <a:pt x="745236" y="0"/>
                  </a:lnTo>
                  <a:close/>
                </a:path>
              </a:pathLst>
            </a:custGeom>
            <a:solidFill>
              <a:srgbClr val="57B6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610105" y="2516886"/>
              <a:ext cx="9744075" cy="535305"/>
            </a:xfrm>
            <a:custGeom>
              <a:avLst/>
              <a:gdLst/>
              <a:ahLst/>
              <a:cxnLst/>
              <a:rect l="l" t="t" r="r" b="b"/>
              <a:pathLst>
                <a:path w="9744075" h="535305">
                  <a:moveTo>
                    <a:pt x="9743694" y="0"/>
                  </a:moveTo>
                  <a:lnTo>
                    <a:pt x="0" y="0"/>
                  </a:lnTo>
                  <a:lnTo>
                    <a:pt x="0" y="534924"/>
                  </a:lnTo>
                  <a:lnTo>
                    <a:pt x="9743694" y="534924"/>
                  </a:lnTo>
                  <a:lnTo>
                    <a:pt x="9743694" y="0"/>
                  </a:lnTo>
                  <a:close/>
                </a:path>
              </a:pathLst>
            </a:custGeom>
            <a:solidFill>
              <a:srgbClr val="FF97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38200" y="2417826"/>
              <a:ext cx="1533525" cy="535305"/>
            </a:xfrm>
            <a:custGeom>
              <a:avLst/>
              <a:gdLst/>
              <a:ahLst/>
              <a:cxnLst/>
              <a:rect l="l" t="t" r="r" b="b"/>
              <a:pathLst>
                <a:path w="1533525" h="535305">
                  <a:moveTo>
                    <a:pt x="1533144" y="0"/>
                  </a:moveTo>
                  <a:lnTo>
                    <a:pt x="380822" y="0"/>
                  </a:lnTo>
                  <a:lnTo>
                    <a:pt x="0" y="267462"/>
                  </a:lnTo>
                  <a:lnTo>
                    <a:pt x="380822" y="534924"/>
                  </a:lnTo>
                  <a:lnTo>
                    <a:pt x="1533144" y="534924"/>
                  </a:lnTo>
                  <a:lnTo>
                    <a:pt x="1533144" y="0"/>
                  </a:lnTo>
                  <a:close/>
                </a:path>
              </a:pathLst>
            </a:custGeom>
            <a:solidFill>
              <a:srgbClr val="FFB5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610105" y="2952750"/>
              <a:ext cx="745490" cy="99060"/>
            </a:xfrm>
            <a:custGeom>
              <a:avLst/>
              <a:gdLst/>
              <a:ahLst/>
              <a:cxnLst/>
              <a:rect l="l" t="t" r="r" b="b"/>
              <a:pathLst>
                <a:path w="745489" h="99060">
                  <a:moveTo>
                    <a:pt x="745236" y="0"/>
                  </a:moveTo>
                  <a:lnTo>
                    <a:pt x="0" y="0"/>
                  </a:lnTo>
                  <a:lnTo>
                    <a:pt x="0" y="99060"/>
                  </a:lnTo>
                  <a:lnTo>
                    <a:pt x="745236" y="0"/>
                  </a:lnTo>
                  <a:close/>
                </a:path>
              </a:pathLst>
            </a:custGeom>
            <a:solidFill>
              <a:srgbClr val="C375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610105" y="3242335"/>
              <a:ext cx="9744075" cy="535305"/>
            </a:xfrm>
            <a:custGeom>
              <a:avLst/>
              <a:gdLst/>
              <a:ahLst/>
              <a:cxnLst/>
              <a:rect l="l" t="t" r="r" b="b"/>
              <a:pathLst>
                <a:path w="9744075" h="535304">
                  <a:moveTo>
                    <a:pt x="9743694" y="0"/>
                  </a:moveTo>
                  <a:lnTo>
                    <a:pt x="0" y="0"/>
                  </a:lnTo>
                  <a:lnTo>
                    <a:pt x="0" y="534898"/>
                  </a:lnTo>
                  <a:lnTo>
                    <a:pt x="9743694" y="534898"/>
                  </a:lnTo>
                  <a:lnTo>
                    <a:pt x="9743694" y="0"/>
                  </a:lnTo>
                  <a:close/>
                </a:path>
              </a:pathLst>
            </a:custGeom>
            <a:solidFill>
              <a:srgbClr val="FB68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838200" y="3144011"/>
              <a:ext cx="1533525" cy="534670"/>
            </a:xfrm>
            <a:custGeom>
              <a:avLst/>
              <a:gdLst/>
              <a:ahLst/>
              <a:cxnLst/>
              <a:rect l="l" t="t" r="r" b="b"/>
              <a:pathLst>
                <a:path w="1533525" h="534670">
                  <a:moveTo>
                    <a:pt x="1533144" y="0"/>
                  </a:moveTo>
                  <a:lnTo>
                    <a:pt x="380822" y="0"/>
                  </a:lnTo>
                  <a:lnTo>
                    <a:pt x="0" y="267208"/>
                  </a:lnTo>
                  <a:lnTo>
                    <a:pt x="380822" y="534162"/>
                  </a:lnTo>
                  <a:lnTo>
                    <a:pt x="1533144" y="534162"/>
                  </a:lnTo>
                  <a:lnTo>
                    <a:pt x="1533144" y="0"/>
                  </a:lnTo>
                  <a:close/>
                </a:path>
              </a:pathLst>
            </a:custGeom>
            <a:solidFill>
              <a:srgbClr val="FB926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610105" y="3678173"/>
              <a:ext cx="745490" cy="99060"/>
            </a:xfrm>
            <a:custGeom>
              <a:avLst/>
              <a:gdLst/>
              <a:ahLst/>
              <a:cxnLst/>
              <a:rect l="l" t="t" r="r" b="b"/>
              <a:pathLst>
                <a:path w="745489" h="99060">
                  <a:moveTo>
                    <a:pt x="745236" y="0"/>
                  </a:moveTo>
                  <a:lnTo>
                    <a:pt x="0" y="0"/>
                  </a:lnTo>
                  <a:lnTo>
                    <a:pt x="0" y="99059"/>
                  </a:lnTo>
                  <a:lnTo>
                    <a:pt x="745236" y="0"/>
                  </a:lnTo>
                  <a:close/>
                </a:path>
              </a:pathLst>
            </a:custGeom>
            <a:solidFill>
              <a:srgbClr val="B84A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2475991" y="1931098"/>
            <a:ext cx="8282940" cy="28079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b="1" dirty="0">
                <a:solidFill>
                  <a:srgbClr val="FFFFFF"/>
                </a:solidFill>
                <a:latin typeface="Carlito"/>
                <a:cs typeface="Carlito"/>
              </a:rPr>
              <a:t>The</a:t>
            </a:r>
            <a:r>
              <a:rPr sz="2100" b="1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100" b="1" dirty="0">
                <a:solidFill>
                  <a:srgbClr val="FFFFFF"/>
                </a:solidFill>
                <a:latin typeface="Carlito"/>
                <a:cs typeface="Carlito"/>
              </a:rPr>
              <a:t>number</a:t>
            </a:r>
            <a:r>
              <a:rPr sz="2100" b="1" spc="-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100" b="1" dirty="0">
                <a:solidFill>
                  <a:srgbClr val="FFFFFF"/>
                </a:solidFill>
                <a:latin typeface="Carlito"/>
                <a:cs typeface="Carlito"/>
              </a:rPr>
              <a:t>data</a:t>
            </a:r>
            <a:r>
              <a:rPr sz="2100" b="1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100" b="1" dirty="0">
                <a:solidFill>
                  <a:srgbClr val="FFFFFF"/>
                </a:solidFill>
                <a:latin typeface="Carlito"/>
                <a:cs typeface="Carlito"/>
              </a:rPr>
              <a:t>type</a:t>
            </a:r>
            <a:r>
              <a:rPr sz="2100" b="1" spc="-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100" b="1" dirty="0">
                <a:solidFill>
                  <a:srgbClr val="FFFFFF"/>
                </a:solidFill>
                <a:latin typeface="Carlito"/>
                <a:cs typeface="Carlito"/>
              </a:rPr>
              <a:t>holds</a:t>
            </a:r>
            <a:r>
              <a:rPr sz="2100" b="1" spc="-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100" b="1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2100" b="1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100" b="1" dirty="0">
                <a:solidFill>
                  <a:srgbClr val="FFFFFF"/>
                </a:solidFill>
                <a:latin typeface="Carlito"/>
                <a:cs typeface="Carlito"/>
              </a:rPr>
              <a:t>numeric</a:t>
            </a:r>
            <a:r>
              <a:rPr sz="2100" b="1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100" b="1" spc="-10" dirty="0">
                <a:solidFill>
                  <a:srgbClr val="FFFFFF"/>
                </a:solidFill>
                <a:latin typeface="Carlito"/>
                <a:cs typeface="Carlito"/>
              </a:rPr>
              <a:t>value.</a:t>
            </a:r>
            <a:endParaRPr sz="21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35"/>
              </a:spcBef>
            </a:pPr>
            <a:endParaRPr sz="21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100" b="1" dirty="0">
                <a:solidFill>
                  <a:srgbClr val="FFFFFF"/>
                </a:solidFill>
                <a:latin typeface="Carlito"/>
                <a:cs typeface="Carlito"/>
              </a:rPr>
              <a:t>It</a:t>
            </a:r>
            <a:r>
              <a:rPr sz="2100" b="1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100" b="1" dirty="0">
                <a:solidFill>
                  <a:srgbClr val="FFFFFF"/>
                </a:solidFill>
                <a:latin typeface="Carlito"/>
                <a:cs typeface="Carlito"/>
              </a:rPr>
              <a:t>is</a:t>
            </a:r>
            <a:r>
              <a:rPr sz="2100" b="1" spc="-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100" b="1" dirty="0">
                <a:solidFill>
                  <a:srgbClr val="FFFFFF"/>
                </a:solidFill>
                <a:latin typeface="Carlito"/>
                <a:cs typeface="Carlito"/>
              </a:rPr>
              <a:t>categorized</a:t>
            </a:r>
            <a:r>
              <a:rPr sz="2100" b="1" spc="-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100" b="1" dirty="0">
                <a:solidFill>
                  <a:srgbClr val="FFFFFF"/>
                </a:solidFill>
                <a:latin typeface="Carlito"/>
                <a:cs typeface="Carlito"/>
              </a:rPr>
              <a:t>into</a:t>
            </a:r>
            <a:r>
              <a:rPr sz="2100" b="1" spc="-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100" b="1" dirty="0">
                <a:solidFill>
                  <a:srgbClr val="FFFFFF"/>
                </a:solidFill>
                <a:latin typeface="Carlito"/>
                <a:cs typeface="Carlito"/>
              </a:rPr>
              <a:t>two</a:t>
            </a:r>
            <a:r>
              <a:rPr sz="2100" b="1" spc="-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100" b="1" dirty="0">
                <a:solidFill>
                  <a:srgbClr val="FFFFFF"/>
                </a:solidFill>
                <a:latin typeface="Carlito"/>
                <a:cs typeface="Carlito"/>
              </a:rPr>
              <a:t>types:</a:t>
            </a:r>
            <a:r>
              <a:rPr sz="2100" b="1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100" b="1" dirty="0">
                <a:solidFill>
                  <a:srgbClr val="FFFFFF"/>
                </a:solidFill>
                <a:latin typeface="Carlito"/>
                <a:cs typeface="Carlito"/>
              </a:rPr>
              <a:t>integer</a:t>
            </a:r>
            <a:r>
              <a:rPr sz="2100" b="1" spc="-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100" b="1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2100" b="1" spc="-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100" b="1" spc="-10" dirty="0">
                <a:solidFill>
                  <a:srgbClr val="FFFFFF"/>
                </a:solidFill>
                <a:latin typeface="Carlito"/>
                <a:cs typeface="Carlito"/>
              </a:rPr>
              <a:t>double.</a:t>
            </a:r>
            <a:endParaRPr sz="2100" dirty="0">
              <a:latin typeface="Carlito"/>
              <a:cs typeface="Carlito"/>
            </a:endParaRPr>
          </a:p>
          <a:p>
            <a:pPr marL="12700" marR="5080">
              <a:lnSpc>
                <a:spcPct val="190200"/>
              </a:lnSpc>
              <a:spcBef>
                <a:spcPts val="790"/>
              </a:spcBef>
            </a:pPr>
            <a:r>
              <a:rPr sz="2100" b="1" dirty="0">
                <a:solidFill>
                  <a:srgbClr val="FFFFFF"/>
                </a:solidFill>
                <a:latin typeface="Carlito"/>
                <a:cs typeface="Carlito"/>
              </a:rPr>
              <a:t>Integer</a:t>
            </a:r>
            <a:r>
              <a:rPr sz="2100" b="1" spc="-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100" b="1" dirty="0">
                <a:solidFill>
                  <a:srgbClr val="FFFFFF"/>
                </a:solidFill>
                <a:latin typeface="Carlito"/>
                <a:cs typeface="Carlito"/>
              </a:rPr>
              <a:t>represent</a:t>
            </a:r>
            <a:r>
              <a:rPr sz="2100" b="1" spc="-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100" b="1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2100" b="1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100" b="1" dirty="0">
                <a:solidFill>
                  <a:srgbClr val="FFFFFF"/>
                </a:solidFill>
                <a:latin typeface="Carlito"/>
                <a:cs typeface="Carlito"/>
              </a:rPr>
              <a:t>whole</a:t>
            </a:r>
            <a:r>
              <a:rPr sz="2100" b="1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100" b="1" dirty="0">
                <a:solidFill>
                  <a:srgbClr val="FFFFFF"/>
                </a:solidFill>
                <a:latin typeface="Carlito"/>
                <a:cs typeface="Carlito"/>
              </a:rPr>
              <a:t>number</a:t>
            </a:r>
            <a:r>
              <a:rPr sz="2100" b="1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100" b="1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2100" b="1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100" b="1" dirty="0">
                <a:solidFill>
                  <a:srgbClr val="FFFFFF"/>
                </a:solidFill>
                <a:latin typeface="Carlito"/>
                <a:cs typeface="Carlito"/>
              </a:rPr>
              <a:t>is</a:t>
            </a:r>
            <a:r>
              <a:rPr sz="2100" b="1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100" b="1" dirty="0">
                <a:solidFill>
                  <a:srgbClr val="FFFFFF"/>
                </a:solidFill>
                <a:latin typeface="Carlito"/>
                <a:cs typeface="Carlito"/>
              </a:rPr>
              <a:t>declared</a:t>
            </a:r>
            <a:r>
              <a:rPr sz="2100" b="1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100" b="1" dirty="0">
                <a:solidFill>
                  <a:srgbClr val="FFFFFF"/>
                </a:solidFill>
                <a:latin typeface="Carlito"/>
                <a:cs typeface="Carlito"/>
              </a:rPr>
              <a:t>using</a:t>
            </a:r>
            <a:r>
              <a:rPr sz="2100" b="1" spc="-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100" b="1" dirty="0">
                <a:solidFill>
                  <a:srgbClr val="FFFFFF"/>
                </a:solidFill>
                <a:latin typeface="Carlito"/>
                <a:cs typeface="Carlito"/>
              </a:rPr>
              <a:t>the</a:t>
            </a:r>
            <a:r>
              <a:rPr sz="2100" b="1" spc="-1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100" b="1" spc="-25" dirty="0">
                <a:solidFill>
                  <a:srgbClr val="FFFFFF"/>
                </a:solidFill>
                <a:latin typeface="Courier New"/>
                <a:cs typeface="Courier New"/>
              </a:rPr>
              <a:t>int</a:t>
            </a:r>
            <a:r>
              <a:rPr sz="2100" b="1" spc="-77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100" b="1" spc="-10" dirty="0">
                <a:solidFill>
                  <a:srgbClr val="FFFFFF"/>
                </a:solidFill>
                <a:latin typeface="Carlito"/>
                <a:cs typeface="Carlito"/>
              </a:rPr>
              <a:t>keyword. </a:t>
            </a:r>
            <a:r>
              <a:rPr sz="2100" b="1" dirty="0">
                <a:solidFill>
                  <a:srgbClr val="FFFFFF"/>
                </a:solidFill>
                <a:latin typeface="Carlito"/>
                <a:cs typeface="Carlito"/>
              </a:rPr>
              <a:t>Double</a:t>
            </a:r>
            <a:r>
              <a:rPr sz="2100" b="1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100" b="1" dirty="0">
                <a:solidFill>
                  <a:srgbClr val="FFFFFF"/>
                </a:solidFill>
                <a:latin typeface="Carlito"/>
                <a:cs typeface="Carlito"/>
              </a:rPr>
              <a:t>represents</a:t>
            </a:r>
            <a:r>
              <a:rPr sz="2100" b="1" spc="-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100" b="1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2100" b="1" spc="-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100" b="1" dirty="0">
                <a:solidFill>
                  <a:srgbClr val="FFFFFF"/>
                </a:solidFill>
                <a:latin typeface="Carlito"/>
                <a:cs typeface="Carlito"/>
              </a:rPr>
              <a:t>64-bit</a:t>
            </a:r>
            <a:r>
              <a:rPr sz="2100" b="1" spc="-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100" b="1" dirty="0">
                <a:solidFill>
                  <a:srgbClr val="FFFFFF"/>
                </a:solidFill>
                <a:latin typeface="Carlito"/>
                <a:cs typeface="Carlito"/>
              </a:rPr>
              <a:t>floating</a:t>
            </a:r>
            <a:r>
              <a:rPr sz="2100" b="1" spc="-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100" b="1" dirty="0">
                <a:solidFill>
                  <a:srgbClr val="FFFFFF"/>
                </a:solidFill>
                <a:latin typeface="Carlito"/>
                <a:cs typeface="Carlito"/>
              </a:rPr>
              <a:t>number</a:t>
            </a:r>
            <a:r>
              <a:rPr sz="2100" b="1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100" b="1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2100" b="1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100" b="1" dirty="0">
                <a:solidFill>
                  <a:srgbClr val="FFFFFF"/>
                </a:solidFill>
                <a:latin typeface="Carlito"/>
                <a:cs typeface="Carlito"/>
              </a:rPr>
              <a:t>is</a:t>
            </a:r>
            <a:r>
              <a:rPr sz="2100" b="1" spc="-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100" b="1" dirty="0">
                <a:solidFill>
                  <a:srgbClr val="FFFFFF"/>
                </a:solidFill>
                <a:latin typeface="Carlito"/>
                <a:cs typeface="Carlito"/>
              </a:rPr>
              <a:t>declared</a:t>
            </a:r>
            <a:r>
              <a:rPr sz="2100" b="1" spc="-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100" b="1" dirty="0">
                <a:solidFill>
                  <a:srgbClr val="FFFFFF"/>
                </a:solidFill>
                <a:latin typeface="Carlito"/>
                <a:cs typeface="Carlito"/>
              </a:rPr>
              <a:t>using</a:t>
            </a:r>
            <a:r>
              <a:rPr sz="2100" b="1" spc="-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100" b="1" spc="-25" dirty="0">
                <a:solidFill>
                  <a:srgbClr val="FFFFFF"/>
                </a:solidFill>
                <a:latin typeface="Carlito"/>
                <a:cs typeface="Carlito"/>
              </a:rPr>
              <a:t>the</a:t>
            </a:r>
            <a:endParaRPr sz="21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70"/>
              </a:spcBef>
            </a:pPr>
            <a:r>
              <a:rPr sz="2100" b="1" spc="-25" dirty="0">
                <a:solidFill>
                  <a:srgbClr val="FFFFFF"/>
                </a:solidFill>
                <a:latin typeface="Courier New"/>
                <a:cs typeface="Courier New"/>
              </a:rPr>
              <a:t>double</a:t>
            </a:r>
            <a:r>
              <a:rPr sz="2100" b="1" spc="-7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100" b="1" spc="-10" dirty="0">
                <a:solidFill>
                  <a:srgbClr val="FFFFFF"/>
                </a:solidFill>
                <a:latin typeface="Carlito"/>
                <a:cs typeface="Carlito"/>
              </a:rPr>
              <a:t>keyword.</a:t>
            </a:r>
            <a:endParaRPr sz="2100" dirty="0">
              <a:latin typeface="Carlito"/>
              <a:cs typeface="Carlito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1216913" y="1677923"/>
            <a:ext cx="10137140" cy="3079750"/>
            <a:chOff x="1216913" y="1677923"/>
            <a:chExt cx="10137140" cy="3079750"/>
          </a:xfrm>
        </p:grpSpPr>
        <p:sp>
          <p:nvSpPr>
            <p:cNvPr id="24" name="object 24"/>
            <p:cNvSpPr/>
            <p:nvPr/>
          </p:nvSpPr>
          <p:spPr>
            <a:xfrm>
              <a:off x="10608563" y="2315717"/>
              <a:ext cx="745490" cy="99060"/>
            </a:xfrm>
            <a:custGeom>
              <a:avLst/>
              <a:gdLst/>
              <a:ahLst/>
              <a:cxnLst/>
              <a:rect l="l" t="t" r="r" b="b"/>
              <a:pathLst>
                <a:path w="745490" h="99060">
                  <a:moveTo>
                    <a:pt x="745235" y="0"/>
                  </a:moveTo>
                  <a:lnTo>
                    <a:pt x="0" y="0"/>
                  </a:lnTo>
                  <a:lnTo>
                    <a:pt x="0" y="99060"/>
                  </a:lnTo>
                  <a:lnTo>
                    <a:pt x="745235" y="0"/>
                  </a:lnTo>
                  <a:close/>
                </a:path>
              </a:pathLst>
            </a:custGeom>
            <a:solidFill>
              <a:srgbClr val="3493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0608563" y="4649723"/>
              <a:ext cx="745490" cy="107950"/>
            </a:xfrm>
            <a:custGeom>
              <a:avLst/>
              <a:gdLst/>
              <a:ahLst/>
              <a:cxnLst/>
              <a:rect l="l" t="t" r="r" b="b"/>
              <a:pathLst>
                <a:path w="745490" h="107950">
                  <a:moveTo>
                    <a:pt x="745235" y="0"/>
                  </a:moveTo>
                  <a:lnTo>
                    <a:pt x="0" y="0"/>
                  </a:lnTo>
                  <a:lnTo>
                    <a:pt x="0" y="107442"/>
                  </a:lnTo>
                  <a:lnTo>
                    <a:pt x="745235" y="0"/>
                  </a:lnTo>
                  <a:close/>
                </a:path>
              </a:pathLst>
            </a:custGeom>
            <a:solidFill>
              <a:srgbClr val="B74A6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0608563" y="3047237"/>
              <a:ext cx="745490" cy="98425"/>
            </a:xfrm>
            <a:custGeom>
              <a:avLst/>
              <a:gdLst/>
              <a:ahLst/>
              <a:cxnLst/>
              <a:rect l="l" t="t" r="r" b="b"/>
              <a:pathLst>
                <a:path w="745490" h="98425">
                  <a:moveTo>
                    <a:pt x="745235" y="0"/>
                  </a:moveTo>
                  <a:lnTo>
                    <a:pt x="0" y="0"/>
                  </a:lnTo>
                  <a:lnTo>
                    <a:pt x="0" y="98298"/>
                  </a:lnTo>
                  <a:lnTo>
                    <a:pt x="745235" y="0"/>
                  </a:lnTo>
                  <a:close/>
                </a:path>
              </a:pathLst>
            </a:custGeom>
            <a:solidFill>
              <a:srgbClr val="C375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0608563" y="3777995"/>
              <a:ext cx="745490" cy="99060"/>
            </a:xfrm>
            <a:custGeom>
              <a:avLst/>
              <a:gdLst/>
              <a:ahLst/>
              <a:cxnLst/>
              <a:rect l="l" t="t" r="r" b="b"/>
              <a:pathLst>
                <a:path w="745490" h="99060">
                  <a:moveTo>
                    <a:pt x="745235" y="0"/>
                  </a:moveTo>
                  <a:lnTo>
                    <a:pt x="0" y="0"/>
                  </a:lnTo>
                  <a:lnTo>
                    <a:pt x="0" y="99059"/>
                  </a:lnTo>
                  <a:lnTo>
                    <a:pt x="745235" y="0"/>
                  </a:lnTo>
                  <a:close/>
                </a:path>
              </a:pathLst>
            </a:custGeom>
            <a:solidFill>
              <a:srgbClr val="B84A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16913" y="3869435"/>
              <a:ext cx="1154430" cy="705612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16913" y="3185159"/>
              <a:ext cx="1154430" cy="550163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16913" y="2456687"/>
              <a:ext cx="1154430" cy="549401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16913" y="1677923"/>
              <a:ext cx="1154430" cy="54940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53085">
              <a:lnSpc>
                <a:spcPct val="100000"/>
              </a:lnSpc>
              <a:spcBef>
                <a:spcPts val="95"/>
              </a:spcBef>
            </a:pPr>
            <a:r>
              <a:rPr spc="-110" dirty="0"/>
              <a:t>String</a:t>
            </a:r>
            <a:r>
              <a:rPr spc="-160" dirty="0"/>
              <a:t> </a:t>
            </a:r>
            <a:r>
              <a:rPr spc="-65" dirty="0"/>
              <a:t>and</a:t>
            </a:r>
            <a:r>
              <a:rPr spc="-160" dirty="0"/>
              <a:t> </a:t>
            </a:r>
            <a:r>
              <a:rPr spc="-40" dirty="0"/>
              <a:t>Boolean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75460"/>
            <a:ext cx="7670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latin typeface="Carlito"/>
                <a:cs typeface="Carlito"/>
              </a:rPr>
              <a:t>String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667245" y="1775460"/>
            <a:ext cx="106616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latin typeface="Carlito"/>
                <a:cs typeface="Carlito"/>
              </a:rPr>
              <a:t>Boolean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63827" y="2666949"/>
            <a:ext cx="4130040" cy="212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8300" marR="5080" indent="-356235">
              <a:lnSpc>
                <a:spcPct val="115100"/>
              </a:lnSpc>
              <a:spcBef>
                <a:spcPts val="100"/>
              </a:spcBef>
              <a:buChar char="●"/>
              <a:tabLst>
                <a:tab pos="368300" algn="l"/>
              </a:tabLst>
            </a:pPr>
            <a:r>
              <a:rPr sz="2000" dirty="0">
                <a:latin typeface="Carlito"/>
                <a:cs typeface="Carlito"/>
              </a:rPr>
              <a:t>The</a:t>
            </a:r>
            <a:r>
              <a:rPr sz="2000" spc="-5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string</a:t>
            </a:r>
            <a:r>
              <a:rPr sz="2000" spc="-4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data</a:t>
            </a:r>
            <a:r>
              <a:rPr sz="2000" spc="-5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type</a:t>
            </a:r>
            <a:r>
              <a:rPr sz="2000" spc="-5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represents</a:t>
            </a:r>
            <a:r>
              <a:rPr sz="2000" spc="-30" dirty="0">
                <a:latin typeface="Carlito"/>
                <a:cs typeface="Carlito"/>
              </a:rPr>
              <a:t> </a:t>
            </a:r>
            <a:r>
              <a:rPr sz="2000" spc="-25" dirty="0">
                <a:latin typeface="Carlito"/>
                <a:cs typeface="Carlito"/>
              </a:rPr>
              <a:t>the </a:t>
            </a:r>
            <a:r>
              <a:rPr sz="2000" dirty="0">
                <a:latin typeface="Carlito"/>
                <a:cs typeface="Carlito"/>
              </a:rPr>
              <a:t>concatenation</a:t>
            </a:r>
            <a:r>
              <a:rPr sz="2000" spc="-6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of</a:t>
            </a:r>
            <a:r>
              <a:rPr sz="2000" spc="-6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several</a:t>
            </a:r>
            <a:r>
              <a:rPr sz="2000" spc="-40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characters.</a:t>
            </a:r>
            <a:endParaRPr sz="2000">
              <a:latin typeface="Carlito"/>
              <a:cs typeface="Carlito"/>
            </a:endParaRPr>
          </a:p>
          <a:p>
            <a:pPr marL="368300" marR="238125" indent="-356235">
              <a:lnSpc>
                <a:spcPct val="114999"/>
              </a:lnSpc>
              <a:buChar char="●"/>
              <a:tabLst>
                <a:tab pos="368300" algn="l"/>
              </a:tabLst>
            </a:pPr>
            <a:r>
              <a:rPr sz="2000" dirty="0">
                <a:latin typeface="Carlito"/>
                <a:cs typeface="Carlito"/>
              </a:rPr>
              <a:t>The</a:t>
            </a:r>
            <a:r>
              <a:rPr sz="2000" spc="-4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variable</a:t>
            </a:r>
            <a:r>
              <a:rPr sz="2000" spc="-2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value</a:t>
            </a:r>
            <a:r>
              <a:rPr sz="2000" spc="-3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will</a:t>
            </a:r>
            <a:r>
              <a:rPr sz="2000" spc="-4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be</a:t>
            </a:r>
            <a:r>
              <a:rPr sz="2000" spc="-40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encased </a:t>
            </a:r>
            <a:r>
              <a:rPr sz="2000" dirty="0">
                <a:latin typeface="Carlito"/>
                <a:cs typeface="Carlito"/>
              </a:rPr>
              <a:t>either</a:t>
            </a:r>
            <a:r>
              <a:rPr sz="2000" spc="-1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in</a:t>
            </a:r>
            <a:r>
              <a:rPr sz="2000" spc="-3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single</a:t>
            </a:r>
            <a:r>
              <a:rPr sz="2000" spc="-2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or</a:t>
            </a:r>
            <a:r>
              <a:rPr sz="2000" spc="-3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double</a:t>
            </a:r>
            <a:r>
              <a:rPr sz="2000" spc="-30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quotes.</a:t>
            </a:r>
            <a:endParaRPr sz="2000">
              <a:latin typeface="Carlito"/>
              <a:cs typeface="Carlito"/>
            </a:endParaRPr>
          </a:p>
          <a:p>
            <a:pPr marL="368300" marR="396875" indent="-356235">
              <a:lnSpc>
                <a:spcPts val="2770"/>
              </a:lnSpc>
              <a:spcBef>
                <a:spcPts val="80"/>
              </a:spcBef>
              <a:buChar char="●"/>
              <a:tabLst>
                <a:tab pos="368300" algn="l"/>
              </a:tabLst>
            </a:pPr>
            <a:r>
              <a:rPr sz="2000" dirty="0">
                <a:latin typeface="Carlito"/>
                <a:cs typeface="Carlito"/>
              </a:rPr>
              <a:t>The</a:t>
            </a:r>
            <a:r>
              <a:rPr sz="2000" spc="-60" dirty="0">
                <a:latin typeface="Carlito"/>
                <a:cs typeface="Carlito"/>
              </a:rPr>
              <a:t> </a:t>
            </a:r>
            <a:r>
              <a:rPr sz="2000" spc="-20" dirty="0">
                <a:latin typeface="Courier New"/>
                <a:cs typeface="Courier New"/>
              </a:rPr>
              <a:t>String</a:t>
            </a:r>
            <a:r>
              <a:rPr sz="2000" spc="-760" dirty="0">
                <a:latin typeface="Courier New"/>
                <a:cs typeface="Courier New"/>
              </a:rPr>
              <a:t> </a:t>
            </a:r>
            <a:r>
              <a:rPr sz="2000" dirty="0">
                <a:latin typeface="Carlito"/>
                <a:cs typeface="Carlito"/>
              </a:rPr>
              <a:t>keyword</a:t>
            </a:r>
            <a:r>
              <a:rPr sz="2000" spc="-3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has</a:t>
            </a:r>
            <a:r>
              <a:rPr sz="2000" spc="-2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to</a:t>
            </a:r>
            <a:r>
              <a:rPr sz="2000" spc="-35" dirty="0">
                <a:latin typeface="Carlito"/>
                <a:cs typeface="Carlito"/>
              </a:rPr>
              <a:t> </a:t>
            </a:r>
            <a:r>
              <a:rPr sz="2000" spc="-25" dirty="0">
                <a:latin typeface="Carlito"/>
                <a:cs typeface="Carlito"/>
              </a:rPr>
              <a:t>be </a:t>
            </a:r>
            <a:r>
              <a:rPr sz="2000" dirty="0">
                <a:latin typeface="Carlito"/>
                <a:cs typeface="Carlito"/>
              </a:rPr>
              <a:t>used</a:t>
            </a:r>
            <a:r>
              <a:rPr sz="2000" spc="-3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to</a:t>
            </a:r>
            <a:r>
              <a:rPr sz="2000" spc="-4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declare</a:t>
            </a:r>
            <a:r>
              <a:rPr sz="2000" spc="-1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a</a:t>
            </a:r>
            <a:r>
              <a:rPr sz="2000" spc="-4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string</a:t>
            </a:r>
            <a:r>
              <a:rPr sz="2000" spc="-30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variable.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588252" y="2277617"/>
            <a:ext cx="4765675" cy="2981325"/>
          </a:xfrm>
          <a:custGeom>
            <a:avLst/>
            <a:gdLst/>
            <a:ahLst/>
            <a:cxnLst/>
            <a:rect l="l" t="t" r="r" b="b"/>
            <a:pathLst>
              <a:path w="4765675" h="2981325">
                <a:moveTo>
                  <a:pt x="4268724" y="0"/>
                </a:moveTo>
                <a:lnTo>
                  <a:pt x="496824" y="0"/>
                </a:lnTo>
                <a:lnTo>
                  <a:pt x="448967" y="2273"/>
                </a:lnTo>
                <a:lnTo>
                  <a:pt x="402399" y="8956"/>
                </a:lnTo>
                <a:lnTo>
                  <a:pt x="357329" y="19839"/>
                </a:lnTo>
                <a:lnTo>
                  <a:pt x="313963" y="34716"/>
                </a:lnTo>
                <a:lnTo>
                  <a:pt x="272510" y="53377"/>
                </a:lnTo>
                <a:lnTo>
                  <a:pt x="233179" y="75615"/>
                </a:lnTo>
                <a:lnTo>
                  <a:pt x="196176" y="101222"/>
                </a:lnTo>
                <a:lnTo>
                  <a:pt x="161710" y="129990"/>
                </a:lnTo>
                <a:lnTo>
                  <a:pt x="129990" y="161710"/>
                </a:lnTo>
                <a:lnTo>
                  <a:pt x="101222" y="196176"/>
                </a:lnTo>
                <a:lnTo>
                  <a:pt x="75615" y="233179"/>
                </a:lnTo>
                <a:lnTo>
                  <a:pt x="53377" y="272510"/>
                </a:lnTo>
                <a:lnTo>
                  <a:pt x="34716" y="313963"/>
                </a:lnTo>
                <a:lnTo>
                  <a:pt x="19839" y="357329"/>
                </a:lnTo>
                <a:lnTo>
                  <a:pt x="8956" y="402399"/>
                </a:lnTo>
                <a:lnTo>
                  <a:pt x="2273" y="448967"/>
                </a:lnTo>
                <a:lnTo>
                  <a:pt x="0" y="496824"/>
                </a:lnTo>
                <a:lnTo>
                  <a:pt x="0" y="2484120"/>
                </a:lnTo>
                <a:lnTo>
                  <a:pt x="2273" y="2531976"/>
                </a:lnTo>
                <a:lnTo>
                  <a:pt x="8956" y="2578544"/>
                </a:lnTo>
                <a:lnTo>
                  <a:pt x="19839" y="2623614"/>
                </a:lnTo>
                <a:lnTo>
                  <a:pt x="34716" y="2666980"/>
                </a:lnTo>
                <a:lnTo>
                  <a:pt x="53377" y="2708433"/>
                </a:lnTo>
                <a:lnTo>
                  <a:pt x="75615" y="2747764"/>
                </a:lnTo>
                <a:lnTo>
                  <a:pt x="101222" y="2784767"/>
                </a:lnTo>
                <a:lnTo>
                  <a:pt x="129990" y="2819233"/>
                </a:lnTo>
                <a:lnTo>
                  <a:pt x="161710" y="2850953"/>
                </a:lnTo>
                <a:lnTo>
                  <a:pt x="196176" y="2879721"/>
                </a:lnTo>
                <a:lnTo>
                  <a:pt x="233179" y="2905328"/>
                </a:lnTo>
                <a:lnTo>
                  <a:pt x="272510" y="2927566"/>
                </a:lnTo>
                <a:lnTo>
                  <a:pt x="313963" y="2946227"/>
                </a:lnTo>
                <a:lnTo>
                  <a:pt x="357329" y="2961104"/>
                </a:lnTo>
                <a:lnTo>
                  <a:pt x="402399" y="2971987"/>
                </a:lnTo>
                <a:lnTo>
                  <a:pt x="448967" y="2978670"/>
                </a:lnTo>
                <a:lnTo>
                  <a:pt x="496824" y="2980944"/>
                </a:lnTo>
                <a:lnTo>
                  <a:pt x="4268724" y="2980944"/>
                </a:lnTo>
                <a:lnTo>
                  <a:pt x="4316560" y="2978670"/>
                </a:lnTo>
                <a:lnTo>
                  <a:pt x="4363113" y="2971987"/>
                </a:lnTo>
                <a:lnTo>
                  <a:pt x="4408173" y="2961104"/>
                </a:lnTo>
                <a:lnTo>
                  <a:pt x="4451532" y="2946227"/>
                </a:lnTo>
                <a:lnTo>
                  <a:pt x="4492981" y="2927566"/>
                </a:lnTo>
                <a:lnTo>
                  <a:pt x="4532312" y="2905328"/>
                </a:lnTo>
                <a:lnTo>
                  <a:pt x="4569317" y="2879721"/>
                </a:lnTo>
                <a:lnTo>
                  <a:pt x="4603786" y="2850953"/>
                </a:lnTo>
                <a:lnTo>
                  <a:pt x="4635513" y="2819233"/>
                </a:lnTo>
                <a:lnTo>
                  <a:pt x="4664287" y="2784767"/>
                </a:lnTo>
                <a:lnTo>
                  <a:pt x="4689902" y="2747764"/>
                </a:lnTo>
                <a:lnTo>
                  <a:pt x="4712147" y="2708433"/>
                </a:lnTo>
                <a:lnTo>
                  <a:pt x="4730815" y="2666980"/>
                </a:lnTo>
                <a:lnTo>
                  <a:pt x="4745698" y="2623614"/>
                </a:lnTo>
                <a:lnTo>
                  <a:pt x="4756587" y="2578544"/>
                </a:lnTo>
                <a:lnTo>
                  <a:pt x="4763273" y="2531976"/>
                </a:lnTo>
                <a:lnTo>
                  <a:pt x="4765548" y="2484120"/>
                </a:lnTo>
                <a:lnTo>
                  <a:pt x="4765548" y="496824"/>
                </a:lnTo>
                <a:lnTo>
                  <a:pt x="4763273" y="448967"/>
                </a:lnTo>
                <a:lnTo>
                  <a:pt x="4756587" y="402399"/>
                </a:lnTo>
                <a:lnTo>
                  <a:pt x="4745698" y="357329"/>
                </a:lnTo>
                <a:lnTo>
                  <a:pt x="4730815" y="313963"/>
                </a:lnTo>
                <a:lnTo>
                  <a:pt x="4712147" y="272510"/>
                </a:lnTo>
                <a:lnTo>
                  <a:pt x="4689902" y="233179"/>
                </a:lnTo>
                <a:lnTo>
                  <a:pt x="4664287" y="196176"/>
                </a:lnTo>
                <a:lnTo>
                  <a:pt x="4635513" y="161710"/>
                </a:lnTo>
                <a:lnTo>
                  <a:pt x="4603786" y="129990"/>
                </a:lnTo>
                <a:lnTo>
                  <a:pt x="4569317" y="101222"/>
                </a:lnTo>
                <a:lnTo>
                  <a:pt x="4532312" y="75615"/>
                </a:lnTo>
                <a:lnTo>
                  <a:pt x="4492981" y="53377"/>
                </a:lnTo>
                <a:lnTo>
                  <a:pt x="4451532" y="34716"/>
                </a:lnTo>
                <a:lnTo>
                  <a:pt x="4408173" y="19839"/>
                </a:lnTo>
                <a:lnTo>
                  <a:pt x="4363113" y="8956"/>
                </a:lnTo>
                <a:lnTo>
                  <a:pt x="4316560" y="2273"/>
                </a:lnTo>
                <a:lnTo>
                  <a:pt x="4268724" y="0"/>
                </a:lnTo>
                <a:close/>
              </a:path>
            </a:pathLst>
          </a:custGeom>
          <a:solidFill>
            <a:srgbClr val="E7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914133" y="2666949"/>
            <a:ext cx="3937000" cy="212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8300" marR="144780" indent="-356235">
              <a:lnSpc>
                <a:spcPct val="115100"/>
              </a:lnSpc>
              <a:spcBef>
                <a:spcPts val="100"/>
              </a:spcBef>
              <a:buChar char="●"/>
              <a:tabLst>
                <a:tab pos="368300" algn="l"/>
              </a:tabLst>
            </a:pPr>
            <a:r>
              <a:rPr sz="2000" dirty="0">
                <a:latin typeface="Carlito"/>
                <a:cs typeface="Carlito"/>
              </a:rPr>
              <a:t>The</a:t>
            </a:r>
            <a:r>
              <a:rPr sz="2000" spc="-4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boolean</a:t>
            </a:r>
            <a:r>
              <a:rPr sz="2000" spc="-4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data</a:t>
            </a:r>
            <a:r>
              <a:rPr sz="2000" spc="-3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type</a:t>
            </a:r>
            <a:r>
              <a:rPr sz="2000" spc="-3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can</a:t>
            </a:r>
            <a:r>
              <a:rPr sz="2000" spc="-45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either </a:t>
            </a:r>
            <a:r>
              <a:rPr sz="2000" dirty="0">
                <a:latin typeface="Carlito"/>
                <a:cs typeface="Carlito"/>
              </a:rPr>
              <a:t>hold</a:t>
            </a:r>
            <a:r>
              <a:rPr sz="2000" spc="-3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a</a:t>
            </a:r>
            <a:r>
              <a:rPr sz="2000" spc="-2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value</a:t>
            </a:r>
            <a:r>
              <a:rPr sz="2000" spc="-2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of</a:t>
            </a:r>
            <a:r>
              <a:rPr sz="2000" spc="-3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true</a:t>
            </a:r>
            <a:r>
              <a:rPr sz="2000" spc="-1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or</a:t>
            </a:r>
            <a:r>
              <a:rPr sz="2000" spc="-25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false.</a:t>
            </a:r>
            <a:endParaRPr sz="2000">
              <a:latin typeface="Carlito"/>
              <a:cs typeface="Carlito"/>
            </a:endParaRPr>
          </a:p>
          <a:p>
            <a:pPr marL="368300" marR="427990" indent="-356235">
              <a:lnSpc>
                <a:spcPct val="114999"/>
              </a:lnSpc>
              <a:buChar char="●"/>
              <a:tabLst>
                <a:tab pos="368300" algn="l"/>
              </a:tabLst>
            </a:pPr>
            <a:r>
              <a:rPr sz="2000" dirty="0">
                <a:latin typeface="Carlito"/>
                <a:cs typeface="Carlito"/>
              </a:rPr>
              <a:t>Boolean</a:t>
            </a:r>
            <a:r>
              <a:rPr sz="2000" spc="-5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data</a:t>
            </a:r>
            <a:r>
              <a:rPr sz="2000" spc="-4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is</a:t>
            </a:r>
            <a:r>
              <a:rPr sz="2000" spc="-6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mostly</a:t>
            </a:r>
            <a:r>
              <a:rPr sz="2000" spc="-4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used</a:t>
            </a:r>
            <a:r>
              <a:rPr sz="2000" spc="-45" dirty="0">
                <a:latin typeface="Carlito"/>
                <a:cs typeface="Carlito"/>
              </a:rPr>
              <a:t> </a:t>
            </a:r>
            <a:r>
              <a:rPr sz="2000" spc="-25" dirty="0">
                <a:latin typeface="Carlito"/>
                <a:cs typeface="Carlito"/>
              </a:rPr>
              <a:t>in </a:t>
            </a:r>
            <a:r>
              <a:rPr sz="2000" spc="-20" dirty="0">
                <a:latin typeface="Carlito"/>
                <a:cs typeface="Carlito"/>
              </a:rPr>
              <a:t>decision-</a:t>
            </a:r>
            <a:r>
              <a:rPr sz="2000" dirty="0">
                <a:latin typeface="Carlito"/>
                <a:cs typeface="Carlito"/>
              </a:rPr>
              <a:t>making</a:t>
            </a:r>
            <a:r>
              <a:rPr sz="2000" spc="35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statements.</a:t>
            </a:r>
            <a:endParaRPr sz="2000">
              <a:latin typeface="Carlito"/>
              <a:cs typeface="Carlito"/>
            </a:endParaRPr>
          </a:p>
          <a:p>
            <a:pPr marL="368300" marR="5080" indent="-356235">
              <a:lnSpc>
                <a:spcPts val="2770"/>
              </a:lnSpc>
              <a:spcBef>
                <a:spcPts val="80"/>
              </a:spcBef>
              <a:buChar char="●"/>
              <a:tabLst>
                <a:tab pos="368300" algn="l"/>
              </a:tabLst>
            </a:pPr>
            <a:r>
              <a:rPr sz="2000" dirty="0">
                <a:latin typeface="Carlito"/>
                <a:cs typeface="Carlito"/>
              </a:rPr>
              <a:t>The</a:t>
            </a:r>
            <a:r>
              <a:rPr sz="2000" spc="-60" dirty="0">
                <a:latin typeface="Carlito"/>
                <a:cs typeface="Carlito"/>
              </a:rPr>
              <a:t> </a:t>
            </a:r>
            <a:r>
              <a:rPr sz="2000" spc="-20" dirty="0">
                <a:latin typeface="Courier New"/>
                <a:cs typeface="Courier New"/>
              </a:rPr>
              <a:t>bool</a:t>
            </a:r>
            <a:r>
              <a:rPr sz="2000" spc="-750" dirty="0">
                <a:latin typeface="Courier New"/>
                <a:cs typeface="Courier New"/>
              </a:rPr>
              <a:t> </a:t>
            </a:r>
            <a:r>
              <a:rPr sz="2000" dirty="0">
                <a:latin typeface="Carlito"/>
                <a:cs typeface="Carlito"/>
              </a:rPr>
              <a:t>keyword</a:t>
            </a:r>
            <a:r>
              <a:rPr sz="2000" spc="-3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has</a:t>
            </a:r>
            <a:r>
              <a:rPr sz="2000" spc="-2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to</a:t>
            </a:r>
            <a:r>
              <a:rPr sz="2000" spc="-3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be</a:t>
            </a:r>
            <a:r>
              <a:rPr sz="2000" spc="-30" dirty="0">
                <a:latin typeface="Carlito"/>
                <a:cs typeface="Carlito"/>
              </a:rPr>
              <a:t> </a:t>
            </a:r>
            <a:r>
              <a:rPr sz="2000" spc="-20" dirty="0">
                <a:latin typeface="Carlito"/>
                <a:cs typeface="Carlito"/>
              </a:rPr>
              <a:t>used </a:t>
            </a:r>
            <a:r>
              <a:rPr sz="2000" dirty="0">
                <a:latin typeface="Carlito"/>
                <a:cs typeface="Carlito"/>
              </a:rPr>
              <a:t>to</a:t>
            </a:r>
            <a:r>
              <a:rPr sz="2000" spc="-4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declare</a:t>
            </a:r>
            <a:r>
              <a:rPr sz="2000" spc="-1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a</a:t>
            </a:r>
            <a:r>
              <a:rPr sz="2000" spc="-4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boolean</a:t>
            </a:r>
            <a:r>
              <a:rPr sz="2000" spc="-40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variable.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38200" y="5476494"/>
            <a:ext cx="4765675" cy="818515"/>
          </a:xfrm>
          <a:custGeom>
            <a:avLst/>
            <a:gdLst/>
            <a:ahLst/>
            <a:cxnLst/>
            <a:rect l="l" t="t" r="r" b="b"/>
            <a:pathLst>
              <a:path w="4765675" h="818514">
                <a:moveTo>
                  <a:pt x="4629150" y="0"/>
                </a:moveTo>
                <a:lnTo>
                  <a:pt x="136397" y="0"/>
                </a:lnTo>
                <a:lnTo>
                  <a:pt x="93288" y="6955"/>
                </a:lnTo>
                <a:lnTo>
                  <a:pt x="55846" y="26322"/>
                </a:lnTo>
                <a:lnTo>
                  <a:pt x="26318" y="55851"/>
                </a:lnTo>
                <a:lnTo>
                  <a:pt x="6954" y="93293"/>
                </a:lnTo>
                <a:lnTo>
                  <a:pt x="0" y="136397"/>
                </a:lnTo>
                <a:lnTo>
                  <a:pt x="0" y="681989"/>
                </a:lnTo>
                <a:lnTo>
                  <a:pt x="6954" y="725099"/>
                </a:lnTo>
                <a:lnTo>
                  <a:pt x="26318" y="762541"/>
                </a:lnTo>
                <a:lnTo>
                  <a:pt x="55846" y="792069"/>
                </a:lnTo>
                <a:lnTo>
                  <a:pt x="93288" y="811433"/>
                </a:lnTo>
                <a:lnTo>
                  <a:pt x="136397" y="818387"/>
                </a:lnTo>
                <a:lnTo>
                  <a:pt x="4629150" y="818387"/>
                </a:lnTo>
                <a:lnTo>
                  <a:pt x="4672254" y="811433"/>
                </a:lnTo>
                <a:lnTo>
                  <a:pt x="4709696" y="792069"/>
                </a:lnTo>
                <a:lnTo>
                  <a:pt x="4739225" y="762541"/>
                </a:lnTo>
                <a:lnTo>
                  <a:pt x="4758592" y="725099"/>
                </a:lnTo>
                <a:lnTo>
                  <a:pt x="4765548" y="681989"/>
                </a:lnTo>
                <a:lnTo>
                  <a:pt x="4765548" y="136397"/>
                </a:lnTo>
                <a:lnTo>
                  <a:pt x="4758592" y="93293"/>
                </a:lnTo>
                <a:lnTo>
                  <a:pt x="4739225" y="55851"/>
                </a:lnTo>
                <a:lnTo>
                  <a:pt x="4709696" y="26322"/>
                </a:lnTo>
                <a:lnTo>
                  <a:pt x="4672254" y="6955"/>
                </a:lnTo>
                <a:lnTo>
                  <a:pt x="4629150" y="0"/>
                </a:lnTo>
                <a:close/>
              </a:path>
            </a:pathLst>
          </a:custGeom>
          <a:solidFill>
            <a:srgbClr val="EAD1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957072" y="5691378"/>
            <a:ext cx="39878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dirty="0">
                <a:latin typeface="Courier New"/>
                <a:cs typeface="Courier New"/>
              </a:rPr>
              <a:t>String</a:t>
            </a:r>
            <a:r>
              <a:rPr sz="2000" b="1" spc="-45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name</a:t>
            </a:r>
            <a:r>
              <a:rPr sz="2000" b="1" spc="-45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=</a:t>
            </a:r>
            <a:r>
              <a:rPr sz="2000" b="1" spc="-45" dirty="0">
                <a:latin typeface="Courier New"/>
                <a:cs typeface="Courier New"/>
              </a:rPr>
              <a:t> </a:t>
            </a:r>
            <a:r>
              <a:rPr sz="2000" b="1" spc="-10" dirty="0">
                <a:latin typeface="Courier New"/>
                <a:cs typeface="Courier New"/>
              </a:rPr>
              <a:t>“Alexander”;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588252" y="5476494"/>
            <a:ext cx="4765675" cy="818515"/>
          </a:xfrm>
          <a:custGeom>
            <a:avLst/>
            <a:gdLst/>
            <a:ahLst/>
            <a:cxnLst/>
            <a:rect l="l" t="t" r="r" b="b"/>
            <a:pathLst>
              <a:path w="4765675" h="818514">
                <a:moveTo>
                  <a:pt x="4629150" y="0"/>
                </a:moveTo>
                <a:lnTo>
                  <a:pt x="136398" y="0"/>
                </a:lnTo>
                <a:lnTo>
                  <a:pt x="93293" y="6955"/>
                </a:lnTo>
                <a:lnTo>
                  <a:pt x="55851" y="26322"/>
                </a:lnTo>
                <a:lnTo>
                  <a:pt x="26322" y="55851"/>
                </a:lnTo>
                <a:lnTo>
                  <a:pt x="6955" y="93293"/>
                </a:lnTo>
                <a:lnTo>
                  <a:pt x="0" y="136397"/>
                </a:lnTo>
                <a:lnTo>
                  <a:pt x="0" y="681989"/>
                </a:lnTo>
                <a:lnTo>
                  <a:pt x="6955" y="725099"/>
                </a:lnTo>
                <a:lnTo>
                  <a:pt x="26322" y="762541"/>
                </a:lnTo>
                <a:lnTo>
                  <a:pt x="55851" y="792069"/>
                </a:lnTo>
                <a:lnTo>
                  <a:pt x="93293" y="811433"/>
                </a:lnTo>
                <a:lnTo>
                  <a:pt x="136398" y="818387"/>
                </a:lnTo>
                <a:lnTo>
                  <a:pt x="4629150" y="818387"/>
                </a:lnTo>
                <a:lnTo>
                  <a:pt x="4672254" y="811433"/>
                </a:lnTo>
                <a:lnTo>
                  <a:pt x="4709696" y="792069"/>
                </a:lnTo>
                <a:lnTo>
                  <a:pt x="4739225" y="762541"/>
                </a:lnTo>
                <a:lnTo>
                  <a:pt x="4758592" y="725099"/>
                </a:lnTo>
                <a:lnTo>
                  <a:pt x="4765548" y="681989"/>
                </a:lnTo>
                <a:lnTo>
                  <a:pt x="4765548" y="136397"/>
                </a:lnTo>
                <a:lnTo>
                  <a:pt x="4758592" y="93293"/>
                </a:lnTo>
                <a:lnTo>
                  <a:pt x="4739225" y="55851"/>
                </a:lnTo>
                <a:lnTo>
                  <a:pt x="4709696" y="26322"/>
                </a:lnTo>
                <a:lnTo>
                  <a:pt x="4672254" y="6955"/>
                </a:lnTo>
                <a:lnTo>
                  <a:pt x="4629150" y="0"/>
                </a:lnTo>
                <a:close/>
              </a:path>
            </a:pathLst>
          </a:custGeom>
          <a:solidFill>
            <a:srgbClr val="EAD1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707123" y="5691378"/>
            <a:ext cx="29210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dirty="0">
                <a:latin typeface="Courier New"/>
                <a:cs typeface="Courier New"/>
              </a:rPr>
              <a:t>bool</a:t>
            </a:r>
            <a:r>
              <a:rPr sz="2000" b="1" spc="-40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value</a:t>
            </a:r>
            <a:r>
              <a:rPr sz="2000" b="1" spc="-40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=</a:t>
            </a:r>
            <a:r>
              <a:rPr sz="2000" b="1" spc="-40" dirty="0">
                <a:latin typeface="Courier New"/>
                <a:cs typeface="Courier New"/>
              </a:rPr>
              <a:t> </a:t>
            </a:r>
            <a:r>
              <a:rPr sz="2000" b="1" spc="-10" dirty="0">
                <a:latin typeface="Courier New"/>
                <a:cs typeface="Courier New"/>
              </a:rPr>
              <a:t>false;</a:t>
            </a:r>
            <a:endParaRPr sz="2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25348"/>
            <a:ext cx="93281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0" dirty="0"/>
              <a:t>List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31239" y="1661363"/>
            <a:ext cx="9746615" cy="1570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30000"/>
              </a:lnSpc>
              <a:spcBef>
                <a:spcPts val="100"/>
              </a:spcBef>
              <a:buSzPct val="69230"/>
              <a:buFont typeface="Arial"/>
              <a:buChar char="●"/>
              <a:tabLst>
                <a:tab pos="355600" algn="l"/>
              </a:tabLst>
            </a:pPr>
            <a:r>
              <a:rPr sz="2600" dirty="0">
                <a:latin typeface="Carlito"/>
                <a:cs typeface="Carlito"/>
              </a:rPr>
              <a:t>The</a:t>
            </a:r>
            <a:r>
              <a:rPr sz="2600" spc="-40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list</a:t>
            </a:r>
            <a:r>
              <a:rPr sz="2600" spc="-10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data</a:t>
            </a:r>
            <a:r>
              <a:rPr sz="2600" spc="-25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type</a:t>
            </a:r>
            <a:r>
              <a:rPr sz="2600" spc="-25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is</a:t>
            </a:r>
            <a:r>
              <a:rPr sz="2600" spc="-30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utilized</a:t>
            </a:r>
            <a:r>
              <a:rPr sz="2600" spc="-30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to</a:t>
            </a:r>
            <a:r>
              <a:rPr sz="2600" spc="-20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represent</a:t>
            </a:r>
            <a:r>
              <a:rPr sz="2600" spc="-30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a</a:t>
            </a:r>
            <a:r>
              <a:rPr sz="2600" spc="-25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list</a:t>
            </a:r>
            <a:r>
              <a:rPr sz="2600" spc="-15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of</a:t>
            </a:r>
            <a:r>
              <a:rPr sz="2600" spc="-30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entities</a:t>
            </a:r>
            <a:r>
              <a:rPr sz="2600" spc="-30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using</a:t>
            </a:r>
            <a:r>
              <a:rPr sz="2600" spc="-30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a</a:t>
            </a:r>
            <a:r>
              <a:rPr sz="2600" spc="-20" dirty="0">
                <a:latin typeface="Carlito"/>
                <a:cs typeface="Carlito"/>
              </a:rPr>
              <a:t> </a:t>
            </a:r>
            <a:r>
              <a:rPr sz="2600" spc="-10" dirty="0">
                <a:latin typeface="Carlito"/>
                <a:cs typeface="Carlito"/>
              </a:rPr>
              <a:t>single variable.</a:t>
            </a:r>
            <a:endParaRPr sz="2600">
              <a:latin typeface="Carlito"/>
              <a:cs typeface="Carlito"/>
            </a:endParaRPr>
          </a:p>
          <a:p>
            <a:pPr marL="354965" indent="-342265">
              <a:lnSpc>
                <a:spcPct val="100000"/>
              </a:lnSpc>
              <a:spcBef>
                <a:spcPts val="935"/>
              </a:spcBef>
              <a:buSzPct val="69230"/>
              <a:buFont typeface="Arial"/>
              <a:buChar char="●"/>
              <a:tabLst>
                <a:tab pos="354965" algn="l"/>
              </a:tabLst>
            </a:pPr>
            <a:r>
              <a:rPr sz="2600" dirty="0">
                <a:latin typeface="Carlito"/>
                <a:cs typeface="Carlito"/>
              </a:rPr>
              <a:t>The</a:t>
            </a:r>
            <a:r>
              <a:rPr sz="2600" spc="-70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list</a:t>
            </a:r>
            <a:r>
              <a:rPr sz="2600" spc="-30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can</a:t>
            </a:r>
            <a:r>
              <a:rPr sz="2600" spc="-50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only</a:t>
            </a:r>
            <a:r>
              <a:rPr sz="2600" spc="-45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hold</a:t>
            </a:r>
            <a:r>
              <a:rPr sz="2600" spc="-55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an</a:t>
            </a:r>
            <a:r>
              <a:rPr sz="2600" spc="-45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ordered</a:t>
            </a:r>
            <a:r>
              <a:rPr sz="2600" spc="-50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group</a:t>
            </a:r>
            <a:r>
              <a:rPr sz="2600" spc="-40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of</a:t>
            </a:r>
            <a:r>
              <a:rPr sz="2600" spc="-50" dirty="0">
                <a:latin typeface="Carlito"/>
                <a:cs typeface="Carlito"/>
              </a:rPr>
              <a:t> </a:t>
            </a:r>
            <a:r>
              <a:rPr sz="2600" spc="-10" dirty="0">
                <a:latin typeface="Carlito"/>
                <a:cs typeface="Carlito"/>
              </a:rPr>
              <a:t>items.</a:t>
            </a:r>
            <a:endParaRPr sz="2600">
              <a:latin typeface="Carlito"/>
              <a:cs typeface="Carlito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952500" y="3571265"/>
          <a:ext cx="10287000" cy="23761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755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114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7045">
                <a:tc>
                  <a:txBody>
                    <a:bodyPr/>
                    <a:lstStyle/>
                    <a:p>
                      <a:pPr marL="67945" algn="ctr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Fixed</a:t>
                      </a:r>
                      <a:r>
                        <a:rPr sz="2000" b="1" spc="-5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Length</a:t>
                      </a:r>
                      <a:r>
                        <a:rPr sz="2000" b="1" spc="-4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2000" b="1" spc="-2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List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74930" marB="0">
                    <a:solidFill>
                      <a:srgbClr val="B74A69"/>
                    </a:solidFill>
                  </a:tcPr>
                </a:tc>
                <a:tc>
                  <a:txBody>
                    <a:bodyPr/>
                    <a:lstStyle/>
                    <a:p>
                      <a:pPr marL="66675" algn="ctr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Variable</a:t>
                      </a:r>
                      <a:r>
                        <a:rPr sz="2000" b="1" spc="-7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Length</a:t>
                      </a:r>
                      <a:r>
                        <a:rPr sz="2000" b="1" spc="-7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2000" b="1" spc="-2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List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74930" marB="0">
                    <a:solidFill>
                      <a:srgbClr val="B74A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2480">
                <a:tc>
                  <a:txBody>
                    <a:bodyPr/>
                    <a:lstStyle/>
                    <a:p>
                      <a:pPr marL="91440" marR="151765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This</a:t>
                      </a:r>
                      <a:r>
                        <a:rPr sz="2000" spc="-3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kind</a:t>
                      </a:r>
                      <a:r>
                        <a:rPr sz="2000" spc="-3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of</a:t>
                      </a:r>
                      <a:r>
                        <a:rPr sz="2000" spc="-4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list</a:t>
                      </a:r>
                      <a:r>
                        <a:rPr sz="2000" spc="-2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cannot</a:t>
                      </a:r>
                      <a:r>
                        <a:rPr sz="2000" spc="-3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be</a:t>
                      </a:r>
                      <a:r>
                        <a:rPr sz="2000" spc="-4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changed</a:t>
                      </a:r>
                      <a:r>
                        <a:rPr sz="2000" spc="-4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or</a:t>
                      </a:r>
                      <a:r>
                        <a:rPr sz="2000" spc="-4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spc="-10" dirty="0">
                          <a:latin typeface="Carlito"/>
                          <a:cs typeface="Carlito"/>
                        </a:rPr>
                        <a:t>modified 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at</a:t>
                      </a:r>
                      <a:r>
                        <a:rPr sz="2000" spc="-1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spc="-10" dirty="0">
                          <a:latin typeface="Carlito"/>
                          <a:cs typeface="Carlito"/>
                        </a:rPr>
                        <a:t>runtime.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75565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159385" marR="473075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This</a:t>
                      </a:r>
                      <a:r>
                        <a:rPr sz="2000" spc="-4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specific</a:t>
                      </a:r>
                      <a:r>
                        <a:rPr sz="2000" spc="-2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list</a:t>
                      </a:r>
                      <a:r>
                        <a:rPr sz="2000" spc="-2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is</a:t>
                      </a:r>
                      <a:r>
                        <a:rPr sz="2000" spc="-3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one</a:t>
                      </a:r>
                      <a:r>
                        <a:rPr sz="2000" spc="-4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that</a:t>
                      </a:r>
                      <a:r>
                        <a:rPr sz="2000" spc="-3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can</a:t>
                      </a:r>
                      <a:r>
                        <a:rPr sz="2000" spc="-3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be</a:t>
                      </a:r>
                      <a:r>
                        <a:rPr sz="2000" spc="-4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altered</a:t>
                      </a:r>
                      <a:r>
                        <a:rPr sz="2000" spc="-25" dirty="0">
                          <a:latin typeface="Carlito"/>
                          <a:cs typeface="Carlito"/>
                        </a:rPr>
                        <a:t> or 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modified</a:t>
                      </a:r>
                      <a:r>
                        <a:rPr sz="2000" spc="-4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at</a:t>
                      </a:r>
                      <a:r>
                        <a:rPr sz="2000" spc="-4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spc="-10" dirty="0">
                          <a:latin typeface="Carlito"/>
                          <a:cs typeface="Carlito"/>
                        </a:rPr>
                        <a:t>runtime.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75565" marB="0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96645">
                <a:tc>
                  <a:txBody>
                    <a:bodyPr/>
                    <a:lstStyle/>
                    <a:p>
                      <a:pPr marL="91440" marR="556895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2000" b="1" dirty="0">
                          <a:latin typeface="Courier New"/>
                          <a:cs typeface="Courier New"/>
                        </a:rPr>
                        <a:t>var</a:t>
                      </a:r>
                      <a:r>
                        <a:rPr sz="2000" b="1" spc="-4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b="1" dirty="0">
                          <a:latin typeface="Courier New"/>
                          <a:cs typeface="Courier New"/>
                        </a:rPr>
                        <a:t>marks</a:t>
                      </a:r>
                      <a:r>
                        <a:rPr sz="2000" b="1" spc="-3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b="1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2000" b="1" spc="-3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b="1" spc="-10" dirty="0">
                          <a:latin typeface="Courier New"/>
                          <a:cs typeface="Courier New"/>
                        </a:rPr>
                        <a:t>List.filled(2,0); </a:t>
                      </a:r>
                      <a:r>
                        <a:rPr sz="2000" b="1" dirty="0">
                          <a:latin typeface="Courier New"/>
                          <a:cs typeface="Courier New"/>
                        </a:rPr>
                        <a:t>marks[0]</a:t>
                      </a:r>
                      <a:r>
                        <a:rPr sz="2000" b="1" spc="-5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b="1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2000" b="1" spc="-5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b="1" spc="-25" dirty="0">
                          <a:latin typeface="Courier New"/>
                          <a:cs typeface="Courier New"/>
                        </a:rPr>
                        <a:t>72;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Courier New"/>
                          <a:cs typeface="Courier New"/>
                        </a:rPr>
                        <a:t>marks[1]</a:t>
                      </a:r>
                      <a:r>
                        <a:rPr sz="2000" b="1" spc="-5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b="1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2000" b="1" spc="-5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b="1" spc="-25" dirty="0">
                          <a:latin typeface="Courier New"/>
                          <a:cs typeface="Courier New"/>
                        </a:rPr>
                        <a:t>63;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61594" marB="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159385" marR="1995805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2000" b="1" dirty="0">
                          <a:latin typeface="Courier New"/>
                          <a:cs typeface="Courier New"/>
                        </a:rPr>
                        <a:t>var</a:t>
                      </a:r>
                      <a:r>
                        <a:rPr sz="2000" b="1" spc="-4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b="1" dirty="0">
                          <a:latin typeface="Courier New"/>
                          <a:cs typeface="Courier New"/>
                        </a:rPr>
                        <a:t>marks</a:t>
                      </a:r>
                      <a:r>
                        <a:rPr sz="2000" b="1" spc="-3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b="1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2000" b="1" spc="-3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b="1" spc="-10" dirty="0">
                          <a:latin typeface="Courier New"/>
                          <a:cs typeface="Courier New"/>
                        </a:rPr>
                        <a:t>[10,20]; marks.add(72); marks.add(63);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61594" marB="0"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B5C99-02A0-440D-897C-C150D6BCE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378" y="609600"/>
            <a:ext cx="11807190" cy="677108"/>
          </a:xfrm>
        </p:spPr>
        <p:txBody>
          <a:bodyPr/>
          <a:lstStyle/>
          <a:p>
            <a:r>
              <a:rPr lang="en-US" dirty="0"/>
              <a:t>Program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770AA3B-28AD-4671-BC1E-55DDA894B0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067" y="1600200"/>
            <a:ext cx="4167386" cy="417858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C2B9E56-BE06-43AC-B91A-5DFD12A3C1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1600200"/>
            <a:ext cx="6935168" cy="2667000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BE71F81-B8E9-4D15-ACE1-2DE42FD7CB2A}"/>
              </a:ext>
            </a:extLst>
          </p:cNvPr>
          <p:cNvCxnSpPr/>
          <p:nvPr/>
        </p:nvCxnSpPr>
        <p:spPr>
          <a:xfrm flipH="1">
            <a:off x="2362200" y="2590800"/>
            <a:ext cx="19812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D8EA683-3B5F-43CF-86DA-2BBEC8DBDAF7}"/>
              </a:ext>
            </a:extLst>
          </p:cNvPr>
          <p:cNvCxnSpPr/>
          <p:nvPr/>
        </p:nvCxnSpPr>
        <p:spPr>
          <a:xfrm flipH="1">
            <a:off x="2667000" y="3505200"/>
            <a:ext cx="19812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281A9AA-DD39-445B-9119-8772AF127462}"/>
              </a:ext>
            </a:extLst>
          </p:cNvPr>
          <p:cNvCxnSpPr>
            <a:cxnSpLocks/>
          </p:cNvCxnSpPr>
          <p:nvPr/>
        </p:nvCxnSpPr>
        <p:spPr>
          <a:xfrm flipH="1">
            <a:off x="3352800" y="3200400"/>
            <a:ext cx="12954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0F9A502-A90A-41B7-BD64-6FF2BFA76C29}"/>
              </a:ext>
            </a:extLst>
          </p:cNvPr>
          <p:cNvCxnSpPr>
            <a:cxnSpLocks/>
          </p:cNvCxnSpPr>
          <p:nvPr/>
        </p:nvCxnSpPr>
        <p:spPr>
          <a:xfrm flipH="1">
            <a:off x="3124200" y="4114800"/>
            <a:ext cx="10668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C1A249D-CCCB-44D4-B18A-AA29E377F9CB}"/>
              </a:ext>
            </a:extLst>
          </p:cNvPr>
          <p:cNvCxnSpPr>
            <a:cxnSpLocks/>
          </p:cNvCxnSpPr>
          <p:nvPr/>
        </p:nvCxnSpPr>
        <p:spPr>
          <a:xfrm flipH="1">
            <a:off x="3810000" y="4419600"/>
            <a:ext cx="10668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DDE77A3-7BFC-42AB-B62B-099136CDAE5D}"/>
              </a:ext>
            </a:extLst>
          </p:cNvPr>
          <p:cNvCxnSpPr>
            <a:cxnSpLocks/>
          </p:cNvCxnSpPr>
          <p:nvPr/>
        </p:nvCxnSpPr>
        <p:spPr>
          <a:xfrm flipH="1">
            <a:off x="2559756" y="5029200"/>
            <a:ext cx="10668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DAFD9F9-4EDC-409F-864E-59FEB369D04D}"/>
              </a:ext>
            </a:extLst>
          </p:cNvPr>
          <p:cNvCxnSpPr>
            <a:cxnSpLocks/>
          </p:cNvCxnSpPr>
          <p:nvPr/>
        </p:nvCxnSpPr>
        <p:spPr>
          <a:xfrm flipH="1">
            <a:off x="7620000" y="3352800"/>
            <a:ext cx="10668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2490097-EFC0-4F32-BAD3-B15E3693A4CA}"/>
              </a:ext>
            </a:extLst>
          </p:cNvPr>
          <p:cNvCxnSpPr>
            <a:cxnSpLocks/>
          </p:cNvCxnSpPr>
          <p:nvPr/>
        </p:nvCxnSpPr>
        <p:spPr>
          <a:xfrm flipH="1">
            <a:off x="9906000" y="2819400"/>
            <a:ext cx="10668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3B36BAD-B74D-40C4-A654-2F1678F5C110}"/>
              </a:ext>
            </a:extLst>
          </p:cNvPr>
          <p:cNvCxnSpPr>
            <a:cxnSpLocks/>
          </p:cNvCxnSpPr>
          <p:nvPr/>
        </p:nvCxnSpPr>
        <p:spPr>
          <a:xfrm flipH="1">
            <a:off x="3718653" y="4800600"/>
            <a:ext cx="10668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1EE5C4C-99F1-433F-84FA-37328FBB8623}"/>
              </a:ext>
            </a:extLst>
          </p:cNvPr>
          <p:cNvCxnSpPr>
            <a:cxnSpLocks/>
          </p:cNvCxnSpPr>
          <p:nvPr/>
        </p:nvCxnSpPr>
        <p:spPr>
          <a:xfrm flipH="1">
            <a:off x="7391400" y="2551289"/>
            <a:ext cx="10668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33A7D12-317F-466D-8F0B-193BA61A0B10}"/>
              </a:ext>
            </a:extLst>
          </p:cNvPr>
          <p:cNvCxnSpPr>
            <a:cxnSpLocks/>
          </p:cNvCxnSpPr>
          <p:nvPr/>
        </p:nvCxnSpPr>
        <p:spPr>
          <a:xfrm flipH="1">
            <a:off x="7162800" y="3657600"/>
            <a:ext cx="10668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55199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</TotalTime>
  <Words>1344</Words>
  <Application>Microsoft Office PowerPoint</Application>
  <PresentationFormat>Widescreen</PresentationFormat>
  <Paragraphs>203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4" baseType="lpstr">
      <vt:lpstr>Arial</vt:lpstr>
      <vt:lpstr>Calibri</vt:lpstr>
      <vt:lpstr>Carlito</vt:lpstr>
      <vt:lpstr>Consolas</vt:lpstr>
      <vt:lpstr>Courier New</vt:lpstr>
      <vt:lpstr>Georgia</vt:lpstr>
      <vt:lpstr>Google Sans</vt:lpstr>
      <vt:lpstr>Tahoma</vt:lpstr>
      <vt:lpstr>Times New Roman</vt:lpstr>
      <vt:lpstr>Verdana</vt:lpstr>
      <vt:lpstr>Office Theme</vt:lpstr>
      <vt:lpstr>PowerPoint Presentation</vt:lpstr>
      <vt:lpstr>Understanding Data Types in Dart</vt:lpstr>
      <vt:lpstr>Understanding Data Types in Dart</vt:lpstr>
      <vt:lpstr>Data Type Conversion in Dart</vt:lpstr>
      <vt:lpstr>User Input using stdin.readLineSync() </vt:lpstr>
      <vt:lpstr>Numbers</vt:lpstr>
      <vt:lpstr>String and Boolean</vt:lpstr>
      <vt:lpstr>List</vt:lpstr>
      <vt:lpstr>Program</vt:lpstr>
      <vt:lpstr>PowerPoint Presentation</vt:lpstr>
      <vt:lpstr>Map</vt:lpstr>
      <vt:lpstr>Program</vt:lpstr>
      <vt:lpstr>HashMap</vt:lpstr>
      <vt:lpstr>Arrays</vt:lpstr>
      <vt:lpstr>Dynamic and Constants</vt:lpstr>
      <vt:lpstr>Variables in Dart</vt:lpstr>
      <vt:lpstr>Creating a Variable Using the var Keyword</vt:lpstr>
      <vt:lpstr>Creating a Variable Using the String Keyword</vt:lpstr>
      <vt:lpstr>Creating a Variable Using the int Keyword</vt:lpstr>
      <vt:lpstr>Creating a Variable Using the dynamic Keyword</vt:lpstr>
      <vt:lpstr>Creating a Variable Using the final Keyword</vt:lpstr>
      <vt:lpstr>Creating a Variable Using the const Keyword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Aptech Limited</dc:creator>
  <cp:lastModifiedBy>Marium</cp:lastModifiedBy>
  <cp:revision>31</cp:revision>
  <dcterms:created xsi:type="dcterms:W3CDTF">2024-01-11T07:43:10Z</dcterms:created>
  <dcterms:modified xsi:type="dcterms:W3CDTF">2024-01-22T11:12:44Z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2022-11-26T00:00:00Z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2024-01-11T00:00:00Z</vt:filetime>
  </property>
  <property fmtid="{D5CDD505-2E9C-101B-9397-08002B2CF9AE}" pid="5" name="Producer">
    <vt:lpwstr>3-Heights(TM) PDF Security Shell 4.8.25.2 (http://www.pdf-tools.com)</vt:lpwstr>
  </property>
</Properties>
</file>