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7" r:id="rId12"/>
    <p:sldId id="270" r:id="rId13"/>
    <p:sldId id="268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4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5FA8E-C9FC-4E37-94E0-5B7AC3069F0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88642-B825-4AB5-A378-E1A2868B4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0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88642-B825-4AB5-A378-E1A2868B4E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97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35280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534148"/>
            <a:ext cx="12191999" cy="32384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" y="0"/>
            <a:ext cx="12182855" cy="334137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7017" y="3962400"/>
            <a:ext cx="3121025" cy="149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85B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220" dirty="0"/>
              <a:t>©</a:t>
            </a:r>
            <a:r>
              <a:rPr spc="10" dirty="0"/>
              <a:t> </a:t>
            </a:r>
            <a:r>
              <a:rPr dirty="0"/>
              <a:t>Aptech</a:t>
            </a:r>
            <a:r>
              <a:rPr spc="-60" dirty="0"/>
              <a:t> </a:t>
            </a:r>
            <a:r>
              <a:rPr spc="-10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8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85B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220" dirty="0"/>
              <a:t>©</a:t>
            </a:r>
            <a:r>
              <a:rPr spc="10" dirty="0"/>
              <a:t> </a:t>
            </a:r>
            <a:r>
              <a:rPr dirty="0"/>
              <a:t>Aptech</a:t>
            </a:r>
            <a:r>
              <a:rPr spc="-60" dirty="0"/>
              <a:t> </a:t>
            </a:r>
            <a:r>
              <a:rPr spc="-10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8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85B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220" dirty="0"/>
              <a:t>©</a:t>
            </a:r>
            <a:r>
              <a:rPr spc="10" dirty="0"/>
              <a:t> </a:t>
            </a:r>
            <a:r>
              <a:rPr dirty="0"/>
              <a:t>Aptech</a:t>
            </a:r>
            <a:r>
              <a:rPr spc="-60" dirty="0"/>
              <a:t> </a:t>
            </a:r>
            <a:r>
              <a:rPr spc="-10" dirty="0"/>
              <a:t>Limited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8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85B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220" dirty="0"/>
              <a:t>©</a:t>
            </a:r>
            <a:r>
              <a:rPr spc="10" dirty="0"/>
              <a:t> </a:t>
            </a:r>
            <a:r>
              <a:rPr dirty="0"/>
              <a:t>Aptech</a:t>
            </a:r>
            <a:r>
              <a:rPr spc="-60" dirty="0"/>
              <a:t> </a:t>
            </a:r>
            <a:r>
              <a:rPr spc="-10" dirty="0"/>
              <a:t>Limited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8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220" dirty="0"/>
              <a:t>©</a:t>
            </a:r>
            <a:r>
              <a:rPr spc="10" dirty="0"/>
              <a:t> </a:t>
            </a:r>
            <a:r>
              <a:rPr dirty="0"/>
              <a:t>Aptech</a:t>
            </a:r>
            <a:r>
              <a:rPr spc="-60" dirty="0"/>
              <a:t> </a:t>
            </a:r>
            <a:r>
              <a:rPr spc="-10" dirty="0"/>
              <a:t>Limited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8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35280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534148"/>
            <a:ext cx="12191999" cy="3238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599694"/>
            <a:ext cx="92913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85B4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7961" y="2091054"/>
            <a:ext cx="11021695" cy="430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597933"/>
            <a:ext cx="1196975" cy="201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220" dirty="0"/>
              <a:t>©</a:t>
            </a:r>
            <a:r>
              <a:rPr spc="10" dirty="0"/>
              <a:t> </a:t>
            </a:r>
            <a:r>
              <a:rPr dirty="0"/>
              <a:t>Aptech</a:t>
            </a:r>
            <a:r>
              <a:rPr spc="-60" dirty="0"/>
              <a:t> </a:t>
            </a:r>
            <a:r>
              <a:rPr spc="-10" dirty="0"/>
              <a:t>Limited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342885" y="6613087"/>
            <a:ext cx="4098925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8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‹#›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7000"/>
              </a:lnSpc>
              <a:spcBef>
                <a:spcPts val="100"/>
              </a:spcBef>
            </a:pPr>
            <a:r>
              <a:rPr sz="6000" b="1" spc="100" dirty="0">
                <a:latin typeface="Times New Roman"/>
                <a:cs typeface="Times New Roman"/>
              </a:rPr>
              <a:t>Session</a:t>
            </a:r>
            <a:r>
              <a:rPr sz="6000" b="1" spc="40" dirty="0">
                <a:latin typeface="Times New Roman"/>
                <a:cs typeface="Times New Roman"/>
              </a:rPr>
              <a:t> </a:t>
            </a:r>
            <a:r>
              <a:rPr sz="6000" b="1" spc="-50" dirty="0">
                <a:latin typeface="Times New Roman"/>
                <a:cs typeface="Times New Roman"/>
              </a:rPr>
              <a:t>8</a:t>
            </a:r>
            <a:endParaRPr sz="6000">
              <a:latin typeface="Times New Roman"/>
              <a:cs typeface="Times New Roman"/>
            </a:endParaRPr>
          </a:p>
          <a:p>
            <a:pPr marL="12700">
              <a:lnSpc>
                <a:spcPts val="4600"/>
              </a:lnSpc>
            </a:pPr>
            <a:r>
              <a:rPr sz="4000" b="1" spc="75" dirty="0">
                <a:latin typeface="Times New Roman"/>
                <a:cs typeface="Times New Roman"/>
              </a:rPr>
              <a:t>JSON</a:t>
            </a:r>
            <a:r>
              <a:rPr sz="4000" b="1" spc="25" dirty="0">
                <a:latin typeface="Times New Roman"/>
                <a:cs typeface="Times New Roman"/>
              </a:rPr>
              <a:t> </a:t>
            </a:r>
            <a:r>
              <a:rPr sz="4000" b="1" spc="65" dirty="0">
                <a:latin typeface="Times New Roman"/>
                <a:cs typeface="Times New Roman"/>
              </a:rPr>
              <a:t>in</a:t>
            </a:r>
            <a:r>
              <a:rPr sz="4000" b="1" spc="25" dirty="0">
                <a:latin typeface="Times New Roman"/>
                <a:cs typeface="Times New Roman"/>
              </a:rPr>
              <a:t> </a:t>
            </a:r>
            <a:r>
              <a:rPr sz="4000" b="1" spc="35" dirty="0">
                <a:latin typeface="Times New Roman"/>
                <a:cs typeface="Times New Roman"/>
              </a:rPr>
              <a:t>Dart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748278"/>
            <a:ext cx="2478023" cy="194691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220" dirty="0"/>
              <a:t>©</a:t>
            </a:r>
            <a:r>
              <a:rPr spc="10" dirty="0"/>
              <a:t> </a:t>
            </a:r>
            <a:r>
              <a:rPr dirty="0"/>
              <a:t>Aptech</a:t>
            </a:r>
            <a:r>
              <a:rPr spc="-60" dirty="0"/>
              <a:t> </a:t>
            </a:r>
            <a:r>
              <a:rPr spc="-10" dirty="0"/>
              <a:t>Limited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8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1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220" dirty="0"/>
              <a:t>©</a:t>
            </a:r>
            <a:r>
              <a:rPr spc="10" dirty="0"/>
              <a:t> </a:t>
            </a:r>
            <a:r>
              <a:rPr dirty="0"/>
              <a:t>Aptech</a:t>
            </a:r>
            <a:r>
              <a:rPr spc="-60" dirty="0"/>
              <a:t> </a:t>
            </a:r>
            <a:r>
              <a:rPr spc="-10" dirty="0"/>
              <a:t>Limited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8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10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9FE597-0DEA-455F-B9AC-1A6B618C4796}"/>
              </a:ext>
            </a:extLst>
          </p:cNvPr>
          <p:cNvSpPr/>
          <p:nvPr/>
        </p:nvSpPr>
        <p:spPr>
          <a:xfrm>
            <a:off x="1219338" y="653586"/>
            <a:ext cx="104512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Next, use the json library to parse the JSON string into a Map and then instantiate the model class: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52F5BC1-EF89-40C6-9DF0-B6D07202B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71" y="1302187"/>
            <a:ext cx="9440592" cy="500132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EFE5E0C-86DB-4003-9A94-F214AB62109D}"/>
              </a:ext>
            </a:extLst>
          </p:cNvPr>
          <p:cNvSpPr/>
          <p:nvPr/>
        </p:nvSpPr>
        <p:spPr>
          <a:xfrm>
            <a:off x="4419600" y="2362200"/>
            <a:ext cx="4822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Let's assume you have a JSON structure like this:</a:t>
            </a:r>
            <a:endParaRPr lang="en-US" b="1" i="1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711" y="1066800"/>
            <a:ext cx="10925301" cy="615950"/>
            <a:chOff x="1002919" y="1346580"/>
            <a:chExt cx="9503410" cy="615950"/>
          </a:xfrm>
        </p:grpSpPr>
        <p:sp>
          <p:nvSpPr>
            <p:cNvPr id="3" name="object 3"/>
            <p:cNvSpPr/>
            <p:nvPr/>
          </p:nvSpPr>
          <p:spPr>
            <a:xfrm>
              <a:off x="1009269" y="1352930"/>
              <a:ext cx="9490710" cy="603250"/>
            </a:xfrm>
            <a:custGeom>
              <a:avLst/>
              <a:gdLst/>
              <a:ahLst/>
              <a:cxnLst/>
              <a:rect l="l" t="t" r="r" b="b"/>
              <a:pathLst>
                <a:path w="9490710" h="603250">
                  <a:moveTo>
                    <a:pt x="9390253" y="0"/>
                  </a:moveTo>
                  <a:lnTo>
                    <a:pt x="100456" y="0"/>
                  </a:lnTo>
                  <a:lnTo>
                    <a:pt x="61357" y="7891"/>
                  </a:lnTo>
                  <a:lnTo>
                    <a:pt x="29425" y="29416"/>
                  </a:lnTo>
                  <a:lnTo>
                    <a:pt x="7895" y="61346"/>
                  </a:lnTo>
                  <a:lnTo>
                    <a:pt x="0" y="100457"/>
                  </a:lnTo>
                  <a:lnTo>
                    <a:pt x="0" y="502285"/>
                  </a:lnTo>
                  <a:lnTo>
                    <a:pt x="7895" y="541395"/>
                  </a:lnTo>
                  <a:lnTo>
                    <a:pt x="29425" y="573325"/>
                  </a:lnTo>
                  <a:lnTo>
                    <a:pt x="61357" y="594850"/>
                  </a:lnTo>
                  <a:lnTo>
                    <a:pt x="100456" y="602742"/>
                  </a:lnTo>
                  <a:lnTo>
                    <a:pt x="9390253" y="602742"/>
                  </a:lnTo>
                  <a:lnTo>
                    <a:pt x="9429363" y="594850"/>
                  </a:lnTo>
                  <a:lnTo>
                    <a:pt x="9461293" y="573325"/>
                  </a:lnTo>
                  <a:lnTo>
                    <a:pt x="9482818" y="541395"/>
                  </a:lnTo>
                  <a:lnTo>
                    <a:pt x="9490710" y="502285"/>
                  </a:lnTo>
                  <a:lnTo>
                    <a:pt x="9490710" y="100457"/>
                  </a:lnTo>
                  <a:lnTo>
                    <a:pt x="9482818" y="61346"/>
                  </a:lnTo>
                  <a:lnTo>
                    <a:pt x="9461293" y="29416"/>
                  </a:lnTo>
                  <a:lnTo>
                    <a:pt x="9429363" y="7891"/>
                  </a:lnTo>
                  <a:lnTo>
                    <a:pt x="9390253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09269" y="1352930"/>
              <a:ext cx="9490710" cy="603250"/>
            </a:xfrm>
            <a:custGeom>
              <a:avLst/>
              <a:gdLst/>
              <a:ahLst/>
              <a:cxnLst/>
              <a:rect l="l" t="t" r="r" b="b"/>
              <a:pathLst>
                <a:path w="9490710" h="603250">
                  <a:moveTo>
                    <a:pt x="0" y="100457"/>
                  </a:moveTo>
                  <a:lnTo>
                    <a:pt x="7895" y="61346"/>
                  </a:lnTo>
                  <a:lnTo>
                    <a:pt x="29425" y="29416"/>
                  </a:lnTo>
                  <a:lnTo>
                    <a:pt x="61357" y="7891"/>
                  </a:lnTo>
                  <a:lnTo>
                    <a:pt x="100456" y="0"/>
                  </a:lnTo>
                  <a:lnTo>
                    <a:pt x="9390253" y="0"/>
                  </a:lnTo>
                  <a:lnTo>
                    <a:pt x="9429363" y="7891"/>
                  </a:lnTo>
                  <a:lnTo>
                    <a:pt x="9461293" y="29416"/>
                  </a:lnTo>
                  <a:lnTo>
                    <a:pt x="9482818" y="61346"/>
                  </a:lnTo>
                  <a:lnTo>
                    <a:pt x="9490710" y="100457"/>
                  </a:lnTo>
                  <a:lnTo>
                    <a:pt x="9490710" y="502285"/>
                  </a:lnTo>
                  <a:lnTo>
                    <a:pt x="9482818" y="541395"/>
                  </a:lnTo>
                  <a:lnTo>
                    <a:pt x="9461293" y="573325"/>
                  </a:lnTo>
                  <a:lnTo>
                    <a:pt x="9429363" y="594850"/>
                  </a:lnTo>
                  <a:lnTo>
                    <a:pt x="9390253" y="602742"/>
                  </a:lnTo>
                  <a:lnTo>
                    <a:pt x="100456" y="602742"/>
                  </a:lnTo>
                  <a:lnTo>
                    <a:pt x="61357" y="594850"/>
                  </a:lnTo>
                  <a:lnTo>
                    <a:pt x="29425" y="573325"/>
                  </a:lnTo>
                  <a:lnTo>
                    <a:pt x="7895" y="541395"/>
                  </a:lnTo>
                  <a:lnTo>
                    <a:pt x="0" y="502285"/>
                  </a:lnTo>
                  <a:lnTo>
                    <a:pt x="0" y="10045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4400" y="167481"/>
            <a:ext cx="9477375" cy="1362424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4000" spc="-55" dirty="0"/>
              <a:t>Serialization</a:t>
            </a:r>
            <a:r>
              <a:rPr sz="4000" spc="-215" dirty="0"/>
              <a:t> </a:t>
            </a:r>
            <a:r>
              <a:rPr sz="4000" spc="-10" dirty="0"/>
              <a:t>with</a:t>
            </a:r>
            <a:r>
              <a:rPr sz="4000" spc="-229" dirty="0"/>
              <a:t> </a:t>
            </a:r>
            <a:r>
              <a:rPr sz="4000" spc="-10" dirty="0">
                <a:latin typeface="Courier New"/>
                <a:cs typeface="Courier New"/>
              </a:rPr>
              <a:t>toJson()</a:t>
            </a:r>
          </a:p>
          <a:p>
            <a:pPr marL="212725" marR="5080">
              <a:lnSpc>
                <a:spcPct val="103299"/>
              </a:lnSpc>
              <a:spcBef>
                <a:spcPts val="395"/>
              </a:spcBef>
            </a:pPr>
            <a:br>
              <a:rPr lang="en-US" sz="1800" dirty="0">
                <a:solidFill>
                  <a:srgbClr val="000000"/>
                </a:solidFill>
                <a:latin typeface="Carlito"/>
                <a:cs typeface="Carlito"/>
              </a:rPr>
            </a:br>
            <a:r>
              <a:rPr sz="1800" dirty="0">
                <a:solidFill>
                  <a:srgbClr val="000000"/>
                </a:solidFill>
                <a:latin typeface="Carlito"/>
                <a:cs typeface="Carlito"/>
              </a:rPr>
              <a:t>The</a:t>
            </a:r>
            <a:r>
              <a:rPr sz="1800" spc="14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00000"/>
                </a:solidFill>
                <a:latin typeface="Courier New"/>
                <a:cs typeface="Courier New"/>
              </a:rPr>
              <a:t>toJson()</a:t>
            </a:r>
            <a:r>
              <a:rPr sz="1800" spc="-8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00"/>
                </a:solidFill>
                <a:latin typeface="Carlito"/>
                <a:cs typeface="Carlito"/>
              </a:rPr>
              <a:t>method</a:t>
            </a:r>
            <a:r>
              <a:rPr sz="1800" spc="15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00000"/>
                </a:solidFill>
                <a:latin typeface="Carlito"/>
                <a:cs typeface="Carlito"/>
              </a:rPr>
              <a:t>is</a:t>
            </a:r>
            <a:r>
              <a:rPr sz="1800" spc="14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00000"/>
                </a:solidFill>
                <a:latin typeface="Carlito"/>
                <a:cs typeface="Carlito"/>
              </a:rPr>
              <a:t>used</a:t>
            </a:r>
            <a:r>
              <a:rPr sz="1800" spc="15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00000"/>
                </a:solidFill>
                <a:latin typeface="Carlito"/>
                <a:cs typeface="Carlito"/>
              </a:rPr>
              <a:t>to</a:t>
            </a:r>
            <a:r>
              <a:rPr sz="1800" spc="14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00000"/>
                </a:solidFill>
                <a:latin typeface="Carlito"/>
                <a:cs typeface="Carlito"/>
              </a:rPr>
              <a:t>convert</a:t>
            </a:r>
            <a:r>
              <a:rPr sz="1800" spc="14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00000"/>
                </a:solidFill>
                <a:latin typeface="Carlito"/>
                <a:cs typeface="Carlito"/>
              </a:rPr>
              <a:t>a</a:t>
            </a:r>
            <a:r>
              <a:rPr sz="1800" spc="15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00000"/>
                </a:solidFill>
                <a:latin typeface="Carlito"/>
                <a:cs typeface="Carlito"/>
              </a:rPr>
              <a:t>model</a:t>
            </a:r>
            <a:r>
              <a:rPr sz="1800" spc="15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00000"/>
                </a:solidFill>
                <a:latin typeface="Carlito"/>
                <a:cs typeface="Carlito"/>
              </a:rPr>
              <a:t>object</a:t>
            </a:r>
            <a:r>
              <a:rPr sz="1800" spc="150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00000"/>
                </a:solidFill>
                <a:latin typeface="Carlito"/>
                <a:cs typeface="Carlito"/>
              </a:rPr>
              <a:t>back</a:t>
            </a:r>
            <a:r>
              <a:rPr sz="1800" spc="14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00000"/>
                </a:solidFill>
                <a:latin typeface="Carlito"/>
                <a:cs typeface="Carlito"/>
              </a:rPr>
              <a:t>to</a:t>
            </a:r>
            <a:r>
              <a:rPr sz="1800" spc="14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000000"/>
                </a:solidFill>
                <a:latin typeface="Carlito"/>
                <a:cs typeface="Carlito"/>
              </a:rPr>
              <a:t>JSON </a:t>
            </a:r>
            <a:r>
              <a:rPr sz="1800" spc="-10" dirty="0">
                <a:solidFill>
                  <a:srgbClr val="000000"/>
                </a:solidFill>
                <a:latin typeface="Carlito"/>
                <a:cs typeface="Carlito"/>
              </a:rPr>
              <a:t>data.</a:t>
            </a:r>
            <a:endParaRPr sz="1800" dirty="0">
              <a:latin typeface="Carlito"/>
              <a:cs typeface="Carlit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D2244D-3727-40E5-9B9A-4EE10E794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52600"/>
            <a:ext cx="7848600" cy="45875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D8538B-B27A-4B63-98EC-09E156A6A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61" y="431008"/>
            <a:ext cx="10117950" cy="50194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C96F83-EC9E-47D8-B05E-DF2C39FF45C1}"/>
              </a:ext>
            </a:extLst>
          </p:cNvPr>
          <p:cNvSpPr/>
          <p:nvPr/>
        </p:nvSpPr>
        <p:spPr>
          <a:xfrm>
            <a:off x="1207911" y="2438400"/>
            <a:ext cx="9829800" cy="152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BC0D5-65BC-4900-8378-79288B25E604}"/>
              </a:ext>
            </a:extLst>
          </p:cNvPr>
          <p:cNvSpPr/>
          <p:nvPr/>
        </p:nvSpPr>
        <p:spPr>
          <a:xfrm>
            <a:off x="1210733" y="4108728"/>
            <a:ext cx="9829800" cy="990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5F88C4-18A1-4307-B398-0670C40F0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436" y="5266204"/>
            <a:ext cx="8230749" cy="1038370"/>
          </a:xfrm>
          <a:prstGeom prst="rect">
            <a:avLst/>
          </a:prstGeom>
          <a:ln w="38100" cap="sq">
            <a:solidFill>
              <a:srgbClr val="00B050"/>
            </a:solidFill>
            <a:prstDash val="sysDot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6089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840"/>
            <a:ext cx="2355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220" dirty="0"/>
              <a:t>©</a:t>
            </a:r>
            <a:r>
              <a:rPr spc="10" dirty="0"/>
              <a:t> </a:t>
            </a:r>
            <a:r>
              <a:rPr dirty="0"/>
              <a:t>Aptech</a:t>
            </a:r>
            <a:r>
              <a:rPr spc="-60" dirty="0"/>
              <a:t> </a:t>
            </a:r>
            <a:r>
              <a:rPr spc="-10" dirty="0"/>
              <a:t>Limited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8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13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9008" y="1529892"/>
            <a:ext cx="11416030" cy="466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4999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1600" dirty="0">
                <a:latin typeface="Carlito"/>
                <a:cs typeface="Carlito"/>
              </a:rPr>
              <a:t>JSON</a:t>
            </a:r>
            <a:r>
              <a:rPr sz="1600" spc="1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also</a:t>
            </a:r>
            <a:r>
              <a:rPr sz="1600" spc="1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called</a:t>
            </a:r>
            <a:r>
              <a:rPr sz="1600" spc="1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'JavaScript</a:t>
            </a:r>
            <a:r>
              <a:rPr sz="1600" spc="1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Object</a:t>
            </a:r>
            <a:r>
              <a:rPr sz="1600" spc="16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Notation',</a:t>
            </a:r>
            <a:r>
              <a:rPr sz="1600" spc="1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is</a:t>
            </a:r>
            <a:r>
              <a:rPr sz="1600" spc="1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</a:t>
            </a:r>
            <a:r>
              <a:rPr sz="1600" spc="1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lightweight</a:t>
            </a:r>
            <a:r>
              <a:rPr sz="1600" spc="160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text-</a:t>
            </a:r>
            <a:r>
              <a:rPr sz="1600" dirty="0">
                <a:latin typeface="Carlito"/>
                <a:cs typeface="Carlito"/>
              </a:rPr>
              <a:t>based</a:t>
            </a:r>
            <a:r>
              <a:rPr sz="1600" spc="1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open</a:t>
            </a:r>
            <a:r>
              <a:rPr sz="1600" spc="1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standard</a:t>
            </a:r>
            <a:r>
              <a:rPr sz="1600" spc="1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that</a:t>
            </a:r>
            <a:r>
              <a:rPr sz="1600" spc="1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is</a:t>
            </a:r>
            <a:r>
              <a:rPr sz="1600" spc="1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designed</a:t>
            </a:r>
            <a:r>
              <a:rPr sz="1600" spc="1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and</a:t>
            </a:r>
            <a:r>
              <a:rPr sz="1600" spc="1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developed</a:t>
            </a:r>
            <a:r>
              <a:rPr sz="1600" spc="1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for</a:t>
            </a:r>
            <a:r>
              <a:rPr sz="1600" spc="1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human- </a:t>
            </a:r>
            <a:r>
              <a:rPr sz="1600" dirty="0">
                <a:latin typeface="Carlito"/>
                <a:cs typeface="Carlito"/>
              </a:rPr>
              <a:t>readable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data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interchange</a:t>
            </a:r>
            <a:r>
              <a:rPr sz="1600" b="0" spc="-10" dirty="0">
                <a:latin typeface="Tuffy"/>
                <a:cs typeface="Tuffy"/>
              </a:rPr>
              <a:t>.</a:t>
            </a:r>
            <a:endParaRPr sz="1600">
              <a:latin typeface="Tuffy"/>
              <a:cs typeface="Tuffy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Font typeface="Arial"/>
              <a:buChar char="•"/>
            </a:pPr>
            <a:endParaRPr sz="1600">
              <a:latin typeface="Tuffy"/>
              <a:cs typeface="Tuffy"/>
            </a:endParaRPr>
          </a:p>
          <a:p>
            <a:pPr marL="241300" marR="5080" indent="-228600">
              <a:lnSpc>
                <a:spcPct val="114999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1600" dirty="0">
                <a:latin typeface="Carlito"/>
                <a:cs typeface="Carlito"/>
              </a:rPr>
              <a:t>JSON</a:t>
            </a:r>
            <a:r>
              <a:rPr sz="1600" spc="90" dirty="0">
                <a:latin typeface="Carlito"/>
                <a:cs typeface="Carlito"/>
              </a:rPr>
              <a:t>  </a:t>
            </a:r>
            <a:r>
              <a:rPr sz="1600" dirty="0">
                <a:latin typeface="Carlito"/>
                <a:cs typeface="Carlito"/>
              </a:rPr>
              <a:t>has</a:t>
            </a:r>
            <a:r>
              <a:rPr sz="1600" spc="90" dirty="0">
                <a:latin typeface="Carlito"/>
                <a:cs typeface="Carlito"/>
              </a:rPr>
              <a:t>  </a:t>
            </a:r>
            <a:r>
              <a:rPr sz="1600" dirty="0">
                <a:latin typeface="Carlito"/>
                <a:cs typeface="Carlito"/>
              </a:rPr>
              <a:t>been</a:t>
            </a:r>
            <a:r>
              <a:rPr sz="1600" spc="90" dirty="0">
                <a:latin typeface="Carlito"/>
                <a:cs typeface="Carlito"/>
              </a:rPr>
              <a:t>  </a:t>
            </a:r>
            <a:r>
              <a:rPr sz="1600" dirty="0">
                <a:latin typeface="Carlito"/>
                <a:cs typeface="Carlito"/>
              </a:rPr>
              <a:t>derived</a:t>
            </a:r>
            <a:r>
              <a:rPr sz="1600" spc="95" dirty="0">
                <a:latin typeface="Carlito"/>
                <a:cs typeface="Carlito"/>
              </a:rPr>
              <a:t>  </a:t>
            </a:r>
            <a:r>
              <a:rPr sz="1600" dirty="0">
                <a:latin typeface="Carlito"/>
                <a:cs typeface="Carlito"/>
              </a:rPr>
              <a:t>from</a:t>
            </a:r>
            <a:r>
              <a:rPr sz="1600" spc="95" dirty="0">
                <a:latin typeface="Carlito"/>
                <a:cs typeface="Carlito"/>
              </a:rPr>
              <a:t>  </a:t>
            </a:r>
            <a:r>
              <a:rPr sz="1600" dirty="0">
                <a:latin typeface="Carlito"/>
                <a:cs typeface="Carlito"/>
              </a:rPr>
              <a:t>JavaScript</a:t>
            </a:r>
            <a:r>
              <a:rPr sz="1600" spc="85" dirty="0">
                <a:latin typeface="Carlito"/>
                <a:cs typeface="Carlito"/>
              </a:rPr>
              <a:t>  </a:t>
            </a:r>
            <a:r>
              <a:rPr sz="1600" dirty="0">
                <a:latin typeface="Carlito"/>
                <a:cs typeface="Carlito"/>
              </a:rPr>
              <a:t>and</a:t>
            </a:r>
            <a:r>
              <a:rPr sz="1600" spc="90" dirty="0">
                <a:latin typeface="Carlito"/>
                <a:cs typeface="Carlito"/>
              </a:rPr>
              <a:t>  </a:t>
            </a:r>
            <a:r>
              <a:rPr sz="1600" dirty="0">
                <a:latin typeface="Carlito"/>
                <a:cs typeface="Carlito"/>
              </a:rPr>
              <a:t>it</a:t>
            </a:r>
            <a:r>
              <a:rPr sz="1600" spc="90" dirty="0">
                <a:latin typeface="Carlito"/>
                <a:cs typeface="Carlito"/>
              </a:rPr>
              <a:t>  </a:t>
            </a:r>
            <a:r>
              <a:rPr sz="1600" dirty="0">
                <a:latin typeface="Carlito"/>
                <a:cs typeface="Carlito"/>
              </a:rPr>
              <a:t>is</a:t>
            </a:r>
            <a:r>
              <a:rPr sz="1600" spc="90" dirty="0">
                <a:latin typeface="Carlito"/>
                <a:cs typeface="Carlito"/>
              </a:rPr>
              <a:t>  </a:t>
            </a:r>
            <a:r>
              <a:rPr sz="1600" dirty="0">
                <a:latin typeface="Carlito"/>
                <a:cs typeface="Carlito"/>
              </a:rPr>
              <a:t>a</a:t>
            </a:r>
            <a:r>
              <a:rPr sz="1600" spc="90" dirty="0">
                <a:latin typeface="Carlito"/>
                <a:cs typeface="Carlito"/>
              </a:rPr>
              <a:t>  </a:t>
            </a:r>
            <a:r>
              <a:rPr sz="1600" spc="-10" dirty="0">
                <a:latin typeface="Carlito"/>
                <a:cs typeface="Carlito"/>
              </a:rPr>
              <a:t>language-</a:t>
            </a:r>
            <a:r>
              <a:rPr sz="1600" dirty="0">
                <a:latin typeface="Carlito"/>
                <a:cs typeface="Carlito"/>
              </a:rPr>
              <a:t>independent</a:t>
            </a:r>
            <a:r>
              <a:rPr sz="1600" spc="95" dirty="0">
                <a:latin typeface="Carlito"/>
                <a:cs typeface="Carlito"/>
              </a:rPr>
              <a:t>  </a:t>
            </a:r>
            <a:r>
              <a:rPr sz="1600" dirty="0">
                <a:latin typeface="Carlito"/>
                <a:cs typeface="Carlito"/>
              </a:rPr>
              <a:t>data</a:t>
            </a:r>
            <a:r>
              <a:rPr sz="1600" spc="95" dirty="0">
                <a:latin typeface="Carlito"/>
                <a:cs typeface="Carlito"/>
              </a:rPr>
              <a:t>  </a:t>
            </a:r>
            <a:r>
              <a:rPr sz="1600" dirty="0">
                <a:latin typeface="Carlito"/>
                <a:cs typeface="Carlito"/>
              </a:rPr>
              <a:t>format.</a:t>
            </a:r>
            <a:r>
              <a:rPr sz="1600" spc="85" dirty="0">
                <a:latin typeface="Carlito"/>
                <a:cs typeface="Carlito"/>
              </a:rPr>
              <a:t>  </a:t>
            </a:r>
            <a:r>
              <a:rPr sz="1600" dirty="0">
                <a:latin typeface="Carlito"/>
                <a:cs typeface="Carlito"/>
              </a:rPr>
              <a:t>Support</a:t>
            </a:r>
            <a:r>
              <a:rPr sz="1600" spc="95" dirty="0">
                <a:latin typeface="Carlito"/>
                <a:cs typeface="Carlito"/>
              </a:rPr>
              <a:t>  </a:t>
            </a:r>
            <a:r>
              <a:rPr sz="1600" dirty="0">
                <a:latin typeface="Carlito"/>
                <a:cs typeface="Carlito"/>
              </a:rPr>
              <a:t>for</a:t>
            </a:r>
            <a:r>
              <a:rPr sz="1600" spc="90" dirty="0">
                <a:latin typeface="Carlito"/>
                <a:cs typeface="Carlito"/>
              </a:rPr>
              <a:t>  </a:t>
            </a:r>
            <a:r>
              <a:rPr sz="1600" dirty="0">
                <a:latin typeface="Carlito"/>
                <a:cs typeface="Carlito"/>
              </a:rPr>
              <a:t>it</a:t>
            </a:r>
            <a:r>
              <a:rPr sz="1600" spc="90" dirty="0">
                <a:latin typeface="Carlito"/>
                <a:cs typeface="Carlito"/>
              </a:rPr>
              <a:t>  </a:t>
            </a:r>
            <a:r>
              <a:rPr sz="1600" dirty="0">
                <a:latin typeface="Carlito"/>
                <a:cs typeface="Carlito"/>
              </a:rPr>
              <a:t>is</a:t>
            </a:r>
            <a:r>
              <a:rPr sz="1600" spc="100" dirty="0">
                <a:latin typeface="Carlito"/>
                <a:cs typeface="Carlito"/>
              </a:rPr>
              <a:t>  </a:t>
            </a:r>
            <a:r>
              <a:rPr sz="1600" dirty="0">
                <a:latin typeface="Carlito"/>
                <a:cs typeface="Carlito"/>
              </a:rPr>
              <a:t>included</a:t>
            </a:r>
            <a:r>
              <a:rPr sz="1600" spc="85" dirty="0">
                <a:latin typeface="Carlito"/>
                <a:cs typeface="Carlito"/>
              </a:rPr>
              <a:t>  </a:t>
            </a:r>
            <a:r>
              <a:rPr sz="1600" dirty="0">
                <a:latin typeface="Carlito"/>
                <a:cs typeface="Carlito"/>
              </a:rPr>
              <a:t>in</a:t>
            </a:r>
            <a:r>
              <a:rPr sz="1600" spc="95" dirty="0">
                <a:latin typeface="Carlito"/>
                <a:cs typeface="Carlito"/>
              </a:rPr>
              <a:t>  </a:t>
            </a:r>
            <a:r>
              <a:rPr sz="1600" spc="-20" dirty="0">
                <a:latin typeface="Carlito"/>
                <a:cs typeface="Carlito"/>
              </a:rPr>
              <a:t>many </a:t>
            </a:r>
            <a:r>
              <a:rPr sz="1600" dirty="0">
                <a:latin typeface="Carlito"/>
                <a:cs typeface="Carlito"/>
              </a:rPr>
              <a:t>modern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programming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languages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such</a:t>
            </a:r>
            <a:r>
              <a:rPr sz="1600" spc="-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as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Dart,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generate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and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parse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JSON-</a:t>
            </a:r>
            <a:r>
              <a:rPr sz="1600" dirty="0">
                <a:latin typeface="Carlito"/>
                <a:cs typeface="Carlito"/>
              </a:rPr>
              <a:t>format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data</a:t>
            </a:r>
            <a:r>
              <a:rPr sz="1600" b="0" spc="-10" dirty="0">
                <a:latin typeface="Tuffy"/>
                <a:cs typeface="Tuffy"/>
              </a:rPr>
              <a:t>.</a:t>
            </a:r>
            <a:endParaRPr sz="1600">
              <a:latin typeface="Tuffy"/>
              <a:cs typeface="Tuffy"/>
            </a:endParaRPr>
          </a:p>
          <a:p>
            <a:pPr>
              <a:lnSpc>
                <a:spcPct val="100000"/>
              </a:lnSpc>
              <a:spcBef>
                <a:spcPts val="365"/>
              </a:spcBef>
              <a:buFont typeface="Arial"/>
              <a:buChar char="•"/>
            </a:pPr>
            <a:endParaRPr sz="1600">
              <a:latin typeface="Tuffy"/>
              <a:cs typeface="Tuffy"/>
            </a:endParaRPr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0665" algn="l"/>
              </a:tabLst>
            </a:pPr>
            <a:r>
              <a:rPr sz="1600" dirty="0">
                <a:latin typeface="Carlito"/>
                <a:cs typeface="Carlito"/>
              </a:rPr>
              <a:t>JSON</a:t>
            </a:r>
            <a:r>
              <a:rPr sz="1600" spc="1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data</a:t>
            </a:r>
            <a:r>
              <a:rPr sz="1600" spc="1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can</a:t>
            </a:r>
            <a:r>
              <a:rPr sz="1600" spc="1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contain</a:t>
            </a:r>
            <a:r>
              <a:rPr sz="1600" spc="1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both</a:t>
            </a:r>
            <a:r>
              <a:rPr sz="1600" spc="1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maps</a:t>
            </a:r>
            <a:r>
              <a:rPr sz="1600" spc="1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of</a:t>
            </a:r>
            <a:r>
              <a:rPr sz="1600" spc="150" dirty="0">
                <a:latin typeface="Carlito"/>
                <a:cs typeface="Carlito"/>
              </a:rPr>
              <a:t> </a:t>
            </a:r>
            <a:r>
              <a:rPr sz="1600" spc="-30" dirty="0">
                <a:latin typeface="Carlito"/>
                <a:cs typeface="Carlito"/>
              </a:rPr>
              <a:t>key-</a:t>
            </a:r>
            <a:r>
              <a:rPr sz="1600" dirty="0">
                <a:latin typeface="Carlito"/>
                <a:cs typeface="Carlito"/>
              </a:rPr>
              <a:t>value</a:t>
            </a:r>
            <a:r>
              <a:rPr sz="1600" spc="1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pairs</a:t>
            </a:r>
            <a:r>
              <a:rPr sz="1600" spc="1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using</a:t>
            </a:r>
            <a:r>
              <a:rPr sz="1600" spc="1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(</a:t>
            </a:r>
            <a:r>
              <a:rPr sz="1600" dirty="0">
                <a:latin typeface="Courier New"/>
                <a:cs typeface="Courier New"/>
              </a:rPr>
              <a:t>{}</a:t>
            </a:r>
            <a:r>
              <a:rPr sz="1600" dirty="0">
                <a:latin typeface="Carlito"/>
                <a:cs typeface="Carlito"/>
              </a:rPr>
              <a:t>)</a:t>
            </a:r>
            <a:r>
              <a:rPr sz="1600" spc="1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and</a:t>
            </a:r>
            <a:r>
              <a:rPr sz="1600" spc="14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lists</a:t>
            </a:r>
            <a:r>
              <a:rPr sz="1600" spc="1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using</a:t>
            </a:r>
            <a:r>
              <a:rPr sz="1600" spc="1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(</a:t>
            </a:r>
            <a:r>
              <a:rPr sz="1600" dirty="0">
                <a:latin typeface="Courier New"/>
                <a:cs typeface="Courier New"/>
              </a:rPr>
              <a:t>[]</a:t>
            </a:r>
            <a:r>
              <a:rPr sz="1600" dirty="0">
                <a:latin typeface="Carlito"/>
                <a:cs typeface="Carlito"/>
              </a:rPr>
              <a:t>)</a:t>
            </a:r>
            <a:r>
              <a:rPr sz="1600" spc="1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separated</a:t>
            </a:r>
            <a:r>
              <a:rPr sz="1600" spc="1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by</a:t>
            </a:r>
            <a:r>
              <a:rPr sz="1600" spc="1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</a:t>
            </a:r>
            <a:r>
              <a:rPr sz="1600" spc="1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colon</a:t>
            </a:r>
            <a:r>
              <a:rPr sz="1600" spc="1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(</a:t>
            </a:r>
            <a:r>
              <a:rPr sz="1600" dirty="0">
                <a:latin typeface="Courier New"/>
                <a:cs typeface="Courier New"/>
              </a:rPr>
              <a:t>:</a:t>
            </a:r>
            <a:r>
              <a:rPr sz="1600" dirty="0">
                <a:latin typeface="Carlito"/>
                <a:cs typeface="Carlito"/>
              </a:rPr>
              <a:t>).</a:t>
            </a:r>
            <a:r>
              <a:rPr sz="1600" spc="1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Each</a:t>
            </a:r>
            <a:r>
              <a:rPr sz="1600" spc="145" dirty="0">
                <a:latin typeface="Carlito"/>
                <a:cs typeface="Carlito"/>
              </a:rPr>
              <a:t> </a:t>
            </a:r>
            <a:r>
              <a:rPr sz="1600" spc="-30" dirty="0">
                <a:latin typeface="Carlito"/>
                <a:cs typeface="Carlito"/>
              </a:rPr>
              <a:t>key-</a:t>
            </a:r>
            <a:r>
              <a:rPr sz="1600" dirty="0">
                <a:latin typeface="Carlito"/>
                <a:cs typeface="Carlito"/>
              </a:rPr>
              <a:t>value</a:t>
            </a:r>
            <a:r>
              <a:rPr sz="1600" spc="1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pair</a:t>
            </a:r>
            <a:r>
              <a:rPr sz="1600" spc="140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is</a:t>
            </a:r>
            <a:endParaRPr sz="16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295"/>
              </a:spcBef>
            </a:pPr>
            <a:r>
              <a:rPr sz="1600" spc="-10" dirty="0">
                <a:latin typeface="Carlito"/>
                <a:cs typeface="Carlito"/>
              </a:rPr>
              <a:t>separated </a:t>
            </a:r>
            <a:r>
              <a:rPr sz="1600" dirty="0">
                <a:latin typeface="Carlito"/>
                <a:cs typeface="Carlito"/>
              </a:rPr>
              <a:t>by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comma</a:t>
            </a:r>
            <a:r>
              <a:rPr sz="1600" spc="-20" dirty="0">
                <a:latin typeface="Carlito"/>
                <a:cs typeface="Carlito"/>
              </a:rPr>
              <a:t> (</a:t>
            </a:r>
            <a:r>
              <a:rPr sz="1600" b="0" spc="-20" dirty="0">
                <a:latin typeface="Tuffy"/>
                <a:cs typeface="Tuffy"/>
              </a:rPr>
              <a:t>,</a:t>
            </a:r>
            <a:r>
              <a:rPr sz="1600" spc="-20" dirty="0">
                <a:latin typeface="Carlito"/>
                <a:cs typeface="Carlito"/>
              </a:rPr>
              <a:t>).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rlito"/>
              <a:cs typeface="Carlito"/>
            </a:endParaRPr>
          </a:p>
          <a:p>
            <a:pPr marL="241300" marR="5715" indent="-228600">
              <a:lnSpc>
                <a:spcPct val="114999"/>
              </a:lnSpc>
              <a:buFont typeface="Arial"/>
              <a:buChar char="•"/>
              <a:tabLst>
                <a:tab pos="241300" algn="l"/>
              </a:tabLst>
            </a:pPr>
            <a:r>
              <a:rPr sz="1600" dirty="0">
                <a:latin typeface="Carlito"/>
                <a:cs typeface="Carlito"/>
              </a:rPr>
              <a:t>JSON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data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must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be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encoded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or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serialized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before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sending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it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over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network.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This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process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of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manipulating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data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structure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into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string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is </a:t>
            </a:r>
            <a:r>
              <a:rPr sz="1600" dirty="0">
                <a:latin typeface="Carlito"/>
                <a:cs typeface="Carlito"/>
              </a:rPr>
              <a:t>called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encoding.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600">
              <a:latin typeface="Carlito"/>
              <a:cs typeface="Carlito"/>
            </a:endParaRPr>
          </a:p>
          <a:p>
            <a:pPr marL="241300" marR="5080" indent="-228600">
              <a:lnSpc>
                <a:spcPct val="114999"/>
              </a:lnSpc>
              <a:buFont typeface="Arial"/>
              <a:buChar char="•"/>
              <a:tabLst>
                <a:tab pos="241300" algn="l"/>
              </a:tabLst>
            </a:pPr>
            <a:r>
              <a:rPr sz="1600" dirty="0">
                <a:latin typeface="Carlito"/>
                <a:cs typeface="Carlito"/>
              </a:rPr>
              <a:t>When</a:t>
            </a:r>
            <a:r>
              <a:rPr sz="1600" spc="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JSON</a:t>
            </a:r>
            <a:r>
              <a:rPr sz="1600" spc="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data</a:t>
            </a:r>
            <a:r>
              <a:rPr sz="1600" spc="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is</a:t>
            </a:r>
            <a:r>
              <a:rPr sz="1600" spc="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received</a:t>
            </a:r>
            <a:r>
              <a:rPr sz="1600" spc="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as</a:t>
            </a:r>
            <a:r>
              <a:rPr sz="1600" spc="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</a:t>
            </a:r>
            <a:r>
              <a:rPr sz="1600" spc="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string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from</a:t>
            </a:r>
            <a:r>
              <a:rPr sz="1600" spc="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network,</a:t>
            </a:r>
            <a:r>
              <a:rPr sz="1600" spc="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it</a:t>
            </a:r>
            <a:r>
              <a:rPr sz="1600" spc="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must</a:t>
            </a:r>
            <a:r>
              <a:rPr sz="1600" spc="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be</a:t>
            </a:r>
            <a:r>
              <a:rPr sz="1600" spc="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decoded</a:t>
            </a:r>
            <a:r>
              <a:rPr sz="1600" spc="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or</a:t>
            </a:r>
            <a:r>
              <a:rPr sz="1600" spc="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deserialized.</a:t>
            </a:r>
            <a:r>
              <a:rPr sz="1600" spc="5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This</a:t>
            </a:r>
            <a:r>
              <a:rPr sz="1600" spc="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process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of</a:t>
            </a:r>
            <a:r>
              <a:rPr sz="1600" spc="5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deserializing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data</a:t>
            </a:r>
            <a:r>
              <a:rPr sz="1600" spc="55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is </a:t>
            </a:r>
            <a:r>
              <a:rPr sz="1600" dirty="0">
                <a:latin typeface="Carlito"/>
                <a:cs typeface="Carlito"/>
              </a:rPr>
              <a:t>called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decoding.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600">
              <a:latin typeface="Carlito"/>
              <a:cs typeface="Carlito"/>
            </a:endParaRPr>
          </a:p>
          <a:p>
            <a:pPr marL="241300" marR="5715" indent="-228600">
              <a:lnSpc>
                <a:spcPct val="114999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1600" dirty="0">
                <a:latin typeface="Carlito"/>
                <a:cs typeface="Carlito"/>
              </a:rPr>
              <a:t>JSON</a:t>
            </a:r>
            <a:r>
              <a:rPr sz="1600" spc="1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parsing</a:t>
            </a:r>
            <a:r>
              <a:rPr sz="1600" spc="10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is</a:t>
            </a:r>
            <a:r>
              <a:rPr sz="1600" spc="10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done</a:t>
            </a:r>
            <a:r>
              <a:rPr sz="1600" spc="1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using</a:t>
            </a:r>
            <a:r>
              <a:rPr sz="1600" spc="10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</a:t>
            </a:r>
            <a:r>
              <a:rPr sz="1600" spc="105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Factory</a:t>
            </a:r>
            <a:r>
              <a:rPr sz="1600" b="1" spc="114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constructor</a:t>
            </a:r>
            <a:r>
              <a:rPr sz="1600" spc="10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and</a:t>
            </a:r>
            <a:r>
              <a:rPr sz="1600" spc="1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it</a:t>
            </a:r>
            <a:r>
              <a:rPr sz="1600" spc="10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allows</a:t>
            </a:r>
            <a:r>
              <a:rPr sz="1600" spc="10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users</a:t>
            </a:r>
            <a:r>
              <a:rPr sz="1600" spc="114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to</a:t>
            </a:r>
            <a:r>
              <a:rPr sz="1600" spc="114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create</a:t>
            </a:r>
            <a:r>
              <a:rPr sz="1600" spc="1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variables</a:t>
            </a:r>
            <a:r>
              <a:rPr sz="1600" spc="1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and</a:t>
            </a:r>
            <a:r>
              <a:rPr sz="1600" spc="10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perform</a:t>
            </a:r>
            <a:r>
              <a:rPr sz="1600" spc="114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validations</a:t>
            </a:r>
            <a:r>
              <a:rPr sz="1600" spc="1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before</a:t>
            </a:r>
            <a:r>
              <a:rPr sz="1600" spc="114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11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result</a:t>
            </a:r>
            <a:r>
              <a:rPr sz="1600" spc="105" dirty="0">
                <a:latin typeface="Carlito"/>
                <a:cs typeface="Carlito"/>
              </a:rPr>
              <a:t> </a:t>
            </a:r>
            <a:r>
              <a:rPr sz="1600" spc="-25" dirty="0">
                <a:latin typeface="Carlito"/>
                <a:cs typeface="Carlito"/>
              </a:rPr>
              <a:t>is </a:t>
            </a:r>
            <a:r>
              <a:rPr sz="1600" spc="-10" dirty="0">
                <a:latin typeface="Carlito"/>
                <a:cs typeface="Carlito"/>
              </a:rPr>
              <a:t>returned.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Session</a:t>
            </a:r>
            <a:r>
              <a:rPr spc="-140" dirty="0"/>
              <a:t> </a:t>
            </a:r>
            <a:r>
              <a:rPr spc="-2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69440"/>
            <a:ext cx="6152515" cy="1741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029" algn="l"/>
              </a:tabLst>
            </a:pPr>
            <a:r>
              <a:rPr sz="2400" dirty="0">
                <a:latin typeface="Carlito"/>
                <a:cs typeface="Carlito"/>
              </a:rPr>
              <a:t>Identify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JSON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Dart.</a:t>
            </a:r>
            <a:endParaRPr sz="2400">
              <a:latin typeface="Carlito"/>
              <a:cs typeface="Carlito"/>
            </a:endParaRPr>
          </a:p>
          <a:p>
            <a:pPr marL="240029" indent="-227329">
              <a:lnSpc>
                <a:spcPct val="100000"/>
              </a:lnSpc>
              <a:spcBef>
                <a:spcPts val="2430"/>
              </a:spcBef>
              <a:buFont typeface="Arial"/>
              <a:buChar char="•"/>
              <a:tabLst>
                <a:tab pos="240029" algn="l"/>
              </a:tabLst>
            </a:pPr>
            <a:r>
              <a:rPr sz="2400" spc="-10" dirty="0">
                <a:latin typeface="Carlito"/>
                <a:cs typeface="Carlito"/>
              </a:rPr>
              <a:t>Elaborate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structure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JSON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document.</a:t>
            </a:r>
            <a:endParaRPr sz="2400">
              <a:latin typeface="Carlito"/>
              <a:cs typeface="Carlito"/>
            </a:endParaRPr>
          </a:p>
          <a:p>
            <a:pPr marL="240029" indent="-227329">
              <a:lnSpc>
                <a:spcPct val="100000"/>
              </a:lnSpc>
              <a:spcBef>
                <a:spcPts val="2435"/>
              </a:spcBef>
              <a:buFont typeface="Arial"/>
              <a:buChar char="•"/>
              <a:tabLst>
                <a:tab pos="240029" algn="l"/>
              </a:tabLst>
            </a:pPr>
            <a:r>
              <a:rPr sz="2400" dirty="0">
                <a:latin typeface="Carlito"/>
                <a:cs typeface="Carlito"/>
              </a:rPr>
              <a:t>Explain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encoding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decoding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JSON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objects.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24824" y="1997290"/>
            <a:ext cx="2432685" cy="2407920"/>
          </a:xfrm>
          <a:custGeom>
            <a:avLst/>
            <a:gdLst/>
            <a:ahLst/>
            <a:cxnLst/>
            <a:rect l="l" t="t" r="r" b="b"/>
            <a:pathLst>
              <a:path w="2432684" h="2407920">
                <a:moveTo>
                  <a:pt x="1049782" y="1014387"/>
                </a:moveTo>
                <a:lnTo>
                  <a:pt x="960170" y="924509"/>
                </a:lnTo>
                <a:lnTo>
                  <a:pt x="748931" y="1136370"/>
                </a:lnTo>
                <a:lnTo>
                  <a:pt x="665721" y="1052918"/>
                </a:lnTo>
                <a:lnTo>
                  <a:pt x="576110" y="1142796"/>
                </a:lnTo>
                <a:lnTo>
                  <a:pt x="748931" y="1316139"/>
                </a:lnTo>
                <a:lnTo>
                  <a:pt x="1049782" y="1014387"/>
                </a:lnTo>
                <a:close/>
              </a:path>
              <a:path w="2432684" h="2407920">
                <a:moveTo>
                  <a:pt x="1049782" y="597077"/>
                </a:moveTo>
                <a:lnTo>
                  <a:pt x="960170" y="507199"/>
                </a:lnTo>
                <a:lnTo>
                  <a:pt x="748931" y="719061"/>
                </a:lnTo>
                <a:lnTo>
                  <a:pt x="665721" y="635596"/>
                </a:lnTo>
                <a:lnTo>
                  <a:pt x="576110" y="725487"/>
                </a:lnTo>
                <a:lnTo>
                  <a:pt x="748931" y="898829"/>
                </a:lnTo>
                <a:lnTo>
                  <a:pt x="1049782" y="597077"/>
                </a:lnTo>
                <a:close/>
              </a:path>
              <a:path w="2432684" h="2407920">
                <a:moveTo>
                  <a:pt x="1792300" y="1059332"/>
                </a:moveTo>
                <a:lnTo>
                  <a:pt x="1248206" y="1059332"/>
                </a:lnTo>
                <a:lnTo>
                  <a:pt x="1248206" y="1187742"/>
                </a:lnTo>
                <a:lnTo>
                  <a:pt x="1792300" y="1187742"/>
                </a:lnTo>
                <a:lnTo>
                  <a:pt x="1792300" y="1059332"/>
                </a:lnTo>
                <a:close/>
              </a:path>
              <a:path w="2432684" h="2407920">
                <a:moveTo>
                  <a:pt x="1792300" y="642023"/>
                </a:moveTo>
                <a:lnTo>
                  <a:pt x="1248206" y="642023"/>
                </a:lnTo>
                <a:lnTo>
                  <a:pt x="1248206" y="770420"/>
                </a:lnTo>
                <a:lnTo>
                  <a:pt x="1792300" y="770420"/>
                </a:lnTo>
                <a:lnTo>
                  <a:pt x="1792300" y="642023"/>
                </a:lnTo>
                <a:close/>
              </a:path>
              <a:path w="2432684" h="2407920">
                <a:moveTo>
                  <a:pt x="2432393" y="192608"/>
                </a:moveTo>
                <a:lnTo>
                  <a:pt x="2427363" y="167614"/>
                </a:lnTo>
                <a:lnTo>
                  <a:pt x="2413635" y="147205"/>
                </a:lnTo>
                <a:lnTo>
                  <a:pt x="2393289" y="133451"/>
                </a:lnTo>
                <a:lnTo>
                  <a:pt x="2368385" y="128409"/>
                </a:lnTo>
                <a:lnTo>
                  <a:pt x="2112340" y="128409"/>
                </a:lnTo>
                <a:lnTo>
                  <a:pt x="2112340" y="353110"/>
                </a:lnTo>
                <a:lnTo>
                  <a:pt x="2112340" y="1508747"/>
                </a:lnTo>
                <a:lnTo>
                  <a:pt x="320065" y="1508747"/>
                </a:lnTo>
                <a:lnTo>
                  <a:pt x="320065" y="353110"/>
                </a:lnTo>
                <a:lnTo>
                  <a:pt x="2112340" y="353110"/>
                </a:lnTo>
                <a:lnTo>
                  <a:pt x="2112340" y="128409"/>
                </a:lnTo>
                <a:lnTo>
                  <a:pt x="1280223" y="128409"/>
                </a:lnTo>
                <a:lnTo>
                  <a:pt x="1280223" y="64198"/>
                </a:lnTo>
                <a:lnTo>
                  <a:pt x="1275181" y="39204"/>
                </a:lnTo>
                <a:lnTo>
                  <a:pt x="1261452" y="18796"/>
                </a:lnTo>
                <a:lnTo>
                  <a:pt x="1241107" y="5041"/>
                </a:lnTo>
                <a:lnTo>
                  <a:pt x="1216202" y="0"/>
                </a:lnTo>
                <a:lnTo>
                  <a:pt x="1191285" y="5041"/>
                </a:lnTo>
                <a:lnTo>
                  <a:pt x="1170940" y="18796"/>
                </a:lnTo>
                <a:lnTo>
                  <a:pt x="1157224" y="39204"/>
                </a:lnTo>
                <a:lnTo>
                  <a:pt x="1152194" y="64198"/>
                </a:lnTo>
                <a:lnTo>
                  <a:pt x="1152194" y="128409"/>
                </a:lnTo>
                <a:lnTo>
                  <a:pt x="64020" y="128409"/>
                </a:lnTo>
                <a:lnTo>
                  <a:pt x="39103" y="133451"/>
                </a:lnTo>
                <a:lnTo>
                  <a:pt x="18757" y="147205"/>
                </a:lnTo>
                <a:lnTo>
                  <a:pt x="5029" y="167614"/>
                </a:lnTo>
                <a:lnTo>
                  <a:pt x="0" y="192608"/>
                </a:lnTo>
                <a:lnTo>
                  <a:pt x="5029" y="217601"/>
                </a:lnTo>
                <a:lnTo>
                  <a:pt x="18757" y="238010"/>
                </a:lnTo>
                <a:lnTo>
                  <a:pt x="39103" y="251764"/>
                </a:lnTo>
                <a:lnTo>
                  <a:pt x="64020" y="256806"/>
                </a:lnTo>
                <a:lnTo>
                  <a:pt x="128028" y="256806"/>
                </a:lnTo>
                <a:lnTo>
                  <a:pt x="128028" y="1572945"/>
                </a:lnTo>
                <a:lnTo>
                  <a:pt x="64020" y="1572945"/>
                </a:lnTo>
                <a:lnTo>
                  <a:pt x="39103" y="1577987"/>
                </a:lnTo>
                <a:lnTo>
                  <a:pt x="18757" y="1591754"/>
                </a:lnTo>
                <a:lnTo>
                  <a:pt x="5029" y="1612150"/>
                </a:lnTo>
                <a:lnTo>
                  <a:pt x="0" y="1637157"/>
                </a:lnTo>
                <a:lnTo>
                  <a:pt x="5029" y="1662150"/>
                </a:lnTo>
                <a:lnTo>
                  <a:pt x="18757" y="1682559"/>
                </a:lnTo>
                <a:lnTo>
                  <a:pt x="39103" y="1696313"/>
                </a:lnTo>
                <a:lnTo>
                  <a:pt x="64020" y="1701355"/>
                </a:lnTo>
                <a:lnTo>
                  <a:pt x="1041463" y="1701355"/>
                </a:lnTo>
                <a:lnTo>
                  <a:pt x="548589" y="2195703"/>
                </a:lnTo>
                <a:lnTo>
                  <a:pt x="534555" y="2217140"/>
                </a:lnTo>
                <a:lnTo>
                  <a:pt x="529958" y="2241473"/>
                </a:lnTo>
                <a:lnTo>
                  <a:pt x="534809" y="2265743"/>
                </a:lnTo>
                <a:lnTo>
                  <a:pt x="549071" y="2287028"/>
                </a:lnTo>
                <a:lnTo>
                  <a:pt x="570445" y="2301100"/>
                </a:lnTo>
                <a:lnTo>
                  <a:pt x="594690" y="2305710"/>
                </a:lnTo>
                <a:lnTo>
                  <a:pt x="618896" y="2300846"/>
                </a:lnTo>
                <a:lnTo>
                  <a:pt x="640118" y="2286546"/>
                </a:lnTo>
                <a:lnTo>
                  <a:pt x="1152194" y="1772932"/>
                </a:lnTo>
                <a:lnTo>
                  <a:pt x="1152194" y="2343366"/>
                </a:lnTo>
                <a:lnTo>
                  <a:pt x="1157224" y="2368359"/>
                </a:lnTo>
                <a:lnTo>
                  <a:pt x="1170940" y="2388768"/>
                </a:lnTo>
                <a:lnTo>
                  <a:pt x="1191285" y="2402522"/>
                </a:lnTo>
                <a:lnTo>
                  <a:pt x="1216202" y="2407564"/>
                </a:lnTo>
                <a:lnTo>
                  <a:pt x="1241107" y="2402522"/>
                </a:lnTo>
                <a:lnTo>
                  <a:pt x="1261452" y="2388768"/>
                </a:lnTo>
                <a:lnTo>
                  <a:pt x="1275181" y="2368359"/>
                </a:lnTo>
                <a:lnTo>
                  <a:pt x="1280223" y="2343366"/>
                </a:lnTo>
                <a:lnTo>
                  <a:pt x="1280223" y="1772932"/>
                </a:lnTo>
                <a:lnTo>
                  <a:pt x="1280223" y="1771980"/>
                </a:lnTo>
                <a:lnTo>
                  <a:pt x="1792300" y="2285581"/>
                </a:lnTo>
                <a:lnTo>
                  <a:pt x="1813483" y="2299703"/>
                </a:lnTo>
                <a:lnTo>
                  <a:pt x="1837588" y="2304402"/>
                </a:lnTo>
                <a:lnTo>
                  <a:pt x="1861680" y="2299703"/>
                </a:lnTo>
                <a:lnTo>
                  <a:pt x="1882876" y="2285581"/>
                </a:lnTo>
                <a:lnTo>
                  <a:pt x="1896948" y="2264333"/>
                </a:lnTo>
                <a:lnTo>
                  <a:pt x="1901634" y="2240165"/>
                </a:lnTo>
                <a:lnTo>
                  <a:pt x="1896948" y="2215997"/>
                </a:lnTo>
                <a:lnTo>
                  <a:pt x="1882876" y="2194750"/>
                </a:lnTo>
                <a:lnTo>
                  <a:pt x="1461363" y="1771980"/>
                </a:lnTo>
                <a:lnTo>
                  <a:pt x="1390954" y="1701355"/>
                </a:lnTo>
                <a:lnTo>
                  <a:pt x="2368385" y="1701355"/>
                </a:lnTo>
                <a:lnTo>
                  <a:pt x="2393289" y="1696313"/>
                </a:lnTo>
                <a:lnTo>
                  <a:pt x="2413635" y="1682559"/>
                </a:lnTo>
                <a:lnTo>
                  <a:pt x="2427363" y="1662150"/>
                </a:lnTo>
                <a:lnTo>
                  <a:pt x="2432393" y="1637157"/>
                </a:lnTo>
                <a:lnTo>
                  <a:pt x="2427363" y="1612150"/>
                </a:lnTo>
                <a:lnTo>
                  <a:pt x="2413635" y="1591754"/>
                </a:lnTo>
                <a:lnTo>
                  <a:pt x="2393289" y="1577987"/>
                </a:lnTo>
                <a:lnTo>
                  <a:pt x="2368385" y="1572945"/>
                </a:lnTo>
                <a:lnTo>
                  <a:pt x="2304377" y="1572945"/>
                </a:lnTo>
                <a:lnTo>
                  <a:pt x="2304377" y="1508747"/>
                </a:lnTo>
                <a:lnTo>
                  <a:pt x="2304377" y="353110"/>
                </a:lnTo>
                <a:lnTo>
                  <a:pt x="2304377" y="256806"/>
                </a:lnTo>
                <a:lnTo>
                  <a:pt x="2368385" y="256806"/>
                </a:lnTo>
                <a:lnTo>
                  <a:pt x="2393289" y="251764"/>
                </a:lnTo>
                <a:lnTo>
                  <a:pt x="2413635" y="238010"/>
                </a:lnTo>
                <a:lnTo>
                  <a:pt x="2427363" y="217601"/>
                </a:lnTo>
                <a:lnTo>
                  <a:pt x="2432393" y="192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JSON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85392" y="1820545"/>
            <a:ext cx="10499090" cy="1211580"/>
            <a:chOff x="985392" y="1820545"/>
            <a:chExt cx="10499090" cy="1211580"/>
          </a:xfrm>
        </p:grpSpPr>
        <p:sp>
          <p:nvSpPr>
            <p:cNvPr id="4" name="object 4"/>
            <p:cNvSpPr/>
            <p:nvPr/>
          </p:nvSpPr>
          <p:spPr>
            <a:xfrm>
              <a:off x="991742" y="2269617"/>
              <a:ext cx="10486390" cy="756285"/>
            </a:xfrm>
            <a:custGeom>
              <a:avLst/>
              <a:gdLst/>
              <a:ahLst/>
              <a:cxnLst/>
              <a:rect l="l" t="t" r="r" b="b"/>
              <a:pathLst>
                <a:path w="10486390" h="756285">
                  <a:moveTo>
                    <a:pt x="0" y="755903"/>
                  </a:moveTo>
                  <a:lnTo>
                    <a:pt x="10485882" y="755903"/>
                  </a:lnTo>
                  <a:lnTo>
                    <a:pt x="10485882" y="0"/>
                  </a:lnTo>
                  <a:lnTo>
                    <a:pt x="0" y="0"/>
                  </a:lnTo>
                  <a:lnTo>
                    <a:pt x="0" y="755903"/>
                  </a:lnTo>
                  <a:close/>
                </a:path>
              </a:pathLst>
            </a:custGeom>
            <a:ln w="1269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15998" y="1826895"/>
              <a:ext cx="9871710" cy="885825"/>
            </a:xfrm>
            <a:custGeom>
              <a:avLst/>
              <a:gdLst/>
              <a:ahLst/>
              <a:cxnLst/>
              <a:rect l="l" t="t" r="r" b="b"/>
              <a:pathLst>
                <a:path w="9871710" h="885825">
                  <a:moveTo>
                    <a:pt x="9724136" y="0"/>
                  </a:moveTo>
                  <a:lnTo>
                    <a:pt x="147574" y="0"/>
                  </a:lnTo>
                  <a:lnTo>
                    <a:pt x="100917" y="7520"/>
                  </a:lnTo>
                  <a:lnTo>
                    <a:pt x="60405" y="28464"/>
                  </a:lnTo>
                  <a:lnTo>
                    <a:pt x="28464" y="60405"/>
                  </a:lnTo>
                  <a:lnTo>
                    <a:pt x="7520" y="100917"/>
                  </a:lnTo>
                  <a:lnTo>
                    <a:pt x="0" y="147574"/>
                  </a:lnTo>
                  <a:lnTo>
                    <a:pt x="0" y="737869"/>
                  </a:lnTo>
                  <a:lnTo>
                    <a:pt x="7520" y="784526"/>
                  </a:lnTo>
                  <a:lnTo>
                    <a:pt x="28464" y="825038"/>
                  </a:lnTo>
                  <a:lnTo>
                    <a:pt x="60405" y="856979"/>
                  </a:lnTo>
                  <a:lnTo>
                    <a:pt x="100917" y="877923"/>
                  </a:lnTo>
                  <a:lnTo>
                    <a:pt x="147574" y="885443"/>
                  </a:lnTo>
                  <a:lnTo>
                    <a:pt x="9724136" y="885443"/>
                  </a:lnTo>
                  <a:lnTo>
                    <a:pt x="9770792" y="877923"/>
                  </a:lnTo>
                  <a:lnTo>
                    <a:pt x="9811304" y="856979"/>
                  </a:lnTo>
                  <a:lnTo>
                    <a:pt x="9843245" y="825038"/>
                  </a:lnTo>
                  <a:lnTo>
                    <a:pt x="9864189" y="784526"/>
                  </a:lnTo>
                  <a:lnTo>
                    <a:pt x="9871710" y="737869"/>
                  </a:lnTo>
                  <a:lnTo>
                    <a:pt x="9871710" y="147574"/>
                  </a:lnTo>
                  <a:lnTo>
                    <a:pt x="9864189" y="100917"/>
                  </a:lnTo>
                  <a:lnTo>
                    <a:pt x="9843245" y="60405"/>
                  </a:lnTo>
                  <a:lnTo>
                    <a:pt x="9811304" y="28464"/>
                  </a:lnTo>
                  <a:lnTo>
                    <a:pt x="9770792" y="7520"/>
                  </a:lnTo>
                  <a:lnTo>
                    <a:pt x="972413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15998" y="1826895"/>
              <a:ext cx="9871710" cy="885825"/>
            </a:xfrm>
            <a:custGeom>
              <a:avLst/>
              <a:gdLst/>
              <a:ahLst/>
              <a:cxnLst/>
              <a:rect l="l" t="t" r="r" b="b"/>
              <a:pathLst>
                <a:path w="9871710" h="885825">
                  <a:moveTo>
                    <a:pt x="0" y="147574"/>
                  </a:moveTo>
                  <a:lnTo>
                    <a:pt x="7520" y="100917"/>
                  </a:lnTo>
                  <a:lnTo>
                    <a:pt x="28464" y="60405"/>
                  </a:lnTo>
                  <a:lnTo>
                    <a:pt x="60405" y="28464"/>
                  </a:lnTo>
                  <a:lnTo>
                    <a:pt x="100917" y="7520"/>
                  </a:lnTo>
                  <a:lnTo>
                    <a:pt x="147574" y="0"/>
                  </a:lnTo>
                  <a:lnTo>
                    <a:pt x="9724136" y="0"/>
                  </a:lnTo>
                  <a:lnTo>
                    <a:pt x="9770792" y="7520"/>
                  </a:lnTo>
                  <a:lnTo>
                    <a:pt x="9811304" y="28464"/>
                  </a:lnTo>
                  <a:lnTo>
                    <a:pt x="9843245" y="60405"/>
                  </a:lnTo>
                  <a:lnTo>
                    <a:pt x="9864189" y="100917"/>
                  </a:lnTo>
                  <a:lnTo>
                    <a:pt x="9871710" y="147574"/>
                  </a:lnTo>
                  <a:lnTo>
                    <a:pt x="9871710" y="737869"/>
                  </a:lnTo>
                  <a:lnTo>
                    <a:pt x="9864189" y="784526"/>
                  </a:lnTo>
                  <a:lnTo>
                    <a:pt x="9843245" y="825038"/>
                  </a:lnTo>
                  <a:lnTo>
                    <a:pt x="9811304" y="856979"/>
                  </a:lnTo>
                  <a:lnTo>
                    <a:pt x="9770792" y="877923"/>
                  </a:lnTo>
                  <a:lnTo>
                    <a:pt x="9724136" y="885443"/>
                  </a:lnTo>
                  <a:lnTo>
                    <a:pt x="147574" y="885443"/>
                  </a:lnTo>
                  <a:lnTo>
                    <a:pt x="100917" y="877923"/>
                  </a:lnTo>
                  <a:lnTo>
                    <a:pt x="60405" y="856979"/>
                  </a:lnTo>
                  <a:lnTo>
                    <a:pt x="28464" y="825038"/>
                  </a:lnTo>
                  <a:lnTo>
                    <a:pt x="7520" y="784526"/>
                  </a:lnTo>
                  <a:lnTo>
                    <a:pt x="0" y="737869"/>
                  </a:lnTo>
                  <a:lnTo>
                    <a:pt x="0" y="147574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23973" y="1901698"/>
            <a:ext cx="8820150" cy="66865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ts val="2420"/>
              </a:lnSpc>
              <a:spcBef>
                <a:spcPts val="365"/>
              </a:spcBef>
            </a:pP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JavaScript</a:t>
            </a:r>
            <a:r>
              <a:rPr sz="22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Object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Notation</a:t>
            </a: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(JSON)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text-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based</a:t>
            </a:r>
            <a:r>
              <a:rPr sz="22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open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designed</a:t>
            </a: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developed</a:t>
            </a: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interchange</a:t>
            </a:r>
            <a:r>
              <a:rPr sz="22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that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human-readable.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85392" y="3181476"/>
            <a:ext cx="10499090" cy="1211580"/>
            <a:chOff x="985392" y="3181476"/>
            <a:chExt cx="10499090" cy="1211580"/>
          </a:xfrm>
        </p:grpSpPr>
        <p:sp>
          <p:nvSpPr>
            <p:cNvPr id="9" name="object 9"/>
            <p:cNvSpPr/>
            <p:nvPr/>
          </p:nvSpPr>
          <p:spPr>
            <a:xfrm>
              <a:off x="991742" y="3630548"/>
              <a:ext cx="10486390" cy="756285"/>
            </a:xfrm>
            <a:custGeom>
              <a:avLst/>
              <a:gdLst/>
              <a:ahLst/>
              <a:cxnLst/>
              <a:rect l="l" t="t" r="r" b="b"/>
              <a:pathLst>
                <a:path w="10486390" h="756285">
                  <a:moveTo>
                    <a:pt x="0" y="755903"/>
                  </a:moveTo>
                  <a:lnTo>
                    <a:pt x="10485882" y="755903"/>
                  </a:lnTo>
                  <a:lnTo>
                    <a:pt x="10485882" y="0"/>
                  </a:lnTo>
                  <a:lnTo>
                    <a:pt x="0" y="0"/>
                  </a:lnTo>
                  <a:lnTo>
                    <a:pt x="0" y="755903"/>
                  </a:lnTo>
                  <a:close/>
                </a:path>
              </a:pathLst>
            </a:custGeom>
            <a:ln w="1269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15998" y="3187826"/>
              <a:ext cx="9871710" cy="885825"/>
            </a:xfrm>
            <a:custGeom>
              <a:avLst/>
              <a:gdLst/>
              <a:ahLst/>
              <a:cxnLst/>
              <a:rect l="l" t="t" r="r" b="b"/>
              <a:pathLst>
                <a:path w="9871710" h="885825">
                  <a:moveTo>
                    <a:pt x="9724136" y="0"/>
                  </a:moveTo>
                  <a:lnTo>
                    <a:pt x="147574" y="0"/>
                  </a:lnTo>
                  <a:lnTo>
                    <a:pt x="100917" y="7520"/>
                  </a:lnTo>
                  <a:lnTo>
                    <a:pt x="60405" y="28464"/>
                  </a:lnTo>
                  <a:lnTo>
                    <a:pt x="28464" y="60405"/>
                  </a:lnTo>
                  <a:lnTo>
                    <a:pt x="7520" y="100917"/>
                  </a:lnTo>
                  <a:lnTo>
                    <a:pt x="0" y="147574"/>
                  </a:lnTo>
                  <a:lnTo>
                    <a:pt x="0" y="737870"/>
                  </a:lnTo>
                  <a:lnTo>
                    <a:pt x="7520" y="784526"/>
                  </a:lnTo>
                  <a:lnTo>
                    <a:pt x="28464" y="825038"/>
                  </a:lnTo>
                  <a:lnTo>
                    <a:pt x="60405" y="856979"/>
                  </a:lnTo>
                  <a:lnTo>
                    <a:pt x="100917" y="877923"/>
                  </a:lnTo>
                  <a:lnTo>
                    <a:pt x="147574" y="885444"/>
                  </a:lnTo>
                  <a:lnTo>
                    <a:pt x="9724136" y="885444"/>
                  </a:lnTo>
                  <a:lnTo>
                    <a:pt x="9770792" y="877923"/>
                  </a:lnTo>
                  <a:lnTo>
                    <a:pt x="9811304" y="856979"/>
                  </a:lnTo>
                  <a:lnTo>
                    <a:pt x="9843245" y="825038"/>
                  </a:lnTo>
                  <a:lnTo>
                    <a:pt x="9864189" y="784526"/>
                  </a:lnTo>
                  <a:lnTo>
                    <a:pt x="9871710" y="737870"/>
                  </a:lnTo>
                  <a:lnTo>
                    <a:pt x="9871710" y="147574"/>
                  </a:lnTo>
                  <a:lnTo>
                    <a:pt x="9864189" y="100917"/>
                  </a:lnTo>
                  <a:lnTo>
                    <a:pt x="9843245" y="60405"/>
                  </a:lnTo>
                  <a:lnTo>
                    <a:pt x="9811304" y="28464"/>
                  </a:lnTo>
                  <a:lnTo>
                    <a:pt x="9770792" y="7520"/>
                  </a:lnTo>
                  <a:lnTo>
                    <a:pt x="972413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15998" y="3187826"/>
              <a:ext cx="9871710" cy="885825"/>
            </a:xfrm>
            <a:custGeom>
              <a:avLst/>
              <a:gdLst/>
              <a:ahLst/>
              <a:cxnLst/>
              <a:rect l="l" t="t" r="r" b="b"/>
              <a:pathLst>
                <a:path w="9871710" h="885825">
                  <a:moveTo>
                    <a:pt x="0" y="147574"/>
                  </a:moveTo>
                  <a:lnTo>
                    <a:pt x="7520" y="100917"/>
                  </a:lnTo>
                  <a:lnTo>
                    <a:pt x="28464" y="60405"/>
                  </a:lnTo>
                  <a:lnTo>
                    <a:pt x="60405" y="28464"/>
                  </a:lnTo>
                  <a:lnTo>
                    <a:pt x="100917" y="7520"/>
                  </a:lnTo>
                  <a:lnTo>
                    <a:pt x="147574" y="0"/>
                  </a:lnTo>
                  <a:lnTo>
                    <a:pt x="9724136" y="0"/>
                  </a:lnTo>
                  <a:lnTo>
                    <a:pt x="9770792" y="7520"/>
                  </a:lnTo>
                  <a:lnTo>
                    <a:pt x="9811304" y="28464"/>
                  </a:lnTo>
                  <a:lnTo>
                    <a:pt x="9843245" y="60405"/>
                  </a:lnTo>
                  <a:lnTo>
                    <a:pt x="9864189" y="100917"/>
                  </a:lnTo>
                  <a:lnTo>
                    <a:pt x="9871710" y="147574"/>
                  </a:lnTo>
                  <a:lnTo>
                    <a:pt x="9871710" y="737870"/>
                  </a:lnTo>
                  <a:lnTo>
                    <a:pt x="9864189" y="784526"/>
                  </a:lnTo>
                  <a:lnTo>
                    <a:pt x="9843245" y="825038"/>
                  </a:lnTo>
                  <a:lnTo>
                    <a:pt x="9811304" y="856979"/>
                  </a:lnTo>
                  <a:lnTo>
                    <a:pt x="9770792" y="877923"/>
                  </a:lnTo>
                  <a:lnTo>
                    <a:pt x="9724136" y="885444"/>
                  </a:lnTo>
                  <a:lnTo>
                    <a:pt x="147574" y="885444"/>
                  </a:lnTo>
                  <a:lnTo>
                    <a:pt x="100917" y="877923"/>
                  </a:lnTo>
                  <a:lnTo>
                    <a:pt x="60405" y="856979"/>
                  </a:lnTo>
                  <a:lnTo>
                    <a:pt x="28464" y="825038"/>
                  </a:lnTo>
                  <a:lnTo>
                    <a:pt x="7520" y="784526"/>
                  </a:lnTo>
                  <a:lnTo>
                    <a:pt x="0" y="737870"/>
                  </a:lnTo>
                  <a:lnTo>
                    <a:pt x="0" y="147574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23973" y="3414014"/>
            <a:ext cx="263652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r>
              <a:rPr sz="22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files</a:t>
            </a:r>
            <a:r>
              <a:rPr sz="22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have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urier New"/>
                <a:cs typeface="Courier New"/>
              </a:rPr>
              <a:t>.json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02226" y="3414014"/>
            <a:ext cx="150431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as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extension.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85392" y="4541646"/>
            <a:ext cx="10499090" cy="1212215"/>
            <a:chOff x="985392" y="4541646"/>
            <a:chExt cx="10499090" cy="1212215"/>
          </a:xfrm>
        </p:grpSpPr>
        <p:sp>
          <p:nvSpPr>
            <p:cNvPr id="15" name="object 15"/>
            <p:cNvSpPr/>
            <p:nvPr/>
          </p:nvSpPr>
          <p:spPr>
            <a:xfrm>
              <a:off x="991742" y="4990718"/>
              <a:ext cx="10486390" cy="756920"/>
            </a:xfrm>
            <a:custGeom>
              <a:avLst/>
              <a:gdLst/>
              <a:ahLst/>
              <a:cxnLst/>
              <a:rect l="l" t="t" r="r" b="b"/>
              <a:pathLst>
                <a:path w="10486390" h="756920">
                  <a:moveTo>
                    <a:pt x="0" y="756665"/>
                  </a:moveTo>
                  <a:lnTo>
                    <a:pt x="10485882" y="756665"/>
                  </a:lnTo>
                  <a:lnTo>
                    <a:pt x="10485882" y="0"/>
                  </a:lnTo>
                  <a:lnTo>
                    <a:pt x="0" y="0"/>
                  </a:lnTo>
                  <a:lnTo>
                    <a:pt x="0" y="756665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15998" y="4547996"/>
              <a:ext cx="9871710" cy="886460"/>
            </a:xfrm>
            <a:custGeom>
              <a:avLst/>
              <a:gdLst/>
              <a:ahLst/>
              <a:cxnLst/>
              <a:rect l="l" t="t" r="r" b="b"/>
              <a:pathLst>
                <a:path w="9871710" h="886460">
                  <a:moveTo>
                    <a:pt x="9724009" y="0"/>
                  </a:moveTo>
                  <a:lnTo>
                    <a:pt x="147700" y="0"/>
                  </a:lnTo>
                  <a:lnTo>
                    <a:pt x="101031" y="7533"/>
                  </a:lnTo>
                  <a:lnTo>
                    <a:pt x="60487" y="28508"/>
                  </a:lnTo>
                  <a:lnTo>
                    <a:pt x="28508" y="60487"/>
                  </a:lnTo>
                  <a:lnTo>
                    <a:pt x="7533" y="101031"/>
                  </a:lnTo>
                  <a:lnTo>
                    <a:pt x="0" y="147700"/>
                  </a:lnTo>
                  <a:lnTo>
                    <a:pt x="0" y="738504"/>
                  </a:lnTo>
                  <a:lnTo>
                    <a:pt x="7533" y="785174"/>
                  </a:lnTo>
                  <a:lnTo>
                    <a:pt x="28508" y="825718"/>
                  </a:lnTo>
                  <a:lnTo>
                    <a:pt x="60487" y="857697"/>
                  </a:lnTo>
                  <a:lnTo>
                    <a:pt x="101031" y="878672"/>
                  </a:lnTo>
                  <a:lnTo>
                    <a:pt x="147700" y="886205"/>
                  </a:lnTo>
                  <a:lnTo>
                    <a:pt x="9724009" y="886205"/>
                  </a:lnTo>
                  <a:lnTo>
                    <a:pt x="9770678" y="878672"/>
                  </a:lnTo>
                  <a:lnTo>
                    <a:pt x="9811222" y="857697"/>
                  </a:lnTo>
                  <a:lnTo>
                    <a:pt x="9843201" y="825718"/>
                  </a:lnTo>
                  <a:lnTo>
                    <a:pt x="9864176" y="785174"/>
                  </a:lnTo>
                  <a:lnTo>
                    <a:pt x="9871710" y="738504"/>
                  </a:lnTo>
                  <a:lnTo>
                    <a:pt x="9871710" y="147700"/>
                  </a:lnTo>
                  <a:lnTo>
                    <a:pt x="9864176" y="101031"/>
                  </a:lnTo>
                  <a:lnTo>
                    <a:pt x="9843201" y="60487"/>
                  </a:lnTo>
                  <a:lnTo>
                    <a:pt x="9811222" y="28508"/>
                  </a:lnTo>
                  <a:lnTo>
                    <a:pt x="9770678" y="7533"/>
                  </a:lnTo>
                  <a:lnTo>
                    <a:pt x="972400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15998" y="4547996"/>
              <a:ext cx="9871710" cy="886460"/>
            </a:xfrm>
            <a:custGeom>
              <a:avLst/>
              <a:gdLst/>
              <a:ahLst/>
              <a:cxnLst/>
              <a:rect l="l" t="t" r="r" b="b"/>
              <a:pathLst>
                <a:path w="9871710" h="886460">
                  <a:moveTo>
                    <a:pt x="0" y="147700"/>
                  </a:moveTo>
                  <a:lnTo>
                    <a:pt x="7533" y="101031"/>
                  </a:lnTo>
                  <a:lnTo>
                    <a:pt x="28508" y="60487"/>
                  </a:lnTo>
                  <a:lnTo>
                    <a:pt x="60487" y="28508"/>
                  </a:lnTo>
                  <a:lnTo>
                    <a:pt x="101031" y="7533"/>
                  </a:lnTo>
                  <a:lnTo>
                    <a:pt x="147700" y="0"/>
                  </a:lnTo>
                  <a:lnTo>
                    <a:pt x="9724009" y="0"/>
                  </a:lnTo>
                  <a:lnTo>
                    <a:pt x="9770678" y="7533"/>
                  </a:lnTo>
                  <a:lnTo>
                    <a:pt x="9811222" y="28508"/>
                  </a:lnTo>
                  <a:lnTo>
                    <a:pt x="9843201" y="60487"/>
                  </a:lnTo>
                  <a:lnTo>
                    <a:pt x="9864176" y="101031"/>
                  </a:lnTo>
                  <a:lnTo>
                    <a:pt x="9871710" y="147700"/>
                  </a:lnTo>
                  <a:lnTo>
                    <a:pt x="9871710" y="738504"/>
                  </a:lnTo>
                  <a:lnTo>
                    <a:pt x="9864176" y="785174"/>
                  </a:lnTo>
                  <a:lnTo>
                    <a:pt x="9843201" y="825718"/>
                  </a:lnTo>
                  <a:lnTo>
                    <a:pt x="9811222" y="857697"/>
                  </a:lnTo>
                  <a:lnTo>
                    <a:pt x="9770678" y="878672"/>
                  </a:lnTo>
                  <a:lnTo>
                    <a:pt x="9724009" y="886205"/>
                  </a:lnTo>
                  <a:lnTo>
                    <a:pt x="147700" y="886205"/>
                  </a:lnTo>
                  <a:lnTo>
                    <a:pt x="101031" y="878672"/>
                  </a:lnTo>
                  <a:lnTo>
                    <a:pt x="60487" y="857697"/>
                  </a:lnTo>
                  <a:lnTo>
                    <a:pt x="28508" y="825718"/>
                  </a:lnTo>
                  <a:lnTo>
                    <a:pt x="7533" y="785174"/>
                  </a:lnTo>
                  <a:lnTo>
                    <a:pt x="0" y="738504"/>
                  </a:lnTo>
                  <a:lnTo>
                    <a:pt x="0" y="14770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823973" y="4776978"/>
            <a:ext cx="702246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Applications</a:t>
            </a:r>
            <a:r>
              <a:rPr sz="22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parsing</a:t>
            </a:r>
            <a:r>
              <a:rPr sz="22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22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fetch</a:t>
            </a:r>
            <a:r>
              <a:rPr sz="22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22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Internet.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840"/>
            <a:ext cx="33756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JSON</a:t>
            </a:r>
            <a:r>
              <a:rPr spc="60" dirty="0"/>
              <a:t> </a:t>
            </a:r>
            <a:r>
              <a:rPr spc="-114" dirty="0"/>
              <a:t>Parsing</a:t>
            </a:r>
          </a:p>
        </p:txBody>
      </p:sp>
      <p:sp>
        <p:nvSpPr>
          <p:cNvPr id="3" name="object 3"/>
          <p:cNvSpPr/>
          <p:nvPr/>
        </p:nvSpPr>
        <p:spPr>
          <a:xfrm>
            <a:off x="1994535" y="1685163"/>
            <a:ext cx="1906905" cy="640080"/>
          </a:xfrm>
          <a:custGeom>
            <a:avLst/>
            <a:gdLst/>
            <a:ahLst/>
            <a:cxnLst/>
            <a:rect l="l" t="t" r="r" b="b"/>
            <a:pathLst>
              <a:path w="1906904" h="640080">
                <a:moveTo>
                  <a:pt x="1842515" y="0"/>
                </a:moveTo>
                <a:lnTo>
                  <a:pt x="64007" y="0"/>
                </a:lnTo>
                <a:lnTo>
                  <a:pt x="39112" y="5036"/>
                </a:lnTo>
                <a:lnTo>
                  <a:pt x="18764" y="18764"/>
                </a:lnTo>
                <a:lnTo>
                  <a:pt x="5036" y="39112"/>
                </a:lnTo>
                <a:lnTo>
                  <a:pt x="0" y="64008"/>
                </a:lnTo>
                <a:lnTo>
                  <a:pt x="0" y="576072"/>
                </a:lnTo>
                <a:lnTo>
                  <a:pt x="5036" y="600967"/>
                </a:lnTo>
                <a:lnTo>
                  <a:pt x="18764" y="621315"/>
                </a:lnTo>
                <a:lnTo>
                  <a:pt x="39112" y="635043"/>
                </a:lnTo>
                <a:lnTo>
                  <a:pt x="64007" y="640079"/>
                </a:lnTo>
                <a:lnTo>
                  <a:pt x="1842515" y="640079"/>
                </a:lnTo>
                <a:lnTo>
                  <a:pt x="1867411" y="635043"/>
                </a:lnTo>
                <a:lnTo>
                  <a:pt x="1887759" y="621315"/>
                </a:lnTo>
                <a:lnTo>
                  <a:pt x="1901487" y="600967"/>
                </a:lnTo>
                <a:lnTo>
                  <a:pt x="1906524" y="576072"/>
                </a:lnTo>
                <a:lnTo>
                  <a:pt x="1906524" y="64008"/>
                </a:lnTo>
                <a:lnTo>
                  <a:pt x="1901487" y="39112"/>
                </a:lnTo>
                <a:lnTo>
                  <a:pt x="1887759" y="18764"/>
                </a:lnTo>
                <a:lnTo>
                  <a:pt x="1867411" y="5036"/>
                </a:lnTo>
                <a:lnTo>
                  <a:pt x="184251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7785" y="1718818"/>
            <a:ext cx="1699895" cy="52133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69545" marR="5080" indent="-157480">
              <a:lnSpc>
                <a:spcPts val="1870"/>
              </a:lnSpc>
              <a:spcBef>
                <a:spcPts val="3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Write</a:t>
            </a: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parsing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codes</a:t>
            </a:r>
            <a:r>
              <a:rPr sz="17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manually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78685" y="2318892"/>
            <a:ext cx="2885440" cy="812800"/>
            <a:chOff x="2178685" y="2318892"/>
            <a:chExt cx="2885440" cy="812800"/>
          </a:xfrm>
        </p:grpSpPr>
        <p:sp>
          <p:nvSpPr>
            <p:cNvPr id="6" name="object 6"/>
            <p:cNvSpPr/>
            <p:nvPr/>
          </p:nvSpPr>
          <p:spPr>
            <a:xfrm>
              <a:off x="2185035" y="2325242"/>
              <a:ext cx="191135" cy="480059"/>
            </a:xfrm>
            <a:custGeom>
              <a:avLst/>
              <a:gdLst/>
              <a:ahLst/>
              <a:cxnLst/>
              <a:rect l="l" t="t" r="r" b="b"/>
              <a:pathLst>
                <a:path w="191135" h="480060">
                  <a:moveTo>
                    <a:pt x="0" y="0"/>
                  </a:moveTo>
                  <a:lnTo>
                    <a:pt x="0" y="479806"/>
                  </a:lnTo>
                  <a:lnTo>
                    <a:pt x="190626" y="479806"/>
                  </a:lnTo>
                </a:path>
              </a:pathLst>
            </a:custGeom>
            <a:ln w="127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76297" y="2485262"/>
              <a:ext cx="2681605" cy="640080"/>
            </a:xfrm>
            <a:custGeom>
              <a:avLst/>
              <a:gdLst/>
              <a:ahLst/>
              <a:cxnLst/>
              <a:rect l="l" t="t" r="r" b="b"/>
              <a:pathLst>
                <a:path w="2681604" h="640080">
                  <a:moveTo>
                    <a:pt x="0" y="64008"/>
                  </a:moveTo>
                  <a:lnTo>
                    <a:pt x="5036" y="39112"/>
                  </a:lnTo>
                  <a:lnTo>
                    <a:pt x="18764" y="18764"/>
                  </a:lnTo>
                  <a:lnTo>
                    <a:pt x="39112" y="5036"/>
                  </a:lnTo>
                  <a:lnTo>
                    <a:pt x="64007" y="0"/>
                  </a:lnTo>
                  <a:lnTo>
                    <a:pt x="2617469" y="0"/>
                  </a:lnTo>
                  <a:lnTo>
                    <a:pt x="2642365" y="5036"/>
                  </a:lnTo>
                  <a:lnTo>
                    <a:pt x="2662713" y="18764"/>
                  </a:lnTo>
                  <a:lnTo>
                    <a:pt x="2676441" y="39112"/>
                  </a:lnTo>
                  <a:lnTo>
                    <a:pt x="2681478" y="64008"/>
                  </a:lnTo>
                  <a:lnTo>
                    <a:pt x="2681478" y="576072"/>
                  </a:lnTo>
                  <a:lnTo>
                    <a:pt x="2676441" y="600967"/>
                  </a:lnTo>
                  <a:lnTo>
                    <a:pt x="2662713" y="621315"/>
                  </a:lnTo>
                  <a:lnTo>
                    <a:pt x="2642365" y="635043"/>
                  </a:lnTo>
                  <a:lnTo>
                    <a:pt x="2617469" y="640079"/>
                  </a:lnTo>
                  <a:lnTo>
                    <a:pt x="64007" y="640079"/>
                  </a:lnTo>
                  <a:lnTo>
                    <a:pt x="39112" y="635043"/>
                  </a:lnTo>
                  <a:lnTo>
                    <a:pt x="18764" y="621315"/>
                  </a:lnTo>
                  <a:lnTo>
                    <a:pt x="5036" y="600967"/>
                  </a:lnTo>
                  <a:lnTo>
                    <a:pt x="0" y="576072"/>
                  </a:lnTo>
                  <a:lnTo>
                    <a:pt x="0" y="64008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28645" y="2502408"/>
            <a:ext cx="2177415" cy="5511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848360" marR="5080" indent="-836294">
              <a:lnSpc>
                <a:spcPts val="1980"/>
              </a:lnSpc>
              <a:spcBef>
                <a:spcPts val="315"/>
              </a:spcBef>
            </a:pPr>
            <a:r>
              <a:rPr sz="1800" dirty="0">
                <a:latin typeface="Carlito"/>
                <a:cs typeface="Carlito"/>
              </a:rPr>
              <a:t>Encoding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decoding </a:t>
            </a:r>
            <a:r>
              <a:rPr sz="1800" spc="-20" dirty="0">
                <a:latin typeface="Carlito"/>
                <a:cs typeface="Carlito"/>
              </a:rPr>
              <a:t>JSON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78685" y="2318892"/>
            <a:ext cx="2885440" cy="1612265"/>
            <a:chOff x="2178685" y="2318892"/>
            <a:chExt cx="2885440" cy="1612265"/>
          </a:xfrm>
        </p:grpSpPr>
        <p:sp>
          <p:nvSpPr>
            <p:cNvPr id="10" name="object 10"/>
            <p:cNvSpPr/>
            <p:nvPr/>
          </p:nvSpPr>
          <p:spPr>
            <a:xfrm>
              <a:off x="2185035" y="2325242"/>
              <a:ext cx="191135" cy="1280160"/>
            </a:xfrm>
            <a:custGeom>
              <a:avLst/>
              <a:gdLst/>
              <a:ahLst/>
              <a:cxnLst/>
              <a:rect l="l" t="t" r="r" b="b"/>
              <a:pathLst>
                <a:path w="191135" h="1280160">
                  <a:moveTo>
                    <a:pt x="0" y="0"/>
                  </a:moveTo>
                  <a:lnTo>
                    <a:pt x="0" y="1279652"/>
                  </a:lnTo>
                  <a:lnTo>
                    <a:pt x="190626" y="1279652"/>
                  </a:lnTo>
                </a:path>
              </a:pathLst>
            </a:custGeom>
            <a:ln w="127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76297" y="3285362"/>
              <a:ext cx="2681605" cy="639445"/>
            </a:xfrm>
            <a:custGeom>
              <a:avLst/>
              <a:gdLst/>
              <a:ahLst/>
              <a:cxnLst/>
              <a:rect l="l" t="t" r="r" b="b"/>
              <a:pathLst>
                <a:path w="2681604" h="639445">
                  <a:moveTo>
                    <a:pt x="0" y="63881"/>
                  </a:moveTo>
                  <a:lnTo>
                    <a:pt x="5016" y="39004"/>
                  </a:lnTo>
                  <a:lnTo>
                    <a:pt x="18700" y="18700"/>
                  </a:lnTo>
                  <a:lnTo>
                    <a:pt x="39004" y="5016"/>
                  </a:lnTo>
                  <a:lnTo>
                    <a:pt x="63880" y="0"/>
                  </a:lnTo>
                  <a:lnTo>
                    <a:pt x="2617597" y="0"/>
                  </a:lnTo>
                  <a:lnTo>
                    <a:pt x="2642473" y="5016"/>
                  </a:lnTo>
                  <a:lnTo>
                    <a:pt x="2662777" y="18700"/>
                  </a:lnTo>
                  <a:lnTo>
                    <a:pt x="2676461" y="39004"/>
                  </a:lnTo>
                  <a:lnTo>
                    <a:pt x="2681478" y="63881"/>
                  </a:lnTo>
                  <a:lnTo>
                    <a:pt x="2681478" y="575437"/>
                  </a:lnTo>
                  <a:lnTo>
                    <a:pt x="2676461" y="600313"/>
                  </a:lnTo>
                  <a:lnTo>
                    <a:pt x="2662777" y="620617"/>
                  </a:lnTo>
                  <a:lnTo>
                    <a:pt x="2642473" y="634301"/>
                  </a:lnTo>
                  <a:lnTo>
                    <a:pt x="2617597" y="639318"/>
                  </a:lnTo>
                  <a:lnTo>
                    <a:pt x="63880" y="639318"/>
                  </a:lnTo>
                  <a:lnTo>
                    <a:pt x="39004" y="634301"/>
                  </a:lnTo>
                  <a:lnTo>
                    <a:pt x="18700" y="620617"/>
                  </a:lnTo>
                  <a:lnTo>
                    <a:pt x="5016" y="600313"/>
                  </a:lnTo>
                  <a:lnTo>
                    <a:pt x="0" y="575437"/>
                  </a:lnTo>
                  <a:lnTo>
                    <a:pt x="0" y="6388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66594" y="3302253"/>
            <a:ext cx="2501265" cy="5511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36195">
              <a:lnSpc>
                <a:spcPts val="1980"/>
              </a:lnSpc>
              <a:spcBef>
                <a:spcPts val="315"/>
              </a:spcBef>
            </a:pPr>
            <a:r>
              <a:rPr sz="1800" dirty="0">
                <a:latin typeface="Carlito"/>
                <a:cs typeface="Carlito"/>
              </a:rPr>
              <a:t>Parsing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JSON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Dart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code </a:t>
            </a:r>
            <a:r>
              <a:rPr sz="1800" dirty="0">
                <a:latin typeface="Carlito"/>
                <a:cs typeface="Carlito"/>
              </a:rPr>
              <a:t>using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factory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constructor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178685" y="2318892"/>
            <a:ext cx="2942590" cy="3982720"/>
            <a:chOff x="2178685" y="2318892"/>
            <a:chExt cx="2942590" cy="3982720"/>
          </a:xfrm>
        </p:grpSpPr>
        <p:sp>
          <p:nvSpPr>
            <p:cNvPr id="14" name="object 14"/>
            <p:cNvSpPr/>
            <p:nvPr/>
          </p:nvSpPr>
          <p:spPr>
            <a:xfrm>
              <a:off x="2185035" y="2325242"/>
              <a:ext cx="191135" cy="2079625"/>
            </a:xfrm>
            <a:custGeom>
              <a:avLst/>
              <a:gdLst/>
              <a:ahLst/>
              <a:cxnLst/>
              <a:rect l="l" t="t" r="r" b="b"/>
              <a:pathLst>
                <a:path w="191135" h="2079625">
                  <a:moveTo>
                    <a:pt x="0" y="0"/>
                  </a:moveTo>
                  <a:lnTo>
                    <a:pt x="0" y="2079371"/>
                  </a:lnTo>
                  <a:lnTo>
                    <a:pt x="190626" y="2079371"/>
                  </a:lnTo>
                </a:path>
              </a:pathLst>
            </a:custGeom>
            <a:ln w="127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76297" y="4084700"/>
              <a:ext cx="2681605" cy="640080"/>
            </a:xfrm>
            <a:custGeom>
              <a:avLst/>
              <a:gdLst/>
              <a:ahLst/>
              <a:cxnLst/>
              <a:rect l="l" t="t" r="r" b="b"/>
              <a:pathLst>
                <a:path w="2681604" h="640079">
                  <a:moveTo>
                    <a:pt x="0" y="64007"/>
                  </a:moveTo>
                  <a:lnTo>
                    <a:pt x="5036" y="39112"/>
                  </a:lnTo>
                  <a:lnTo>
                    <a:pt x="18764" y="18764"/>
                  </a:lnTo>
                  <a:lnTo>
                    <a:pt x="39112" y="5036"/>
                  </a:lnTo>
                  <a:lnTo>
                    <a:pt x="64007" y="0"/>
                  </a:lnTo>
                  <a:lnTo>
                    <a:pt x="2617469" y="0"/>
                  </a:lnTo>
                  <a:lnTo>
                    <a:pt x="2642365" y="5036"/>
                  </a:lnTo>
                  <a:lnTo>
                    <a:pt x="2662713" y="18764"/>
                  </a:lnTo>
                  <a:lnTo>
                    <a:pt x="2676441" y="39112"/>
                  </a:lnTo>
                  <a:lnTo>
                    <a:pt x="2681478" y="64007"/>
                  </a:lnTo>
                  <a:lnTo>
                    <a:pt x="2681478" y="576072"/>
                  </a:lnTo>
                  <a:lnTo>
                    <a:pt x="2676441" y="600967"/>
                  </a:lnTo>
                  <a:lnTo>
                    <a:pt x="2662713" y="621315"/>
                  </a:lnTo>
                  <a:lnTo>
                    <a:pt x="2642365" y="635043"/>
                  </a:lnTo>
                  <a:lnTo>
                    <a:pt x="2617469" y="640080"/>
                  </a:lnTo>
                  <a:lnTo>
                    <a:pt x="64007" y="640080"/>
                  </a:lnTo>
                  <a:lnTo>
                    <a:pt x="39112" y="635043"/>
                  </a:lnTo>
                  <a:lnTo>
                    <a:pt x="18764" y="621315"/>
                  </a:lnTo>
                  <a:lnTo>
                    <a:pt x="5036" y="600967"/>
                  </a:lnTo>
                  <a:lnTo>
                    <a:pt x="0" y="576072"/>
                  </a:lnTo>
                  <a:lnTo>
                    <a:pt x="0" y="64007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85035" y="2325242"/>
              <a:ext cx="191135" cy="2879725"/>
            </a:xfrm>
            <a:custGeom>
              <a:avLst/>
              <a:gdLst/>
              <a:ahLst/>
              <a:cxnLst/>
              <a:rect l="l" t="t" r="r" b="b"/>
              <a:pathLst>
                <a:path w="191135" h="2879725">
                  <a:moveTo>
                    <a:pt x="0" y="0"/>
                  </a:moveTo>
                  <a:lnTo>
                    <a:pt x="0" y="2879217"/>
                  </a:lnTo>
                  <a:lnTo>
                    <a:pt x="190626" y="2879217"/>
                  </a:lnTo>
                </a:path>
              </a:pathLst>
            </a:custGeom>
            <a:ln w="127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76297" y="4884800"/>
              <a:ext cx="2681605" cy="639445"/>
            </a:xfrm>
            <a:custGeom>
              <a:avLst/>
              <a:gdLst/>
              <a:ahLst/>
              <a:cxnLst/>
              <a:rect l="l" t="t" r="r" b="b"/>
              <a:pathLst>
                <a:path w="2681604" h="639445">
                  <a:moveTo>
                    <a:pt x="0" y="63881"/>
                  </a:moveTo>
                  <a:lnTo>
                    <a:pt x="5016" y="39004"/>
                  </a:lnTo>
                  <a:lnTo>
                    <a:pt x="18700" y="18700"/>
                  </a:lnTo>
                  <a:lnTo>
                    <a:pt x="39004" y="5016"/>
                  </a:lnTo>
                  <a:lnTo>
                    <a:pt x="63880" y="0"/>
                  </a:lnTo>
                  <a:lnTo>
                    <a:pt x="2617597" y="0"/>
                  </a:lnTo>
                  <a:lnTo>
                    <a:pt x="2642473" y="5016"/>
                  </a:lnTo>
                  <a:lnTo>
                    <a:pt x="2662777" y="18700"/>
                  </a:lnTo>
                  <a:lnTo>
                    <a:pt x="2676461" y="39004"/>
                  </a:lnTo>
                  <a:lnTo>
                    <a:pt x="2681478" y="63881"/>
                  </a:lnTo>
                  <a:lnTo>
                    <a:pt x="2681478" y="575437"/>
                  </a:lnTo>
                  <a:lnTo>
                    <a:pt x="2676461" y="600313"/>
                  </a:lnTo>
                  <a:lnTo>
                    <a:pt x="2662777" y="620617"/>
                  </a:lnTo>
                  <a:lnTo>
                    <a:pt x="2642473" y="634301"/>
                  </a:lnTo>
                  <a:lnTo>
                    <a:pt x="2617597" y="639318"/>
                  </a:lnTo>
                  <a:lnTo>
                    <a:pt x="63880" y="639318"/>
                  </a:lnTo>
                  <a:lnTo>
                    <a:pt x="39004" y="634301"/>
                  </a:lnTo>
                  <a:lnTo>
                    <a:pt x="18700" y="620617"/>
                  </a:lnTo>
                  <a:lnTo>
                    <a:pt x="5016" y="600313"/>
                  </a:lnTo>
                  <a:lnTo>
                    <a:pt x="0" y="575437"/>
                  </a:lnTo>
                  <a:lnTo>
                    <a:pt x="0" y="6388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85035" y="2325242"/>
              <a:ext cx="212725" cy="3650615"/>
            </a:xfrm>
            <a:custGeom>
              <a:avLst/>
              <a:gdLst/>
              <a:ahLst/>
              <a:cxnLst/>
              <a:rect l="l" t="t" r="r" b="b"/>
              <a:pathLst>
                <a:path w="212725" h="3650615">
                  <a:moveTo>
                    <a:pt x="0" y="0"/>
                  </a:moveTo>
                  <a:lnTo>
                    <a:pt x="0" y="3650157"/>
                  </a:lnTo>
                  <a:lnTo>
                    <a:pt x="212597" y="3650157"/>
                  </a:lnTo>
                </a:path>
              </a:pathLst>
            </a:custGeom>
            <a:ln w="127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97633" y="5655945"/>
              <a:ext cx="2717800" cy="639445"/>
            </a:xfrm>
            <a:custGeom>
              <a:avLst/>
              <a:gdLst/>
              <a:ahLst/>
              <a:cxnLst/>
              <a:rect l="l" t="t" r="r" b="b"/>
              <a:pathLst>
                <a:path w="2717800" h="639445">
                  <a:moveTo>
                    <a:pt x="0" y="63931"/>
                  </a:moveTo>
                  <a:lnTo>
                    <a:pt x="5016" y="39047"/>
                  </a:lnTo>
                  <a:lnTo>
                    <a:pt x="18700" y="18726"/>
                  </a:lnTo>
                  <a:lnTo>
                    <a:pt x="39004" y="5024"/>
                  </a:lnTo>
                  <a:lnTo>
                    <a:pt x="63881" y="0"/>
                  </a:lnTo>
                  <a:lnTo>
                    <a:pt x="2653411" y="0"/>
                  </a:lnTo>
                  <a:lnTo>
                    <a:pt x="2678287" y="5024"/>
                  </a:lnTo>
                  <a:lnTo>
                    <a:pt x="2698591" y="18726"/>
                  </a:lnTo>
                  <a:lnTo>
                    <a:pt x="2712275" y="39047"/>
                  </a:lnTo>
                  <a:lnTo>
                    <a:pt x="2717292" y="63931"/>
                  </a:lnTo>
                  <a:lnTo>
                    <a:pt x="2717292" y="575386"/>
                  </a:lnTo>
                  <a:lnTo>
                    <a:pt x="2712275" y="600270"/>
                  </a:lnTo>
                  <a:lnTo>
                    <a:pt x="2698591" y="620591"/>
                  </a:lnTo>
                  <a:lnTo>
                    <a:pt x="2678287" y="634293"/>
                  </a:lnTo>
                  <a:lnTo>
                    <a:pt x="2653411" y="639317"/>
                  </a:lnTo>
                  <a:lnTo>
                    <a:pt x="63881" y="639317"/>
                  </a:lnTo>
                  <a:lnTo>
                    <a:pt x="39004" y="634293"/>
                  </a:lnTo>
                  <a:lnTo>
                    <a:pt x="18700" y="620591"/>
                  </a:lnTo>
                  <a:lnTo>
                    <a:pt x="5016" y="600270"/>
                  </a:lnTo>
                  <a:lnTo>
                    <a:pt x="0" y="575386"/>
                  </a:lnTo>
                  <a:lnTo>
                    <a:pt x="0" y="6393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579877" y="4227576"/>
            <a:ext cx="2353310" cy="1996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Serializing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back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JSON</a:t>
            </a:r>
            <a:endParaRPr sz="1800">
              <a:latin typeface="Carlito"/>
              <a:cs typeface="Carlito"/>
            </a:endParaRPr>
          </a:p>
          <a:p>
            <a:pPr marL="12700" marR="5080" indent="426084">
              <a:lnSpc>
                <a:spcPct val="235300"/>
              </a:lnSpc>
              <a:spcBef>
                <a:spcPts val="1215"/>
              </a:spcBef>
            </a:pPr>
            <a:r>
              <a:rPr sz="1800" dirty="0">
                <a:latin typeface="Carlito"/>
                <a:cs typeface="Carlito"/>
              </a:rPr>
              <a:t>Data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validation </a:t>
            </a:r>
            <a:r>
              <a:rPr sz="1800" dirty="0">
                <a:latin typeface="Carlito"/>
                <a:cs typeface="Carlito"/>
              </a:rPr>
              <a:t>Defining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type-</a:t>
            </a:r>
            <a:r>
              <a:rPr sz="1800" dirty="0">
                <a:latin typeface="Carlito"/>
                <a:cs typeface="Carlito"/>
              </a:rPr>
              <a:t>safe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model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ts val="1980"/>
              </a:lnSpc>
            </a:pPr>
            <a:r>
              <a:rPr sz="1800" spc="-10" dirty="0">
                <a:latin typeface="Carlito"/>
                <a:cs typeface="Carlito"/>
              </a:rPr>
              <a:t>class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69710" y="1672208"/>
            <a:ext cx="2090420" cy="640080"/>
          </a:xfrm>
          <a:custGeom>
            <a:avLst/>
            <a:gdLst/>
            <a:ahLst/>
            <a:cxnLst/>
            <a:rect l="l" t="t" r="r" b="b"/>
            <a:pathLst>
              <a:path w="2090420" h="640080">
                <a:moveTo>
                  <a:pt x="2026158" y="0"/>
                </a:moveTo>
                <a:lnTo>
                  <a:pt x="64008" y="0"/>
                </a:lnTo>
                <a:lnTo>
                  <a:pt x="39112" y="5036"/>
                </a:lnTo>
                <a:lnTo>
                  <a:pt x="18764" y="18764"/>
                </a:lnTo>
                <a:lnTo>
                  <a:pt x="5036" y="39112"/>
                </a:lnTo>
                <a:lnTo>
                  <a:pt x="0" y="64007"/>
                </a:lnTo>
                <a:lnTo>
                  <a:pt x="0" y="576071"/>
                </a:lnTo>
                <a:lnTo>
                  <a:pt x="5036" y="600967"/>
                </a:lnTo>
                <a:lnTo>
                  <a:pt x="18764" y="621315"/>
                </a:lnTo>
                <a:lnTo>
                  <a:pt x="39112" y="635043"/>
                </a:lnTo>
                <a:lnTo>
                  <a:pt x="64008" y="640079"/>
                </a:lnTo>
                <a:lnTo>
                  <a:pt x="2026158" y="640079"/>
                </a:lnTo>
                <a:lnTo>
                  <a:pt x="2051053" y="635043"/>
                </a:lnTo>
                <a:lnTo>
                  <a:pt x="2071401" y="621315"/>
                </a:lnTo>
                <a:lnTo>
                  <a:pt x="2085129" y="600967"/>
                </a:lnTo>
                <a:lnTo>
                  <a:pt x="2090165" y="576071"/>
                </a:lnTo>
                <a:lnTo>
                  <a:pt x="2090165" y="64007"/>
                </a:lnTo>
                <a:lnTo>
                  <a:pt x="2085129" y="39112"/>
                </a:lnTo>
                <a:lnTo>
                  <a:pt x="2071401" y="18764"/>
                </a:lnTo>
                <a:lnTo>
                  <a:pt x="2051053" y="5036"/>
                </a:lnTo>
                <a:lnTo>
                  <a:pt x="202615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36132" y="1705355"/>
            <a:ext cx="1957070" cy="52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955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Automate</a:t>
            </a:r>
            <a:r>
              <a:rPr sz="17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7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process</a:t>
            </a:r>
            <a:endParaRPr sz="1700">
              <a:latin typeface="Carlito"/>
              <a:cs typeface="Carlito"/>
            </a:endParaRPr>
          </a:p>
          <a:p>
            <a:pPr algn="ctr">
              <a:lnSpc>
                <a:spcPts val="1955"/>
              </a:lnSpc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code</a:t>
            </a: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generation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272148" y="2305939"/>
            <a:ext cx="2989580" cy="812800"/>
            <a:chOff x="6272148" y="2305939"/>
            <a:chExt cx="2989580" cy="812800"/>
          </a:xfrm>
        </p:grpSpPr>
        <p:sp>
          <p:nvSpPr>
            <p:cNvPr id="24" name="object 24"/>
            <p:cNvSpPr/>
            <p:nvPr/>
          </p:nvSpPr>
          <p:spPr>
            <a:xfrm>
              <a:off x="6278498" y="2312289"/>
              <a:ext cx="209550" cy="480059"/>
            </a:xfrm>
            <a:custGeom>
              <a:avLst/>
              <a:gdLst/>
              <a:ahLst/>
              <a:cxnLst/>
              <a:rect l="l" t="t" r="r" b="b"/>
              <a:pathLst>
                <a:path w="209550" h="480060">
                  <a:moveTo>
                    <a:pt x="0" y="0"/>
                  </a:moveTo>
                  <a:lnTo>
                    <a:pt x="0" y="479806"/>
                  </a:lnTo>
                  <a:lnTo>
                    <a:pt x="209041" y="479806"/>
                  </a:lnTo>
                </a:path>
              </a:pathLst>
            </a:custGeom>
            <a:ln w="127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87286" y="2472309"/>
              <a:ext cx="2767965" cy="640080"/>
            </a:xfrm>
            <a:custGeom>
              <a:avLst/>
              <a:gdLst/>
              <a:ahLst/>
              <a:cxnLst/>
              <a:rect l="l" t="t" r="r" b="b"/>
              <a:pathLst>
                <a:path w="2767965" h="640080">
                  <a:moveTo>
                    <a:pt x="0" y="64007"/>
                  </a:moveTo>
                  <a:lnTo>
                    <a:pt x="5036" y="39112"/>
                  </a:lnTo>
                  <a:lnTo>
                    <a:pt x="18764" y="18764"/>
                  </a:lnTo>
                  <a:lnTo>
                    <a:pt x="39112" y="5036"/>
                  </a:lnTo>
                  <a:lnTo>
                    <a:pt x="64008" y="0"/>
                  </a:lnTo>
                  <a:lnTo>
                    <a:pt x="2703576" y="0"/>
                  </a:lnTo>
                  <a:lnTo>
                    <a:pt x="2728471" y="5036"/>
                  </a:lnTo>
                  <a:lnTo>
                    <a:pt x="2748819" y="18764"/>
                  </a:lnTo>
                  <a:lnTo>
                    <a:pt x="2762547" y="39112"/>
                  </a:lnTo>
                  <a:lnTo>
                    <a:pt x="2767584" y="64007"/>
                  </a:lnTo>
                  <a:lnTo>
                    <a:pt x="2767584" y="576071"/>
                  </a:lnTo>
                  <a:lnTo>
                    <a:pt x="2762547" y="600967"/>
                  </a:lnTo>
                  <a:lnTo>
                    <a:pt x="2748819" y="621315"/>
                  </a:lnTo>
                  <a:lnTo>
                    <a:pt x="2728471" y="635043"/>
                  </a:lnTo>
                  <a:lnTo>
                    <a:pt x="2703576" y="640079"/>
                  </a:lnTo>
                  <a:lnTo>
                    <a:pt x="64008" y="640079"/>
                  </a:lnTo>
                  <a:lnTo>
                    <a:pt x="39112" y="635043"/>
                  </a:lnTo>
                  <a:lnTo>
                    <a:pt x="18764" y="621315"/>
                  </a:lnTo>
                  <a:lnTo>
                    <a:pt x="5036" y="600967"/>
                  </a:lnTo>
                  <a:lnTo>
                    <a:pt x="0" y="576071"/>
                  </a:lnTo>
                  <a:lnTo>
                    <a:pt x="0" y="64007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692645" y="2601721"/>
            <a:ext cx="2357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json_serializable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272148" y="2305939"/>
            <a:ext cx="2989580" cy="1612265"/>
            <a:chOff x="6272148" y="2305939"/>
            <a:chExt cx="2989580" cy="1612265"/>
          </a:xfrm>
        </p:grpSpPr>
        <p:sp>
          <p:nvSpPr>
            <p:cNvPr id="28" name="object 28"/>
            <p:cNvSpPr/>
            <p:nvPr/>
          </p:nvSpPr>
          <p:spPr>
            <a:xfrm>
              <a:off x="6278498" y="2312289"/>
              <a:ext cx="209550" cy="1280160"/>
            </a:xfrm>
            <a:custGeom>
              <a:avLst/>
              <a:gdLst/>
              <a:ahLst/>
              <a:cxnLst/>
              <a:rect l="l" t="t" r="r" b="b"/>
              <a:pathLst>
                <a:path w="209550" h="1280160">
                  <a:moveTo>
                    <a:pt x="0" y="0"/>
                  </a:moveTo>
                  <a:lnTo>
                    <a:pt x="0" y="1279652"/>
                  </a:lnTo>
                  <a:lnTo>
                    <a:pt x="209041" y="1279652"/>
                  </a:lnTo>
                </a:path>
              </a:pathLst>
            </a:custGeom>
            <a:ln w="127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87286" y="3272409"/>
              <a:ext cx="2767965" cy="639445"/>
            </a:xfrm>
            <a:custGeom>
              <a:avLst/>
              <a:gdLst/>
              <a:ahLst/>
              <a:cxnLst/>
              <a:rect l="l" t="t" r="r" b="b"/>
              <a:pathLst>
                <a:path w="2767965" h="639445">
                  <a:moveTo>
                    <a:pt x="0" y="63880"/>
                  </a:moveTo>
                  <a:lnTo>
                    <a:pt x="5016" y="39004"/>
                  </a:lnTo>
                  <a:lnTo>
                    <a:pt x="18700" y="18700"/>
                  </a:lnTo>
                  <a:lnTo>
                    <a:pt x="39004" y="5016"/>
                  </a:lnTo>
                  <a:lnTo>
                    <a:pt x="63881" y="0"/>
                  </a:lnTo>
                  <a:lnTo>
                    <a:pt x="2703703" y="0"/>
                  </a:lnTo>
                  <a:lnTo>
                    <a:pt x="2728579" y="5016"/>
                  </a:lnTo>
                  <a:lnTo>
                    <a:pt x="2748883" y="18700"/>
                  </a:lnTo>
                  <a:lnTo>
                    <a:pt x="2762567" y="39004"/>
                  </a:lnTo>
                  <a:lnTo>
                    <a:pt x="2767584" y="63880"/>
                  </a:lnTo>
                  <a:lnTo>
                    <a:pt x="2767584" y="575436"/>
                  </a:lnTo>
                  <a:lnTo>
                    <a:pt x="2762567" y="600313"/>
                  </a:lnTo>
                  <a:lnTo>
                    <a:pt x="2748883" y="620617"/>
                  </a:lnTo>
                  <a:lnTo>
                    <a:pt x="2728579" y="634301"/>
                  </a:lnTo>
                  <a:lnTo>
                    <a:pt x="2703703" y="639317"/>
                  </a:lnTo>
                  <a:lnTo>
                    <a:pt x="63881" y="639317"/>
                  </a:lnTo>
                  <a:lnTo>
                    <a:pt x="39004" y="634301"/>
                  </a:lnTo>
                  <a:lnTo>
                    <a:pt x="18700" y="620617"/>
                  </a:lnTo>
                  <a:lnTo>
                    <a:pt x="5016" y="600313"/>
                  </a:lnTo>
                  <a:lnTo>
                    <a:pt x="0" y="575436"/>
                  </a:lnTo>
                  <a:lnTo>
                    <a:pt x="0" y="63880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495031" y="3414776"/>
            <a:ext cx="751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Freezed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Structure</a:t>
            </a:r>
            <a:r>
              <a:rPr spc="-10" dirty="0"/>
              <a:t> </a:t>
            </a:r>
            <a:r>
              <a:rPr dirty="0"/>
              <a:t>of</a:t>
            </a:r>
            <a:r>
              <a:rPr spc="405" dirty="0"/>
              <a:t> </a:t>
            </a:r>
            <a:r>
              <a:rPr dirty="0"/>
              <a:t>JSON</a:t>
            </a:r>
            <a:r>
              <a:rPr spc="-20" dirty="0"/>
              <a:t> </a:t>
            </a:r>
            <a:r>
              <a:rPr spc="-35" dirty="0"/>
              <a:t>Document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46653" y="1681098"/>
            <a:ext cx="8164195" cy="4552950"/>
            <a:chOff x="3446653" y="1681098"/>
            <a:chExt cx="8164195" cy="4552950"/>
          </a:xfrm>
        </p:grpSpPr>
        <p:sp>
          <p:nvSpPr>
            <p:cNvPr id="4" name="object 4"/>
            <p:cNvSpPr/>
            <p:nvPr/>
          </p:nvSpPr>
          <p:spPr>
            <a:xfrm>
              <a:off x="3453003" y="1687448"/>
              <a:ext cx="8151495" cy="4540250"/>
            </a:xfrm>
            <a:custGeom>
              <a:avLst/>
              <a:gdLst/>
              <a:ahLst/>
              <a:cxnLst/>
              <a:rect l="l" t="t" r="r" b="b"/>
              <a:pathLst>
                <a:path w="8151495" h="4540250">
                  <a:moveTo>
                    <a:pt x="7394448" y="0"/>
                  </a:moveTo>
                  <a:lnTo>
                    <a:pt x="756666" y="0"/>
                  </a:lnTo>
                  <a:lnTo>
                    <a:pt x="708820" y="1488"/>
                  </a:lnTo>
                  <a:lnTo>
                    <a:pt x="661764" y="5896"/>
                  </a:lnTo>
                  <a:lnTo>
                    <a:pt x="615586" y="13134"/>
                  </a:lnTo>
                  <a:lnTo>
                    <a:pt x="570376" y="23113"/>
                  </a:lnTo>
                  <a:lnTo>
                    <a:pt x="526222" y="35744"/>
                  </a:lnTo>
                  <a:lnTo>
                    <a:pt x="483212" y="50940"/>
                  </a:lnTo>
                  <a:lnTo>
                    <a:pt x="441436" y="68610"/>
                  </a:lnTo>
                  <a:lnTo>
                    <a:pt x="400982" y="88668"/>
                  </a:lnTo>
                  <a:lnTo>
                    <a:pt x="361938" y="111023"/>
                  </a:lnTo>
                  <a:lnTo>
                    <a:pt x="324394" y="135587"/>
                  </a:lnTo>
                  <a:lnTo>
                    <a:pt x="288439" y="162271"/>
                  </a:lnTo>
                  <a:lnTo>
                    <a:pt x="254160" y="190987"/>
                  </a:lnTo>
                  <a:lnTo>
                    <a:pt x="221646" y="221646"/>
                  </a:lnTo>
                  <a:lnTo>
                    <a:pt x="190987" y="254160"/>
                  </a:lnTo>
                  <a:lnTo>
                    <a:pt x="162271" y="288439"/>
                  </a:lnTo>
                  <a:lnTo>
                    <a:pt x="135587" y="324394"/>
                  </a:lnTo>
                  <a:lnTo>
                    <a:pt x="111023" y="361938"/>
                  </a:lnTo>
                  <a:lnTo>
                    <a:pt x="88668" y="400982"/>
                  </a:lnTo>
                  <a:lnTo>
                    <a:pt x="68610" y="441436"/>
                  </a:lnTo>
                  <a:lnTo>
                    <a:pt x="50940" y="483212"/>
                  </a:lnTo>
                  <a:lnTo>
                    <a:pt x="35744" y="526222"/>
                  </a:lnTo>
                  <a:lnTo>
                    <a:pt x="23113" y="570376"/>
                  </a:lnTo>
                  <a:lnTo>
                    <a:pt x="13134" y="615586"/>
                  </a:lnTo>
                  <a:lnTo>
                    <a:pt x="5896" y="661764"/>
                  </a:lnTo>
                  <a:lnTo>
                    <a:pt x="1488" y="708820"/>
                  </a:lnTo>
                  <a:lnTo>
                    <a:pt x="0" y="756665"/>
                  </a:lnTo>
                  <a:lnTo>
                    <a:pt x="0" y="3783329"/>
                  </a:lnTo>
                  <a:lnTo>
                    <a:pt x="1488" y="3831182"/>
                  </a:lnTo>
                  <a:lnTo>
                    <a:pt x="5896" y="3878244"/>
                  </a:lnTo>
                  <a:lnTo>
                    <a:pt x="13134" y="3924426"/>
                  </a:lnTo>
                  <a:lnTo>
                    <a:pt x="23113" y="3969640"/>
                  </a:lnTo>
                  <a:lnTo>
                    <a:pt x="35744" y="4013797"/>
                  </a:lnTo>
                  <a:lnTo>
                    <a:pt x="50940" y="4056809"/>
                  </a:lnTo>
                  <a:lnTo>
                    <a:pt x="68610" y="4098586"/>
                  </a:lnTo>
                  <a:lnTo>
                    <a:pt x="88668" y="4139041"/>
                  </a:lnTo>
                  <a:lnTo>
                    <a:pt x="111023" y="4178085"/>
                  </a:lnTo>
                  <a:lnTo>
                    <a:pt x="135587" y="4215628"/>
                  </a:lnTo>
                  <a:lnTo>
                    <a:pt x="162271" y="4251583"/>
                  </a:lnTo>
                  <a:lnTo>
                    <a:pt x="190987" y="4285861"/>
                  </a:lnTo>
                  <a:lnTo>
                    <a:pt x="221646" y="4318373"/>
                  </a:lnTo>
                  <a:lnTo>
                    <a:pt x="254160" y="4349030"/>
                  </a:lnTo>
                  <a:lnTo>
                    <a:pt x="288439" y="4377744"/>
                  </a:lnTo>
                  <a:lnTo>
                    <a:pt x="324394" y="4404426"/>
                  </a:lnTo>
                  <a:lnTo>
                    <a:pt x="361938" y="4428987"/>
                  </a:lnTo>
                  <a:lnTo>
                    <a:pt x="400982" y="4451340"/>
                  </a:lnTo>
                  <a:lnTo>
                    <a:pt x="441436" y="4471395"/>
                  </a:lnTo>
                  <a:lnTo>
                    <a:pt x="483212" y="4489063"/>
                  </a:lnTo>
                  <a:lnTo>
                    <a:pt x="526222" y="4504256"/>
                  </a:lnTo>
                  <a:lnTo>
                    <a:pt x="570376" y="4516886"/>
                  </a:lnTo>
                  <a:lnTo>
                    <a:pt x="615586" y="4526864"/>
                  </a:lnTo>
                  <a:lnTo>
                    <a:pt x="661764" y="4534100"/>
                  </a:lnTo>
                  <a:lnTo>
                    <a:pt x="708820" y="4538507"/>
                  </a:lnTo>
                  <a:lnTo>
                    <a:pt x="756666" y="4539996"/>
                  </a:lnTo>
                  <a:lnTo>
                    <a:pt x="7394448" y="4539996"/>
                  </a:lnTo>
                  <a:lnTo>
                    <a:pt x="7442293" y="4538507"/>
                  </a:lnTo>
                  <a:lnTo>
                    <a:pt x="7489349" y="4534100"/>
                  </a:lnTo>
                  <a:lnTo>
                    <a:pt x="7535527" y="4526864"/>
                  </a:lnTo>
                  <a:lnTo>
                    <a:pt x="7580737" y="4516886"/>
                  </a:lnTo>
                  <a:lnTo>
                    <a:pt x="7624891" y="4504256"/>
                  </a:lnTo>
                  <a:lnTo>
                    <a:pt x="7667901" y="4489063"/>
                  </a:lnTo>
                  <a:lnTo>
                    <a:pt x="7709677" y="4471395"/>
                  </a:lnTo>
                  <a:lnTo>
                    <a:pt x="7750131" y="4451340"/>
                  </a:lnTo>
                  <a:lnTo>
                    <a:pt x="7789175" y="4428987"/>
                  </a:lnTo>
                  <a:lnTo>
                    <a:pt x="7826719" y="4404426"/>
                  </a:lnTo>
                  <a:lnTo>
                    <a:pt x="7862674" y="4377744"/>
                  </a:lnTo>
                  <a:lnTo>
                    <a:pt x="7896953" y="4349030"/>
                  </a:lnTo>
                  <a:lnTo>
                    <a:pt x="7929467" y="4318373"/>
                  </a:lnTo>
                  <a:lnTo>
                    <a:pt x="7960126" y="4285861"/>
                  </a:lnTo>
                  <a:lnTo>
                    <a:pt x="7988842" y="4251583"/>
                  </a:lnTo>
                  <a:lnTo>
                    <a:pt x="8015526" y="4215628"/>
                  </a:lnTo>
                  <a:lnTo>
                    <a:pt x="8040090" y="4178085"/>
                  </a:lnTo>
                  <a:lnTo>
                    <a:pt x="8062445" y="4139041"/>
                  </a:lnTo>
                  <a:lnTo>
                    <a:pt x="8082503" y="4098586"/>
                  </a:lnTo>
                  <a:lnTo>
                    <a:pt x="8100173" y="4056809"/>
                  </a:lnTo>
                  <a:lnTo>
                    <a:pt x="8115369" y="4013797"/>
                  </a:lnTo>
                  <a:lnTo>
                    <a:pt x="8128000" y="3969640"/>
                  </a:lnTo>
                  <a:lnTo>
                    <a:pt x="8137979" y="3924426"/>
                  </a:lnTo>
                  <a:lnTo>
                    <a:pt x="8145217" y="3878244"/>
                  </a:lnTo>
                  <a:lnTo>
                    <a:pt x="8149625" y="3831182"/>
                  </a:lnTo>
                  <a:lnTo>
                    <a:pt x="8151114" y="3783329"/>
                  </a:lnTo>
                  <a:lnTo>
                    <a:pt x="8151114" y="756665"/>
                  </a:lnTo>
                  <a:lnTo>
                    <a:pt x="8149625" y="708820"/>
                  </a:lnTo>
                  <a:lnTo>
                    <a:pt x="8145217" y="661764"/>
                  </a:lnTo>
                  <a:lnTo>
                    <a:pt x="8137979" y="615586"/>
                  </a:lnTo>
                  <a:lnTo>
                    <a:pt x="8128000" y="570376"/>
                  </a:lnTo>
                  <a:lnTo>
                    <a:pt x="8115369" y="526222"/>
                  </a:lnTo>
                  <a:lnTo>
                    <a:pt x="8100173" y="483212"/>
                  </a:lnTo>
                  <a:lnTo>
                    <a:pt x="8082503" y="441436"/>
                  </a:lnTo>
                  <a:lnTo>
                    <a:pt x="8062445" y="400982"/>
                  </a:lnTo>
                  <a:lnTo>
                    <a:pt x="8040090" y="361938"/>
                  </a:lnTo>
                  <a:lnTo>
                    <a:pt x="8015526" y="324394"/>
                  </a:lnTo>
                  <a:lnTo>
                    <a:pt x="7988842" y="288439"/>
                  </a:lnTo>
                  <a:lnTo>
                    <a:pt x="7960126" y="254160"/>
                  </a:lnTo>
                  <a:lnTo>
                    <a:pt x="7929467" y="221646"/>
                  </a:lnTo>
                  <a:lnTo>
                    <a:pt x="7896953" y="190987"/>
                  </a:lnTo>
                  <a:lnTo>
                    <a:pt x="7862674" y="162271"/>
                  </a:lnTo>
                  <a:lnTo>
                    <a:pt x="7826719" y="135587"/>
                  </a:lnTo>
                  <a:lnTo>
                    <a:pt x="7789175" y="111023"/>
                  </a:lnTo>
                  <a:lnTo>
                    <a:pt x="7750131" y="88668"/>
                  </a:lnTo>
                  <a:lnTo>
                    <a:pt x="7709677" y="68610"/>
                  </a:lnTo>
                  <a:lnTo>
                    <a:pt x="7667901" y="50940"/>
                  </a:lnTo>
                  <a:lnTo>
                    <a:pt x="7624891" y="35744"/>
                  </a:lnTo>
                  <a:lnTo>
                    <a:pt x="7580737" y="23113"/>
                  </a:lnTo>
                  <a:lnTo>
                    <a:pt x="7535527" y="13134"/>
                  </a:lnTo>
                  <a:lnTo>
                    <a:pt x="7489349" y="5896"/>
                  </a:lnTo>
                  <a:lnTo>
                    <a:pt x="7442293" y="1488"/>
                  </a:lnTo>
                  <a:lnTo>
                    <a:pt x="7394448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53003" y="1687448"/>
              <a:ext cx="8151495" cy="4540250"/>
            </a:xfrm>
            <a:custGeom>
              <a:avLst/>
              <a:gdLst/>
              <a:ahLst/>
              <a:cxnLst/>
              <a:rect l="l" t="t" r="r" b="b"/>
              <a:pathLst>
                <a:path w="8151495" h="4540250">
                  <a:moveTo>
                    <a:pt x="0" y="756665"/>
                  </a:moveTo>
                  <a:lnTo>
                    <a:pt x="1488" y="708820"/>
                  </a:lnTo>
                  <a:lnTo>
                    <a:pt x="5896" y="661764"/>
                  </a:lnTo>
                  <a:lnTo>
                    <a:pt x="13134" y="615586"/>
                  </a:lnTo>
                  <a:lnTo>
                    <a:pt x="23113" y="570376"/>
                  </a:lnTo>
                  <a:lnTo>
                    <a:pt x="35744" y="526222"/>
                  </a:lnTo>
                  <a:lnTo>
                    <a:pt x="50940" y="483212"/>
                  </a:lnTo>
                  <a:lnTo>
                    <a:pt x="68610" y="441436"/>
                  </a:lnTo>
                  <a:lnTo>
                    <a:pt x="88668" y="400982"/>
                  </a:lnTo>
                  <a:lnTo>
                    <a:pt x="111023" y="361938"/>
                  </a:lnTo>
                  <a:lnTo>
                    <a:pt x="135587" y="324394"/>
                  </a:lnTo>
                  <a:lnTo>
                    <a:pt x="162271" y="288439"/>
                  </a:lnTo>
                  <a:lnTo>
                    <a:pt x="190987" y="254160"/>
                  </a:lnTo>
                  <a:lnTo>
                    <a:pt x="221646" y="221646"/>
                  </a:lnTo>
                  <a:lnTo>
                    <a:pt x="254160" y="190987"/>
                  </a:lnTo>
                  <a:lnTo>
                    <a:pt x="288439" y="162271"/>
                  </a:lnTo>
                  <a:lnTo>
                    <a:pt x="324394" y="135587"/>
                  </a:lnTo>
                  <a:lnTo>
                    <a:pt x="361938" y="111023"/>
                  </a:lnTo>
                  <a:lnTo>
                    <a:pt x="400982" y="88668"/>
                  </a:lnTo>
                  <a:lnTo>
                    <a:pt x="441436" y="68610"/>
                  </a:lnTo>
                  <a:lnTo>
                    <a:pt x="483212" y="50940"/>
                  </a:lnTo>
                  <a:lnTo>
                    <a:pt x="526222" y="35744"/>
                  </a:lnTo>
                  <a:lnTo>
                    <a:pt x="570376" y="23113"/>
                  </a:lnTo>
                  <a:lnTo>
                    <a:pt x="615586" y="13134"/>
                  </a:lnTo>
                  <a:lnTo>
                    <a:pt x="661764" y="5896"/>
                  </a:lnTo>
                  <a:lnTo>
                    <a:pt x="708820" y="1488"/>
                  </a:lnTo>
                  <a:lnTo>
                    <a:pt x="756666" y="0"/>
                  </a:lnTo>
                  <a:lnTo>
                    <a:pt x="7394448" y="0"/>
                  </a:lnTo>
                  <a:lnTo>
                    <a:pt x="7442293" y="1488"/>
                  </a:lnTo>
                  <a:lnTo>
                    <a:pt x="7489349" y="5896"/>
                  </a:lnTo>
                  <a:lnTo>
                    <a:pt x="7535527" y="13134"/>
                  </a:lnTo>
                  <a:lnTo>
                    <a:pt x="7580737" y="23113"/>
                  </a:lnTo>
                  <a:lnTo>
                    <a:pt x="7624891" y="35744"/>
                  </a:lnTo>
                  <a:lnTo>
                    <a:pt x="7667901" y="50940"/>
                  </a:lnTo>
                  <a:lnTo>
                    <a:pt x="7709677" y="68610"/>
                  </a:lnTo>
                  <a:lnTo>
                    <a:pt x="7750131" y="88668"/>
                  </a:lnTo>
                  <a:lnTo>
                    <a:pt x="7789175" y="111023"/>
                  </a:lnTo>
                  <a:lnTo>
                    <a:pt x="7826719" y="135587"/>
                  </a:lnTo>
                  <a:lnTo>
                    <a:pt x="7862674" y="162271"/>
                  </a:lnTo>
                  <a:lnTo>
                    <a:pt x="7896953" y="190987"/>
                  </a:lnTo>
                  <a:lnTo>
                    <a:pt x="7929467" y="221646"/>
                  </a:lnTo>
                  <a:lnTo>
                    <a:pt x="7960126" y="254160"/>
                  </a:lnTo>
                  <a:lnTo>
                    <a:pt x="7988842" y="288439"/>
                  </a:lnTo>
                  <a:lnTo>
                    <a:pt x="8015526" y="324394"/>
                  </a:lnTo>
                  <a:lnTo>
                    <a:pt x="8040090" y="361938"/>
                  </a:lnTo>
                  <a:lnTo>
                    <a:pt x="8062445" y="400982"/>
                  </a:lnTo>
                  <a:lnTo>
                    <a:pt x="8082503" y="441436"/>
                  </a:lnTo>
                  <a:lnTo>
                    <a:pt x="8100173" y="483212"/>
                  </a:lnTo>
                  <a:lnTo>
                    <a:pt x="8115369" y="526222"/>
                  </a:lnTo>
                  <a:lnTo>
                    <a:pt x="8128000" y="570376"/>
                  </a:lnTo>
                  <a:lnTo>
                    <a:pt x="8137979" y="615586"/>
                  </a:lnTo>
                  <a:lnTo>
                    <a:pt x="8145217" y="661764"/>
                  </a:lnTo>
                  <a:lnTo>
                    <a:pt x="8149625" y="708820"/>
                  </a:lnTo>
                  <a:lnTo>
                    <a:pt x="8151114" y="756665"/>
                  </a:lnTo>
                  <a:lnTo>
                    <a:pt x="8151114" y="3783329"/>
                  </a:lnTo>
                  <a:lnTo>
                    <a:pt x="8149625" y="3831182"/>
                  </a:lnTo>
                  <a:lnTo>
                    <a:pt x="8145217" y="3878244"/>
                  </a:lnTo>
                  <a:lnTo>
                    <a:pt x="8137979" y="3924426"/>
                  </a:lnTo>
                  <a:lnTo>
                    <a:pt x="8128000" y="3969640"/>
                  </a:lnTo>
                  <a:lnTo>
                    <a:pt x="8115369" y="4013797"/>
                  </a:lnTo>
                  <a:lnTo>
                    <a:pt x="8100173" y="4056809"/>
                  </a:lnTo>
                  <a:lnTo>
                    <a:pt x="8082503" y="4098586"/>
                  </a:lnTo>
                  <a:lnTo>
                    <a:pt x="8062445" y="4139041"/>
                  </a:lnTo>
                  <a:lnTo>
                    <a:pt x="8040090" y="4178085"/>
                  </a:lnTo>
                  <a:lnTo>
                    <a:pt x="8015526" y="4215628"/>
                  </a:lnTo>
                  <a:lnTo>
                    <a:pt x="7988842" y="4251583"/>
                  </a:lnTo>
                  <a:lnTo>
                    <a:pt x="7960126" y="4285861"/>
                  </a:lnTo>
                  <a:lnTo>
                    <a:pt x="7929467" y="4318373"/>
                  </a:lnTo>
                  <a:lnTo>
                    <a:pt x="7896953" y="4349030"/>
                  </a:lnTo>
                  <a:lnTo>
                    <a:pt x="7862674" y="4377744"/>
                  </a:lnTo>
                  <a:lnTo>
                    <a:pt x="7826719" y="4404426"/>
                  </a:lnTo>
                  <a:lnTo>
                    <a:pt x="7789175" y="4428987"/>
                  </a:lnTo>
                  <a:lnTo>
                    <a:pt x="7750131" y="4451340"/>
                  </a:lnTo>
                  <a:lnTo>
                    <a:pt x="7709677" y="4471395"/>
                  </a:lnTo>
                  <a:lnTo>
                    <a:pt x="7667901" y="4489063"/>
                  </a:lnTo>
                  <a:lnTo>
                    <a:pt x="7624891" y="4504256"/>
                  </a:lnTo>
                  <a:lnTo>
                    <a:pt x="7580737" y="4516886"/>
                  </a:lnTo>
                  <a:lnTo>
                    <a:pt x="7535527" y="4526864"/>
                  </a:lnTo>
                  <a:lnTo>
                    <a:pt x="7489349" y="4534100"/>
                  </a:lnTo>
                  <a:lnTo>
                    <a:pt x="7442293" y="4538507"/>
                  </a:lnTo>
                  <a:lnTo>
                    <a:pt x="7394448" y="4539996"/>
                  </a:lnTo>
                  <a:lnTo>
                    <a:pt x="756666" y="4539996"/>
                  </a:lnTo>
                  <a:lnTo>
                    <a:pt x="708820" y="4538507"/>
                  </a:lnTo>
                  <a:lnTo>
                    <a:pt x="661764" y="4534100"/>
                  </a:lnTo>
                  <a:lnTo>
                    <a:pt x="615586" y="4526864"/>
                  </a:lnTo>
                  <a:lnTo>
                    <a:pt x="570376" y="4516886"/>
                  </a:lnTo>
                  <a:lnTo>
                    <a:pt x="526222" y="4504256"/>
                  </a:lnTo>
                  <a:lnTo>
                    <a:pt x="483212" y="4489063"/>
                  </a:lnTo>
                  <a:lnTo>
                    <a:pt x="441436" y="4471395"/>
                  </a:lnTo>
                  <a:lnTo>
                    <a:pt x="400982" y="4451340"/>
                  </a:lnTo>
                  <a:lnTo>
                    <a:pt x="361938" y="4428987"/>
                  </a:lnTo>
                  <a:lnTo>
                    <a:pt x="324394" y="4404426"/>
                  </a:lnTo>
                  <a:lnTo>
                    <a:pt x="288439" y="4377744"/>
                  </a:lnTo>
                  <a:lnTo>
                    <a:pt x="254160" y="4349030"/>
                  </a:lnTo>
                  <a:lnTo>
                    <a:pt x="221646" y="4318373"/>
                  </a:lnTo>
                  <a:lnTo>
                    <a:pt x="190987" y="4285861"/>
                  </a:lnTo>
                  <a:lnTo>
                    <a:pt x="162271" y="4251583"/>
                  </a:lnTo>
                  <a:lnTo>
                    <a:pt x="135587" y="4215628"/>
                  </a:lnTo>
                  <a:lnTo>
                    <a:pt x="111023" y="4178085"/>
                  </a:lnTo>
                  <a:lnTo>
                    <a:pt x="88668" y="4139041"/>
                  </a:lnTo>
                  <a:lnTo>
                    <a:pt x="68610" y="4098586"/>
                  </a:lnTo>
                  <a:lnTo>
                    <a:pt x="50940" y="4056809"/>
                  </a:lnTo>
                  <a:lnTo>
                    <a:pt x="35744" y="4013797"/>
                  </a:lnTo>
                  <a:lnTo>
                    <a:pt x="23113" y="3969640"/>
                  </a:lnTo>
                  <a:lnTo>
                    <a:pt x="13134" y="3924426"/>
                  </a:lnTo>
                  <a:lnTo>
                    <a:pt x="5896" y="3878244"/>
                  </a:lnTo>
                  <a:lnTo>
                    <a:pt x="1488" y="3831182"/>
                  </a:lnTo>
                  <a:lnTo>
                    <a:pt x="0" y="3783329"/>
                  </a:lnTo>
                  <a:lnTo>
                    <a:pt x="0" y="756665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753358" y="1872741"/>
            <a:ext cx="4944110" cy="4131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1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Code</a:t>
            </a:r>
            <a:r>
              <a:rPr sz="1800" b="1" spc="-5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Snippet</a:t>
            </a:r>
            <a:r>
              <a:rPr sz="1800" b="1" spc="-50" dirty="0">
                <a:latin typeface="Carlito"/>
                <a:cs typeface="Carlito"/>
              </a:rPr>
              <a:t> </a:t>
            </a:r>
            <a:r>
              <a:rPr sz="1800" b="1" spc="-25" dirty="0">
                <a:latin typeface="Carlito"/>
                <a:cs typeface="Carlito"/>
              </a:rPr>
              <a:t>1</a:t>
            </a:r>
            <a:r>
              <a:rPr sz="1800" spc="-25" dirty="0"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2110"/>
              </a:lnSpc>
            </a:pPr>
            <a:r>
              <a:rPr sz="1800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00" marR="1917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"productName":</a:t>
            </a:r>
            <a:r>
              <a:rPr sz="1800" spc="-1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"Suit", </a:t>
            </a:r>
            <a:r>
              <a:rPr sz="1800" dirty="0">
                <a:latin typeface="Courier New"/>
                <a:cs typeface="Courier New"/>
              </a:rPr>
              <a:t>"brand":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"Armani", </a:t>
            </a:r>
            <a:r>
              <a:rPr sz="1800" dirty="0">
                <a:latin typeface="Courier New"/>
                <a:cs typeface="Courier New"/>
              </a:rPr>
              <a:t>"reviews":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[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"rating":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4.5,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"review":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"Superb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brand!"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latin typeface="Courier New"/>
                <a:cs typeface="Courier New"/>
              </a:rPr>
              <a:t>},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"rating":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5.0,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"review":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"Amazing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fabric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and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look!"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1451" y="1767077"/>
            <a:ext cx="2616200" cy="62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60"/>
              </a:lnSpc>
              <a:spcBef>
                <a:spcPts val="95"/>
              </a:spcBef>
            </a:pPr>
            <a:r>
              <a:rPr sz="2000" spc="-20" dirty="0">
                <a:latin typeface="Carlito"/>
                <a:cs typeface="Carlito"/>
              </a:rPr>
              <a:t>File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60"/>
              </a:lnSpc>
            </a:pPr>
            <a:r>
              <a:rPr sz="2000" spc="-10" dirty="0">
                <a:latin typeface="Courier New"/>
                <a:cs typeface="Courier New"/>
              </a:rPr>
              <a:t>product_data.json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160" dirty="0"/>
              <a:t> </a:t>
            </a:r>
            <a:r>
              <a:rPr spc="-10" dirty="0"/>
              <a:t>Types</a:t>
            </a:r>
            <a:r>
              <a:rPr spc="-155" dirty="0"/>
              <a:t> </a:t>
            </a:r>
            <a:r>
              <a:rPr dirty="0"/>
              <a:t>in</a:t>
            </a:r>
            <a:r>
              <a:rPr spc="-165" dirty="0"/>
              <a:t> </a:t>
            </a:r>
            <a:r>
              <a:rPr spc="-20" dirty="0"/>
              <a:t>JSON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99413" y="1822450"/>
          <a:ext cx="9692640" cy="4002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46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6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8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Data</a:t>
                      </a:r>
                      <a:r>
                        <a:rPr sz="2400" b="1" spc="-10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Types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spc="-10" dirty="0">
                          <a:latin typeface="Carlito"/>
                          <a:cs typeface="Carlito"/>
                        </a:rPr>
                        <a:t>Surrounded</a:t>
                      </a:r>
                      <a:r>
                        <a:rPr sz="24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by</a:t>
                      </a:r>
                      <a:r>
                        <a:rPr sz="24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quotation</a:t>
                      </a:r>
                      <a:r>
                        <a:rPr sz="2400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marks</a:t>
                      </a:r>
                      <a:r>
                        <a:rPr sz="2400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("</a:t>
                      </a:r>
                      <a:r>
                        <a:rPr sz="2400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spc="-25" dirty="0">
                          <a:latin typeface="Carlito"/>
                          <a:cs typeface="Carlito"/>
                        </a:rPr>
                        <a:t>")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Number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Integer</a:t>
                      </a:r>
                      <a:r>
                        <a:rPr sz="2400" spc="-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or</a:t>
                      </a:r>
                      <a:r>
                        <a:rPr sz="2400" spc="-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any</a:t>
                      </a:r>
                      <a:r>
                        <a:rPr sz="2400" spc="-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numeric</a:t>
                      </a:r>
                      <a:r>
                        <a:rPr sz="2400" spc="-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data</a:t>
                      </a:r>
                      <a:r>
                        <a:rPr sz="2400" spc="-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spc="-20" dirty="0">
                          <a:latin typeface="Carlito"/>
                          <a:cs typeface="Carlito"/>
                        </a:rPr>
                        <a:t>type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Double</a:t>
                      </a:r>
                      <a:r>
                        <a:rPr sz="24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(decimal</a:t>
                      </a:r>
                      <a:r>
                        <a:rPr sz="24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spc="-10" dirty="0">
                          <a:latin typeface="Carlito"/>
                          <a:cs typeface="Carlito"/>
                        </a:rPr>
                        <a:t>number)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Array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JSON</a:t>
                      </a:r>
                      <a:r>
                        <a:rPr sz="24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spc="-20" dirty="0">
                          <a:latin typeface="Carlito"/>
                          <a:cs typeface="Carlito"/>
                        </a:rPr>
                        <a:t>array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Object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JSON</a:t>
                      </a:r>
                      <a:r>
                        <a:rPr sz="24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object</a:t>
                      </a:r>
                      <a:r>
                        <a:rPr sz="24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(can</a:t>
                      </a:r>
                      <a:r>
                        <a:rPr sz="24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be</a:t>
                      </a:r>
                      <a:r>
                        <a:rPr sz="24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spc="-10" dirty="0">
                          <a:latin typeface="Carlito"/>
                          <a:cs typeface="Carlito"/>
                        </a:rPr>
                        <a:t>nested)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Boolean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spc="-20" dirty="0">
                          <a:latin typeface="Carlito"/>
                          <a:cs typeface="Carlito"/>
                        </a:rPr>
                        <a:t>True</a:t>
                      </a:r>
                      <a:r>
                        <a:rPr sz="24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or</a:t>
                      </a:r>
                      <a:r>
                        <a:rPr sz="2400" spc="-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spc="-10" dirty="0">
                          <a:latin typeface="Carlito"/>
                          <a:cs typeface="Carlito"/>
                        </a:rPr>
                        <a:t>false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Empty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20" dirty="0">
                          <a:latin typeface="Carlito"/>
                          <a:cs typeface="Carlito"/>
                        </a:rPr>
                        <a:t>Null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599694"/>
            <a:ext cx="1052487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Encoding</a:t>
            </a:r>
            <a:r>
              <a:rPr lang="en-US" spc="-60" dirty="0"/>
              <a:t> &amp; Decoding</a:t>
            </a:r>
            <a:r>
              <a:rPr spc="-65" dirty="0"/>
              <a:t> </a:t>
            </a:r>
            <a:r>
              <a:rPr dirty="0"/>
              <a:t>of</a:t>
            </a:r>
            <a:r>
              <a:rPr spc="315" dirty="0"/>
              <a:t> </a:t>
            </a:r>
            <a:r>
              <a:rPr dirty="0"/>
              <a:t>JSON</a:t>
            </a:r>
            <a:r>
              <a:rPr spc="-80" dirty="0"/>
              <a:t> </a:t>
            </a:r>
            <a:r>
              <a:rPr dirty="0"/>
              <a:t>in</a:t>
            </a:r>
            <a:r>
              <a:rPr spc="-80" dirty="0"/>
              <a:t> </a:t>
            </a:r>
            <a:r>
              <a:rPr spc="-20" dirty="0"/>
              <a:t>Dart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220" dirty="0"/>
              <a:t>©</a:t>
            </a:r>
            <a:r>
              <a:rPr spc="10" dirty="0"/>
              <a:t> </a:t>
            </a:r>
            <a:r>
              <a:rPr dirty="0"/>
              <a:t>Aptech</a:t>
            </a:r>
            <a:r>
              <a:rPr spc="-60" dirty="0"/>
              <a:t> </a:t>
            </a:r>
            <a:r>
              <a:rPr spc="-10" dirty="0"/>
              <a:t>Limited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Dart</a:t>
            </a:r>
            <a:r>
              <a:rPr spc="-20" dirty="0"/>
              <a:t> </a:t>
            </a:r>
            <a:r>
              <a:rPr dirty="0"/>
              <a:t>Programming</a:t>
            </a:r>
            <a:r>
              <a:rPr dirty="0">
                <a:latin typeface="Tahoma"/>
                <a:cs typeface="Tahoma"/>
              </a:rPr>
              <a:t>/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Session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8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/</a:t>
            </a:r>
            <a:r>
              <a:rPr spc="-20" dirty="0">
                <a:latin typeface="Tahoma"/>
                <a:cs typeface="Tahoma"/>
              </a:rPr>
              <a:t> </a:t>
            </a:r>
            <a:fld id="{81D60167-4931-47E6-BA6A-407CBD079E47}" type="slidenum">
              <a:rPr dirty="0">
                <a:latin typeface="Tahoma"/>
                <a:cs typeface="Tahoma"/>
              </a:rPr>
              <a:t>7</a:t>
            </a:fld>
            <a:r>
              <a:rPr spc="-35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of</a:t>
            </a:r>
            <a:r>
              <a:rPr spc="-25" dirty="0">
                <a:latin typeface="Tahoma"/>
                <a:cs typeface="Tahoma"/>
              </a:rPr>
              <a:t> 13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E625C1-640B-4DED-8E8F-F6872E671DA1}"/>
              </a:ext>
            </a:extLst>
          </p:cNvPr>
          <p:cNvSpPr/>
          <p:nvPr/>
        </p:nvSpPr>
        <p:spPr>
          <a:xfrm>
            <a:off x="786880" y="1289626"/>
            <a:ext cx="107193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 To send JSON data over the network, it first needs to be </a:t>
            </a:r>
            <a:r>
              <a:rPr lang="en-US" b="1" dirty="0"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Encoded or Serialized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 </a:t>
            </a:r>
            <a:r>
              <a:rPr lang="en-US" b="1" dirty="0"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is the process of turning a data structure into a string.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 The opposite process is called </a:t>
            </a:r>
            <a:r>
              <a:rPr lang="en-US" b="1" dirty="0">
                <a:solidFill>
                  <a:srgbClr val="008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Decoding or Deserialization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CFE977-FB05-4443-8A67-302842150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87035"/>
            <a:ext cx="8889237" cy="38882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F16B54D-E58E-44C6-9C58-C7FAD43F2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139" y="2570937"/>
            <a:ext cx="5992061" cy="1771897"/>
          </a:xfrm>
          <a:prstGeom prst="rect">
            <a:avLst/>
          </a:prstGeom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3D50300-D6E4-40F3-BE4B-4B31B48A0E00}"/>
              </a:ext>
            </a:extLst>
          </p:cNvPr>
          <p:cNvCxnSpPr/>
          <p:nvPr/>
        </p:nvCxnSpPr>
        <p:spPr>
          <a:xfrm flipV="1">
            <a:off x="2438400" y="3456885"/>
            <a:ext cx="3657600" cy="885949"/>
          </a:xfrm>
          <a:prstGeom prst="bentConnector3">
            <a:avLst>
              <a:gd name="adj1" fmla="val 7284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1900A69-2804-4122-B51C-BF19754A54FA}"/>
              </a:ext>
            </a:extLst>
          </p:cNvPr>
          <p:cNvCxnSpPr>
            <a:cxnSpLocks/>
          </p:cNvCxnSpPr>
          <p:nvPr/>
        </p:nvCxnSpPr>
        <p:spPr>
          <a:xfrm flipV="1">
            <a:off x="5791200" y="4065225"/>
            <a:ext cx="4510945" cy="1268775"/>
          </a:xfrm>
          <a:prstGeom prst="bentConnector3">
            <a:avLst>
              <a:gd name="adj1" fmla="val 113565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8DC0-CA4B-4BB0-8964-49669A3A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39" y="599694"/>
            <a:ext cx="9291320" cy="492443"/>
          </a:xfrm>
        </p:spPr>
        <p:txBody>
          <a:bodyPr/>
          <a:lstStyle/>
          <a:p>
            <a:r>
              <a:rPr lang="en-US" sz="3200" spc="-110" dirty="0"/>
              <a:t>Parsing</a:t>
            </a:r>
            <a:r>
              <a:rPr lang="en-US" sz="3200" spc="-60" dirty="0"/>
              <a:t> </a:t>
            </a:r>
            <a:r>
              <a:rPr lang="en-US" sz="3200" dirty="0"/>
              <a:t>JSON</a:t>
            </a:r>
            <a:r>
              <a:rPr lang="en-US" sz="3200" spc="-65" dirty="0"/>
              <a:t> </a:t>
            </a:r>
            <a:r>
              <a:rPr lang="en-US" sz="3200" dirty="0"/>
              <a:t>to</a:t>
            </a:r>
            <a:r>
              <a:rPr lang="en-US" sz="3200" spc="-65" dirty="0"/>
              <a:t> </a:t>
            </a:r>
            <a:r>
              <a:rPr lang="en-US" sz="3200" dirty="0"/>
              <a:t>Model</a:t>
            </a:r>
            <a:r>
              <a:rPr lang="en-US" sz="3200" spc="-70" dirty="0"/>
              <a:t> </a:t>
            </a:r>
            <a:r>
              <a:rPr lang="en-US" sz="3200" spc="-10" dirty="0"/>
              <a:t>Class &amp;</a:t>
            </a:r>
            <a:r>
              <a:rPr lang="en-US" sz="3200" spc="-25" dirty="0"/>
              <a:t> Factory</a:t>
            </a:r>
            <a:r>
              <a:rPr lang="en-US" sz="3200" spc="-145" dirty="0"/>
              <a:t> </a:t>
            </a:r>
            <a:r>
              <a:rPr lang="en-US" sz="3200" spc="-85" dirty="0"/>
              <a:t>Constructor</a:t>
            </a:r>
            <a:r>
              <a:rPr lang="en-US" sz="3200" spc="-135" dirty="0"/>
              <a:t> </a:t>
            </a:r>
            <a:endParaRPr lang="en-US" sz="3200" dirty="0"/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12A9A634-1B32-48B6-B31A-E11968BF3FB7}"/>
              </a:ext>
            </a:extLst>
          </p:cNvPr>
          <p:cNvGrpSpPr/>
          <p:nvPr/>
        </p:nvGrpSpPr>
        <p:grpSpPr>
          <a:xfrm>
            <a:off x="1967484" y="1600200"/>
            <a:ext cx="7637144" cy="4331448"/>
            <a:chOff x="2642742" y="1253108"/>
            <a:chExt cx="4816475" cy="2704465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D447F386-9CA9-4503-B241-61B9F8D28123}"/>
                </a:ext>
              </a:extLst>
            </p:cNvPr>
            <p:cNvSpPr/>
            <p:nvPr/>
          </p:nvSpPr>
          <p:spPr>
            <a:xfrm>
              <a:off x="3497960" y="1253108"/>
              <a:ext cx="2704465" cy="2704465"/>
            </a:xfrm>
            <a:custGeom>
              <a:avLst/>
              <a:gdLst/>
              <a:ahLst/>
              <a:cxnLst/>
              <a:rect l="l" t="t" r="r" b="b"/>
              <a:pathLst>
                <a:path w="2704465" h="2704465">
                  <a:moveTo>
                    <a:pt x="1352168" y="0"/>
                  </a:moveTo>
                  <a:lnTo>
                    <a:pt x="0" y="2704338"/>
                  </a:lnTo>
                  <a:lnTo>
                    <a:pt x="2704338" y="2704338"/>
                  </a:lnTo>
                  <a:lnTo>
                    <a:pt x="1352168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A06639AF-7F84-4669-805E-7B8B20C5179D}"/>
                </a:ext>
              </a:extLst>
            </p:cNvPr>
            <p:cNvSpPr/>
            <p:nvPr/>
          </p:nvSpPr>
          <p:spPr>
            <a:xfrm>
              <a:off x="2649092" y="1471040"/>
              <a:ext cx="4803775" cy="902969"/>
            </a:xfrm>
            <a:custGeom>
              <a:avLst/>
              <a:gdLst/>
              <a:ahLst/>
              <a:cxnLst/>
              <a:rect l="l" t="t" r="r" b="b"/>
              <a:pathLst>
                <a:path w="4803775" h="902969">
                  <a:moveTo>
                    <a:pt x="4653153" y="0"/>
                  </a:moveTo>
                  <a:lnTo>
                    <a:pt x="150494" y="0"/>
                  </a:lnTo>
                  <a:lnTo>
                    <a:pt x="102949" y="7677"/>
                  </a:lnTo>
                  <a:lnTo>
                    <a:pt x="61639" y="29053"/>
                  </a:lnTo>
                  <a:lnTo>
                    <a:pt x="29053" y="61639"/>
                  </a:lnTo>
                  <a:lnTo>
                    <a:pt x="7677" y="102949"/>
                  </a:lnTo>
                  <a:lnTo>
                    <a:pt x="0" y="150495"/>
                  </a:lnTo>
                  <a:lnTo>
                    <a:pt x="0" y="752475"/>
                  </a:lnTo>
                  <a:lnTo>
                    <a:pt x="7677" y="800020"/>
                  </a:lnTo>
                  <a:lnTo>
                    <a:pt x="29053" y="841330"/>
                  </a:lnTo>
                  <a:lnTo>
                    <a:pt x="61639" y="873916"/>
                  </a:lnTo>
                  <a:lnTo>
                    <a:pt x="102949" y="895292"/>
                  </a:lnTo>
                  <a:lnTo>
                    <a:pt x="150494" y="902970"/>
                  </a:lnTo>
                  <a:lnTo>
                    <a:pt x="4653153" y="902970"/>
                  </a:lnTo>
                  <a:lnTo>
                    <a:pt x="4700698" y="895292"/>
                  </a:lnTo>
                  <a:lnTo>
                    <a:pt x="4742008" y="873916"/>
                  </a:lnTo>
                  <a:lnTo>
                    <a:pt x="4774594" y="841330"/>
                  </a:lnTo>
                  <a:lnTo>
                    <a:pt x="4795970" y="800020"/>
                  </a:lnTo>
                  <a:lnTo>
                    <a:pt x="4803648" y="752475"/>
                  </a:lnTo>
                  <a:lnTo>
                    <a:pt x="4803648" y="150495"/>
                  </a:lnTo>
                  <a:lnTo>
                    <a:pt x="4795970" y="102949"/>
                  </a:lnTo>
                  <a:lnTo>
                    <a:pt x="4774594" y="61639"/>
                  </a:lnTo>
                  <a:lnTo>
                    <a:pt x="4742008" y="29053"/>
                  </a:lnTo>
                  <a:lnTo>
                    <a:pt x="4700698" y="7677"/>
                  </a:lnTo>
                  <a:lnTo>
                    <a:pt x="465315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589E62C7-B48A-4FE8-BA4B-E86AB1A51DF2}"/>
                </a:ext>
              </a:extLst>
            </p:cNvPr>
            <p:cNvSpPr/>
            <p:nvPr/>
          </p:nvSpPr>
          <p:spPr>
            <a:xfrm>
              <a:off x="2649092" y="1471040"/>
              <a:ext cx="4803775" cy="902969"/>
            </a:xfrm>
            <a:custGeom>
              <a:avLst/>
              <a:gdLst/>
              <a:ahLst/>
              <a:cxnLst/>
              <a:rect l="l" t="t" r="r" b="b"/>
              <a:pathLst>
                <a:path w="4803775" h="902969">
                  <a:moveTo>
                    <a:pt x="0" y="150495"/>
                  </a:moveTo>
                  <a:lnTo>
                    <a:pt x="7677" y="102949"/>
                  </a:lnTo>
                  <a:lnTo>
                    <a:pt x="29053" y="61639"/>
                  </a:lnTo>
                  <a:lnTo>
                    <a:pt x="61639" y="29053"/>
                  </a:lnTo>
                  <a:lnTo>
                    <a:pt x="102949" y="7677"/>
                  </a:lnTo>
                  <a:lnTo>
                    <a:pt x="150494" y="0"/>
                  </a:lnTo>
                  <a:lnTo>
                    <a:pt x="4653153" y="0"/>
                  </a:lnTo>
                  <a:lnTo>
                    <a:pt x="4700698" y="7677"/>
                  </a:lnTo>
                  <a:lnTo>
                    <a:pt x="4742008" y="29053"/>
                  </a:lnTo>
                  <a:lnTo>
                    <a:pt x="4774594" y="61639"/>
                  </a:lnTo>
                  <a:lnTo>
                    <a:pt x="4795970" y="102949"/>
                  </a:lnTo>
                  <a:lnTo>
                    <a:pt x="4803648" y="150495"/>
                  </a:lnTo>
                  <a:lnTo>
                    <a:pt x="4803648" y="752475"/>
                  </a:lnTo>
                  <a:lnTo>
                    <a:pt x="4795970" y="800020"/>
                  </a:lnTo>
                  <a:lnTo>
                    <a:pt x="4774594" y="841330"/>
                  </a:lnTo>
                  <a:lnTo>
                    <a:pt x="4742008" y="873916"/>
                  </a:lnTo>
                  <a:lnTo>
                    <a:pt x="4700698" y="895292"/>
                  </a:lnTo>
                  <a:lnTo>
                    <a:pt x="4653153" y="902970"/>
                  </a:lnTo>
                  <a:lnTo>
                    <a:pt x="150494" y="902970"/>
                  </a:lnTo>
                  <a:lnTo>
                    <a:pt x="102949" y="895292"/>
                  </a:lnTo>
                  <a:lnTo>
                    <a:pt x="61639" y="873916"/>
                  </a:lnTo>
                  <a:lnTo>
                    <a:pt x="29053" y="841330"/>
                  </a:lnTo>
                  <a:lnTo>
                    <a:pt x="7677" y="800020"/>
                  </a:lnTo>
                  <a:lnTo>
                    <a:pt x="0" y="752475"/>
                  </a:lnTo>
                  <a:lnTo>
                    <a:pt x="0" y="150495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7">
            <a:extLst>
              <a:ext uri="{FF2B5EF4-FFF2-40B4-BE49-F238E27FC236}">
                <a16:creationId xmlns:a16="http://schemas.microsoft.com/office/drawing/2014/main" id="{FBDFF664-CAEE-44AB-A667-A5CC79DD196D}"/>
              </a:ext>
            </a:extLst>
          </p:cNvPr>
          <p:cNvSpPr txBox="1"/>
          <p:nvPr/>
        </p:nvSpPr>
        <p:spPr>
          <a:xfrm>
            <a:off x="2188411" y="2341262"/>
            <a:ext cx="5964175" cy="604781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algn="just">
              <a:lnSpc>
                <a:spcPct val="91500"/>
              </a:lnSpc>
              <a:spcBef>
                <a:spcPts val="300"/>
              </a:spcBef>
            </a:pPr>
            <a:r>
              <a:rPr sz="2000" dirty="0">
                <a:latin typeface="Carlito"/>
                <a:cs typeface="Carlito"/>
              </a:rPr>
              <a:t>A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Factory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constructor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will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return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already </a:t>
            </a:r>
            <a:r>
              <a:rPr sz="2000" dirty="0">
                <a:latin typeface="Carlito"/>
                <a:cs typeface="Carlito"/>
              </a:rPr>
              <a:t>created</a:t>
            </a:r>
            <a:r>
              <a:rPr sz="2000" spc="48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object</a:t>
            </a:r>
            <a:r>
              <a:rPr sz="2000" spc="484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instead</a:t>
            </a:r>
            <a:r>
              <a:rPr sz="2000" spc="484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484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creating</a:t>
            </a:r>
            <a:r>
              <a:rPr sz="2000" spc="48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49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new </a:t>
            </a:r>
            <a:r>
              <a:rPr sz="2000" spc="-10" dirty="0">
                <a:latin typeface="Carlito"/>
                <a:cs typeface="Carlito"/>
              </a:rPr>
              <a:t>instance.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9" name="object 8">
            <a:extLst>
              <a:ext uri="{FF2B5EF4-FFF2-40B4-BE49-F238E27FC236}">
                <a16:creationId xmlns:a16="http://schemas.microsoft.com/office/drawing/2014/main" id="{DE6931D4-F5FB-4EE4-97CF-B7E393D3177F}"/>
              </a:ext>
            </a:extLst>
          </p:cNvPr>
          <p:cNvGrpSpPr/>
          <p:nvPr/>
        </p:nvGrpSpPr>
        <p:grpSpPr>
          <a:xfrm>
            <a:off x="2362200" y="3037291"/>
            <a:ext cx="8534400" cy="2057400"/>
            <a:chOff x="2564257" y="2507107"/>
            <a:chExt cx="6565900" cy="1316990"/>
          </a:xfrm>
        </p:grpSpPr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CDBCB397-C89E-48B3-923A-D0D2A1F564D4}"/>
                </a:ext>
              </a:extLst>
            </p:cNvPr>
            <p:cNvSpPr/>
            <p:nvPr/>
          </p:nvSpPr>
          <p:spPr>
            <a:xfrm>
              <a:off x="4320158" y="2513457"/>
              <a:ext cx="4803775" cy="584200"/>
            </a:xfrm>
            <a:custGeom>
              <a:avLst/>
              <a:gdLst/>
              <a:ahLst/>
              <a:cxnLst/>
              <a:rect l="l" t="t" r="r" b="b"/>
              <a:pathLst>
                <a:path w="4803775" h="584200">
                  <a:moveTo>
                    <a:pt x="4706366" y="0"/>
                  </a:moveTo>
                  <a:lnTo>
                    <a:pt x="97281" y="0"/>
                  </a:lnTo>
                  <a:lnTo>
                    <a:pt x="59418" y="7645"/>
                  </a:lnTo>
                  <a:lnTo>
                    <a:pt x="28495" y="28495"/>
                  </a:lnTo>
                  <a:lnTo>
                    <a:pt x="7645" y="59418"/>
                  </a:lnTo>
                  <a:lnTo>
                    <a:pt x="0" y="97281"/>
                  </a:lnTo>
                  <a:lnTo>
                    <a:pt x="0" y="486409"/>
                  </a:lnTo>
                  <a:lnTo>
                    <a:pt x="7645" y="524273"/>
                  </a:lnTo>
                  <a:lnTo>
                    <a:pt x="28495" y="555196"/>
                  </a:lnTo>
                  <a:lnTo>
                    <a:pt x="59418" y="576046"/>
                  </a:lnTo>
                  <a:lnTo>
                    <a:pt x="97281" y="583691"/>
                  </a:lnTo>
                  <a:lnTo>
                    <a:pt x="4706366" y="583691"/>
                  </a:lnTo>
                  <a:lnTo>
                    <a:pt x="4744229" y="576046"/>
                  </a:lnTo>
                  <a:lnTo>
                    <a:pt x="4775152" y="555196"/>
                  </a:lnTo>
                  <a:lnTo>
                    <a:pt x="4796002" y="524273"/>
                  </a:lnTo>
                  <a:lnTo>
                    <a:pt x="4803647" y="486409"/>
                  </a:lnTo>
                  <a:lnTo>
                    <a:pt x="4803647" y="97281"/>
                  </a:lnTo>
                  <a:lnTo>
                    <a:pt x="4796002" y="59418"/>
                  </a:lnTo>
                  <a:lnTo>
                    <a:pt x="4775152" y="28495"/>
                  </a:lnTo>
                  <a:lnTo>
                    <a:pt x="4744229" y="7645"/>
                  </a:lnTo>
                  <a:lnTo>
                    <a:pt x="470636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B469BA8A-065B-4BC3-8286-7B5C3FBEEBB7}"/>
                </a:ext>
              </a:extLst>
            </p:cNvPr>
            <p:cNvSpPr/>
            <p:nvPr/>
          </p:nvSpPr>
          <p:spPr>
            <a:xfrm>
              <a:off x="4320158" y="2513457"/>
              <a:ext cx="4803775" cy="584200"/>
            </a:xfrm>
            <a:custGeom>
              <a:avLst/>
              <a:gdLst/>
              <a:ahLst/>
              <a:cxnLst/>
              <a:rect l="l" t="t" r="r" b="b"/>
              <a:pathLst>
                <a:path w="4803775" h="584200">
                  <a:moveTo>
                    <a:pt x="0" y="97281"/>
                  </a:moveTo>
                  <a:lnTo>
                    <a:pt x="7645" y="59418"/>
                  </a:lnTo>
                  <a:lnTo>
                    <a:pt x="28495" y="28495"/>
                  </a:lnTo>
                  <a:lnTo>
                    <a:pt x="59418" y="7645"/>
                  </a:lnTo>
                  <a:lnTo>
                    <a:pt x="97281" y="0"/>
                  </a:lnTo>
                  <a:lnTo>
                    <a:pt x="4706366" y="0"/>
                  </a:lnTo>
                  <a:lnTo>
                    <a:pt x="4744229" y="7645"/>
                  </a:lnTo>
                  <a:lnTo>
                    <a:pt x="4775152" y="28495"/>
                  </a:lnTo>
                  <a:lnTo>
                    <a:pt x="4796002" y="59418"/>
                  </a:lnTo>
                  <a:lnTo>
                    <a:pt x="4803647" y="97281"/>
                  </a:lnTo>
                  <a:lnTo>
                    <a:pt x="4803647" y="486409"/>
                  </a:lnTo>
                  <a:lnTo>
                    <a:pt x="4796002" y="524273"/>
                  </a:lnTo>
                  <a:lnTo>
                    <a:pt x="4775152" y="555196"/>
                  </a:lnTo>
                  <a:lnTo>
                    <a:pt x="4744229" y="576046"/>
                  </a:lnTo>
                  <a:lnTo>
                    <a:pt x="4706366" y="583691"/>
                  </a:lnTo>
                  <a:lnTo>
                    <a:pt x="97281" y="583691"/>
                  </a:lnTo>
                  <a:lnTo>
                    <a:pt x="59418" y="576046"/>
                  </a:lnTo>
                  <a:lnTo>
                    <a:pt x="28495" y="555196"/>
                  </a:lnTo>
                  <a:lnTo>
                    <a:pt x="7645" y="524273"/>
                  </a:lnTo>
                  <a:lnTo>
                    <a:pt x="0" y="486409"/>
                  </a:lnTo>
                  <a:lnTo>
                    <a:pt x="0" y="97281"/>
                  </a:lnTo>
                  <a:close/>
                </a:path>
              </a:pathLst>
            </a:custGeom>
            <a:ln w="12700">
              <a:solidFill>
                <a:srgbClr val="AC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C8DEA1CA-B2C4-4973-800D-0DBB29ED89F0}"/>
                </a:ext>
              </a:extLst>
            </p:cNvPr>
            <p:cNvSpPr/>
            <p:nvPr/>
          </p:nvSpPr>
          <p:spPr>
            <a:xfrm>
              <a:off x="2570607" y="3233547"/>
              <a:ext cx="4803775" cy="584200"/>
            </a:xfrm>
            <a:custGeom>
              <a:avLst/>
              <a:gdLst/>
              <a:ahLst/>
              <a:cxnLst/>
              <a:rect l="l" t="t" r="r" b="b"/>
              <a:pathLst>
                <a:path w="4803775" h="584200">
                  <a:moveTo>
                    <a:pt x="4706366" y="0"/>
                  </a:moveTo>
                  <a:lnTo>
                    <a:pt x="97281" y="0"/>
                  </a:lnTo>
                  <a:lnTo>
                    <a:pt x="59418" y="7645"/>
                  </a:lnTo>
                  <a:lnTo>
                    <a:pt x="28495" y="28495"/>
                  </a:lnTo>
                  <a:lnTo>
                    <a:pt x="7645" y="59418"/>
                  </a:lnTo>
                  <a:lnTo>
                    <a:pt x="0" y="97281"/>
                  </a:lnTo>
                  <a:lnTo>
                    <a:pt x="0" y="486409"/>
                  </a:lnTo>
                  <a:lnTo>
                    <a:pt x="7645" y="524273"/>
                  </a:lnTo>
                  <a:lnTo>
                    <a:pt x="28495" y="555196"/>
                  </a:lnTo>
                  <a:lnTo>
                    <a:pt x="59418" y="576046"/>
                  </a:lnTo>
                  <a:lnTo>
                    <a:pt x="97281" y="583691"/>
                  </a:lnTo>
                  <a:lnTo>
                    <a:pt x="4706366" y="583691"/>
                  </a:lnTo>
                  <a:lnTo>
                    <a:pt x="4744229" y="576046"/>
                  </a:lnTo>
                  <a:lnTo>
                    <a:pt x="4775152" y="555196"/>
                  </a:lnTo>
                  <a:lnTo>
                    <a:pt x="4796002" y="524273"/>
                  </a:lnTo>
                  <a:lnTo>
                    <a:pt x="4803648" y="486409"/>
                  </a:lnTo>
                  <a:lnTo>
                    <a:pt x="4803648" y="97281"/>
                  </a:lnTo>
                  <a:lnTo>
                    <a:pt x="4796002" y="59418"/>
                  </a:lnTo>
                  <a:lnTo>
                    <a:pt x="4775152" y="28495"/>
                  </a:lnTo>
                  <a:lnTo>
                    <a:pt x="4744229" y="7645"/>
                  </a:lnTo>
                  <a:lnTo>
                    <a:pt x="470636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915B5B6C-C135-4C1D-AD48-1D7F837EA3A7}"/>
                </a:ext>
              </a:extLst>
            </p:cNvPr>
            <p:cNvSpPr/>
            <p:nvPr/>
          </p:nvSpPr>
          <p:spPr>
            <a:xfrm>
              <a:off x="2570607" y="3233547"/>
              <a:ext cx="4803775" cy="584200"/>
            </a:xfrm>
            <a:custGeom>
              <a:avLst/>
              <a:gdLst/>
              <a:ahLst/>
              <a:cxnLst/>
              <a:rect l="l" t="t" r="r" b="b"/>
              <a:pathLst>
                <a:path w="4803775" h="584200">
                  <a:moveTo>
                    <a:pt x="0" y="97281"/>
                  </a:moveTo>
                  <a:lnTo>
                    <a:pt x="7645" y="59418"/>
                  </a:lnTo>
                  <a:lnTo>
                    <a:pt x="28495" y="28495"/>
                  </a:lnTo>
                  <a:lnTo>
                    <a:pt x="59418" y="7645"/>
                  </a:lnTo>
                  <a:lnTo>
                    <a:pt x="97281" y="0"/>
                  </a:lnTo>
                  <a:lnTo>
                    <a:pt x="4706366" y="0"/>
                  </a:lnTo>
                  <a:lnTo>
                    <a:pt x="4744229" y="7645"/>
                  </a:lnTo>
                  <a:lnTo>
                    <a:pt x="4775152" y="28495"/>
                  </a:lnTo>
                  <a:lnTo>
                    <a:pt x="4796002" y="59418"/>
                  </a:lnTo>
                  <a:lnTo>
                    <a:pt x="4803648" y="97281"/>
                  </a:lnTo>
                  <a:lnTo>
                    <a:pt x="4803648" y="486409"/>
                  </a:lnTo>
                  <a:lnTo>
                    <a:pt x="4796002" y="524273"/>
                  </a:lnTo>
                  <a:lnTo>
                    <a:pt x="4775152" y="555196"/>
                  </a:lnTo>
                  <a:lnTo>
                    <a:pt x="4744229" y="576046"/>
                  </a:lnTo>
                  <a:lnTo>
                    <a:pt x="4706366" y="583691"/>
                  </a:lnTo>
                  <a:lnTo>
                    <a:pt x="97281" y="583691"/>
                  </a:lnTo>
                  <a:lnTo>
                    <a:pt x="59418" y="576046"/>
                  </a:lnTo>
                  <a:lnTo>
                    <a:pt x="28495" y="555196"/>
                  </a:lnTo>
                  <a:lnTo>
                    <a:pt x="7645" y="524273"/>
                  </a:lnTo>
                  <a:lnTo>
                    <a:pt x="0" y="486409"/>
                  </a:lnTo>
                  <a:lnTo>
                    <a:pt x="0" y="97281"/>
                  </a:lnTo>
                  <a:close/>
                </a:path>
              </a:pathLst>
            </a:custGeom>
            <a:ln w="12700">
              <a:solidFill>
                <a:srgbClr val="B43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3">
            <a:extLst>
              <a:ext uri="{FF2B5EF4-FFF2-40B4-BE49-F238E27FC236}">
                <a16:creationId xmlns:a16="http://schemas.microsoft.com/office/drawing/2014/main" id="{CB51280E-33EA-479B-8E62-DC1EE5D27CCF}"/>
              </a:ext>
            </a:extLst>
          </p:cNvPr>
          <p:cNvSpPr txBox="1"/>
          <p:nvPr/>
        </p:nvSpPr>
        <p:spPr>
          <a:xfrm>
            <a:off x="5784215" y="3305368"/>
            <a:ext cx="5561391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rlito"/>
                <a:cs typeface="Carlito"/>
              </a:rPr>
              <a:t>This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improves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memory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performance.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703DEE9A-316A-4839-8A05-3EEF6BE1E800}"/>
              </a:ext>
            </a:extLst>
          </p:cNvPr>
          <p:cNvSpPr txBox="1"/>
          <p:nvPr/>
        </p:nvSpPr>
        <p:spPr>
          <a:xfrm>
            <a:off x="2689305" y="4326652"/>
            <a:ext cx="5463281" cy="67133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algn="ctr">
              <a:lnSpc>
                <a:spcPts val="2200"/>
              </a:lnSpc>
              <a:spcBef>
                <a:spcPts val="335"/>
              </a:spcBef>
              <a:tabLst>
                <a:tab pos="807085" algn="l"/>
              </a:tabLst>
            </a:pPr>
            <a:r>
              <a:rPr sz="2000" spc="-20" dirty="0">
                <a:latin typeface="Carlito"/>
                <a:cs typeface="Carlito"/>
              </a:rPr>
              <a:t>JSON</a:t>
            </a:r>
            <a:r>
              <a:rPr lang="en-US" sz="2000" spc="-2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</a:rPr>
              <a:t>parsing</a:t>
            </a:r>
            <a:r>
              <a:rPr lang="en-US" sz="2000" spc="-20" dirty="0">
                <a:latin typeface="Carlito"/>
              </a:rPr>
              <a:t> is	done	using	Factory</a:t>
            </a:r>
          </a:p>
          <a:p>
            <a:pPr marL="12700" marR="5080" algn="ctr">
              <a:lnSpc>
                <a:spcPts val="2200"/>
              </a:lnSpc>
              <a:spcBef>
                <a:spcPts val="335"/>
              </a:spcBef>
              <a:tabLst>
                <a:tab pos="807085" algn="l"/>
              </a:tabLst>
            </a:pPr>
            <a:r>
              <a:rPr sz="2000" spc="-20" dirty="0">
                <a:latin typeface="Carlito"/>
              </a:rPr>
              <a:t> constructor.</a:t>
            </a:r>
          </a:p>
        </p:txBody>
      </p:sp>
    </p:spTree>
    <p:extLst>
      <p:ext uri="{BB962C8B-B14F-4D97-AF65-F5344CB8AC3E}">
        <p14:creationId xmlns:p14="http://schemas.microsoft.com/office/powerpoint/2010/main" val="179233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840"/>
            <a:ext cx="70891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Parsing</a:t>
            </a:r>
            <a:r>
              <a:rPr spc="-60" dirty="0"/>
              <a:t> </a:t>
            </a:r>
            <a:r>
              <a:rPr dirty="0"/>
              <a:t>JSON</a:t>
            </a:r>
            <a:r>
              <a:rPr spc="-65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dirty="0"/>
              <a:t>Model</a:t>
            </a:r>
            <a:r>
              <a:rPr spc="-70" dirty="0"/>
              <a:t> </a:t>
            </a:r>
            <a:r>
              <a:rPr spc="-10" dirty="0"/>
              <a:t>Class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150773-DEC1-45BA-BAA0-A0FBB1813F79}"/>
              </a:ext>
            </a:extLst>
          </p:cNvPr>
          <p:cNvSpPr/>
          <p:nvPr/>
        </p:nvSpPr>
        <p:spPr>
          <a:xfrm>
            <a:off x="1315524" y="1357489"/>
            <a:ext cx="4286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C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reate a Dart class representing the model: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A9CD625-EABF-42EC-A4A9-DDA34786F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24" y="1726821"/>
            <a:ext cx="4927382" cy="45609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532</Words>
  <Application>Microsoft Office PowerPoint</Application>
  <PresentationFormat>Widescreen</PresentationFormat>
  <Paragraphs>93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Calibri</vt:lpstr>
      <vt:lpstr>Carlito</vt:lpstr>
      <vt:lpstr>Consolas</vt:lpstr>
      <vt:lpstr>Courier New</vt:lpstr>
      <vt:lpstr>Georgia</vt:lpstr>
      <vt:lpstr>Söhne</vt:lpstr>
      <vt:lpstr>Tahoma</vt:lpstr>
      <vt:lpstr>Times New Roman</vt:lpstr>
      <vt:lpstr>Tuffy</vt:lpstr>
      <vt:lpstr>Verdana</vt:lpstr>
      <vt:lpstr>Office Theme</vt:lpstr>
      <vt:lpstr>Session 8 JSON in Dart</vt:lpstr>
      <vt:lpstr>Session Overview</vt:lpstr>
      <vt:lpstr>JSON</vt:lpstr>
      <vt:lpstr>JSON Parsing</vt:lpstr>
      <vt:lpstr>Structure of JSON Document</vt:lpstr>
      <vt:lpstr>Data Types in JSON</vt:lpstr>
      <vt:lpstr>Encoding &amp; Decoding of JSON in Dart</vt:lpstr>
      <vt:lpstr>Parsing JSON to Model Class &amp; Factory Constructor </vt:lpstr>
      <vt:lpstr>Parsing JSON to Model Class</vt:lpstr>
      <vt:lpstr>PowerPoint Presentation</vt:lpstr>
      <vt:lpstr>Serialization with toJson()  The toJson() method is used to convert a model object back to JSON data.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8 JSON in Dart</dc:title>
  <dc:creator>Aptech Limited</dc:creator>
  <cp:lastModifiedBy>Marium</cp:lastModifiedBy>
  <cp:revision>31</cp:revision>
  <dcterms:created xsi:type="dcterms:W3CDTF">2024-02-01T05:31:59Z</dcterms:created>
  <dcterms:modified xsi:type="dcterms:W3CDTF">2024-02-01T07:54:31Z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2024-02-01T00:00:00Z</vt:filetime>
  </property>
  <property fmtid="{D5CDD505-2E9C-101B-9397-08002B2CF9AE}" pid="5" name="Producer">
    <vt:lpwstr>3-Heights(TM) PDF Security Shell 4.8.25.2 (http://www.pdf-tools.com)</vt:lpwstr>
  </property>
</Properties>
</file>