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0" r:id="rId2"/>
    <p:sldId id="271" r:id="rId3"/>
    <p:sldId id="272" r:id="rId4"/>
    <p:sldId id="269" r:id="rId5"/>
    <p:sldId id="273" r:id="rId6"/>
    <p:sldId id="274" r:id="rId7"/>
    <p:sldId id="275" r:id="rId8"/>
    <p:sldId id="276" r:id="rId9"/>
    <p:sldId id="277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71" autoAdjust="0"/>
  </p:normalViewPr>
  <p:slideViewPr>
    <p:cSldViewPr>
      <p:cViewPr varScale="1">
        <p:scale>
          <a:sx n="70" d="100"/>
          <a:sy n="70" d="100"/>
        </p:scale>
        <p:origin x="116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E48BD77-6BE6-4DC9-90A0-12C3ADD87638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78832CA-CC5A-425F-B393-5A5C025602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E48BD77-6BE6-4DC9-90A0-12C3ADD87638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78832CA-CC5A-425F-B393-5A5C025602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E48BD77-6BE6-4DC9-90A0-12C3ADD87638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78832CA-CC5A-425F-B393-5A5C025602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E48BD77-6BE6-4DC9-90A0-12C3ADD87638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78832CA-CC5A-425F-B393-5A5C0256023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E48BD77-6BE6-4DC9-90A0-12C3ADD87638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78832CA-CC5A-425F-B393-5A5C0256023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E48BD77-6BE6-4DC9-90A0-12C3ADD87638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78832CA-CC5A-425F-B393-5A5C0256023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E48BD77-6BE6-4DC9-90A0-12C3ADD87638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78832CA-CC5A-425F-B393-5A5C0256023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E48BD77-6BE6-4DC9-90A0-12C3ADD87638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78832CA-CC5A-425F-B393-5A5C0256023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E48BD77-6BE6-4DC9-90A0-12C3ADD87638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78832CA-CC5A-425F-B393-5A5C025602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6E48BD77-6BE6-4DC9-90A0-12C3ADD87638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78832CA-CC5A-425F-B393-5A5C0256023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E48BD77-6BE6-4DC9-90A0-12C3ADD87638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78832CA-CC5A-425F-B393-5A5C02560234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6E48BD77-6BE6-4DC9-90A0-12C3ADD87638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278832CA-CC5A-425F-B393-5A5C0256023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dirty="0"/>
              <a:t>Currently, there are 3 supported file formats for </a:t>
            </a:r>
            <a:r>
              <a:rPr lang="en-US" dirty="0" smtClean="0"/>
              <a:t>the </a:t>
            </a:r>
            <a:r>
              <a:rPr lang="en-US" dirty="0"/>
              <a:t>&lt;audio&gt; element: MP3, Wav, and </a:t>
            </a:r>
            <a:r>
              <a:rPr lang="en-US" dirty="0" err="1"/>
              <a:t>Ogg</a:t>
            </a:r>
            <a:r>
              <a:rPr lang="en-US" dirty="0" smtClean="0"/>
              <a:t>:</a:t>
            </a:r>
          </a:p>
          <a:p>
            <a:pPr marL="109728" indent="0">
              <a:buNone/>
            </a:pPr>
            <a:endParaRPr lang="en-US" dirty="0"/>
          </a:p>
          <a:p>
            <a:pPr marL="109728" indent="0">
              <a:buNone/>
            </a:pPr>
            <a:endParaRPr lang="en-US" dirty="0" smtClean="0"/>
          </a:p>
          <a:p>
            <a:pPr marL="109728" indent="0">
              <a:buNone/>
            </a:pPr>
            <a:r>
              <a:rPr lang="en-US" dirty="0" smtClean="0"/>
              <a:t>MP3-------------------------</a:t>
            </a:r>
          </a:p>
          <a:p>
            <a:pPr marL="109728" indent="0">
              <a:buNone/>
            </a:pPr>
            <a:r>
              <a:rPr lang="en-US" dirty="0" smtClean="0"/>
              <a:t>Wav-------------------------</a:t>
            </a:r>
          </a:p>
          <a:p>
            <a:pPr marL="109728" indent="0">
              <a:buNone/>
            </a:pPr>
            <a:r>
              <a:rPr lang="en-US" dirty="0" err="1" smtClean="0"/>
              <a:t>Ogg</a:t>
            </a:r>
            <a:r>
              <a:rPr lang="en-US" dirty="0" smtClean="0"/>
              <a:t>-------------------------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b="0" dirty="0">
                <a:effectLst/>
              </a:rPr>
              <a:t>Audio Formats and Browser </a:t>
            </a:r>
            <a:r>
              <a:rPr lang="en-US" sz="4000" b="0" dirty="0" smtClean="0">
                <a:effectLst/>
              </a:rPr>
              <a:t>Support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303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b="0" dirty="0">
                <a:effectLst/>
              </a:rPr>
              <a:t>Audio Formats and Browser </a:t>
            </a:r>
            <a:r>
              <a:rPr lang="en-US" sz="4000" b="0" dirty="0" smtClean="0">
                <a:effectLst/>
              </a:rPr>
              <a:t>Support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5944861"/>
              </p:ext>
            </p:extLst>
          </p:nvPr>
        </p:nvGraphicFramePr>
        <p:xfrm>
          <a:off x="457200" y="1481138"/>
          <a:ext cx="8305800" cy="36014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/>
                <a:gridCol w="3886200"/>
                <a:gridCol w="1219200"/>
                <a:gridCol w="1066800"/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smtClean="0">
                          <a:solidFill>
                            <a:srgbClr val="FFFFFF"/>
                          </a:solidFill>
                          <a:effectLst/>
                          <a:latin typeface="verdana"/>
                        </a:rPr>
                        <a:t>Browser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verdana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FFFFFF"/>
                          </a:solidFill>
                          <a:effectLst/>
                          <a:latin typeface="verdana"/>
                        </a:rPr>
                        <a:t>MP3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FFFFFF"/>
                          </a:solidFill>
                          <a:effectLst/>
                          <a:latin typeface="verdana"/>
                        </a:rPr>
                        <a:t>Wav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err="1">
                          <a:solidFill>
                            <a:srgbClr val="FFFFFF"/>
                          </a:solidFill>
                          <a:effectLst/>
                          <a:latin typeface="verdana"/>
                        </a:rPr>
                        <a:t>Ogg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verdana"/>
                      </a:endParaRPr>
                    </a:p>
                  </a:txBody>
                  <a:tcPr marL="28575" marR="28575" marT="28575" marB="28575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  <a:latin typeface="verdana"/>
                        </a:rPr>
                        <a:t>Internet Explorer</a:t>
                      </a: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/>
                        </a:rPr>
                        <a:t>YES</a:t>
                      </a: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/>
                        </a:rPr>
                        <a:t>NO</a:t>
                      </a: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  <a:latin typeface="verdana"/>
                        </a:rPr>
                        <a:t>NO</a:t>
                      </a:r>
                    </a:p>
                  </a:txBody>
                  <a:tcPr marL="47625" marR="47625" marT="66675" marB="66675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  <a:latin typeface="verdana"/>
                        </a:rPr>
                        <a:t>Chrome</a:t>
                      </a: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/>
                        </a:rPr>
                        <a:t>YES</a:t>
                      </a: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/>
                        </a:rPr>
                        <a:t>YES</a:t>
                      </a: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  <a:latin typeface="verdana"/>
                        </a:rPr>
                        <a:t>YES</a:t>
                      </a:r>
                    </a:p>
                  </a:txBody>
                  <a:tcPr marL="47625" marR="47625" marT="66675" marB="66675"/>
                </a:tc>
              </a:tr>
              <a:tr h="1599882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  <a:latin typeface="verdana"/>
                        </a:rPr>
                        <a:t>Firefox</a:t>
                      </a: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  <a:latin typeface="verdana"/>
                        </a:rPr>
                        <a:t>NO</a:t>
                      </a:r>
                      <a:br>
                        <a:rPr lang="en-US" dirty="0">
                          <a:effectLst/>
                          <a:latin typeface="verdana"/>
                        </a:rPr>
                      </a:br>
                      <a:r>
                        <a:rPr lang="en-US" b="1" dirty="0">
                          <a:effectLst/>
                          <a:latin typeface="verdana"/>
                        </a:rPr>
                        <a:t>Update:</a:t>
                      </a:r>
                      <a:r>
                        <a:rPr lang="en-US" dirty="0">
                          <a:effectLst/>
                          <a:latin typeface="verdana"/>
                        </a:rPr>
                        <a:t> Firefox 21 running on Windows 7, Windows 8, Windows Vista, and Android now supports MP3</a:t>
                      </a: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/>
                        </a:rPr>
                        <a:t>YES</a:t>
                      </a: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  <a:latin typeface="verdana"/>
                        </a:rPr>
                        <a:t>YES</a:t>
                      </a:r>
                    </a:p>
                  </a:txBody>
                  <a:tcPr marL="47625" marR="47625" marT="66675" marB="66675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  <a:latin typeface="verdana"/>
                        </a:rPr>
                        <a:t>Safari</a:t>
                      </a: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/>
                        </a:rPr>
                        <a:t>YES</a:t>
                      </a: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/>
                        </a:rPr>
                        <a:t>YES</a:t>
                      </a: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  <a:latin typeface="verdana"/>
                        </a:rPr>
                        <a:t>NO</a:t>
                      </a:r>
                    </a:p>
                  </a:txBody>
                  <a:tcPr marL="47625" marR="47625" marT="66675" marB="66675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  <a:latin typeface="verdana"/>
                        </a:rPr>
                        <a:t>Opera</a:t>
                      </a: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/>
                        </a:rPr>
                        <a:t>NO</a:t>
                      </a: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/>
                        </a:rPr>
                        <a:t>YES</a:t>
                      </a: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  <a:latin typeface="verdana"/>
                        </a:rPr>
                        <a:t>YES</a:t>
                      </a:r>
                    </a:p>
                  </a:txBody>
                  <a:tcPr marL="47625" marR="47625" marT="66675" marB="6667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2018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3583179"/>
              </p:ext>
            </p:extLst>
          </p:nvPr>
        </p:nvGraphicFramePr>
        <p:xfrm>
          <a:off x="609600" y="1447800"/>
          <a:ext cx="8001000" cy="27431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0"/>
                <a:gridCol w="4000500"/>
              </a:tblGrid>
              <a:tr h="638258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FFFFFF"/>
                          </a:solidFill>
                          <a:effectLst/>
                          <a:latin typeface="verdana"/>
                        </a:rPr>
                        <a:t>Format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FFFFFF"/>
                          </a:solidFill>
                          <a:effectLst/>
                          <a:latin typeface="verdana"/>
                        </a:rPr>
                        <a:t>MIME-type</a:t>
                      </a:r>
                    </a:p>
                  </a:txBody>
                  <a:tcPr marL="28575" marR="28575" marT="28575" marB="28575"/>
                </a:tc>
              </a:tr>
              <a:tr h="701647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  <a:latin typeface="verdana"/>
                        </a:rPr>
                        <a:t>MP3</a:t>
                      </a: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/>
                        </a:rPr>
                        <a:t>audio/mpeg</a:t>
                      </a:r>
                    </a:p>
                  </a:txBody>
                  <a:tcPr marL="47625" marR="47625" marT="66675" marB="66675"/>
                </a:tc>
              </a:tr>
              <a:tr h="701647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/>
                        </a:rPr>
                        <a:t>Ogg</a:t>
                      </a: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/>
                        </a:rPr>
                        <a:t>audio/ogg</a:t>
                      </a:r>
                    </a:p>
                  </a:txBody>
                  <a:tcPr marL="47625" marR="47625" marT="66675" marB="66675"/>
                </a:tc>
              </a:tr>
              <a:tr h="701647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/>
                        </a:rPr>
                        <a:t>Wav</a:t>
                      </a: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  <a:latin typeface="verdana"/>
                        </a:rPr>
                        <a:t>audio/wav</a:t>
                      </a:r>
                    </a:p>
                  </a:txBody>
                  <a:tcPr marL="47625" marR="47625" marT="66675" marB="66675"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dirty="0">
                <a:effectLst/>
              </a:rPr>
              <a:t>MIME Types for Audio </a:t>
            </a:r>
            <a:r>
              <a:rPr lang="en-US" b="0" dirty="0" smtClean="0">
                <a:effectLst/>
              </a:rPr>
              <a:t>Formats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629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2000" dirty="0"/>
              <a:t>&lt;audio controls&gt;</a:t>
            </a:r>
            <a:br>
              <a:rPr lang="en-US" sz="2000" dirty="0"/>
            </a:br>
            <a:r>
              <a:rPr lang="en-US" sz="2000" dirty="0"/>
              <a:t>  &lt;source </a:t>
            </a:r>
            <a:r>
              <a:rPr lang="en-US" sz="2000" dirty="0" err="1"/>
              <a:t>src</a:t>
            </a:r>
            <a:r>
              <a:rPr lang="en-US" sz="2000" dirty="0"/>
              <a:t>="horse.ogg" type="audio/</a:t>
            </a:r>
            <a:r>
              <a:rPr lang="en-US" sz="2000" dirty="0" err="1"/>
              <a:t>ogg</a:t>
            </a:r>
            <a:r>
              <a:rPr lang="en-US" sz="2000" dirty="0"/>
              <a:t>"&gt;</a:t>
            </a:r>
            <a:br>
              <a:rPr lang="en-US" sz="2000" dirty="0"/>
            </a:br>
            <a:r>
              <a:rPr lang="en-US" sz="2000" dirty="0"/>
              <a:t>  &lt;source </a:t>
            </a:r>
            <a:r>
              <a:rPr lang="en-US" sz="2000" dirty="0" err="1"/>
              <a:t>src</a:t>
            </a:r>
            <a:r>
              <a:rPr lang="en-US" sz="2000" dirty="0"/>
              <a:t>="horse.mp3" type="audio/mpeg"&gt;</a:t>
            </a:r>
            <a:br>
              <a:rPr lang="en-US" sz="2000" dirty="0"/>
            </a:br>
            <a:r>
              <a:rPr lang="en-US" sz="2000" dirty="0" smtClean="0"/>
              <a:t>&lt;/</a:t>
            </a:r>
            <a:r>
              <a:rPr lang="en-US" sz="2000" dirty="0"/>
              <a:t>audio&gt;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dirty="0">
                <a:effectLst/>
              </a:rPr>
              <a:t>HTML5 Audio - How It </a:t>
            </a:r>
            <a:r>
              <a:rPr lang="en-US" b="0" dirty="0" smtClean="0">
                <a:effectLst/>
              </a:rPr>
              <a:t>Works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509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2400" dirty="0"/>
              <a:t>&lt;video width="320" height="240" controls&gt;</a:t>
            </a:r>
            <a:br>
              <a:rPr lang="en-US" sz="2400" dirty="0"/>
            </a:br>
            <a:r>
              <a:rPr lang="en-US" sz="2400" dirty="0"/>
              <a:t>  &lt;source </a:t>
            </a:r>
            <a:r>
              <a:rPr lang="en-US" sz="2400" dirty="0" err="1"/>
              <a:t>src</a:t>
            </a:r>
            <a:r>
              <a:rPr lang="en-US" sz="2400" dirty="0"/>
              <a:t>="movie.mp4" type="video/mp4"&gt;</a:t>
            </a:r>
            <a:br>
              <a:rPr lang="en-US" sz="2400" dirty="0"/>
            </a:br>
            <a:r>
              <a:rPr lang="en-US" sz="2400" dirty="0"/>
              <a:t>  &lt;source </a:t>
            </a:r>
            <a:r>
              <a:rPr lang="en-US" sz="2400" dirty="0" err="1"/>
              <a:t>src</a:t>
            </a:r>
            <a:r>
              <a:rPr lang="en-US" sz="2400" dirty="0"/>
              <a:t>="movie.ogg" type="video/</a:t>
            </a:r>
            <a:r>
              <a:rPr lang="en-US" sz="2400" dirty="0" err="1"/>
              <a:t>ogg</a:t>
            </a:r>
            <a:r>
              <a:rPr lang="en-US" sz="2400" dirty="0" smtClean="0"/>
              <a:t>"&gt;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&lt;/video&gt;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dirty="0">
                <a:effectLst/>
              </a:rPr>
              <a:t>HTML5 Video - How It </a:t>
            </a:r>
            <a:r>
              <a:rPr lang="en-US" b="0" dirty="0" smtClean="0">
                <a:effectLst/>
              </a:rPr>
              <a:t>Works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312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b="0" dirty="0">
                <a:effectLst/>
              </a:rPr>
              <a:t>Video Formats and Browser </a:t>
            </a:r>
            <a:r>
              <a:rPr lang="en-US" sz="4000" b="0" dirty="0" smtClean="0">
                <a:effectLst/>
              </a:rPr>
              <a:t>Support</a:t>
            </a:r>
            <a:endParaRPr lang="en-US" dirty="0"/>
          </a:p>
        </p:txBody>
      </p:sp>
      <p:graphicFrame>
        <p:nvGraphicFramePr>
          <p:cNvPr id="4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8230399"/>
              </p:ext>
            </p:extLst>
          </p:nvPr>
        </p:nvGraphicFramePr>
        <p:xfrm>
          <a:off x="457200" y="1481138"/>
          <a:ext cx="8223250" cy="43100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/>
                <a:gridCol w="3422650"/>
                <a:gridCol w="1219200"/>
                <a:gridCol w="1066800"/>
              </a:tblGrid>
              <a:tr h="443811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smtClean="0">
                          <a:solidFill>
                            <a:srgbClr val="FFFFFF"/>
                          </a:solidFill>
                          <a:effectLst/>
                          <a:latin typeface="verdana"/>
                        </a:rPr>
                        <a:t>Browser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verdana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mtClean="0">
                          <a:solidFill>
                            <a:srgbClr val="FFFFFF"/>
                          </a:solidFill>
                          <a:effectLst/>
                          <a:latin typeface="verdana"/>
                        </a:rPr>
                        <a:t>MP4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verdana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FFFFFF"/>
                          </a:solidFill>
                          <a:effectLst/>
                          <a:latin typeface="verdana"/>
                        </a:rPr>
                        <a:t>Wav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err="1">
                          <a:solidFill>
                            <a:srgbClr val="FFFFFF"/>
                          </a:solidFill>
                          <a:effectLst/>
                          <a:latin typeface="verdana"/>
                        </a:rPr>
                        <a:t>Ogg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verdana"/>
                      </a:endParaRPr>
                    </a:p>
                  </a:txBody>
                  <a:tcPr marL="28575" marR="28575" marT="28575" marB="28575"/>
                </a:tc>
              </a:tr>
              <a:tr h="487889">
                <a:tc>
                  <a:txBody>
                    <a:bodyPr/>
                    <a:lstStyle/>
                    <a:p>
                      <a:pPr fontAlgn="t"/>
                      <a:r>
                        <a:rPr lang="en-US" dirty="0" smtClean="0">
                          <a:effectLst/>
                          <a:latin typeface="verdana"/>
                        </a:rPr>
                        <a:t>Internet </a:t>
                      </a:r>
                      <a:r>
                        <a:rPr lang="en-US" dirty="0">
                          <a:effectLst/>
                          <a:latin typeface="verdana"/>
                        </a:rPr>
                        <a:t>Explorer</a:t>
                      </a: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/>
                        </a:rPr>
                        <a:t>YES</a:t>
                      </a: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/>
                        </a:rPr>
                        <a:t>NO</a:t>
                      </a: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  <a:latin typeface="verdana"/>
                        </a:rPr>
                        <a:t>NO</a:t>
                      </a:r>
                    </a:p>
                  </a:txBody>
                  <a:tcPr marL="47625" marR="47625" marT="66675" marB="66675"/>
                </a:tc>
              </a:tr>
              <a:tr h="487889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  <a:latin typeface="verdana"/>
                        </a:rPr>
                        <a:t>Chrome</a:t>
                      </a: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/>
                        </a:rPr>
                        <a:t>YES</a:t>
                      </a: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/>
                        </a:rPr>
                        <a:t>YES</a:t>
                      </a: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  <a:latin typeface="verdana"/>
                        </a:rPr>
                        <a:t>YES</a:t>
                      </a:r>
                    </a:p>
                  </a:txBody>
                  <a:tcPr marL="47625" marR="47625" marT="66675" marB="66675"/>
                </a:tc>
              </a:tr>
              <a:tr h="1914696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/>
                        </a:rPr>
                        <a:t>Firefox</a:t>
                      </a: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/>
                        </a:rPr>
                        <a:t>NO</a:t>
                      </a:r>
                      <a:br>
                        <a:rPr lang="en-US">
                          <a:effectLst/>
                          <a:latin typeface="verdana"/>
                        </a:rPr>
                      </a:br>
                      <a:r>
                        <a:rPr lang="en-US" b="1">
                          <a:effectLst/>
                          <a:latin typeface="verdana"/>
                        </a:rPr>
                        <a:t>Update:</a:t>
                      </a:r>
                      <a:r>
                        <a:rPr lang="en-US">
                          <a:effectLst/>
                          <a:latin typeface="verdana"/>
                        </a:rPr>
                        <a:t> Firefox 21 running on Windows 7, Windows 8, Windows Vista, and Android now supports MP4</a:t>
                      </a: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/>
                        </a:rPr>
                        <a:t>YES</a:t>
                      </a: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  <a:latin typeface="verdana"/>
                        </a:rPr>
                        <a:t>YES</a:t>
                      </a:r>
                    </a:p>
                  </a:txBody>
                  <a:tcPr marL="47625" marR="47625" marT="66675" marB="66675"/>
                </a:tc>
              </a:tr>
              <a:tr h="487889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/>
                        </a:rPr>
                        <a:t>Safari</a:t>
                      </a: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/>
                        </a:rPr>
                        <a:t>YES</a:t>
                      </a: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/>
                        </a:rPr>
                        <a:t>NO</a:t>
                      </a: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  <a:latin typeface="verdana"/>
                        </a:rPr>
                        <a:t>NO</a:t>
                      </a:r>
                    </a:p>
                  </a:txBody>
                  <a:tcPr marL="47625" marR="47625" marT="66675" marB="66675"/>
                </a:tc>
              </a:tr>
              <a:tr h="487889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/>
                        </a:rPr>
                        <a:t>Opera</a:t>
                      </a: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/>
                        </a:rPr>
                        <a:t>NO</a:t>
                      </a: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/>
                        </a:rPr>
                        <a:t>YES</a:t>
                      </a: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  <a:latin typeface="verdana"/>
                        </a:rPr>
                        <a:t>YES</a:t>
                      </a:r>
                    </a:p>
                  </a:txBody>
                  <a:tcPr marL="47625" marR="47625" marT="66675" marB="6667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1901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dirty="0">
                <a:effectLst/>
              </a:rPr>
              <a:t>MIME Types for Video </a:t>
            </a:r>
            <a:r>
              <a:rPr lang="en-US" b="0" dirty="0" smtClean="0">
                <a:effectLst/>
              </a:rPr>
              <a:t>Formats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5895627"/>
              </p:ext>
            </p:extLst>
          </p:nvPr>
        </p:nvGraphicFramePr>
        <p:xfrm>
          <a:off x="609600" y="1447800"/>
          <a:ext cx="8001000" cy="27431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0"/>
                <a:gridCol w="4000500"/>
              </a:tblGrid>
              <a:tr h="638258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FFFFFF"/>
                          </a:solidFill>
                          <a:effectLst/>
                          <a:latin typeface="verdana"/>
                        </a:rPr>
                        <a:t>Format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FFFFFF"/>
                          </a:solidFill>
                          <a:effectLst/>
                          <a:latin typeface="verdana"/>
                        </a:rPr>
                        <a:t>MIME-type</a:t>
                      </a:r>
                    </a:p>
                  </a:txBody>
                  <a:tcPr marL="28575" marR="28575" marT="28575" marB="28575"/>
                </a:tc>
              </a:tr>
              <a:tr h="701647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/>
                        </a:rPr>
                        <a:t>MP4</a:t>
                      </a: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/>
                        </a:rPr>
                        <a:t>video/mp4</a:t>
                      </a:r>
                    </a:p>
                  </a:txBody>
                  <a:tcPr marL="47625" marR="47625" marT="66675" marB="66675"/>
                </a:tc>
              </a:tr>
              <a:tr h="701647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/>
                        </a:rPr>
                        <a:t>WebM</a:t>
                      </a: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/>
                        </a:rPr>
                        <a:t>video/webm</a:t>
                      </a:r>
                    </a:p>
                  </a:txBody>
                  <a:tcPr marL="47625" marR="47625" marT="66675" marB="66675"/>
                </a:tc>
              </a:tr>
              <a:tr h="701647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/>
                        </a:rPr>
                        <a:t>Ogg</a:t>
                      </a: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  <a:latin typeface="verdana"/>
                        </a:rPr>
                        <a:t>video/</a:t>
                      </a:r>
                      <a:r>
                        <a:rPr lang="en-US" dirty="0" err="1">
                          <a:effectLst/>
                          <a:latin typeface="verdana"/>
                        </a:rPr>
                        <a:t>ogg</a:t>
                      </a:r>
                      <a:endParaRPr lang="en-US" dirty="0">
                        <a:effectLst/>
                        <a:latin typeface="verdana"/>
                      </a:endParaRPr>
                    </a:p>
                  </a:txBody>
                  <a:tcPr marL="47625" marR="47625" marT="66675" marB="6667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5496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dirty="0"/>
              <a:t>"MIME types" are used to identify the type of information that a file contains. While the file extension .html is informally understood to mean that the file is an HTML page, there is no requirement that it mean this</a:t>
            </a:r>
            <a:r>
              <a:rPr lang="en-US"/>
              <a:t>,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Mime Type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9459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dirty="0"/>
              <a:t>1em is equal to the current font size. 2em means 2 times the size of the current font. E.g., if an element is displayed with a font of 12 </a:t>
            </a:r>
            <a:r>
              <a:rPr lang="en-US" dirty="0" err="1"/>
              <a:t>pt</a:t>
            </a:r>
            <a:r>
              <a:rPr lang="en-US" dirty="0"/>
              <a:t>, then '2em' is 24 pt. The '</a:t>
            </a:r>
            <a:r>
              <a:rPr lang="en-US" dirty="0" err="1"/>
              <a:t>em</a:t>
            </a:r>
            <a:r>
              <a:rPr lang="en-US" dirty="0"/>
              <a:t>' is a very useful unit in CSS, since it can adapt automatically to the font that the reader uses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9986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143</TotalTime>
  <Words>235</Words>
  <Application>Microsoft Office PowerPoint</Application>
  <PresentationFormat>On-screen Show (4:3)</PresentationFormat>
  <Paragraphs>83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Lucida Sans Unicode</vt:lpstr>
      <vt:lpstr>verdana</vt:lpstr>
      <vt:lpstr>verdana</vt:lpstr>
      <vt:lpstr>Wingdings 2</vt:lpstr>
      <vt:lpstr>Wingdings 3</vt:lpstr>
      <vt:lpstr>Concourse</vt:lpstr>
      <vt:lpstr>Audio Formats and Browser Support</vt:lpstr>
      <vt:lpstr>Audio Formats and Browser Support</vt:lpstr>
      <vt:lpstr>MIME Types for Audio Formats</vt:lpstr>
      <vt:lpstr>HTML5 Audio - How It Works</vt:lpstr>
      <vt:lpstr>HTML5 Video - How It Works</vt:lpstr>
      <vt:lpstr>Video Formats and Browser Support</vt:lpstr>
      <vt:lpstr>MIME Types for Video Formats</vt:lpstr>
      <vt:lpstr>Mime Type</vt:lpstr>
      <vt:lpstr>em</vt:lpstr>
    </vt:vector>
  </TitlesOfParts>
  <Company>Aptech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HTML5 New input types</dc:title>
  <dc:creator>mariumyounus</dc:creator>
  <cp:lastModifiedBy>mariumyounus</cp:lastModifiedBy>
  <cp:revision>44</cp:revision>
  <dcterms:created xsi:type="dcterms:W3CDTF">2014-03-25T08:41:39Z</dcterms:created>
  <dcterms:modified xsi:type="dcterms:W3CDTF">2017-02-18T07:17:57Z</dcterms:modified>
</cp:coreProperties>
</file>