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8"/>
  </p:notesMasterIdLst>
  <p:sldIdLst>
    <p:sldId id="256" r:id="rId2"/>
    <p:sldId id="275" r:id="rId3"/>
    <p:sldId id="322" r:id="rId4"/>
    <p:sldId id="323" r:id="rId5"/>
    <p:sldId id="276" r:id="rId6"/>
    <p:sldId id="277" r:id="rId7"/>
    <p:sldId id="278" r:id="rId8"/>
    <p:sldId id="279" r:id="rId9"/>
    <p:sldId id="280" r:id="rId10"/>
    <p:sldId id="301" r:id="rId11"/>
    <p:sldId id="281" r:id="rId12"/>
    <p:sldId id="300" r:id="rId13"/>
    <p:sldId id="282" r:id="rId14"/>
    <p:sldId id="283" r:id="rId15"/>
    <p:sldId id="302" r:id="rId16"/>
    <p:sldId id="259" r:id="rId17"/>
    <p:sldId id="319" r:id="rId18"/>
    <p:sldId id="303" r:id="rId19"/>
    <p:sldId id="317" r:id="rId20"/>
    <p:sldId id="305" r:id="rId21"/>
    <p:sldId id="304" r:id="rId22"/>
    <p:sldId id="260" r:id="rId23"/>
    <p:sldId id="285" r:id="rId24"/>
    <p:sldId id="286" r:id="rId25"/>
    <p:sldId id="320" r:id="rId26"/>
    <p:sldId id="321" r:id="rId27"/>
    <p:sldId id="310" r:id="rId28"/>
    <p:sldId id="311" r:id="rId29"/>
    <p:sldId id="312" r:id="rId30"/>
    <p:sldId id="313" r:id="rId31"/>
    <p:sldId id="289" r:id="rId32"/>
    <p:sldId id="290" r:id="rId33"/>
    <p:sldId id="306" r:id="rId34"/>
    <p:sldId id="295" r:id="rId35"/>
    <p:sldId id="298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737" autoAdjust="0"/>
  </p:normalViewPr>
  <p:slideViewPr>
    <p:cSldViewPr>
      <p:cViewPr>
        <p:scale>
          <a:sx n="77" d="100"/>
          <a:sy n="77" d="100"/>
        </p:scale>
        <p:origin x="-116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DB77-5367-4275-969F-ABD5827B82B6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4F099-46AA-43C1-A255-283577CBD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Shap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pitchFamily="34" charset="0"/>
              </a:rPr>
              <a:t>Writing HTML using XML rules allows you to make less mistakes, and prepares you to start writing web pages using the XHTML standard.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pitchFamily="34" charset="0"/>
              </a:rPr>
              <a:t>Some differences between XML and HTML are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 HTML is not case sensitive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 Not all HTML tags need an end tag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>
                <a:latin typeface="Calibri" pitchFamily="34" charset="0"/>
              </a:rPr>
              <a:t> HTML tags are predefined to structure the document in certain ways. For example in HTML tags &lt;p&gt; means start a new paragraph.</a:t>
            </a:r>
          </a:p>
        </p:txBody>
      </p:sp>
      <p:sp>
        <p:nvSpPr>
          <p:cNvPr id="38916" name="Shap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26595D-F572-40F5-8FFC-B1728BEF4BCD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47FC31-5030-46B2-AC2F-09F1E278B4C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&lt;strong&gt; renders as &lt;b&gt;, and &lt;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renders as &lt;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&lt;b&gt; or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defines bold or italic text only.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&lt;strong&gt; or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means that you want the text to be rendered in a way that the user understands as "important". Today, all major browsers render strong as bold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italics. However, if a browser one day wants to make a text highlighted with the strong feature, it might be cursive for example and not bold!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F099-46AA-43C1-A255-283577CBD0D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image" Target="../media/image4.jpeg"/><Relationship Id="rId4" Type="http://schemas.openxmlformats.org/officeDocument/2006/relationships/slide" Target="slide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3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400" b="1" dirty="0" smtClean="0"/>
              <a:t>HYPER TEXT MARKUP LANGUAGE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81000" y="305084"/>
            <a:ext cx="8382000" cy="6476716"/>
            <a:chOff x="768" y="697"/>
            <a:chExt cx="3888" cy="302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768" y="697"/>
              <a:ext cx="3888" cy="2038"/>
            </a:xfrm>
            <a:prstGeom prst="rect">
              <a:avLst/>
            </a:prstGeom>
            <a:solidFill>
              <a:srgbClr val="284C6A"/>
            </a:solidFill>
            <a:ln w="9525">
              <a:noFill/>
              <a:miter lim="800000"/>
              <a:headEnd/>
              <a:tailEnd/>
            </a:ln>
            <a:effectLst>
              <a:glow rad="228600">
                <a:srgbClr val="FFFF00">
                  <a:alpha val="40000"/>
                </a:srgb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887" y="2065"/>
              <a:ext cx="941" cy="913"/>
              <a:chOff x="2998" y="2065"/>
              <a:chExt cx="883" cy="913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998" y="2065"/>
                <a:ext cx="883" cy="913"/>
                <a:chOff x="2998" y="2065"/>
                <a:chExt cx="883" cy="913"/>
              </a:xfrm>
            </p:grpSpPr>
            <p:grpSp>
              <p:nvGrpSpPr>
                <p:cNvPr id="6" name="Group 12"/>
                <p:cNvGrpSpPr>
                  <a:grpSpLocks/>
                </p:cNvGrpSpPr>
                <p:nvPr/>
              </p:nvGrpSpPr>
              <p:grpSpPr bwMode="auto">
                <a:xfrm>
                  <a:off x="3161" y="2065"/>
                  <a:ext cx="720" cy="913"/>
                  <a:chOff x="3161" y="2065"/>
                  <a:chExt cx="720" cy="913"/>
                </a:xfrm>
              </p:grpSpPr>
              <p:sp>
                <p:nvSpPr>
                  <p:cNvPr id="5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2470"/>
                    <a:ext cx="90" cy="7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486" y="2065"/>
                    <a:ext cx="209" cy="207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9"/>
                  <p:cNvSpPr>
                    <a:spLocks/>
                  </p:cNvSpPr>
                  <p:nvPr/>
                </p:nvSpPr>
                <p:spPr bwMode="auto">
                  <a:xfrm>
                    <a:off x="3161" y="2264"/>
                    <a:ext cx="705" cy="714"/>
                  </a:xfrm>
                  <a:custGeom>
                    <a:avLst/>
                    <a:gdLst/>
                    <a:ahLst/>
                    <a:cxnLst>
                      <a:cxn ang="0">
                        <a:pos x="497" y="26"/>
                      </a:cxn>
                      <a:cxn ang="0">
                        <a:pos x="538" y="26"/>
                      </a:cxn>
                      <a:cxn ang="0">
                        <a:pos x="592" y="56"/>
                      </a:cxn>
                      <a:cxn ang="0">
                        <a:pos x="705" y="222"/>
                      </a:cxn>
                      <a:cxn ang="0">
                        <a:pos x="701" y="296"/>
                      </a:cxn>
                      <a:cxn ang="0">
                        <a:pos x="624" y="353"/>
                      </a:cxn>
                      <a:cxn ang="0">
                        <a:pos x="561" y="396"/>
                      </a:cxn>
                      <a:cxn ang="0">
                        <a:pos x="482" y="301"/>
                      </a:cxn>
                      <a:cxn ang="0">
                        <a:pos x="513" y="275"/>
                      </a:cxn>
                      <a:cxn ang="0">
                        <a:pos x="538" y="255"/>
                      </a:cxn>
                      <a:cxn ang="0">
                        <a:pos x="485" y="172"/>
                      </a:cxn>
                      <a:cxn ang="0">
                        <a:pos x="333" y="275"/>
                      </a:cxn>
                      <a:cxn ang="0">
                        <a:pos x="481" y="477"/>
                      </a:cxn>
                      <a:cxn ang="0">
                        <a:pos x="606" y="384"/>
                      </a:cxn>
                      <a:cxn ang="0">
                        <a:pos x="605" y="714"/>
                      </a:cxn>
                      <a:cxn ang="0">
                        <a:pos x="287" y="714"/>
                      </a:cxn>
                      <a:cxn ang="0">
                        <a:pos x="286" y="219"/>
                      </a:cxn>
                      <a:cxn ang="0">
                        <a:pos x="213" y="266"/>
                      </a:cxn>
                      <a:cxn ang="0">
                        <a:pos x="148" y="266"/>
                      </a:cxn>
                      <a:cxn ang="0">
                        <a:pos x="141" y="257"/>
                      </a:cxn>
                      <a:cxn ang="0">
                        <a:pos x="93" y="190"/>
                      </a:cxn>
                      <a:cxn ang="0">
                        <a:pos x="0" y="71"/>
                      </a:cxn>
                      <a:cxn ang="0">
                        <a:pos x="105" y="0"/>
                      </a:cxn>
                      <a:cxn ang="0">
                        <a:pos x="171" y="88"/>
                      </a:cxn>
                      <a:cxn ang="0">
                        <a:pos x="189" y="107"/>
                      </a:cxn>
                      <a:cxn ang="0">
                        <a:pos x="322" y="26"/>
                      </a:cxn>
                      <a:cxn ang="0">
                        <a:pos x="377" y="26"/>
                      </a:cxn>
                      <a:cxn ang="0">
                        <a:pos x="497" y="26"/>
                      </a:cxn>
                    </a:cxnLst>
                    <a:rect l="0" t="0" r="r" b="b"/>
                    <a:pathLst>
                      <a:path w="705" h="714">
                        <a:moveTo>
                          <a:pt x="497" y="26"/>
                        </a:moveTo>
                        <a:lnTo>
                          <a:pt x="538" y="26"/>
                        </a:lnTo>
                        <a:lnTo>
                          <a:pt x="592" y="56"/>
                        </a:lnTo>
                        <a:lnTo>
                          <a:pt x="705" y="222"/>
                        </a:lnTo>
                        <a:lnTo>
                          <a:pt x="701" y="296"/>
                        </a:lnTo>
                        <a:lnTo>
                          <a:pt x="624" y="353"/>
                        </a:lnTo>
                        <a:lnTo>
                          <a:pt x="561" y="396"/>
                        </a:lnTo>
                        <a:lnTo>
                          <a:pt x="482" y="301"/>
                        </a:lnTo>
                        <a:lnTo>
                          <a:pt x="513" y="275"/>
                        </a:lnTo>
                        <a:lnTo>
                          <a:pt x="538" y="255"/>
                        </a:lnTo>
                        <a:lnTo>
                          <a:pt x="485" y="172"/>
                        </a:lnTo>
                        <a:lnTo>
                          <a:pt x="333" y="275"/>
                        </a:lnTo>
                        <a:lnTo>
                          <a:pt x="481" y="477"/>
                        </a:lnTo>
                        <a:lnTo>
                          <a:pt x="606" y="384"/>
                        </a:lnTo>
                        <a:lnTo>
                          <a:pt x="605" y="714"/>
                        </a:lnTo>
                        <a:lnTo>
                          <a:pt x="287" y="714"/>
                        </a:lnTo>
                        <a:lnTo>
                          <a:pt x="286" y="219"/>
                        </a:lnTo>
                        <a:lnTo>
                          <a:pt x="213" y="266"/>
                        </a:lnTo>
                        <a:lnTo>
                          <a:pt x="148" y="266"/>
                        </a:lnTo>
                        <a:lnTo>
                          <a:pt x="141" y="257"/>
                        </a:lnTo>
                        <a:lnTo>
                          <a:pt x="93" y="190"/>
                        </a:lnTo>
                        <a:lnTo>
                          <a:pt x="0" y="71"/>
                        </a:lnTo>
                        <a:lnTo>
                          <a:pt x="105" y="0"/>
                        </a:lnTo>
                        <a:lnTo>
                          <a:pt x="171" y="88"/>
                        </a:lnTo>
                        <a:lnTo>
                          <a:pt x="189" y="107"/>
                        </a:lnTo>
                        <a:lnTo>
                          <a:pt x="322" y="26"/>
                        </a:lnTo>
                        <a:lnTo>
                          <a:pt x="377" y="26"/>
                        </a:lnTo>
                        <a:lnTo>
                          <a:pt x="497" y="26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795" y="2472"/>
                    <a:ext cx="86" cy="9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Arc 11"/>
                  <p:cNvSpPr>
                    <a:spLocks/>
                  </p:cNvSpPr>
                  <p:nvPr/>
                </p:nvSpPr>
                <p:spPr bwMode="auto">
                  <a:xfrm>
                    <a:off x="3540" y="2290"/>
                    <a:ext cx="121" cy="49"/>
                  </a:xfrm>
                  <a:custGeom>
                    <a:avLst/>
                    <a:gdLst>
                      <a:gd name="G0" fmla="+- 21600 0 0"/>
                      <a:gd name="G1" fmla="+- 466 0 0"/>
                      <a:gd name="G2" fmla="+- 21600 0 0"/>
                      <a:gd name="T0" fmla="*/ 43195 w 43200"/>
                      <a:gd name="T1" fmla="*/ 0 h 22066"/>
                      <a:gd name="T2" fmla="*/ 5 w 43200"/>
                      <a:gd name="T3" fmla="*/ 15 h 22066"/>
                      <a:gd name="T4" fmla="*/ 21600 w 43200"/>
                      <a:gd name="T5" fmla="*/ 466 h 220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22066" fill="none" extrusionOk="0">
                        <a:moveTo>
                          <a:pt x="43194" y="0"/>
                        </a:moveTo>
                        <a:cubicBezTo>
                          <a:pt x="43198" y="155"/>
                          <a:pt x="43200" y="310"/>
                          <a:pt x="43200" y="466"/>
                        </a:cubicBezTo>
                        <a:cubicBezTo>
                          <a:pt x="43200" y="12395"/>
                          <a:pt x="33529" y="22066"/>
                          <a:pt x="21600" y="22066"/>
                        </a:cubicBezTo>
                        <a:cubicBezTo>
                          <a:pt x="9670" y="22066"/>
                          <a:pt x="0" y="12395"/>
                          <a:pt x="0" y="466"/>
                        </a:cubicBezTo>
                        <a:cubicBezTo>
                          <a:pt x="-1" y="315"/>
                          <a:pt x="1" y="165"/>
                          <a:pt x="4" y="14"/>
                        </a:cubicBezTo>
                      </a:path>
                      <a:path w="43200" h="22066" stroke="0" extrusionOk="0">
                        <a:moveTo>
                          <a:pt x="43194" y="0"/>
                        </a:moveTo>
                        <a:cubicBezTo>
                          <a:pt x="43198" y="155"/>
                          <a:pt x="43200" y="310"/>
                          <a:pt x="43200" y="466"/>
                        </a:cubicBezTo>
                        <a:cubicBezTo>
                          <a:pt x="43200" y="12395"/>
                          <a:pt x="33529" y="22066"/>
                          <a:pt x="21600" y="22066"/>
                        </a:cubicBezTo>
                        <a:cubicBezTo>
                          <a:pt x="9670" y="22066"/>
                          <a:pt x="0" y="12395"/>
                          <a:pt x="0" y="466"/>
                        </a:cubicBezTo>
                        <a:cubicBezTo>
                          <a:pt x="-1" y="315"/>
                          <a:pt x="1" y="165"/>
                          <a:pt x="4" y="14"/>
                        </a:cubicBezTo>
                        <a:lnTo>
                          <a:pt x="21600" y="46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2998" y="2155"/>
                  <a:ext cx="247" cy="19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" name="Arc 14"/>
              <p:cNvSpPr>
                <a:spLocks/>
              </p:cNvSpPr>
              <p:nvPr/>
            </p:nvSpPr>
            <p:spPr bwMode="auto">
              <a:xfrm>
                <a:off x="3656" y="2290"/>
                <a:ext cx="103" cy="79"/>
              </a:xfrm>
              <a:custGeom>
                <a:avLst/>
                <a:gdLst>
                  <a:gd name="G0" fmla="+- 15429 0 0"/>
                  <a:gd name="G1" fmla="+- 21600 0 0"/>
                  <a:gd name="G2" fmla="+- 21600 0 0"/>
                  <a:gd name="T0" fmla="*/ 0 w 37029"/>
                  <a:gd name="T1" fmla="*/ 6484 h 36154"/>
                  <a:gd name="T2" fmla="*/ 31390 w 37029"/>
                  <a:gd name="T3" fmla="*/ 36154 h 36154"/>
                  <a:gd name="T4" fmla="*/ 15429 w 37029"/>
                  <a:gd name="T5" fmla="*/ 21600 h 36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029" h="36154" fill="none" extrusionOk="0">
                    <a:moveTo>
                      <a:pt x="-1" y="6483"/>
                    </a:moveTo>
                    <a:cubicBezTo>
                      <a:pt x="4062" y="2336"/>
                      <a:pt x="9623" y="-1"/>
                      <a:pt x="15429" y="0"/>
                    </a:cubicBezTo>
                    <a:cubicBezTo>
                      <a:pt x="27358" y="0"/>
                      <a:pt x="37029" y="9670"/>
                      <a:pt x="37029" y="21600"/>
                    </a:cubicBezTo>
                    <a:cubicBezTo>
                      <a:pt x="37029" y="26984"/>
                      <a:pt x="35017" y="32175"/>
                      <a:pt x="31389" y="36153"/>
                    </a:cubicBezTo>
                  </a:path>
                  <a:path w="37029" h="36154" stroke="0" extrusionOk="0">
                    <a:moveTo>
                      <a:pt x="-1" y="6483"/>
                    </a:moveTo>
                    <a:cubicBezTo>
                      <a:pt x="4062" y="2336"/>
                      <a:pt x="9623" y="-1"/>
                      <a:pt x="15429" y="0"/>
                    </a:cubicBezTo>
                    <a:cubicBezTo>
                      <a:pt x="27358" y="0"/>
                      <a:pt x="37029" y="9670"/>
                      <a:pt x="37029" y="21600"/>
                    </a:cubicBezTo>
                    <a:cubicBezTo>
                      <a:pt x="37029" y="26984"/>
                      <a:pt x="35017" y="32175"/>
                      <a:pt x="31389" y="36153"/>
                    </a:cubicBezTo>
                    <a:lnTo>
                      <a:pt x="15429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159" y="2916"/>
              <a:ext cx="459" cy="768"/>
              <a:chOff x="4194" y="2916"/>
              <a:chExt cx="431" cy="768"/>
            </a:xfrm>
          </p:grpSpPr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4194" y="3150"/>
                <a:ext cx="431" cy="534"/>
                <a:chOff x="4194" y="3150"/>
                <a:chExt cx="431" cy="534"/>
              </a:xfrm>
            </p:grpSpPr>
            <p:sp>
              <p:nvSpPr>
                <p:cNvPr id="4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63" y="3150"/>
                  <a:ext cx="274" cy="110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94" y="3237"/>
                  <a:ext cx="408" cy="4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Arc 18"/>
                <p:cNvSpPr>
                  <a:spLocks/>
                </p:cNvSpPr>
                <p:nvPr/>
              </p:nvSpPr>
              <p:spPr bwMode="auto">
                <a:xfrm>
                  <a:off x="4196" y="3168"/>
                  <a:ext cx="75" cy="90"/>
                </a:xfrm>
                <a:custGeom>
                  <a:avLst/>
                  <a:gdLst>
                    <a:gd name="G0" fmla="+- 21595 0 0"/>
                    <a:gd name="G1" fmla="+- 21592 0 0"/>
                    <a:gd name="G2" fmla="+- 21600 0 0"/>
                    <a:gd name="T0" fmla="*/ 0 w 21595"/>
                    <a:gd name="T1" fmla="*/ 21112 h 21592"/>
                    <a:gd name="T2" fmla="*/ 21019 w 21595"/>
                    <a:gd name="T3" fmla="*/ 0 h 21592"/>
                    <a:gd name="T4" fmla="*/ 21595 w 21595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5" h="21592" fill="none" extrusionOk="0">
                      <a:moveTo>
                        <a:pt x="0" y="21112"/>
                      </a:moveTo>
                      <a:cubicBezTo>
                        <a:pt x="256" y="9595"/>
                        <a:pt x="9504" y="306"/>
                        <a:pt x="21018" y="-1"/>
                      </a:cubicBezTo>
                    </a:path>
                    <a:path w="21595" h="21592" stroke="0" extrusionOk="0">
                      <a:moveTo>
                        <a:pt x="0" y="21112"/>
                      </a:moveTo>
                      <a:cubicBezTo>
                        <a:pt x="256" y="9595"/>
                        <a:pt x="9504" y="306"/>
                        <a:pt x="21018" y="-1"/>
                      </a:cubicBezTo>
                      <a:lnTo>
                        <a:pt x="21595" y="21592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" name="Arc 19"/>
                <p:cNvSpPr>
                  <a:spLocks/>
                </p:cNvSpPr>
                <p:nvPr/>
              </p:nvSpPr>
              <p:spPr bwMode="auto">
                <a:xfrm>
                  <a:off x="4549" y="3151"/>
                  <a:ext cx="76" cy="9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4"/>
                    <a:gd name="T1" fmla="*/ 0 h 21600"/>
                    <a:gd name="T2" fmla="*/ 21594 w 21594"/>
                    <a:gd name="T3" fmla="*/ 21110 h 21600"/>
                    <a:gd name="T4" fmla="*/ 0 w 2159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4" h="21600" fill="none" extrusionOk="0">
                      <a:moveTo>
                        <a:pt x="-1" y="0"/>
                      </a:moveTo>
                      <a:cubicBezTo>
                        <a:pt x="11738" y="0"/>
                        <a:pt x="21328" y="9374"/>
                        <a:pt x="21594" y="21109"/>
                      </a:cubicBezTo>
                    </a:path>
                    <a:path w="21594" h="21600" stroke="0" extrusionOk="0">
                      <a:moveTo>
                        <a:pt x="-1" y="0"/>
                      </a:moveTo>
                      <a:cubicBezTo>
                        <a:pt x="11738" y="0"/>
                        <a:pt x="21328" y="9374"/>
                        <a:pt x="21594" y="211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46" name="Oval 21"/>
              <p:cNvSpPr>
                <a:spLocks noChangeArrowheads="1"/>
              </p:cNvSpPr>
              <p:nvPr/>
            </p:nvSpPr>
            <p:spPr bwMode="auto">
              <a:xfrm>
                <a:off x="4286" y="2916"/>
                <a:ext cx="221" cy="21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3737" y="2676"/>
              <a:ext cx="437" cy="752"/>
              <a:chOff x="3794" y="2676"/>
              <a:chExt cx="410" cy="752"/>
            </a:xfrm>
          </p:grpSpPr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794" y="2909"/>
                <a:ext cx="410" cy="519"/>
                <a:chOff x="3794" y="2909"/>
                <a:chExt cx="410" cy="519"/>
              </a:xfrm>
            </p:grpSpPr>
            <p:sp>
              <p:nvSpPr>
                <p:cNvPr id="41" name="Rectangle 23"/>
                <p:cNvSpPr>
                  <a:spLocks noChangeArrowheads="1"/>
                </p:cNvSpPr>
                <p:nvPr/>
              </p:nvSpPr>
              <p:spPr bwMode="auto">
                <a:xfrm>
                  <a:off x="3863" y="2909"/>
                  <a:ext cx="275" cy="11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4" y="2982"/>
                  <a:ext cx="410" cy="446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Arc 25"/>
                <p:cNvSpPr>
                  <a:spLocks/>
                </p:cNvSpPr>
                <p:nvPr/>
              </p:nvSpPr>
              <p:spPr bwMode="auto">
                <a:xfrm>
                  <a:off x="3794" y="2909"/>
                  <a:ext cx="75" cy="90"/>
                </a:xfrm>
                <a:custGeom>
                  <a:avLst/>
                  <a:gdLst>
                    <a:gd name="G0" fmla="+- 21599 0 0"/>
                    <a:gd name="G1" fmla="+- 21598 0 0"/>
                    <a:gd name="G2" fmla="+- 21600 0 0"/>
                    <a:gd name="T0" fmla="*/ 0 w 21599"/>
                    <a:gd name="T1" fmla="*/ 21358 h 21598"/>
                    <a:gd name="T2" fmla="*/ 21311 w 21599"/>
                    <a:gd name="T3" fmla="*/ 0 h 21598"/>
                    <a:gd name="T4" fmla="*/ 21599 w 21599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598" fill="none" extrusionOk="0">
                      <a:moveTo>
                        <a:pt x="0" y="21358"/>
                      </a:moveTo>
                      <a:cubicBezTo>
                        <a:pt x="130" y="9635"/>
                        <a:pt x="9588" y="156"/>
                        <a:pt x="21310" y="-1"/>
                      </a:cubicBezTo>
                    </a:path>
                    <a:path w="21599" h="21598" stroke="0" extrusionOk="0">
                      <a:moveTo>
                        <a:pt x="0" y="21358"/>
                      </a:moveTo>
                      <a:cubicBezTo>
                        <a:pt x="130" y="9635"/>
                        <a:pt x="9588" y="156"/>
                        <a:pt x="21310" y="-1"/>
                      </a:cubicBezTo>
                      <a:lnTo>
                        <a:pt x="21599" y="21598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Arc 26"/>
                <p:cNvSpPr>
                  <a:spLocks/>
                </p:cNvSpPr>
                <p:nvPr/>
              </p:nvSpPr>
              <p:spPr bwMode="auto">
                <a:xfrm>
                  <a:off x="4126" y="2910"/>
                  <a:ext cx="77" cy="91"/>
                </a:xfrm>
                <a:custGeom>
                  <a:avLst/>
                  <a:gdLst>
                    <a:gd name="G0" fmla="+- 283 0 0"/>
                    <a:gd name="G1" fmla="+- 21600 0 0"/>
                    <a:gd name="G2" fmla="+- 21600 0 0"/>
                    <a:gd name="T0" fmla="*/ 0 w 21882"/>
                    <a:gd name="T1" fmla="*/ 2 h 21600"/>
                    <a:gd name="T2" fmla="*/ 21882 w 21882"/>
                    <a:gd name="T3" fmla="*/ 21355 h 21600"/>
                    <a:gd name="T4" fmla="*/ 283 w 2188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82" h="21600" fill="none" extrusionOk="0">
                      <a:moveTo>
                        <a:pt x="-1" y="1"/>
                      </a:moveTo>
                      <a:cubicBezTo>
                        <a:pt x="94" y="0"/>
                        <a:pt x="188" y="-1"/>
                        <a:pt x="283" y="0"/>
                      </a:cubicBezTo>
                      <a:cubicBezTo>
                        <a:pt x="12116" y="0"/>
                        <a:pt x="21747" y="9521"/>
                        <a:pt x="21881" y="21355"/>
                      </a:cubicBezTo>
                    </a:path>
                    <a:path w="21882" h="21600" stroke="0" extrusionOk="0">
                      <a:moveTo>
                        <a:pt x="-1" y="1"/>
                      </a:moveTo>
                      <a:cubicBezTo>
                        <a:pt x="94" y="0"/>
                        <a:pt x="188" y="-1"/>
                        <a:pt x="283" y="0"/>
                      </a:cubicBezTo>
                      <a:cubicBezTo>
                        <a:pt x="12116" y="0"/>
                        <a:pt x="21747" y="9521"/>
                        <a:pt x="21881" y="21355"/>
                      </a:cubicBezTo>
                      <a:lnTo>
                        <a:pt x="283" y="2160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" name="Oval 28"/>
              <p:cNvSpPr>
                <a:spLocks noChangeArrowheads="1"/>
              </p:cNvSpPr>
              <p:nvPr/>
            </p:nvSpPr>
            <p:spPr bwMode="auto">
              <a:xfrm>
                <a:off x="3886" y="2676"/>
                <a:ext cx="223" cy="215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2436" y="2676"/>
              <a:ext cx="436" cy="752"/>
              <a:chOff x="2573" y="2676"/>
              <a:chExt cx="409" cy="752"/>
            </a:xfrm>
          </p:grpSpPr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2573" y="2909"/>
                <a:ext cx="409" cy="519"/>
                <a:chOff x="2573" y="2909"/>
                <a:chExt cx="409" cy="519"/>
              </a:xfrm>
            </p:grpSpPr>
            <p:sp>
              <p:nvSpPr>
                <p:cNvPr id="35" name="Rectangle 30"/>
                <p:cNvSpPr>
                  <a:spLocks noChangeArrowheads="1"/>
                </p:cNvSpPr>
                <p:nvPr/>
              </p:nvSpPr>
              <p:spPr bwMode="auto">
                <a:xfrm>
                  <a:off x="2643" y="2909"/>
                  <a:ext cx="274" cy="112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Rectangle 31"/>
                <p:cNvSpPr>
                  <a:spLocks noChangeArrowheads="1"/>
                </p:cNvSpPr>
                <p:nvPr/>
              </p:nvSpPr>
              <p:spPr bwMode="auto">
                <a:xfrm>
                  <a:off x="2573" y="2982"/>
                  <a:ext cx="409" cy="44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Arc 32"/>
                <p:cNvSpPr>
                  <a:spLocks/>
                </p:cNvSpPr>
                <p:nvPr/>
              </p:nvSpPr>
              <p:spPr bwMode="auto">
                <a:xfrm>
                  <a:off x="2574" y="2909"/>
                  <a:ext cx="75" cy="90"/>
                </a:xfrm>
                <a:custGeom>
                  <a:avLst/>
                  <a:gdLst>
                    <a:gd name="G0" fmla="+- 21599 0 0"/>
                    <a:gd name="G1" fmla="+- 21592 0 0"/>
                    <a:gd name="G2" fmla="+- 21600 0 0"/>
                    <a:gd name="T0" fmla="*/ 0 w 21599"/>
                    <a:gd name="T1" fmla="*/ 21354 h 21592"/>
                    <a:gd name="T2" fmla="*/ 21027 w 21599"/>
                    <a:gd name="T3" fmla="*/ 0 h 21592"/>
                    <a:gd name="T4" fmla="*/ 21599 w 21599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592" fill="none" extrusionOk="0">
                      <a:moveTo>
                        <a:pt x="0" y="21354"/>
                      </a:moveTo>
                      <a:cubicBezTo>
                        <a:pt x="128" y="9740"/>
                        <a:pt x="9416" y="307"/>
                        <a:pt x="21026" y="-1"/>
                      </a:cubicBezTo>
                    </a:path>
                    <a:path w="21599" h="21592" stroke="0" extrusionOk="0">
                      <a:moveTo>
                        <a:pt x="0" y="21354"/>
                      </a:moveTo>
                      <a:cubicBezTo>
                        <a:pt x="128" y="9740"/>
                        <a:pt x="9416" y="307"/>
                        <a:pt x="21026" y="-1"/>
                      </a:cubicBezTo>
                      <a:lnTo>
                        <a:pt x="21599" y="21592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Arc 33"/>
                <p:cNvSpPr>
                  <a:spLocks/>
                </p:cNvSpPr>
                <p:nvPr/>
              </p:nvSpPr>
              <p:spPr bwMode="auto">
                <a:xfrm>
                  <a:off x="2906" y="2910"/>
                  <a:ext cx="75" cy="9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9"/>
                    <a:gd name="T1" fmla="*/ 0 h 21600"/>
                    <a:gd name="T2" fmla="*/ 21599 w 21599"/>
                    <a:gd name="T3" fmla="*/ 21357 h 21600"/>
                    <a:gd name="T4" fmla="*/ 0 w 2159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600" fill="none" extrusionOk="0">
                      <a:moveTo>
                        <a:pt x="-1" y="0"/>
                      </a:moveTo>
                      <a:cubicBezTo>
                        <a:pt x="11834" y="0"/>
                        <a:pt x="21465" y="9523"/>
                        <a:pt x="21598" y="21357"/>
                      </a:cubicBezTo>
                    </a:path>
                    <a:path w="21599" h="21600" stroke="0" extrusionOk="0">
                      <a:moveTo>
                        <a:pt x="-1" y="0"/>
                      </a:moveTo>
                      <a:cubicBezTo>
                        <a:pt x="11834" y="0"/>
                        <a:pt x="21465" y="9523"/>
                        <a:pt x="21598" y="21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Oval 35"/>
              <p:cNvSpPr>
                <a:spLocks noChangeArrowheads="1"/>
              </p:cNvSpPr>
              <p:nvPr/>
            </p:nvSpPr>
            <p:spPr bwMode="auto">
              <a:xfrm>
                <a:off x="2666" y="2676"/>
                <a:ext cx="222" cy="2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1972" y="2880"/>
              <a:ext cx="433" cy="753"/>
              <a:chOff x="2142" y="2880"/>
              <a:chExt cx="408" cy="753"/>
            </a:xfrm>
          </p:grpSpPr>
          <p:sp>
            <p:nvSpPr>
              <p:cNvPr id="27" name="Oval 37"/>
              <p:cNvSpPr>
                <a:spLocks noChangeArrowheads="1"/>
              </p:cNvSpPr>
              <p:nvPr/>
            </p:nvSpPr>
            <p:spPr bwMode="auto">
              <a:xfrm>
                <a:off x="2235" y="2880"/>
                <a:ext cx="221" cy="216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42"/>
              <p:cNvGrpSpPr>
                <a:grpSpLocks/>
              </p:cNvGrpSpPr>
              <p:nvPr/>
            </p:nvGrpSpPr>
            <p:grpSpPr bwMode="auto">
              <a:xfrm>
                <a:off x="2142" y="3114"/>
                <a:ext cx="408" cy="519"/>
                <a:chOff x="2142" y="3114"/>
                <a:chExt cx="408" cy="519"/>
              </a:xfrm>
            </p:grpSpPr>
            <p:sp>
              <p:nvSpPr>
                <p:cNvPr id="29" name="Rectangle 38"/>
                <p:cNvSpPr>
                  <a:spLocks noChangeArrowheads="1"/>
                </p:cNvSpPr>
                <p:nvPr/>
              </p:nvSpPr>
              <p:spPr bwMode="auto">
                <a:xfrm>
                  <a:off x="2212" y="3114"/>
                  <a:ext cx="273" cy="11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Rectangle 39"/>
                <p:cNvSpPr>
                  <a:spLocks noChangeArrowheads="1"/>
                </p:cNvSpPr>
                <p:nvPr/>
              </p:nvSpPr>
              <p:spPr bwMode="auto">
                <a:xfrm>
                  <a:off x="2142" y="3186"/>
                  <a:ext cx="408" cy="447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Arc 40"/>
                <p:cNvSpPr>
                  <a:spLocks/>
                </p:cNvSpPr>
                <p:nvPr/>
              </p:nvSpPr>
              <p:spPr bwMode="auto">
                <a:xfrm>
                  <a:off x="2143" y="3114"/>
                  <a:ext cx="75" cy="90"/>
                </a:xfrm>
                <a:custGeom>
                  <a:avLst/>
                  <a:gdLst>
                    <a:gd name="G0" fmla="+- 21595 0 0"/>
                    <a:gd name="G1" fmla="+- 21592 0 0"/>
                    <a:gd name="G2" fmla="+- 21600 0 0"/>
                    <a:gd name="T0" fmla="*/ 0 w 21595"/>
                    <a:gd name="T1" fmla="*/ 21115 h 21592"/>
                    <a:gd name="T2" fmla="*/ 21023 w 21595"/>
                    <a:gd name="T3" fmla="*/ 0 h 21592"/>
                    <a:gd name="T4" fmla="*/ 21595 w 21595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5" h="21592" fill="none" extrusionOk="0">
                      <a:moveTo>
                        <a:pt x="0" y="21115"/>
                      </a:moveTo>
                      <a:cubicBezTo>
                        <a:pt x="254" y="9596"/>
                        <a:pt x="9505" y="304"/>
                        <a:pt x="21022" y="-1"/>
                      </a:cubicBezTo>
                    </a:path>
                    <a:path w="21595" h="21592" stroke="0" extrusionOk="0">
                      <a:moveTo>
                        <a:pt x="0" y="21115"/>
                      </a:moveTo>
                      <a:cubicBezTo>
                        <a:pt x="254" y="9596"/>
                        <a:pt x="9505" y="304"/>
                        <a:pt x="21022" y="-1"/>
                      </a:cubicBezTo>
                      <a:lnTo>
                        <a:pt x="21595" y="21592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Arc 41"/>
                <p:cNvSpPr>
                  <a:spLocks/>
                </p:cNvSpPr>
                <p:nvPr/>
              </p:nvSpPr>
              <p:spPr bwMode="auto">
                <a:xfrm>
                  <a:off x="2474" y="3115"/>
                  <a:ext cx="75" cy="9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5"/>
                    <a:gd name="T1" fmla="*/ 0 h 21600"/>
                    <a:gd name="T2" fmla="*/ 21595 w 21595"/>
                    <a:gd name="T3" fmla="*/ 21113 h 21600"/>
                    <a:gd name="T4" fmla="*/ 0 w 2159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39" y="0"/>
                        <a:pt x="21329" y="9376"/>
                        <a:pt x="21594" y="21113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39" y="0"/>
                        <a:pt x="21329" y="9376"/>
                        <a:pt x="21594" y="2111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Freeform 44"/>
            <p:cNvSpPr>
              <a:spLocks/>
            </p:cNvSpPr>
            <p:nvPr/>
          </p:nvSpPr>
          <p:spPr bwMode="auto">
            <a:xfrm>
              <a:off x="1945" y="2892"/>
              <a:ext cx="2690" cy="792"/>
            </a:xfrm>
            <a:custGeom>
              <a:avLst/>
              <a:gdLst/>
              <a:ahLst/>
              <a:cxnLst>
                <a:cxn ang="0">
                  <a:pos x="0" y="740"/>
                </a:cxn>
                <a:cxn ang="0">
                  <a:pos x="900" y="0"/>
                </a:cxn>
                <a:cxn ang="0">
                  <a:pos x="1587" y="0"/>
                </a:cxn>
                <a:cxn ang="0">
                  <a:pos x="2524" y="740"/>
                </a:cxn>
                <a:cxn ang="0">
                  <a:pos x="0" y="740"/>
                </a:cxn>
              </a:cxnLst>
              <a:rect l="0" t="0" r="r" b="b"/>
              <a:pathLst>
                <a:path w="2524" h="740">
                  <a:moveTo>
                    <a:pt x="0" y="740"/>
                  </a:moveTo>
                  <a:lnTo>
                    <a:pt x="900" y="0"/>
                  </a:lnTo>
                  <a:lnTo>
                    <a:pt x="1587" y="0"/>
                  </a:lnTo>
                  <a:lnTo>
                    <a:pt x="2524" y="74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2" name="Group 59"/>
            <p:cNvGrpSpPr>
              <a:grpSpLocks/>
            </p:cNvGrpSpPr>
            <p:nvPr/>
          </p:nvGrpSpPr>
          <p:grpSpPr bwMode="auto">
            <a:xfrm>
              <a:off x="2704" y="2945"/>
              <a:ext cx="1095" cy="775"/>
              <a:chOff x="2833" y="2945"/>
              <a:chExt cx="1031" cy="775"/>
            </a:xfrm>
          </p:grpSpPr>
          <p:grpSp>
            <p:nvGrpSpPr>
              <p:cNvPr id="28" name="Group 51"/>
              <p:cNvGrpSpPr>
                <a:grpSpLocks/>
              </p:cNvGrpSpPr>
              <p:nvPr/>
            </p:nvGrpSpPr>
            <p:grpSpPr bwMode="auto">
              <a:xfrm>
                <a:off x="3359" y="2952"/>
                <a:ext cx="505" cy="768"/>
                <a:chOff x="3359" y="2952"/>
                <a:chExt cx="505" cy="768"/>
              </a:xfrm>
            </p:grpSpPr>
            <p:sp>
              <p:nvSpPr>
                <p:cNvPr id="21" name="Oval 45"/>
                <p:cNvSpPr>
                  <a:spLocks noChangeArrowheads="1"/>
                </p:cNvSpPr>
                <p:nvPr/>
              </p:nvSpPr>
              <p:spPr bwMode="auto">
                <a:xfrm>
                  <a:off x="3475" y="2952"/>
                  <a:ext cx="270" cy="261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" name="Group 50"/>
                <p:cNvGrpSpPr>
                  <a:grpSpLocks/>
                </p:cNvGrpSpPr>
                <p:nvPr/>
              </p:nvGrpSpPr>
              <p:grpSpPr bwMode="auto">
                <a:xfrm>
                  <a:off x="3359" y="3236"/>
                  <a:ext cx="505" cy="484"/>
                  <a:chOff x="3359" y="3236"/>
                  <a:chExt cx="505" cy="484"/>
                </a:xfrm>
              </p:grpSpPr>
              <p:sp>
                <p:nvSpPr>
                  <p:cNvPr id="2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444" y="3236"/>
                    <a:ext cx="334" cy="13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326"/>
                    <a:ext cx="504" cy="39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Arc 48"/>
                  <p:cNvSpPr>
                    <a:spLocks/>
                  </p:cNvSpPr>
                  <p:nvPr/>
                </p:nvSpPr>
                <p:spPr bwMode="auto">
                  <a:xfrm>
                    <a:off x="3359" y="3237"/>
                    <a:ext cx="93" cy="107"/>
                  </a:xfrm>
                  <a:custGeom>
                    <a:avLst/>
                    <a:gdLst>
                      <a:gd name="G0" fmla="+- 21600 0 0"/>
                      <a:gd name="G1" fmla="+- 21595 0 0"/>
                      <a:gd name="G2" fmla="+- 21600 0 0"/>
                      <a:gd name="T0" fmla="*/ 0 w 21600"/>
                      <a:gd name="T1" fmla="*/ 21595 h 21595"/>
                      <a:gd name="T2" fmla="*/ 21135 w 21600"/>
                      <a:gd name="T3" fmla="*/ 0 h 21595"/>
                      <a:gd name="T4" fmla="*/ 21600 w 21600"/>
                      <a:gd name="T5" fmla="*/ 21595 h 215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95" fill="none" extrusionOk="0">
                        <a:moveTo>
                          <a:pt x="0" y="21595"/>
                        </a:moveTo>
                        <a:cubicBezTo>
                          <a:pt x="0" y="9846"/>
                          <a:pt x="9389" y="252"/>
                          <a:pt x="21135" y="0"/>
                        </a:cubicBezTo>
                      </a:path>
                      <a:path w="21600" h="21595" stroke="0" extrusionOk="0">
                        <a:moveTo>
                          <a:pt x="0" y="21595"/>
                        </a:moveTo>
                        <a:cubicBezTo>
                          <a:pt x="0" y="9846"/>
                          <a:pt x="9389" y="252"/>
                          <a:pt x="21135" y="0"/>
                        </a:cubicBezTo>
                        <a:lnTo>
                          <a:pt x="21600" y="21595"/>
                        </a:lnTo>
                        <a:close/>
                      </a:path>
                    </a:pathLst>
                  </a:custGeom>
                  <a:solidFill>
                    <a:srgbClr val="008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Arc 49"/>
                  <p:cNvSpPr>
                    <a:spLocks/>
                  </p:cNvSpPr>
                  <p:nvPr/>
                </p:nvSpPr>
                <p:spPr bwMode="auto">
                  <a:xfrm>
                    <a:off x="3769" y="3238"/>
                    <a:ext cx="93" cy="109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803"/>
                      <a:gd name="T2" fmla="*/ 21599 w 21600"/>
                      <a:gd name="T3" fmla="*/ 21803 h 21803"/>
                      <a:gd name="T4" fmla="*/ 0 w 21600"/>
                      <a:gd name="T5" fmla="*/ 21600 h 218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803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667"/>
                          <a:pt x="21599" y="21735"/>
                          <a:pt x="21599" y="21803"/>
                        </a:cubicBezTo>
                      </a:path>
                      <a:path w="21600" h="21803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667"/>
                          <a:pt x="21599" y="21735"/>
                          <a:pt x="21599" y="21803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008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9" name="Group 58"/>
              <p:cNvGrpSpPr>
                <a:grpSpLocks/>
              </p:cNvGrpSpPr>
              <p:nvPr/>
            </p:nvGrpSpPr>
            <p:grpSpPr bwMode="auto">
              <a:xfrm>
                <a:off x="2833" y="2945"/>
                <a:ext cx="506" cy="768"/>
                <a:chOff x="2833" y="2945"/>
                <a:chExt cx="506" cy="768"/>
              </a:xfrm>
            </p:grpSpPr>
            <p:sp>
              <p:nvSpPr>
                <p:cNvPr id="15" name="Oval 52"/>
                <p:cNvSpPr>
                  <a:spLocks noChangeArrowheads="1"/>
                </p:cNvSpPr>
                <p:nvPr/>
              </p:nvSpPr>
              <p:spPr bwMode="auto">
                <a:xfrm>
                  <a:off x="2950" y="2945"/>
                  <a:ext cx="269" cy="261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5" name="Group 57"/>
                <p:cNvGrpSpPr>
                  <a:grpSpLocks/>
                </p:cNvGrpSpPr>
                <p:nvPr/>
              </p:nvGrpSpPr>
              <p:grpSpPr bwMode="auto">
                <a:xfrm>
                  <a:off x="2833" y="3229"/>
                  <a:ext cx="506" cy="484"/>
                  <a:chOff x="2833" y="3229"/>
                  <a:chExt cx="506" cy="484"/>
                </a:xfrm>
              </p:grpSpPr>
              <p:sp>
                <p:nvSpPr>
                  <p:cNvPr id="1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3229"/>
                    <a:ext cx="333" cy="134"/>
                  </a:xfrm>
                  <a:prstGeom prst="rect">
                    <a:avLst/>
                  </a:prstGeom>
                  <a:solidFill>
                    <a:srgbClr val="00808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834" y="3319"/>
                    <a:ext cx="505" cy="39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Arc 55"/>
                  <p:cNvSpPr>
                    <a:spLocks/>
                  </p:cNvSpPr>
                  <p:nvPr/>
                </p:nvSpPr>
                <p:spPr bwMode="auto">
                  <a:xfrm>
                    <a:off x="2833" y="3230"/>
                    <a:ext cx="93" cy="107"/>
                  </a:xfrm>
                  <a:custGeom>
                    <a:avLst/>
                    <a:gdLst>
                      <a:gd name="G0" fmla="+- 21600 0 0"/>
                      <a:gd name="G1" fmla="+- 21599 0 0"/>
                      <a:gd name="G2" fmla="+- 21600 0 0"/>
                      <a:gd name="T0" fmla="*/ 0 w 21600"/>
                      <a:gd name="T1" fmla="*/ 21599 h 21599"/>
                      <a:gd name="T2" fmla="*/ 21368 w 21600"/>
                      <a:gd name="T3" fmla="*/ 0 h 21599"/>
                      <a:gd name="T4" fmla="*/ 21600 w 21600"/>
                      <a:gd name="T5" fmla="*/ 21599 h 215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99" fill="none" extrusionOk="0">
                        <a:moveTo>
                          <a:pt x="0" y="21599"/>
                        </a:moveTo>
                        <a:cubicBezTo>
                          <a:pt x="0" y="9760"/>
                          <a:pt x="9529" y="127"/>
                          <a:pt x="21368" y="0"/>
                        </a:cubicBezTo>
                      </a:path>
                      <a:path w="21600" h="21599" stroke="0" extrusionOk="0">
                        <a:moveTo>
                          <a:pt x="0" y="21599"/>
                        </a:moveTo>
                        <a:cubicBezTo>
                          <a:pt x="0" y="9760"/>
                          <a:pt x="9529" y="127"/>
                          <a:pt x="21368" y="0"/>
                        </a:cubicBezTo>
                        <a:lnTo>
                          <a:pt x="21600" y="21599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Arc 56"/>
                  <p:cNvSpPr>
                    <a:spLocks/>
                  </p:cNvSpPr>
                  <p:nvPr/>
                </p:nvSpPr>
                <p:spPr bwMode="auto">
                  <a:xfrm>
                    <a:off x="3246" y="3229"/>
                    <a:ext cx="93" cy="10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17" name="Rectangle 116"/>
          <p:cNvSpPr/>
          <p:nvPr/>
        </p:nvSpPr>
        <p:spPr>
          <a:xfrm>
            <a:off x="457200" y="914400"/>
            <a:ext cx="8305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8800" b="1" kern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charset="0"/>
                <a:cs typeface="+mj-cs"/>
              </a:rPr>
              <a:t>Introduction to </a:t>
            </a:r>
          </a:p>
          <a:p>
            <a:pPr algn="ctr"/>
            <a:r>
              <a:rPr kumimoji="1" lang="en-US" altLang="ko-KR" sz="8800" b="1" kern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charset="0"/>
                <a:cs typeface="+mj-cs"/>
              </a:rPr>
              <a:t>HTML</a:t>
            </a:r>
            <a:endParaRPr 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HTML(Hypertext Markup Language)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a language for describing web pages.</a:t>
            </a:r>
          </a:p>
          <a:p>
            <a:r>
              <a:rPr lang="en-US" dirty="0" smtClean="0"/>
              <a:t>HTML is the language which browser understands.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0" indent="0" defTabSz="914400" eaLnBrk="1" hangingPunct="1"/>
            <a:r>
              <a:rPr lang="en-US" dirty="0" smtClean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0483" name="Shape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9088" indent="-319088" defTabSz="914400" eaLnBrk="1" hangingPunct="1"/>
            <a:r>
              <a:rPr lang="en-US" sz="2700" dirty="0" smtClean="0"/>
              <a:t>What </a:t>
            </a:r>
            <a:r>
              <a:rPr lang="en-US" sz="2700" smtClean="0"/>
              <a:t>is HTML</a:t>
            </a:r>
          </a:p>
          <a:p>
            <a:pPr marL="0" indent="0" defTabSz="914400" eaLnBrk="1" hangingPunct="1">
              <a:buNone/>
            </a:pPr>
            <a:endParaRPr lang="en-US" sz="2700" dirty="0" smtClean="0"/>
          </a:p>
          <a:p>
            <a:pPr marL="639763" lvl="1" indent="-273050" defTabSz="914400" eaLnBrk="1" hangingPunct="1"/>
            <a:r>
              <a:rPr lang="en-US" sz="2400" dirty="0" smtClean="0"/>
              <a:t>HTML = </a:t>
            </a:r>
            <a:r>
              <a:rPr lang="en-US" sz="2400" u="sng" dirty="0" smtClean="0"/>
              <a:t>Hypertext</a:t>
            </a:r>
            <a:r>
              <a:rPr lang="en-US" sz="2400" dirty="0" smtClean="0"/>
              <a:t> </a:t>
            </a:r>
            <a:r>
              <a:rPr lang="en-US" sz="2400" u="sng" dirty="0" smtClean="0"/>
              <a:t>M</a:t>
            </a:r>
            <a:r>
              <a:rPr lang="en-US" sz="2400" dirty="0" smtClean="0"/>
              <a:t>arkup </a:t>
            </a:r>
            <a:r>
              <a:rPr lang="en-US" sz="2400" u="sng" dirty="0" smtClean="0"/>
              <a:t>L</a:t>
            </a:r>
            <a:r>
              <a:rPr lang="en-US" sz="2400" dirty="0" smtClean="0"/>
              <a:t>anguage</a:t>
            </a:r>
          </a:p>
          <a:p>
            <a:pPr marL="639763" lvl="1" indent="-273050" defTabSz="914400" eaLnBrk="1" hangingPunct="1"/>
            <a:r>
              <a:rPr lang="en-US" sz="2400" dirty="0" smtClean="0"/>
              <a:t>Hypertext allows for “hyper linking”</a:t>
            </a:r>
          </a:p>
          <a:p>
            <a:pPr marL="639763" lvl="1" indent="-273050"/>
            <a:r>
              <a:rPr lang="en-US" dirty="0" smtClean="0"/>
              <a:t>Hypertext is </a:t>
            </a:r>
            <a:r>
              <a:rPr lang="en-US" dirty="0"/>
              <a:t>text with hyperlinks</a:t>
            </a:r>
            <a:endParaRPr lang="en-US" sz="2400" dirty="0" smtClean="0"/>
          </a:p>
          <a:p>
            <a:pPr marL="639763" lvl="1" indent="-273050" defTabSz="914400" eaLnBrk="1" hangingPunct="1"/>
            <a:r>
              <a:rPr lang="en-US" sz="2400" dirty="0" smtClean="0"/>
              <a:t>Markup: Text is “marked” using HTML tags</a:t>
            </a:r>
          </a:p>
          <a:p>
            <a:pPr marL="639763" lvl="1" indent="-273050" defTabSz="914400" eaLnBrk="1" hangingPunct="1"/>
            <a:r>
              <a:rPr lang="en-US" sz="2400" dirty="0" smtClean="0"/>
              <a:t>HTML tags tell the browser how to structure the information on the page</a:t>
            </a:r>
          </a:p>
          <a:p>
            <a:pPr marL="319088" indent="-319088" defTabSz="914400" eaLnBrk="1" hangingPunct="1">
              <a:buFont typeface="Wingdings" pitchFamily="2" charset="2"/>
              <a:buNone/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Hyper text markup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Hypertext</a:t>
            </a:r>
            <a:r>
              <a:rPr lang="en-US" dirty="0" smtClean="0"/>
              <a:t> is simply a piece of text that works as a link.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Markup Language</a:t>
            </a:r>
            <a:r>
              <a:rPr lang="en-US" dirty="0" smtClean="0"/>
              <a:t> is a set of </a:t>
            </a:r>
            <a:r>
              <a:rPr lang="en-US" b="1" dirty="0" smtClean="0"/>
              <a:t>markup tags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4900" y="2283619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Remember!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HTML tags are keywords surrounded by </a:t>
            </a:r>
            <a:r>
              <a:rPr lang="en-US" sz="2400" b="1" dirty="0" smtClean="0"/>
              <a:t>angle brackets </a:t>
            </a:r>
            <a:r>
              <a:rPr lang="en-US" sz="2400" dirty="0" smtClean="0"/>
              <a:t>like &lt;html&gt;</a:t>
            </a:r>
          </a:p>
          <a:p>
            <a:r>
              <a:rPr lang="en-US" sz="2400" dirty="0" smtClean="0"/>
              <a:t>HTML tags normally </a:t>
            </a:r>
            <a:r>
              <a:rPr lang="en-US" sz="2400" b="1" dirty="0" smtClean="0"/>
              <a:t>come in pairs</a:t>
            </a:r>
            <a:r>
              <a:rPr lang="en-US" sz="2400" dirty="0" smtClean="0"/>
              <a:t> like &lt;b&gt; and &lt;/b&gt;</a:t>
            </a:r>
          </a:p>
          <a:p>
            <a:r>
              <a:rPr lang="en-US" sz="2400" dirty="0" smtClean="0"/>
              <a:t>The first tag in a pair is the </a:t>
            </a:r>
            <a:r>
              <a:rPr lang="en-US" sz="2400" b="1" dirty="0" smtClean="0"/>
              <a:t>start tag,</a:t>
            </a:r>
            <a:r>
              <a:rPr lang="en-US" sz="2400" dirty="0" smtClean="0"/>
              <a:t> the second tag is the </a:t>
            </a:r>
            <a:r>
              <a:rPr lang="en-US" sz="2400" b="1" dirty="0" smtClean="0"/>
              <a:t>end tag</a:t>
            </a:r>
            <a:endParaRPr lang="en-US" sz="2400" dirty="0" smtClean="0"/>
          </a:p>
          <a:p>
            <a:r>
              <a:rPr lang="en-US" sz="2400" dirty="0" smtClean="0"/>
              <a:t>Start and end tags are also called </a:t>
            </a:r>
            <a:r>
              <a:rPr lang="en-US" sz="2400" b="1" dirty="0" smtClean="0"/>
              <a:t>opening tags</a:t>
            </a:r>
            <a:r>
              <a:rPr lang="en-US" sz="2400" dirty="0" smtClean="0"/>
              <a:t> and </a:t>
            </a:r>
            <a:r>
              <a:rPr lang="en-US" sz="2400" b="1" dirty="0" smtClean="0"/>
              <a:t>closing tags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Structure of html document: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&lt;html&gt;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&lt;head&gt;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		&lt;/head&gt;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	&lt;body&gt;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		&lt;/body&gt;</a:t>
            </a:r>
          </a:p>
          <a:p>
            <a:pPr>
              <a:buNone/>
              <a:defRPr/>
            </a:pP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&lt;/html&gt;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91200" y="3429000"/>
            <a:ext cx="2895600" cy="609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0200" y="1752600"/>
            <a:ext cx="48006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0800" y="2590800"/>
            <a:ext cx="30480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67000" y="3810000"/>
            <a:ext cx="2895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4038600"/>
            <a:ext cx="38100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 structure: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495800"/>
          </a:xfrm>
        </p:spPr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00B0F0"/>
                </a:solidFill>
              </a:rPr>
              <a:t>&lt;html&gt;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 </a:t>
            </a:r>
            <a:r>
              <a:rPr lang="en-US" dirty="0" smtClean="0">
                <a:solidFill>
                  <a:srgbClr val="FF0000"/>
                </a:solidFill>
              </a:rPr>
              <a:t>&lt;head&gt;  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	 &lt;/head&gt;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	   </a:t>
            </a:r>
            <a:r>
              <a:rPr lang="en-US" dirty="0" smtClean="0">
                <a:solidFill>
                  <a:srgbClr val="00B050"/>
                </a:solidFill>
              </a:rPr>
              <a:t>&lt;body&gt; </a:t>
            </a:r>
            <a:r>
              <a:rPr lang="en-US" dirty="0" smtClean="0"/>
              <a:t>- - - - - - - - - - 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		       - - - - - - - - - -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	   </a:t>
            </a:r>
            <a:r>
              <a:rPr lang="en-US" dirty="0" smtClean="0">
                <a:solidFill>
                  <a:srgbClr val="00B050"/>
                </a:solidFill>
              </a:rPr>
              <a:t>&lt;/body&gt;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&lt;/html&gt;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276600" y="2438400"/>
            <a:ext cx="609600" cy="99060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22860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Document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Information(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visible in webpage</a:t>
            </a:r>
            <a:r>
              <a:rPr lang="en-US" sz="2400" dirty="0" smtClean="0">
                <a:solidFill>
                  <a:srgbClr val="FF0000"/>
                </a:solidFill>
              </a:rPr>
              <a:t>) i.e. needed for server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553200" y="3505200"/>
            <a:ext cx="609600" cy="1219200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6600" y="3741003"/>
            <a:ext cx="1250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Page 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content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Marking elements with tags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1752600"/>
            <a:ext cx="84582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>
                <a:solidFill>
                  <a:schemeClr val="bg1"/>
                </a:solidFill>
              </a:rPr>
              <a:t>Two-sided tag(container tags): </a:t>
            </a:r>
            <a:r>
              <a:rPr lang="en-US" b="1" dirty="0" smtClean="0">
                <a:solidFill>
                  <a:schemeClr val="bg1"/>
                </a:solidFill>
              </a:rPr>
              <a:t>A tag that contains some document content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rgbClr val="0066FF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66FF"/>
                </a:solidFill>
              </a:rPr>
              <a:t>&lt;element&gt;   content     &lt;/element&gt;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4800600"/>
            <a:ext cx="8458200" cy="15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Wingdings" pitchFamily="2" charset="2"/>
              <a:buChar char="Ø"/>
            </a:pPr>
            <a:r>
              <a:rPr lang="en-US" b="1" u="sng" smtClean="0">
                <a:solidFill>
                  <a:schemeClr val="bg1"/>
                </a:solidFill>
              </a:rPr>
              <a:t>One-sided tag</a:t>
            </a:r>
            <a:r>
              <a:rPr lang="en-US" b="1" u="sng" err="1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u="sng" smtClean="0">
                <a:solidFill>
                  <a:schemeClr val="bg1"/>
                </a:solidFill>
                <a:sym typeface="Wingdings" pitchFamily="2" charset="2"/>
              </a:rPr>
              <a:t>(standalone </a:t>
            </a:r>
            <a:r>
              <a:rPr lang="en-US" b="1" u="sng" dirty="0" smtClean="0">
                <a:solidFill>
                  <a:schemeClr val="bg1"/>
                </a:solidFill>
                <a:sym typeface="Wingdings" pitchFamily="2" charset="2"/>
              </a:rPr>
              <a:t>tags)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 tag that contains no content. They are also called empty elements since they contain no content.</a:t>
            </a:r>
            <a:endParaRPr lang="en-US" b="1" u="sng" dirty="0" smtClean="0">
              <a:solidFill>
                <a:schemeClr val="bg1"/>
              </a:solidFill>
            </a:endParaRPr>
          </a:p>
          <a:p>
            <a:pPr algn="ctr"/>
            <a:endParaRPr lang="en-US" sz="2000" b="1" u="sng" dirty="0" smtClean="0">
              <a:solidFill>
                <a:srgbClr val="0066FF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66FF"/>
                </a:solidFill>
              </a:rPr>
              <a:t>&lt;element  /&gt;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3086894" y="3999706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5601494" y="3999706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4343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39966"/>
                </a:solidFill>
              </a:rPr>
              <a:t>Opening tag</a:t>
            </a:r>
            <a:endParaRPr lang="en-US" b="1" dirty="0">
              <a:solidFill>
                <a:srgbClr val="3399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4343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39966"/>
                </a:solidFill>
              </a:rPr>
              <a:t>Closing tag</a:t>
            </a:r>
            <a:endParaRPr lang="en-US" b="1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US" sz="4100" u="sng" dirty="0">
                <a:solidFill>
                  <a:schemeClr val="tx1"/>
                </a:solidFill>
                <a:latin typeface="+mj-lt"/>
              </a:rPr>
              <a:t>HEAD section</a:t>
            </a:r>
            <a:br>
              <a:rPr lang="en-US" sz="4100" u="sng" dirty="0">
                <a:solidFill>
                  <a:schemeClr val="tx1"/>
                </a:solidFill>
                <a:latin typeface="+mj-lt"/>
              </a:rPr>
            </a:br>
            <a:endParaRPr lang="en-US" sz="41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001000" cy="3581400"/>
          </a:xfrm>
        </p:spPr>
        <p:txBody>
          <a:bodyPr>
            <a:noAutofit/>
          </a:bodyPr>
          <a:lstStyle/>
          <a:p>
            <a:pPr marL="740664" lvl="1">
              <a:buFont typeface="Wingdings"/>
              <a:buChar char=""/>
              <a:defRPr/>
            </a:pPr>
            <a:r>
              <a:rPr lang="en-US" sz="3600" dirty="0" smtClean="0"/>
              <a:t>The &lt;head&gt; element is a container for all the head elements. Elements inside &lt;head&gt; can include scripts, instruct the browser where to find style sheets, provide meta information, and more.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709160"/>
          </a:xfrm>
        </p:spPr>
        <p:txBody>
          <a:bodyPr>
            <a:normAutofit/>
          </a:bodyPr>
          <a:lstStyle/>
          <a:p>
            <a:pPr marL="740664" lvl="1">
              <a:buFont typeface="Wingdings"/>
              <a:buChar char=""/>
              <a:defRPr/>
            </a:pPr>
            <a:r>
              <a:rPr lang="en-US" sz="3600" b="1" u="sng" dirty="0" smtClean="0">
                <a:latin typeface="Courier New" pitchFamily="49" charset="0"/>
              </a:rPr>
              <a:t>BODY</a:t>
            </a:r>
            <a:r>
              <a:rPr lang="en-US" sz="3600" u="sng" dirty="0" smtClean="0"/>
              <a:t> section</a:t>
            </a:r>
          </a:p>
          <a:p>
            <a:pPr marL="996696" lvl="2">
              <a:buFont typeface="Wingdings 2"/>
              <a:buChar char=""/>
              <a:defRPr/>
            </a:pPr>
            <a:r>
              <a:rPr lang="en-US" sz="3200" dirty="0" smtClean="0"/>
              <a:t>Page content</a:t>
            </a:r>
          </a:p>
          <a:p>
            <a:pPr marL="996696" lvl="2">
              <a:buFont typeface="Wingdings 2"/>
              <a:buChar char=""/>
              <a:defRPr/>
            </a:pPr>
            <a:r>
              <a:rPr lang="en-US" sz="3200" dirty="0" smtClean="0"/>
              <a:t>Includes text, images, links, forms, etc.</a:t>
            </a:r>
          </a:p>
          <a:p>
            <a:pPr marL="996696" lvl="2">
              <a:buFont typeface="Wingdings 2"/>
              <a:buChar char=""/>
              <a:defRPr/>
            </a:pPr>
            <a:r>
              <a:rPr lang="en-US" sz="3200" dirty="0" smtClean="0"/>
              <a:t>Elements include backgrounds, link colors and font faces</a:t>
            </a:r>
          </a:p>
          <a:p>
            <a:pPr marL="996696" lvl="2">
              <a:buFont typeface="Wingdings 2"/>
              <a:buChar char=""/>
              <a:defRPr/>
            </a:pPr>
            <a:r>
              <a:rPr lang="en-US" sz="3200" b="1" dirty="0" smtClean="0">
                <a:latin typeface="Courier New" pitchFamily="49" charset="0"/>
              </a:rPr>
              <a:t>P</a:t>
            </a:r>
            <a:r>
              <a:rPr lang="en-US" sz="3200" dirty="0" smtClean="0"/>
              <a:t> element forms a paragraph, blank line before and 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u="sng" dirty="0" smtClean="0">
                <a:solidFill>
                  <a:schemeClr val="tx2">
                    <a:satMod val="200000"/>
                  </a:schemeClr>
                </a:solidFill>
              </a:rPr>
              <a:t>TERMS TO KNOW BEFORE STARTING HTML: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4263" lvl="2" indent="-392113">
              <a:defRPr/>
            </a:pPr>
            <a:r>
              <a:rPr lang="en-US" sz="2800" b="1" dirty="0" smtClean="0">
                <a:solidFill>
                  <a:schemeClr val="tx2"/>
                </a:solidFill>
                <a:hlinkClick r:id="rId2" action="ppaction://hlinksldjump"/>
              </a:rPr>
              <a:t>Internet 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1084263" lvl="2" indent="-392113">
              <a:defRPr/>
            </a:pPr>
            <a:r>
              <a:rPr lang="en-US" sz="2800" b="1" dirty="0" smtClean="0">
                <a:solidFill>
                  <a:schemeClr val="tx2"/>
                </a:solidFill>
                <a:hlinkClick r:id="rId3" action="ppaction://hlinksldjump"/>
              </a:rPr>
              <a:t>Web page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1084263" lvl="2" indent="-392113">
              <a:defRPr/>
            </a:pPr>
            <a:r>
              <a:rPr lang="en-US" sz="2800" b="1" dirty="0" smtClean="0">
                <a:solidFill>
                  <a:schemeClr val="tx2"/>
                </a:solidFill>
                <a:hlinkClick r:id="rId4" action="ppaction://hlinksldjump"/>
              </a:rPr>
              <a:t>Websites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1084263" lvl="2" indent="-392113">
              <a:defRPr/>
            </a:pPr>
            <a:r>
              <a:rPr lang="en-US" sz="2800" b="1" dirty="0" smtClean="0">
                <a:solidFill>
                  <a:schemeClr val="tx2"/>
                </a:solidFill>
                <a:hlinkClick r:id="rId5" action="ppaction://hlinksldjump"/>
              </a:rPr>
              <a:t>Web browser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1084263" lvl="2" indent="-392113">
              <a:defRPr/>
            </a:pPr>
            <a:r>
              <a:rPr lang="en-US" sz="2800" b="1" dirty="0" smtClean="0">
                <a:solidFill>
                  <a:schemeClr val="tx2"/>
                </a:solidFill>
                <a:hlinkClick r:id="rId6" action="ppaction://hlinksldjump"/>
              </a:rPr>
              <a:t>Web server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lvl="2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&lt;Head&gt; Section: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435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&lt;html&gt;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	&lt;head&gt;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&lt;title&gt;</a:t>
            </a:r>
            <a:r>
              <a:rPr lang="en-US" dirty="0" smtClean="0"/>
              <a:t>My First  HTML Document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&lt;/title&gt;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		&lt;/head&gt;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&lt;body&gt;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		&lt;/body&gt;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&lt;/html&gt;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&lt;BODY&gt; Section: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82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Paragraphs:</a:t>
            </a:r>
          </a:p>
          <a:p>
            <a:pPr lvl="1" eaLnBrk="1" hangingPunct="1"/>
            <a:r>
              <a:rPr lang="en-US" sz="2000" dirty="0" smtClean="0"/>
              <a:t>HTML documents are divided into paragraphs.</a:t>
            </a:r>
          </a:p>
          <a:p>
            <a:pPr lvl="1" eaLnBrk="1" hangingPunct="1"/>
            <a:r>
              <a:rPr lang="en-US" sz="2400" b="1" dirty="0" smtClean="0">
                <a:latin typeface="Courier New" pitchFamily="49" charset="0"/>
              </a:rPr>
              <a:t>&lt;P&gt;</a:t>
            </a:r>
            <a:r>
              <a:rPr lang="en-US" sz="2400" dirty="0" smtClean="0"/>
              <a:t> tag forms a paragraph, blank line before and after.</a:t>
            </a:r>
          </a:p>
          <a:p>
            <a:pPr eaLnBrk="1" hangingPunct="1"/>
            <a:r>
              <a:rPr lang="en-US" dirty="0" smtClean="0"/>
              <a:t>Headings</a:t>
            </a:r>
          </a:p>
          <a:p>
            <a:pPr lvl="1" eaLnBrk="1" hangingPunct="1"/>
            <a:r>
              <a:rPr lang="en-US" sz="2400" dirty="0" smtClean="0"/>
              <a:t>Simple form of text formatting </a:t>
            </a:r>
          </a:p>
          <a:p>
            <a:pPr lvl="1" eaLnBrk="1" hangingPunct="1"/>
            <a:r>
              <a:rPr lang="en-US" sz="2400" dirty="0" smtClean="0"/>
              <a:t>Vary text size based on the header’s “level”(h1,h2,h3,h4,h5,h6).</a:t>
            </a:r>
          </a:p>
          <a:p>
            <a:pPr lvl="1" eaLnBrk="1" hangingPunct="1">
              <a:buNone/>
            </a:pP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smtClean="0"/>
              <a:t>Can vary significantly between browsers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2800" dirty="0" smtClean="0"/>
              <a:t>&lt;html&gt;</a:t>
            </a:r>
          </a:p>
          <a:p>
            <a:pPr>
              <a:lnSpc>
                <a:spcPct val="100000"/>
              </a:lnSpc>
              <a:buNone/>
            </a:pPr>
            <a:r>
              <a:rPr lang="en-US" sz="2800" dirty="0" smtClean="0"/>
              <a:t>			&lt;head&gt;</a:t>
            </a:r>
          </a:p>
          <a:p>
            <a:pPr>
              <a:lnSpc>
                <a:spcPct val="100000"/>
              </a:lnSpc>
              <a:buNone/>
            </a:pPr>
            <a:r>
              <a:rPr lang="en-US" sz="2800" dirty="0" smtClean="0"/>
              <a:t>				&lt;title&gt; My 1st page&lt;/title&gt;</a:t>
            </a:r>
          </a:p>
          <a:p>
            <a:pPr>
              <a:lnSpc>
                <a:spcPct val="100000"/>
              </a:lnSpc>
              <a:buNone/>
            </a:pPr>
            <a:r>
              <a:rPr lang="en-US" sz="2800" dirty="0" smtClean="0"/>
              <a:t>			&lt;/head&gt;</a:t>
            </a:r>
          </a:p>
          <a:p>
            <a:pPr>
              <a:lnSpc>
                <a:spcPct val="100000"/>
              </a:lnSpc>
              <a:buNone/>
            </a:pPr>
            <a:r>
              <a:rPr lang="en-US" sz="2800" dirty="0" smtClean="0"/>
              <a:t>	&lt;body&gt;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800" dirty="0" smtClean="0"/>
              <a:t>			&lt;h1&gt; Hello world &lt;/h1&gt;</a:t>
            </a:r>
          </a:p>
          <a:p>
            <a:pPr>
              <a:lnSpc>
                <a:spcPct val="100000"/>
              </a:lnSpc>
              <a:buNone/>
            </a:pPr>
            <a:r>
              <a:rPr lang="en-US" sz="2800" dirty="0" smtClean="0"/>
              <a:t>			&lt;p&gt; This is First Paragraph &lt;/p&gt;</a:t>
            </a:r>
          </a:p>
          <a:p>
            <a:pPr>
              <a:lnSpc>
                <a:spcPct val="100000"/>
              </a:lnSpc>
              <a:buNone/>
            </a:pPr>
            <a:r>
              <a:rPr lang="en-US" sz="2800" dirty="0" smtClean="0"/>
              <a:t>	&lt;/body&gt;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800" dirty="0" smtClean="0"/>
              <a:t>&lt;/html&gt;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Levels of Heading tag: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&lt;h1&gt; .. &lt;/h1&gt;			</a:t>
            </a:r>
            <a:r>
              <a:rPr lang="en-US" b="1" dirty="0" smtClean="0"/>
              <a:t>Largest</a:t>
            </a:r>
          </a:p>
          <a:p>
            <a:pPr eaLnBrk="1" hangingPunct="1"/>
            <a:r>
              <a:rPr lang="en-US" dirty="0" smtClean="0"/>
              <a:t>&lt;h2 &gt; .. &lt;/ h2&gt;</a:t>
            </a:r>
          </a:p>
          <a:p>
            <a:pPr eaLnBrk="1" hangingPunct="1"/>
            <a:r>
              <a:rPr lang="en-US" dirty="0" smtClean="0"/>
              <a:t>&lt;h3 &gt; .. &lt;/ h3&gt;</a:t>
            </a:r>
          </a:p>
          <a:p>
            <a:pPr eaLnBrk="1" hangingPunct="1"/>
            <a:r>
              <a:rPr lang="en-US" dirty="0" smtClean="0"/>
              <a:t>&lt;h4 &gt; .. &lt;/ h4&gt;</a:t>
            </a:r>
          </a:p>
          <a:p>
            <a:pPr eaLnBrk="1" hangingPunct="1"/>
            <a:r>
              <a:rPr lang="en-US" dirty="0" smtClean="0"/>
              <a:t>&lt;h5 &gt;..  &lt;/ h5&gt;</a:t>
            </a:r>
          </a:p>
          <a:p>
            <a:pPr eaLnBrk="1" hangingPunct="1"/>
            <a:r>
              <a:rPr lang="en-US" dirty="0" smtClean="0"/>
              <a:t>&lt;h6 &gt; .. &lt;/ h6&gt;	</a:t>
            </a:r>
            <a:r>
              <a:rPr lang="en-US" sz="1800" dirty="0" smtClean="0"/>
              <a:t>	   </a:t>
            </a:r>
            <a:r>
              <a:rPr lang="en-US" sz="1800" b="1" dirty="0" smtClean="0"/>
              <a:t>Smallest</a:t>
            </a:r>
            <a:endParaRPr lang="en-US" b="1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4864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chemeClr val="tx2">
                    <a:lumMod val="90000"/>
                  </a:schemeClr>
                </a:solidFill>
              </a:rPr>
              <a:t>&lt;html&gt;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tx2">
                    <a:lumMod val="90000"/>
                  </a:schemeClr>
                </a:solidFill>
              </a:rPr>
              <a:t>	&lt;head&gt;		</a:t>
            </a:r>
            <a:r>
              <a:rPr 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chemeClr val="tx2">
                    <a:lumMod val="90000"/>
                  </a:schemeClr>
                </a:solidFill>
              </a:rPr>
              <a:t>		&lt;/head&gt;</a:t>
            </a:r>
            <a:endParaRPr lang="en-US" sz="2200" dirty="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		</a:t>
            </a:r>
            <a:r>
              <a:rPr lang="en-US" sz="2200" dirty="0" smtClean="0">
                <a:solidFill>
                  <a:schemeClr val="tx2">
                    <a:lumMod val="90000"/>
                  </a:schemeClr>
                </a:solidFill>
              </a:rPr>
              <a:t>&lt;body&gt;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chemeClr val="tx2">
                    <a:lumMod val="90000"/>
                  </a:schemeClr>
                </a:solidFill>
              </a:rPr>
              <a:t>			&lt;center&gt;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		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&lt;h1&gt; </a:t>
            </a:r>
            <a:r>
              <a:rPr lang="en-US" sz="2200" dirty="0" smtClean="0"/>
              <a:t>Level 1 Header 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&lt;/h1&gt;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&lt;h2 &gt; </a:t>
            </a:r>
            <a:r>
              <a:rPr lang="en-US" sz="2200" dirty="0" smtClean="0"/>
              <a:t>Level 2 Header 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&lt;/ h2&gt;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&lt;h3 &gt; </a:t>
            </a:r>
            <a:r>
              <a:rPr lang="en-US" sz="2200" dirty="0" smtClean="0"/>
              <a:t>Level 3 Header 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&lt;/ h3&gt;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&lt;h4 &gt; </a:t>
            </a:r>
            <a:r>
              <a:rPr lang="en-US" sz="2200" dirty="0" smtClean="0"/>
              <a:t>Level 4Header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&lt;/ h4&gt;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&lt;h5 &gt; </a:t>
            </a:r>
            <a:r>
              <a:rPr lang="en-US" sz="2200" dirty="0" smtClean="0"/>
              <a:t>Level 5 Header 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&lt;/ h5&gt;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&lt;h6 &gt; </a:t>
            </a:r>
            <a:r>
              <a:rPr lang="en-US" sz="2200" dirty="0" smtClean="0"/>
              <a:t>Level 6 Header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&lt;/ h6&gt;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chemeClr val="tx2">
                    <a:lumMod val="90000"/>
                  </a:schemeClr>
                </a:solidFill>
              </a:rPr>
              <a:t>			&lt;/center&gt;		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chemeClr val="tx2">
                    <a:lumMod val="90000"/>
                  </a:schemeClr>
                </a:solidFill>
              </a:rPr>
              <a:t>		&lt;/body&gt;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sz="2200" dirty="0" smtClean="0">
                <a:solidFill>
                  <a:schemeClr val="tx2">
                    <a:lumMod val="90000"/>
                  </a:schemeClr>
                </a:solidFill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4572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HEADINGS: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2057400"/>
            <a:ext cx="28956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&lt;head&gt;</a:t>
            </a:r>
          </a:p>
          <a:p>
            <a:endParaRPr lang="en-US" sz="2400" b="1" dirty="0" smtClean="0">
              <a:solidFill>
                <a:srgbClr val="0066FF"/>
              </a:solidFill>
            </a:endParaRPr>
          </a:p>
          <a:p>
            <a:r>
              <a:rPr lang="en-US" sz="2400" b="1" dirty="0" smtClean="0">
                <a:solidFill>
                  <a:srgbClr val="0066FF"/>
                </a:solidFill>
              </a:rPr>
              <a:t>      </a:t>
            </a:r>
            <a:r>
              <a:rPr lang="en-US" sz="2400" b="1" dirty="0" smtClean="0">
                <a:solidFill>
                  <a:srgbClr val="FF0000"/>
                </a:solidFill>
              </a:rPr>
              <a:t>&lt;title&gt;</a:t>
            </a:r>
          </a:p>
          <a:p>
            <a:endParaRPr lang="en-US" sz="2400" b="1" dirty="0" smtClean="0">
              <a:solidFill>
                <a:srgbClr val="0066FF"/>
              </a:solidFill>
            </a:endParaRPr>
          </a:p>
          <a:p>
            <a:r>
              <a:rPr lang="en-US" sz="2400" b="1" dirty="0" smtClean="0">
                <a:solidFill>
                  <a:srgbClr val="0066FF"/>
                </a:solidFill>
              </a:rPr>
              <a:t>        Learning HTML</a:t>
            </a:r>
          </a:p>
          <a:p>
            <a:endParaRPr lang="en-US" sz="2400" b="1" dirty="0" smtClean="0">
              <a:solidFill>
                <a:srgbClr val="0066FF"/>
              </a:solidFill>
            </a:endParaRPr>
          </a:p>
          <a:p>
            <a:r>
              <a:rPr lang="en-US" sz="2400" b="1" dirty="0" smtClean="0">
                <a:solidFill>
                  <a:srgbClr val="0066FF"/>
                </a:solidFill>
              </a:rPr>
              <a:t>      </a:t>
            </a:r>
            <a:r>
              <a:rPr lang="en-US" sz="2400" b="1" dirty="0" smtClean="0">
                <a:solidFill>
                  <a:srgbClr val="FF0000"/>
                </a:solidFill>
              </a:rPr>
              <a:t>&lt;/title&gt;</a:t>
            </a:r>
          </a:p>
          <a:p>
            <a:endParaRPr lang="en-US" sz="2400" b="1" dirty="0" smtClean="0">
              <a:solidFill>
                <a:srgbClr val="0066FF"/>
              </a:solidFill>
            </a:endParaRPr>
          </a:p>
          <a:p>
            <a:r>
              <a:rPr lang="en-US" sz="2400" b="1" dirty="0" smtClean="0">
                <a:solidFill>
                  <a:srgbClr val="0066FF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&lt;/head&gt;</a:t>
            </a:r>
          </a:p>
          <a:p>
            <a:endParaRPr lang="en-US" sz="2400" b="1" dirty="0" smtClean="0">
              <a:solidFill>
                <a:srgbClr val="0066FF"/>
              </a:solidFill>
            </a:endParaRPr>
          </a:p>
          <a:p>
            <a:endParaRPr lang="en-US" sz="2400" b="1" dirty="0" smtClean="0">
              <a:solidFill>
                <a:srgbClr val="0066FF"/>
              </a:solidFill>
            </a:endParaRPr>
          </a:p>
          <a:p>
            <a:r>
              <a:rPr lang="en-US" sz="2400" b="1" dirty="0" smtClean="0">
                <a:solidFill>
                  <a:srgbClr val="0066FF"/>
                </a:solidFill>
              </a:rPr>
              <a:t>     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2667000"/>
            <a:ext cx="45720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technique of placing one element within another element is called </a:t>
            </a:r>
            <a:r>
              <a:rPr lang="en-US" sz="2800" b="1" dirty="0" smtClean="0">
                <a:solidFill>
                  <a:srgbClr val="0066FF"/>
                </a:solidFill>
              </a:rPr>
              <a:t>NESTING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3124200"/>
            <a:ext cx="2438400" cy="1905000"/>
          </a:xfrm>
          <a:prstGeom prst="rect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4953000" y="2514600"/>
            <a:ext cx="533400" cy="2971800"/>
          </a:xfrm>
          <a:prstGeom prst="leftBrac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95600"/>
            <a:ext cx="2514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&lt;head&gt;</a:t>
            </a: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&lt;title&gt;</a:t>
            </a: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r>
              <a:rPr lang="en-US" sz="2000" b="1" dirty="0" smtClean="0">
                <a:solidFill>
                  <a:srgbClr val="0066FF"/>
                </a:solidFill>
              </a:rPr>
              <a:t>        Learning HTML</a:t>
            </a: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&lt;/title&gt;</a:t>
            </a: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r>
              <a:rPr lang="en-US" sz="2000" b="1" dirty="0" smtClean="0">
                <a:solidFill>
                  <a:srgbClr val="0066FF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&lt;/head&gt;</a:t>
            </a: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r>
              <a:rPr lang="en-US" sz="2000" b="1" dirty="0" smtClean="0">
                <a:solidFill>
                  <a:srgbClr val="0066FF"/>
                </a:solidFill>
              </a:rPr>
              <a:t>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2971800"/>
            <a:ext cx="25146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&lt;head&gt;</a:t>
            </a: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r>
              <a:rPr lang="en-US" sz="2000" b="1" dirty="0" smtClean="0">
                <a:solidFill>
                  <a:srgbClr val="0066FF"/>
                </a:solidFill>
              </a:rPr>
              <a:t>      </a:t>
            </a:r>
            <a:r>
              <a:rPr lang="en-US" sz="2000" b="1" dirty="0" smtClean="0">
                <a:solidFill>
                  <a:srgbClr val="FF0000"/>
                </a:solidFill>
              </a:rPr>
              <a:t>&lt;title&gt;</a:t>
            </a: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r>
              <a:rPr lang="en-US" sz="2000" b="1" dirty="0" smtClean="0">
                <a:solidFill>
                  <a:srgbClr val="0066FF"/>
                </a:solidFill>
              </a:rPr>
              <a:t>        Learning HTML</a:t>
            </a: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&lt;/head&gt;</a:t>
            </a:r>
          </a:p>
          <a:p>
            <a:r>
              <a:rPr lang="en-US" sz="2000" b="1" dirty="0" smtClean="0">
                <a:solidFill>
                  <a:srgbClr val="0066FF"/>
                </a:solidFill>
              </a:rPr>
              <a:t>     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&lt;/title&gt;</a:t>
            </a: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r>
              <a:rPr lang="en-US" sz="2000" b="1" dirty="0" smtClean="0">
                <a:solidFill>
                  <a:srgbClr val="0066FF"/>
                </a:solidFill>
              </a:rPr>
              <a:t> </a:t>
            </a: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endParaRPr lang="en-US" sz="2000" b="1" dirty="0" smtClean="0">
              <a:solidFill>
                <a:srgbClr val="0066FF"/>
              </a:solidFill>
            </a:endParaRPr>
          </a:p>
          <a:p>
            <a:r>
              <a:rPr lang="en-US" sz="2000" b="1" dirty="0" smtClean="0">
                <a:solidFill>
                  <a:srgbClr val="0066FF"/>
                </a:solidFill>
              </a:rPr>
              <a:t>   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1676400"/>
            <a:ext cx="87630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When one element contains another, you must close the inside element before closing the outside element.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tick cross.png"/>
          <p:cNvPicPr>
            <a:picLocks noChangeAspect="1"/>
          </p:cNvPicPr>
          <p:nvPr/>
        </p:nvPicPr>
        <p:blipFill>
          <a:blip r:embed="rId2" cstate="print"/>
          <a:srcRect r="52667"/>
          <a:stretch>
            <a:fillRect/>
          </a:stretch>
        </p:blipFill>
        <p:spPr>
          <a:xfrm>
            <a:off x="2514600" y="3657600"/>
            <a:ext cx="1143000" cy="1143000"/>
          </a:xfrm>
          <a:prstGeom prst="rect">
            <a:avLst/>
          </a:prstGeom>
        </p:spPr>
      </p:pic>
      <p:pic>
        <p:nvPicPr>
          <p:cNvPr id="11" name="Picture 10" descr="tick cross.png"/>
          <p:cNvPicPr>
            <a:picLocks noChangeAspect="1"/>
          </p:cNvPicPr>
          <p:nvPr/>
        </p:nvPicPr>
        <p:blipFill>
          <a:blip r:embed="rId2" cstate="print"/>
          <a:srcRect l="50620"/>
          <a:stretch>
            <a:fillRect/>
          </a:stretch>
        </p:blipFill>
        <p:spPr>
          <a:xfrm>
            <a:off x="7467600" y="3733800"/>
            <a:ext cx="119243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Breaking Lines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&lt;body&gt;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&lt;h1&gt;Chapter 1&lt;/h1&gt;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The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&lt;/</a:t>
            </a:r>
            <a:r>
              <a:rPr lang="en-US" sz="3200" dirty="0" err="1" smtClean="0"/>
              <a:t>br</a:t>
            </a:r>
            <a:r>
              <a:rPr lang="en-US" sz="32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end.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&lt;/body&gt;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62200" y="2971800"/>
            <a:ext cx="6477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This will force the two words to appear on separate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2">
                    <a:satMod val="200000"/>
                  </a:schemeClr>
                </a:solidFill>
              </a:rPr>
              <a:t>Text Styling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>
            <a:sp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/>
              </a:rPr>
              <a:t>create italics using</a:t>
            </a:r>
          </a:p>
          <a:p>
            <a:pPr marL="41148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>
                <a:latin typeface="Courier New" pitchFamily="49" charset="0"/>
              </a:rPr>
              <a:t>special &lt;I&gt;effects&lt;/I&gt;</a:t>
            </a:r>
            <a:endParaRPr lang="en-US" altLang="en-US" dirty="0">
              <a:latin typeface="Times"/>
            </a:endParaRPr>
          </a:p>
          <a:p>
            <a:pPr marL="41148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/>
              </a:rPr>
              <a:t>which produces</a:t>
            </a:r>
          </a:p>
          <a:p>
            <a:pPr marL="41148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>
                <a:latin typeface="Times"/>
              </a:rPr>
              <a:t>special </a:t>
            </a:r>
            <a:r>
              <a:rPr lang="en-US" altLang="en-US" i="1" dirty="0">
                <a:latin typeface="Times"/>
              </a:rPr>
              <a:t>effects</a:t>
            </a:r>
            <a:endParaRPr lang="en-US" altLang="en-US" dirty="0">
              <a:latin typeface="Times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altLang="en-US" dirty="0">
              <a:latin typeface="Time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81400" y="4191000"/>
            <a:ext cx="486410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/>
              </a:rPr>
              <a:t>create boldface using</a:t>
            </a:r>
          </a:p>
          <a:p>
            <a:pPr eaLnBrk="0" hangingPunct="0">
              <a:defRPr/>
            </a:pPr>
            <a:r>
              <a:rPr lang="en-US" altLang="en-US" sz="2800" dirty="0">
                <a:latin typeface="Courier New" pitchFamily="49" charset="0"/>
              </a:rPr>
              <a:t>special &lt;B&gt;effects&lt;/B&gt;</a:t>
            </a:r>
            <a:endParaRPr lang="en-US" altLang="en-US" sz="2800" dirty="0">
              <a:latin typeface="Times"/>
            </a:endParaRPr>
          </a:p>
          <a:p>
            <a:pPr eaLnBrk="0" hangingPunct="0">
              <a:defRPr/>
            </a:pPr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/>
              </a:rPr>
              <a:t>which produces</a:t>
            </a:r>
          </a:p>
          <a:p>
            <a:pPr eaLnBrk="0" hangingPunct="0">
              <a:defRPr/>
            </a:pPr>
            <a:r>
              <a:rPr lang="en-US" altLang="en-US" sz="2800" dirty="0">
                <a:latin typeface="Times"/>
              </a:rPr>
              <a:t>special </a:t>
            </a:r>
            <a:r>
              <a:rPr lang="en-US" altLang="en-US" sz="2800" b="1" dirty="0">
                <a:latin typeface="Times"/>
              </a:rPr>
              <a:t>effects</a:t>
            </a:r>
            <a:endParaRPr lang="en-US" altLang="en-US" sz="2800" dirty="0">
              <a:latin typeface="Times"/>
            </a:endParaRPr>
          </a:p>
          <a:p>
            <a:pPr eaLnBrk="0" hangingPunct="0">
              <a:defRPr/>
            </a:pPr>
            <a:endParaRPr lang="en-US" altLang="en-US" dirty="0"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2">
                    <a:satMod val="200000"/>
                  </a:schemeClr>
                </a:solidFill>
              </a:rPr>
              <a:t>Text Font Size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font size may be numbered using absolute values between 1 and 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font size may be sized relatively using +</a:t>
            </a:r>
            <a:r>
              <a:rPr lang="en-US" altLang="en-US" i="1" smtClean="0"/>
              <a:t>n</a:t>
            </a:r>
            <a:r>
              <a:rPr lang="en-US" altLang="en-US" smtClean="0"/>
              <a:t> or -</a:t>
            </a:r>
            <a:r>
              <a:rPr lang="en-US" altLang="en-US" i="1" smtClean="0"/>
              <a:t>n</a:t>
            </a:r>
            <a:r>
              <a:rPr lang="en-US" altLang="en-US" smtClean="0"/>
              <a:t> (where </a:t>
            </a:r>
            <a:r>
              <a:rPr lang="en-US" altLang="en-US" i="1" smtClean="0"/>
              <a:t>n</a:t>
            </a:r>
            <a:r>
              <a:rPr lang="en-US" altLang="en-US" smtClean="0"/>
              <a:t> is some integer)</a:t>
            </a:r>
          </a:p>
          <a:p>
            <a:pPr eaLnBrk="1" hangingPunct="1"/>
            <a:endParaRPr lang="en-US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8525" y="4052888"/>
            <a:ext cx="6288901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2800" dirty="0">
                <a:latin typeface="Courier New" pitchFamily="49" charset="0"/>
              </a:rPr>
              <a:t>&lt;FONT SIZE=7&gt; X &lt;/</a:t>
            </a:r>
            <a:r>
              <a:rPr lang="en-US" altLang="en-US" sz="2800" dirty="0" smtClean="0">
                <a:latin typeface="Courier New" pitchFamily="49" charset="0"/>
              </a:rPr>
              <a:t>FONT Size&gt;</a:t>
            </a:r>
            <a:r>
              <a:rPr lang="en-US" altLang="en-US" sz="2800" dirty="0" smtClean="0">
                <a:latin typeface="Times"/>
              </a:rPr>
              <a:t> </a:t>
            </a:r>
            <a:endParaRPr lang="en-US" altLang="en-US" sz="2800" dirty="0">
              <a:latin typeface="Times"/>
            </a:endParaRPr>
          </a:p>
          <a:p>
            <a:pPr eaLnBrk="0" hangingPunct="0">
              <a:defRPr/>
            </a:pPr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/>
              </a:rPr>
              <a:t>Produces</a:t>
            </a:r>
          </a:p>
          <a:p>
            <a:pPr eaLnBrk="0" hangingPunct="0">
              <a:defRPr/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/>
              </a:rPr>
              <a:t> </a:t>
            </a:r>
            <a:r>
              <a:rPr lang="en-US" altLang="en-US" dirty="0">
                <a:latin typeface="Times"/>
              </a:rPr>
              <a:t> </a:t>
            </a:r>
            <a:r>
              <a:rPr lang="en-US" altLang="en-US" sz="4800" dirty="0">
                <a:latin typeface="Times"/>
              </a:rPr>
              <a:t>X</a:t>
            </a:r>
            <a:endParaRPr lang="en-US" altLang="en-US" dirty="0"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two or more computers linked together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429000"/>
            <a:ext cx="44196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Local Area Network (LAN)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Metropolitan Area Network (MAN)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Wide Area Network (WAN)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67000"/>
            <a:ext cx="3733800" cy="390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2">
                    <a:satMod val="200000"/>
                  </a:schemeClr>
                </a:solidFill>
              </a:rPr>
              <a:t>Special Text Effects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771525" y="1447800"/>
            <a:ext cx="3343275" cy="2024063"/>
          </a:xfrm>
          <a:ln w="28575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/>
              </a:rPr>
              <a:t>examples:</a:t>
            </a:r>
          </a:p>
          <a:p>
            <a:pPr marL="41148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>
                <a:latin typeface="Courier New" pitchFamily="49" charset="0"/>
              </a:rPr>
              <a:t>X&lt;SUP&gt;2&lt;/SUP&gt;</a:t>
            </a:r>
            <a:endParaRPr lang="en-US" altLang="en-US" dirty="0">
              <a:latin typeface="Times"/>
            </a:endParaRPr>
          </a:p>
          <a:p>
            <a:pPr marL="41148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/>
              </a:rPr>
              <a:t>produces</a:t>
            </a:r>
          </a:p>
          <a:p>
            <a:pPr marL="41148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>
                <a:latin typeface="Times"/>
              </a:rPr>
              <a:t>	X</a:t>
            </a:r>
            <a:r>
              <a:rPr lang="en-US" altLang="en-US" baseline="30000" dirty="0">
                <a:latin typeface="Times"/>
              </a:rPr>
              <a:t>2</a:t>
            </a:r>
            <a:endParaRPr lang="en-US" altLang="en-US" dirty="0">
              <a:latin typeface="Time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05400" y="1828800"/>
            <a:ext cx="2949575" cy="1373188"/>
          </a:xfrm>
          <a:prstGeom prst="rect">
            <a:avLst/>
          </a:prstGeom>
          <a:noFill/>
          <a:ln w="28575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2800" dirty="0">
                <a:latin typeface="Courier New" pitchFamily="49" charset="0"/>
              </a:rPr>
              <a:t>T&lt;SUB&gt;1&lt;/SUB&gt;</a:t>
            </a:r>
            <a:endParaRPr lang="en-US" altLang="en-US" sz="2800" dirty="0">
              <a:latin typeface="Times"/>
            </a:endParaRPr>
          </a:p>
          <a:p>
            <a:pPr eaLnBrk="0" hangingPunct="0">
              <a:defRPr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/>
              </a:rPr>
              <a:t>produces</a:t>
            </a:r>
          </a:p>
          <a:p>
            <a:pPr eaLnBrk="0" hangingPunct="0">
              <a:defRPr/>
            </a:pPr>
            <a:r>
              <a:rPr lang="en-US" altLang="en-US" sz="2800" dirty="0">
                <a:latin typeface="Times"/>
              </a:rPr>
              <a:t>	T</a:t>
            </a:r>
            <a:r>
              <a:rPr lang="en-US" altLang="en-US" sz="2800" baseline="-25000" dirty="0">
                <a:latin typeface="Times"/>
              </a:rPr>
              <a:t>1</a:t>
            </a:r>
            <a:endParaRPr lang="en-US" altLang="en-US" sz="2800" dirty="0">
              <a:latin typeface="Time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" y="3581400"/>
            <a:ext cx="9206366" cy="132343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2800" smtClean="0">
                <a:latin typeface="Courier New" pitchFamily="49" charset="0"/>
              </a:rPr>
              <a:t>&lt;b&gt;&lt;U&gt;War </a:t>
            </a:r>
            <a:r>
              <a:rPr lang="en-US" altLang="en-US" sz="2800" dirty="0">
                <a:latin typeface="Courier New" pitchFamily="49" charset="0"/>
              </a:rPr>
              <a:t>and Peace&lt;/</a:t>
            </a:r>
            <a:r>
              <a:rPr lang="en-US" altLang="en-US" sz="2800">
                <a:latin typeface="Courier New" pitchFamily="49" charset="0"/>
              </a:rPr>
              <a:t>U</a:t>
            </a:r>
            <a:r>
              <a:rPr lang="en-US" altLang="en-US" sz="2800" smtClean="0">
                <a:latin typeface="Courier New" pitchFamily="49" charset="0"/>
              </a:rPr>
              <a:t>&gt;&lt;/b&gt; </a:t>
            </a:r>
            <a:r>
              <a:rPr lang="en-US" altLang="en-US" sz="2800" dirty="0">
                <a:latin typeface="Courier New" pitchFamily="49" charset="0"/>
              </a:rPr>
              <a:t>by Leo Tolstoy</a:t>
            </a:r>
            <a:endParaRPr lang="en-US" altLang="en-US" sz="2800" dirty="0">
              <a:latin typeface="Times"/>
            </a:endParaRPr>
          </a:p>
          <a:p>
            <a:pPr eaLnBrk="0" hangingPunct="0">
              <a:defRPr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/>
              </a:rPr>
              <a:t>produces</a:t>
            </a:r>
          </a:p>
          <a:p>
            <a:pPr eaLnBrk="0" hangingPunct="0">
              <a:defRPr/>
            </a:pPr>
            <a:r>
              <a:rPr lang="en-US" altLang="en-US" sz="2800" u="sng" dirty="0">
                <a:latin typeface="Times"/>
              </a:rPr>
              <a:t>War and Peace</a:t>
            </a:r>
            <a:r>
              <a:rPr lang="en-US" altLang="en-US" sz="2800" dirty="0">
                <a:latin typeface="Times"/>
              </a:rPr>
              <a:t> by Leo Tolstoy</a:t>
            </a:r>
            <a:endParaRPr lang="en-US" altLang="en-US" dirty="0">
              <a:latin typeface="Time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25525" y="5105400"/>
            <a:ext cx="72040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Courier New" pitchFamily="49" charset="0"/>
              </a:rPr>
              <a:t>&lt;FONT COLOR=“RED”&gt;red text&lt;/FONT&gt;</a:t>
            </a:r>
            <a:endParaRPr lang="en-US" altLang="en-US" sz="2800" dirty="0">
              <a:latin typeface="Times"/>
            </a:endParaRPr>
          </a:p>
          <a:p>
            <a:pPr eaLnBrk="0" hangingPunct="0"/>
            <a:r>
              <a:rPr lang="en-US" altLang="en-US" sz="2800" dirty="0">
                <a:latin typeface="Times"/>
              </a:rPr>
              <a:t>produces</a:t>
            </a:r>
          </a:p>
          <a:p>
            <a:pPr eaLnBrk="0" hangingPunct="0"/>
            <a:r>
              <a:rPr lang="en-US" altLang="en-US" sz="2800" dirty="0">
                <a:latin typeface="Times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Times"/>
              </a:rPr>
              <a:t>red text</a:t>
            </a:r>
            <a:endParaRPr lang="en-US" altLang="en-US" sz="2800" dirty="0"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Text Styling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Underline style</a:t>
            </a:r>
          </a:p>
          <a:p>
            <a:pPr lvl="1" eaLnBrk="1" hangingPunct="1"/>
            <a:r>
              <a:rPr lang="en-US" sz="2000" b="1" dirty="0" smtClean="0">
                <a:latin typeface="Courier New" pitchFamily="49" charset="0"/>
              </a:rPr>
              <a:t>&lt;U&gt;</a:t>
            </a:r>
            <a:r>
              <a:rPr lang="en-US" sz="2000" dirty="0" smtClean="0"/>
              <a:t>…</a:t>
            </a:r>
            <a:r>
              <a:rPr lang="en-US" sz="2000" b="1" dirty="0" smtClean="0">
                <a:latin typeface="Courier New" pitchFamily="49" charset="0"/>
              </a:rPr>
              <a:t>&lt;/U&gt;</a:t>
            </a:r>
          </a:p>
          <a:p>
            <a:pPr eaLnBrk="1" hangingPunct="1"/>
            <a:r>
              <a:rPr lang="en-US" sz="2400" dirty="0" smtClean="0"/>
              <a:t>Align elements with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ALIGN</a:t>
            </a:r>
            <a:r>
              <a:rPr lang="en-US" sz="2400" dirty="0" smtClean="0"/>
              <a:t> attribute</a:t>
            </a:r>
          </a:p>
          <a:p>
            <a:pPr lvl="1" eaLnBrk="1" hangingPunct="1"/>
            <a:r>
              <a:rPr lang="en-US" sz="2000" b="1" dirty="0" smtClean="0">
                <a:latin typeface="Courier New" pitchFamily="49" charset="0"/>
              </a:rPr>
              <a:t>right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left</a:t>
            </a:r>
            <a:r>
              <a:rPr lang="en-US" sz="2000" dirty="0" smtClean="0"/>
              <a:t> or </a:t>
            </a:r>
            <a:r>
              <a:rPr lang="en-US" sz="2000" b="1" dirty="0" smtClean="0">
                <a:latin typeface="Courier New" pitchFamily="49" charset="0"/>
              </a:rPr>
              <a:t>center</a:t>
            </a:r>
          </a:p>
          <a:p>
            <a:pPr eaLnBrk="1" hangingPunct="1"/>
            <a:r>
              <a:rPr lang="en-US" sz="2400" dirty="0" smtClean="0"/>
              <a:t>Close nested tags in the reverse order from which they were opened</a:t>
            </a:r>
          </a:p>
          <a:p>
            <a:pPr eaLnBrk="1" hangingPunct="1"/>
            <a:r>
              <a:rPr lang="en-US" sz="2400" dirty="0" smtClean="0"/>
              <a:t>Emphasis (italics) style</a:t>
            </a:r>
          </a:p>
          <a:p>
            <a:pPr lvl="1" eaLnBrk="1" hangingPunct="1"/>
            <a:r>
              <a:rPr lang="en-US" sz="2000" b="1" dirty="0" smtClean="0">
                <a:latin typeface="Courier New" pitchFamily="49" charset="0"/>
              </a:rPr>
              <a:t>&lt;EM&gt;</a:t>
            </a:r>
            <a:r>
              <a:rPr lang="en-US" sz="2000" dirty="0" smtClean="0"/>
              <a:t>…</a:t>
            </a:r>
            <a:r>
              <a:rPr lang="en-US" sz="2000" b="1" dirty="0" smtClean="0">
                <a:latin typeface="Courier New" pitchFamily="49" charset="0"/>
              </a:rPr>
              <a:t>&lt;/EM&gt;</a:t>
            </a:r>
          </a:p>
          <a:p>
            <a:pPr eaLnBrk="1" hangingPunct="1"/>
            <a:r>
              <a:rPr lang="en-US" sz="2400" dirty="0" smtClean="0"/>
              <a:t>Strong (bold) style</a:t>
            </a:r>
          </a:p>
          <a:p>
            <a:pPr lvl="1" eaLnBrk="1" hangingPunct="1"/>
            <a:r>
              <a:rPr lang="en-US" sz="2000" b="1" dirty="0" smtClean="0">
                <a:latin typeface="Courier New" pitchFamily="49" charset="0"/>
              </a:rPr>
              <a:t>&lt;STRONG&gt;</a:t>
            </a:r>
            <a:r>
              <a:rPr lang="en-US" sz="2000" dirty="0" smtClean="0"/>
              <a:t>…</a:t>
            </a:r>
            <a:r>
              <a:rPr lang="en-US" sz="2000" b="1" dirty="0" smtClean="0">
                <a:latin typeface="Courier New" pitchFamily="49" charset="0"/>
              </a:rPr>
              <a:t>&lt;/STRONG&gt;</a:t>
            </a:r>
          </a:p>
          <a:p>
            <a:pPr eaLnBrk="1" hangingPunct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Example: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3650"/>
            <a:ext cx="8534400" cy="49085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&lt;body&gt;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&lt;p&gt;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&lt;b&gt;</a:t>
            </a:r>
            <a:r>
              <a:rPr lang="en-US" sz="2800" dirty="0" smtClean="0"/>
              <a:t>This text is bold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&lt;/b&gt;</a:t>
            </a:r>
            <a:r>
              <a:rPr lang="en-US" sz="2800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&lt;p&gt;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&lt;strong&gt;</a:t>
            </a:r>
            <a:r>
              <a:rPr lang="en-US" sz="2800" dirty="0" smtClean="0"/>
              <a:t>This text is strong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&lt;/strong&gt;</a:t>
            </a:r>
            <a:r>
              <a:rPr lang="en-US" sz="2800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&lt;p&gt;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800" dirty="0" smtClean="0"/>
              <a:t>This text is italic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800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&lt;p&gt;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800" dirty="0" smtClean="0"/>
              <a:t>This text is emphasized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800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&lt;/body&gt;</a:t>
            </a:r>
          </a:p>
          <a:p>
            <a:pPr>
              <a:buNone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Attributes of Tags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Attributes of Tags: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>
            <a:normAutofit/>
          </a:bodyPr>
          <a:lstStyle/>
          <a:p>
            <a:pPr algn="ctr" eaLnBrk="1" hangingPunct="1">
              <a:buNone/>
            </a:pPr>
            <a:r>
              <a:rPr lang="en-US" sz="2800" u="sng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“Attributes are the properties of tag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800" u="sng" dirty="0" smtClean="0"/>
          </a:p>
          <a:p>
            <a:pPr eaLnBrk="1" hangingPunct="1"/>
            <a:r>
              <a:rPr lang="en-US" sz="2800" dirty="0" smtClean="0"/>
              <a:t>Attributes give certain characteristics to a tag (e.g., height, width, color, etc.</a:t>
            </a:r>
          </a:p>
          <a:p>
            <a:pPr eaLnBrk="1" hangingPunct="1"/>
            <a:r>
              <a:rPr lang="en-US" sz="2800" dirty="0" smtClean="0"/>
              <a:t>Attributes are always specified in </a:t>
            </a:r>
            <a:r>
              <a:rPr lang="en-US" sz="2800" b="1" dirty="0" smtClean="0"/>
              <a:t>the start tag.</a:t>
            </a:r>
          </a:p>
          <a:p>
            <a:pPr eaLnBrk="1" hangingPunct="1"/>
            <a:r>
              <a:rPr lang="en-US" sz="2800" dirty="0" smtClean="0"/>
              <a:t>Attribute values should always be enclosed in quotes.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HTML Comments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2635250"/>
          </a:xfrm>
        </p:spPr>
        <p:txBody>
          <a:bodyPr/>
          <a:lstStyle/>
          <a:p>
            <a:r>
              <a:rPr lang="en-US" dirty="0" smtClean="0"/>
              <a:t>Comments can be inserted into the HTML code to make it more readable and understandable. Comments are ignored by the browser and are not displayed.</a:t>
            </a:r>
          </a:p>
          <a:p>
            <a:r>
              <a:rPr lang="en-US" dirty="0" smtClean="0"/>
              <a:t>Comments are written like this: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5068887"/>
            <a:ext cx="6400800" cy="646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/>
              <a:t>&lt;!-- This is a comment --&gt;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Editing HTML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77200" cy="44958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 smtClean="0"/>
              <a:t>HTML files</a:t>
            </a:r>
            <a:r>
              <a:rPr lang="en-US" dirty="0" smtClean="0"/>
              <a:t> or </a:t>
            </a:r>
            <a:r>
              <a:rPr lang="en-US" i="1" dirty="0" smtClean="0"/>
              <a:t>documents</a:t>
            </a:r>
            <a:r>
              <a:rPr lang="en-US" dirty="0" smtClean="0"/>
              <a:t> 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Written in </a:t>
            </a:r>
            <a:r>
              <a:rPr lang="en-US" i="1" dirty="0" smtClean="0"/>
              <a:t>source-code form</a:t>
            </a:r>
            <a:r>
              <a:rPr lang="en-US" dirty="0" smtClean="0"/>
              <a:t> using text editor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Notepad: </a:t>
            </a:r>
            <a:r>
              <a:rPr lang="en-US" b="1" dirty="0" smtClean="0"/>
              <a:t>Start</a:t>
            </a:r>
            <a:r>
              <a:rPr lang="en-US" dirty="0" smtClean="0"/>
              <a:t>-</a:t>
            </a:r>
            <a:r>
              <a:rPr lang="en-US" b="1" dirty="0" smtClean="0"/>
              <a:t>Programs</a:t>
            </a:r>
            <a:r>
              <a:rPr lang="en-US" dirty="0" smtClean="0"/>
              <a:t>-</a:t>
            </a:r>
            <a:r>
              <a:rPr lang="en-US" b="1" dirty="0" smtClean="0"/>
              <a:t>Accessories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HTML files 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</a:rPr>
              <a:t>htm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</a:rPr>
              <a:t>.html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extensions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Name your files to describe their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447800"/>
            <a:ext cx="2971800" cy="323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1371600" y="22098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in a small geographical area</a:t>
            </a:r>
          </a:p>
        </p:txBody>
      </p:sp>
      <p:sp>
        <p:nvSpPr>
          <p:cNvPr id="6" name="Rectangular Callout 5"/>
          <p:cNvSpPr/>
          <p:nvPr/>
        </p:nvSpPr>
        <p:spPr>
          <a:xfrm flipH="1">
            <a:off x="6248400" y="3352800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that covers city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276600" y="52578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that connects LANs and MANs across the globe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638800"/>
            <a:ext cx="21336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hlinkClick r:id="rId3" action="ppaction://hlinksldjump"/>
              </a:rPr>
              <a:t>Back to internet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>
                    <a:satMod val="200000"/>
                  </a:schemeClr>
                </a:solidFill>
                <a:cs typeface="Arial" charset="0"/>
              </a:rPr>
              <a:t>INTERNET:</a:t>
            </a:r>
            <a:endParaRPr lang="en-US" sz="3200" b="1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962400" cy="4495800"/>
          </a:xfrm>
        </p:spPr>
        <p:txBody>
          <a:bodyPr>
            <a:normAutofit/>
          </a:bodyPr>
          <a:lstStyle/>
          <a:p>
            <a:pPr marL="411480">
              <a:buNone/>
              <a:defRPr/>
            </a:pPr>
            <a:r>
              <a:rPr lang="en-US" sz="2600" dirty="0" smtClean="0">
                <a:cs typeface="Arial" charset="0"/>
              </a:rPr>
              <a:t>	</a:t>
            </a:r>
            <a:r>
              <a:rPr lang="en-US" sz="2800" dirty="0" smtClean="0"/>
              <a:t> The </a:t>
            </a:r>
            <a:r>
              <a:rPr lang="en-US" sz="2600" b="1" dirty="0" smtClean="0"/>
              <a:t>Internet</a:t>
            </a:r>
            <a:r>
              <a:rPr lang="en-US" sz="2800" dirty="0" smtClean="0"/>
              <a:t> is a global </a:t>
            </a:r>
            <a:r>
              <a:rPr lang="en-US" sz="2800" dirty="0" smtClean="0">
                <a:hlinkClick r:id="rId2" action="ppaction://hlinksldjump"/>
              </a:rPr>
              <a:t>network</a:t>
            </a:r>
            <a:r>
              <a:rPr lang="en-US" sz="2800" dirty="0" smtClean="0"/>
              <a:t> connecting millions of computers. </a:t>
            </a:r>
          </a:p>
          <a:p>
            <a:pPr marL="411480">
              <a:buNone/>
              <a:defRPr/>
            </a:pPr>
            <a:endParaRPr lang="en-US" sz="2800" dirty="0" smtClean="0"/>
          </a:p>
          <a:p>
            <a:pPr marL="411480">
              <a:buNone/>
              <a:defRPr/>
            </a:pPr>
            <a:r>
              <a:rPr lang="en-US" sz="2800" dirty="0" smtClean="0"/>
              <a:t>	All countries are linked into exchanges of data, news and opinions.</a:t>
            </a:r>
            <a:endParaRPr lang="en-US" sz="1600" dirty="0" smtClean="0"/>
          </a:p>
          <a:p>
            <a:pPr marL="411480">
              <a:buNone/>
              <a:defRPr/>
            </a:pPr>
            <a:endParaRPr lang="en-US" sz="2600" dirty="0" smtClean="0">
              <a:cs typeface="Arial" charset="0"/>
            </a:endParaRPr>
          </a:p>
        </p:txBody>
      </p:sp>
      <p:pic>
        <p:nvPicPr>
          <p:cNvPr id="4" name="Picture 3" descr="AUIWGXOCAEZWUHJCA7TDA7QCANY80Y0CA05DYZLCAHCQ1BWCA4SGCRRCAS1J8UVCAYNDG9YCAP97YSMCAXIPW3ZCAX4L0O4CALZRGPCCABCZEWQCA7Y55XRCABSJ7X2CA0SHE71CA8ODP5OCAS2AIJRCAJEQR6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524000"/>
            <a:ext cx="3276600" cy="2000655"/>
          </a:xfrm>
          <a:prstGeom prst="rect">
            <a:avLst/>
          </a:prstGeom>
        </p:spPr>
      </p:pic>
      <p:pic>
        <p:nvPicPr>
          <p:cNvPr id="5" name="Picture 4" descr="ALHVGRWCARSB4FHCAOMGFN2CA1CNLJ3CARZHV0XCAC33RMSCAO8PU82CANTQX96CA5OS9BUCAUXVE11CAOWI4NUCA2MDE24CAC9NE06CA8FB1AJCAA08V9SCAW8JRGDCABAW9HRCA1N1A8CCAM3UXU2CA07TVH3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9200" y="3657600"/>
            <a:ext cx="3276600" cy="2293620"/>
          </a:xfrm>
          <a:prstGeom prst="rect">
            <a:avLst/>
          </a:prstGeom>
        </p:spPr>
      </p:pic>
      <p:sp>
        <p:nvSpPr>
          <p:cNvPr id="9" name="Bevel 8"/>
          <p:cNvSpPr/>
          <p:nvPr/>
        </p:nvSpPr>
        <p:spPr>
          <a:xfrm>
            <a:off x="2971800" y="5715000"/>
            <a:ext cx="1752600" cy="762000"/>
          </a:xfrm>
          <a:prstGeom prst="beve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6" action="ppaction://hlinksldjump"/>
              </a:rPr>
              <a:t>Back to Intro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2">
                    <a:satMod val="200000"/>
                  </a:schemeClr>
                </a:solidFill>
              </a:rPr>
              <a:t>WEB PAGE</a:t>
            </a:r>
            <a:endParaRPr lang="en-US" sz="4000" b="1" u="sng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077200" cy="4495800"/>
          </a:xfrm>
        </p:spPr>
        <p:txBody>
          <a:bodyPr/>
          <a:lstStyle/>
          <a:p>
            <a:r>
              <a:rPr lang="en-US" dirty="0" smtClean="0"/>
              <a:t>a file usually written in HTML  that </a:t>
            </a:r>
            <a:r>
              <a:rPr lang="en-US" smtClean="0"/>
              <a:t>can be </a:t>
            </a:r>
            <a:r>
              <a:rPr lang="en-US" dirty="0" smtClean="0"/>
              <a:t>read by a Web browser.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web page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362200"/>
            <a:ext cx="8015514" cy="3581400"/>
          </a:xfrm>
          <a:prstGeom prst="rect">
            <a:avLst/>
          </a:prstGeom>
        </p:spPr>
      </p:pic>
      <p:sp>
        <p:nvSpPr>
          <p:cNvPr id="6" name="Bevel 5"/>
          <p:cNvSpPr/>
          <p:nvPr/>
        </p:nvSpPr>
        <p:spPr>
          <a:xfrm>
            <a:off x="7239000" y="6126892"/>
            <a:ext cx="1752600" cy="762000"/>
          </a:xfrm>
          <a:prstGeom prst="beve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Back to Intro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tx2">
                    <a:satMod val="200000"/>
                  </a:schemeClr>
                </a:solidFill>
              </a:rPr>
              <a:t>A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495800"/>
          </a:xfrm>
        </p:spPr>
        <p:txBody>
          <a:bodyPr/>
          <a:lstStyle/>
          <a:p>
            <a:r>
              <a:rPr lang="en-US" dirty="0" smtClean="0"/>
              <a:t>Browsers are basically software programs that allow you to search for and view various kinds of information on the Web, such as web sites, video, audio, etc. </a:t>
            </a:r>
            <a:endParaRPr lang="en-US" dirty="0"/>
          </a:p>
        </p:txBody>
      </p:sp>
      <p:pic>
        <p:nvPicPr>
          <p:cNvPr id="4" name="Picture 3" descr="browsers.bmp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886200"/>
            <a:ext cx="4876800" cy="2743200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  <a:outerShdw blurRad="190500" dist="228600" dir="2700000" sy="90000" rotWithShape="0">
              <a:srgbClr val="000000">
                <a:alpha val="255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Picture 4" descr="explorer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0" y="533401"/>
            <a:ext cx="1295400" cy="1066800"/>
          </a:xfrm>
          <a:prstGeom prst="rect">
            <a:avLst/>
          </a:prstGeom>
        </p:spPr>
      </p:pic>
      <p:pic>
        <p:nvPicPr>
          <p:cNvPr id="6" name="Picture 5" descr="firefo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533400"/>
            <a:ext cx="1066800" cy="1066799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7086600" y="5867400"/>
            <a:ext cx="1752600" cy="762000"/>
          </a:xfrm>
          <a:prstGeom prst="beve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6" action="ppaction://hlinksldjump"/>
              </a:rPr>
              <a:t>Back to Intro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9144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tx2">
                    <a:satMod val="200000"/>
                  </a:schemeClr>
                </a:solidFill>
              </a:rPr>
              <a:t>A WEBSITE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3965448" cy="4681728"/>
          </a:xfrm>
        </p:spPr>
        <p:txBody>
          <a:bodyPr>
            <a:normAutofit fontScale="85000" lnSpcReduction="10000"/>
          </a:bodyPr>
          <a:lstStyle/>
          <a:p>
            <a:pPr>
              <a:buNone/>
              <a:defRPr/>
            </a:pPr>
            <a:r>
              <a:rPr lang="en-US" sz="3000" dirty="0" smtClean="0">
                <a:cs typeface="Arial" charset="0"/>
              </a:rPr>
              <a:t>    A Website is a collection of documents known as </a:t>
            </a:r>
            <a:r>
              <a:rPr lang="en-US" sz="3000" dirty="0" smtClean="0">
                <a:solidFill>
                  <a:srgbClr val="FF0000"/>
                </a:solidFill>
                <a:cs typeface="Arial" charset="0"/>
              </a:rPr>
              <a:t>WebPages</a:t>
            </a:r>
            <a:r>
              <a:rPr lang="en-US" sz="3000" dirty="0" smtClean="0">
                <a:cs typeface="Arial" charset="0"/>
              </a:rPr>
              <a:t>.</a:t>
            </a:r>
          </a:p>
          <a:p>
            <a:pPr>
              <a:buNone/>
              <a:defRPr/>
            </a:pPr>
            <a:r>
              <a:rPr lang="en-US" sz="3000" dirty="0" smtClean="0">
                <a:cs typeface="Arial" charset="0"/>
              </a:rPr>
              <a:t>	</a:t>
            </a:r>
          </a:p>
          <a:p>
            <a:pPr indent="3175">
              <a:buNone/>
              <a:defRPr/>
            </a:pPr>
            <a:r>
              <a:rPr lang="en-US" sz="3000" dirty="0" smtClean="0">
                <a:cs typeface="Arial" charset="0"/>
              </a:rPr>
              <a:t>The main page in a website is called a </a:t>
            </a:r>
            <a:r>
              <a:rPr lang="en-US" sz="3000" b="1" dirty="0" smtClean="0">
                <a:solidFill>
                  <a:srgbClr val="FF0000"/>
                </a:solidFill>
                <a:cs typeface="Arial" charset="0"/>
              </a:rPr>
              <a:t>homepage</a:t>
            </a:r>
            <a:r>
              <a:rPr lang="en-US" sz="3000" dirty="0" smtClean="0">
                <a:cs typeface="Arial" charset="0"/>
              </a:rPr>
              <a:t>, and other pages in a website are called </a:t>
            </a:r>
            <a:r>
              <a:rPr lang="en-US" sz="3000" b="1" dirty="0" smtClean="0">
                <a:solidFill>
                  <a:srgbClr val="FF0000"/>
                </a:solidFill>
                <a:cs typeface="Arial" charset="0"/>
              </a:rPr>
              <a:t>subpages</a:t>
            </a:r>
            <a:r>
              <a:rPr lang="en-US" sz="3000" dirty="0" smtClean="0">
                <a:cs typeface="Arial" charset="0"/>
              </a:rPr>
              <a:t>. These are connected by </a:t>
            </a:r>
            <a:r>
              <a:rPr lang="en-US" sz="3000" dirty="0" smtClean="0">
                <a:solidFill>
                  <a:srgbClr val="FF0000"/>
                </a:solidFill>
                <a:cs typeface="Arial" charset="0"/>
              </a:rPr>
              <a:t>hyperlinks.</a:t>
            </a:r>
          </a:p>
          <a:p>
            <a:endParaRPr lang="en-US" dirty="0"/>
          </a:p>
        </p:txBody>
      </p:sp>
      <p:pic>
        <p:nvPicPr>
          <p:cNvPr id="4" name="Picture 3" descr="websit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600200"/>
            <a:ext cx="4495800" cy="434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Bevel 6"/>
          <p:cNvSpPr/>
          <p:nvPr/>
        </p:nvSpPr>
        <p:spPr>
          <a:xfrm>
            <a:off x="7010400" y="5943600"/>
            <a:ext cx="1752600" cy="762000"/>
          </a:xfrm>
          <a:prstGeom prst="beve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Back to Intro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6858000" cy="1143000"/>
          </a:xfrm>
        </p:spPr>
        <p:txBody>
          <a:bodyPr>
            <a:normAutofit/>
          </a:bodyPr>
          <a:lstStyle/>
          <a:p>
            <a:pPr marL="411480">
              <a:defRPr/>
            </a:pPr>
            <a:r>
              <a:rPr lang="en-US" sz="3200" b="1" u="sng" dirty="0" smtClean="0">
                <a:solidFill>
                  <a:schemeClr val="tx2">
                    <a:satMod val="200000"/>
                  </a:schemeClr>
                </a:solidFill>
              </a:rPr>
              <a:t>A WEB SERVER: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95800"/>
          </a:xfrm>
        </p:spPr>
        <p:txBody>
          <a:bodyPr/>
          <a:lstStyle/>
          <a:p>
            <a:r>
              <a:rPr lang="en-US" dirty="0" smtClean="0"/>
              <a:t>The primary function of a web server is to deliver web pages on the request .</a:t>
            </a:r>
            <a:endParaRPr lang="en-US" dirty="0"/>
          </a:p>
        </p:txBody>
      </p:sp>
      <p:pic>
        <p:nvPicPr>
          <p:cNvPr id="4" name="Picture 3" descr="webserver-basic-sm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48000"/>
            <a:ext cx="9144000" cy="3810000"/>
          </a:xfrm>
          <a:prstGeom prst="rect">
            <a:avLst/>
          </a:prstGeom>
        </p:spPr>
      </p:pic>
      <p:sp>
        <p:nvSpPr>
          <p:cNvPr id="5" name="Bevel 4"/>
          <p:cNvSpPr/>
          <p:nvPr/>
        </p:nvSpPr>
        <p:spPr>
          <a:xfrm>
            <a:off x="7162800" y="152400"/>
            <a:ext cx="1752600" cy="762000"/>
          </a:xfrm>
          <a:prstGeom prst="beve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" action="ppaction://hlinkshowjump?jump=nextslide"/>
              </a:rPr>
              <a:t>Starting HTML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1429</TotalTime>
  <Words>1060</Words>
  <Application>Microsoft Office PowerPoint</Application>
  <PresentationFormat>On-screen Show (4:3)</PresentationFormat>
  <Paragraphs>274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Apex</vt:lpstr>
      <vt:lpstr>HTML</vt:lpstr>
      <vt:lpstr>TERMS TO KNOW BEFORE STARTING HTML:</vt:lpstr>
      <vt:lpstr>Network</vt:lpstr>
      <vt:lpstr>Network</vt:lpstr>
      <vt:lpstr>INTERNET:</vt:lpstr>
      <vt:lpstr>WEB PAGE</vt:lpstr>
      <vt:lpstr>A WEB BROWSER</vt:lpstr>
      <vt:lpstr>A WEBSITE :</vt:lpstr>
      <vt:lpstr>A WEB SERVER: </vt:lpstr>
      <vt:lpstr>PowerPoint Presentation</vt:lpstr>
      <vt:lpstr>HTML(Hypertext Markup Language)</vt:lpstr>
      <vt:lpstr>HTML</vt:lpstr>
      <vt:lpstr>Hyper text markup language</vt:lpstr>
      <vt:lpstr>Remember!</vt:lpstr>
      <vt:lpstr>Structure of html document:</vt:lpstr>
      <vt:lpstr>Basic structure:</vt:lpstr>
      <vt:lpstr>Marking elements with tags</vt:lpstr>
      <vt:lpstr>HEAD section </vt:lpstr>
      <vt:lpstr>PowerPoint Presentation</vt:lpstr>
      <vt:lpstr>&lt;Head&gt; Section:</vt:lpstr>
      <vt:lpstr>&lt;BODY&gt; Section:</vt:lpstr>
      <vt:lpstr>PowerPoint Presentation</vt:lpstr>
      <vt:lpstr>Levels of Heading tag:</vt:lpstr>
      <vt:lpstr>PowerPoint Presentation</vt:lpstr>
      <vt:lpstr>Nesting</vt:lpstr>
      <vt:lpstr>Nesting</vt:lpstr>
      <vt:lpstr>Breaking Lines</vt:lpstr>
      <vt:lpstr>Text Styling</vt:lpstr>
      <vt:lpstr>Text Font Size</vt:lpstr>
      <vt:lpstr>Special Text Effects</vt:lpstr>
      <vt:lpstr>Text Styling</vt:lpstr>
      <vt:lpstr>Example:</vt:lpstr>
      <vt:lpstr>Attributes of Tags</vt:lpstr>
      <vt:lpstr>Attributes of Tags:</vt:lpstr>
      <vt:lpstr>HTML Comments</vt:lpstr>
      <vt:lpstr>Editing 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</dc:creator>
  <cp:lastModifiedBy>mariumyounus</cp:lastModifiedBy>
  <cp:revision>162</cp:revision>
  <dcterms:created xsi:type="dcterms:W3CDTF">2006-08-16T00:00:00Z</dcterms:created>
  <dcterms:modified xsi:type="dcterms:W3CDTF">2014-03-01T06:46:46Z</dcterms:modified>
</cp:coreProperties>
</file>