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311" r:id="rId12"/>
    <p:sldId id="312" r:id="rId13"/>
    <p:sldId id="313" r:id="rId14"/>
    <p:sldId id="314" r:id="rId15"/>
    <p:sldId id="315" r:id="rId16"/>
    <p:sldId id="289" r:id="rId17"/>
    <p:sldId id="321" r:id="rId18"/>
    <p:sldId id="292" r:id="rId19"/>
    <p:sldId id="293" r:id="rId20"/>
    <p:sldId id="294" r:id="rId21"/>
    <p:sldId id="296" r:id="rId22"/>
    <p:sldId id="29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C382F-9E3E-447C-B43E-E025796DC66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4D358-8572-40B2-9049-09B75D5B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83DBA2-D9E3-485D-955C-8BAF28C80A9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Always try to use relative paths for your links. By doing so, even if you move your document or files to another computer, the link will still work.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93D929-AD23-4B5D-ADC7-E55FFC6286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2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try</a:t>
            </a:r>
            <a:r>
              <a:rPr lang="en-US" baseline="0" dirty="0"/>
              <a:t> to use relative paths for your links. By doing so, even if you move your document or files to another computer, the link will still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6265-B9D7-479C-9472-E40D495CB2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try</a:t>
            </a:r>
            <a:r>
              <a:rPr lang="en-US" baseline="0" dirty="0"/>
              <a:t> to use relative paths for your links. By doing so, even if you move your document or files to another computer, the link will still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6265-B9D7-479C-9472-E40D495CB2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2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try</a:t>
            </a:r>
            <a:r>
              <a:rPr lang="en-US" baseline="0" dirty="0"/>
              <a:t> to use relative paths for your links. By doing so, even if you move your document or files to another computer, the link will still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6265-B9D7-479C-9472-E40D495CB2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try</a:t>
            </a:r>
            <a:r>
              <a:rPr lang="en-US" baseline="0" dirty="0"/>
              <a:t> to use relative paths for your links. By doing so, even if you move your document or files to another computer, the link will still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6265-B9D7-479C-9472-E40D495CB2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51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try</a:t>
            </a:r>
            <a:r>
              <a:rPr lang="en-US" baseline="0" dirty="0"/>
              <a:t> to use relative paths for your links. By doing so, even if you move your document or files to another computer, the link will still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6265-B9D7-479C-9472-E40D495CB2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7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4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7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97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8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3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2E4B2B-8F46-4DD2-BAC3-4FD8DB11816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6A25E-1955-4AC6-813A-41E7727F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57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6" y="0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HTML LINKS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35338" y="1219200"/>
            <a:ext cx="7162335" cy="4495799"/>
            <a:chOff x="1143465" y="1371600"/>
            <a:chExt cx="6933268" cy="4572000"/>
          </a:xfrm>
        </p:grpSpPr>
        <p:sp>
          <p:nvSpPr>
            <p:cNvPr id="14" name="Freeform 13"/>
            <p:cNvSpPr/>
            <p:nvPr/>
          </p:nvSpPr>
          <p:spPr>
            <a:xfrm>
              <a:off x="5105400" y="2386013"/>
              <a:ext cx="2452688" cy="4254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2863"/>
                  </a:lnTo>
                  <a:lnTo>
                    <a:pt x="2452998" y="212863"/>
                  </a:lnTo>
                  <a:lnTo>
                    <a:pt x="2452998" y="425727"/>
                  </a:lnTo>
                </a:path>
              </a:pathLst>
            </a:custGeom>
            <a:noFill/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4564063" y="2386013"/>
              <a:ext cx="92075" cy="4254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425727"/>
                  </a:lnTo>
                </a:path>
              </a:pathLst>
            </a:custGeom>
            <a:noFill/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1828800" y="2386013"/>
              <a:ext cx="2452687" cy="4254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52998" y="0"/>
                  </a:moveTo>
                  <a:lnTo>
                    <a:pt x="2452998" y="212863"/>
                  </a:lnTo>
                  <a:lnTo>
                    <a:pt x="0" y="212863"/>
                  </a:lnTo>
                  <a:lnTo>
                    <a:pt x="0" y="425727"/>
                  </a:lnTo>
                </a:path>
              </a:pathLst>
            </a:custGeom>
            <a:noFill/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596464" y="1371600"/>
              <a:ext cx="2027271" cy="1013635"/>
            </a:xfrm>
            <a:custGeom>
              <a:avLst/>
              <a:gdLst>
                <a:gd name="connsiteX0" fmla="*/ 0 w 2027271"/>
                <a:gd name="connsiteY0" fmla="*/ 0 h 1013635"/>
                <a:gd name="connsiteX1" fmla="*/ 2027271 w 2027271"/>
                <a:gd name="connsiteY1" fmla="*/ 0 h 1013635"/>
                <a:gd name="connsiteX2" fmla="*/ 2027271 w 2027271"/>
                <a:gd name="connsiteY2" fmla="*/ 1013635 h 1013635"/>
                <a:gd name="connsiteX3" fmla="*/ 0 w 2027271"/>
                <a:gd name="connsiteY3" fmla="*/ 1013635 h 1013635"/>
                <a:gd name="connsiteX4" fmla="*/ 0 w 2027271"/>
                <a:gd name="connsiteY4" fmla="*/ 0 h 101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7271" h="1013635">
                  <a:moveTo>
                    <a:pt x="0" y="0"/>
                  </a:moveTo>
                  <a:lnTo>
                    <a:pt x="2027271" y="0"/>
                  </a:lnTo>
                  <a:lnTo>
                    <a:pt x="2027271" y="1013635"/>
                  </a:lnTo>
                  <a:lnTo>
                    <a:pt x="0" y="1013635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20955" tIns="20955" rIns="20955" bIns="20955" spcCol="1270" anchor="ctr"/>
            <a:lstStyle/>
            <a:p>
              <a:pPr algn="ctr" defTabSz="14668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3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HTML links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143465" y="2810963"/>
              <a:ext cx="2027271" cy="3132637"/>
            </a:xfrm>
            <a:custGeom>
              <a:avLst/>
              <a:gdLst>
                <a:gd name="connsiteX0" fmla="*/ 0 w 2027271"/>
                <a:gd name="connsiteY0" fmla="*/ 0 h 1013635"/>
                <a:gd name="connsiteX1" fmla="*/ 2027271 w 2027271"/>
                <a:gd name="connsiteY1" fmla="*/ 0 h 1013635"/>
                <a:gd name="connsiteX2" fmla="*/ 2027271 w 2027271"/>
                <a:gd name="connsiteY2" fmla="*/ 1013635 h 1013635"/>
                <a:gd name="connsiteX3" fmla="*/ 0 w 2027271"/>
                <a:gd name="connsiteY3" fmla="*/ 1013635 h 1013635"/>
                <a:gd name="connsiteX4" fmla="*/ 0 w 2027271"/>
                <a:gd name="connsiteY4" fmla="*/ 0 h 101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7271" h="1013635">
                  <a:moveTo>
                    <a:pt x="0" y="0"/>
                  </a:moveTo>
                  <a:lnTo>
                    <a:pt x="2027271" y="0"/>
                  </a:lnTo>
                  <a:lnTo>
                    <a:pt x="2027271" y="1013635"/>
                  </a:lnTo>
                  <a:lnTo>
                    <a:pt x="0" y="1013635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20955" tIns="20955" rIns="20955" bIns="20955" spcCol="1270" anchor="ctr"/>
            <a:lstStyle/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3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Internal links</a:t>
              </a:r>
            </a:p>
            <a:p>
              <a:pPr algn="ctr" defTabSz="14668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b="1" dirty="0">
                  <a:solidFill>
                    <a:schemeClr val="tx1"/>
                  </a:solidFill>
                  <a:sym typeface="Wingdings" pitchFamily="2" charset="2"/>
                </a:rPr>
                <a:t>(Linking to another webpage of the same website.</a:t>
              </a:r>
              <a:r>
                <a:rPr lang="en-US" sz="2400" b="1" dirty="0">
                  <a:ln w="11430"/>
                  <a:solidFill>
                    <a:schemeClr val="tx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)</a:t>
              </a:r>
              <a:endParaRPr lang="en-US" sz="33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429639" y="2810963"/>
              <a:ext cx="2452999" cy="3132637"/>
            </a:xfrm>
            <a:custGeom>
              <a:avLst/>
              <a:gdLst>
                <a:gd name="connsiteX0" fmla="*/ 0 w 2027271"/>
                <a:gd name="connsiteY0" fmla="*/ 0 h 1013635"/>
                <a:gd name="connsiteX1" fmla="*/ 2027271 w 2027271"/>
                <a:gd name="connsiteY1" fmla="*/ 0 h 1013635"/>
                <a:gd name="connsiteX2" fmla="*/ 2027271 w 2027271"/>
                <a:gd name="connsiteY2" fmla="*/ 1013635 h 1013635"/>
                <a:gd name="connsiteX3" fmla="*/ 0 w 2027271"/>
                <a:gd name="connsiteY3" fmla="*/ 1013635 h 1013635"/>
                <a:gd name="connsiteX4" fmla="*/ 0 w 2027271"/>
                <a:gd name="connsiteY4" fmla="*/ 0 h 101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7271" h="1013635">
                  <a:moveTo>
                    <a:pt x="0" y="0"/>
                  </a:moveTo>
                  <a:lnTo>
                    <a:pt x="2027271" y="0"/>
                  </a:lnTo>
                  <a:lnTo>
                    <a:pt x="2027271" y="1013635"/>
                  </a:lnTo>
                  <a:lnTo>
                    <a:pt x="0" y="1013635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20955" tIns="20955" rIns="20955" bIns="20955" spcCol="1270" anchor="ctr"/>
            <a:lstStyle/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3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External links </a:t>
              </a:r>
            </a:p>
            <a:p>
              <a:pPr algn="ctr" defTabSz="1466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b="1" dirty="0">
                  <a:solidFill>
                    <a:schemeClr val="tx1"/>
                  </a:solidFill>
                  <a:sym typeface="Wingdings" pitchFamily="2" charset="2"/>
                </a:rPr>
                <a:t>(Linking to other  website)</a:t>
              </a:r>
              <a:endParaRPr lang="en-US" sz="24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 algn="ctr" defTabSz="14668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33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49462" y="2810963"/>
              <a:ext cx="2027271" cy="3132637"/>
            </a:xfrm>
            <a:custGeom>
              <a:avLst/>
              <a:gdLst>
                <a:gd name="connsiteX0" fmla="*/ 0 w 2027271"/>
                <a:gd name="connsiteY0" fmla="*/ 0 h 1013635"/>
                <a:gd name="connsiteX1" fmla="*/ 2027271 w 2027271"/>
                <a:gd name="connsiteY1" fmla="*/ 0 h 1013635"/>
                <a:gd name="connsiteX2" fmla="*/ 2027271 w 2027271"/>
                <a:gd name="connsiteY2" fmla="*/ 1013635 h 1013635"/>
                <a:gd name="connsiteX3" fmla="*/ 0 w 2027271"/>
                <a:gd name="connsiteY3" fmla="*/ 1013635 h 1013635"/>
                <a:gd name="connsiteX4" fmla="*/ 0 w 2027271"/>
                <a:gd name="connsiteY4" fmla="*/ 0 h 101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7271" h="1013635">
                  <a:moveTo>
                    <a:pt x="0" y="0"/>
                  </a:moveTo>
                  <a:lnTo>
                    <a:pt x="2027271" y="0"/>
                  </a:lnTo>
                  <a:lnTo>
                    <a:pt x="2027271" y="1013635"/>
                  </a:lnTo>
                  <a:lnTo>
                    <a:pt x="0" y="1013635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20955" tIns="20955" rIns="20955" bIns="20955" spcCol="1270" anchor="ctr"/>
            <a:lstStyle/>
            <a:p>
              <a:pPr algn="ctr" defTabSz="14668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3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Fragment linking</a:t>
              </a:r>
            </a:p>
            <a:p>
              <a:pPr algn="ctr" defTabSz="14668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b="1" dirty="0">
                  <a:solidFill>
                    <a:schemeClr val="tx1"/>
                  </a:solidFill>
                  <a:sym typeface="Wingdings" pitchFamily="2" charset="2"/>
                </a:rPr>
                <a:t>(Linking different sections of the same web page.)</a:t>
              </a:r>
            </a:p>
            <a:p>
              <a:pPr algn="ctr" defTabSz="14668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b="1" dirty="0">
                  <a:solidFill>
                    <a:schemeClr val="tx1"/>
                  </a:solidFill>
                  <a:sym typeface="Wingdings" pitchFamily="2" charset="2"/>
                </a:rPr>
                <a:t>BOOKMARKS</a:t>
              </a:r>
              <a:endParaRPr lang="en-US" sz="2400" b="1" dirty="0">
                <a:solidFill>
                  <a:schemeClr val="tx1"/>
                </a:solidFill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583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Internal Linking: understanding paths</a:t>
            </a:r>
          </a:p>
        </p:txBody>
      </p:sp>
      <p:pic>
        <p:nvPicPr>
          <p:cNvPr id="60419" name="Picture 6" descr="path9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05000"/>
            <a:ext cx="2362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Box 10"/>
          <p:cNvSpPr txBox="1">
            <a:spLocks noChangeArrowheads="1"/>
          </p:cNvSpPr>
          <p:nvPr/>
        </p:nvSpPr>
        <p:spPr bwMode="auto">
          <a:xfrm>
            <a:off x="990600" y="2057400"/>
            <a:ext cx="53340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800">
                <a:latin typeface="Corbel" pitchFamily="34" charset="0"/>
              </a:rPr>
              <a:t>There are two types of pathnames: 	1. Relative path.</a:t>
            </a:r>
          </a:p>
          <a:p>
            <a:pPr eaLnBrk="1" hangingPunct="1"/>
            <a:r>
              <a:rPr lang="en-US" sz="2800">
                <a:latin typeface="Corbel" pitchFamily="34" charset="0"/>
              </a:rPr>
              <a:t>	2. Absolute path.</a:t>
            </a:r>
          </a:p>
          <a:p>
            <a:pPr eaLnBrk="1" hangingPunct="1"/>
            <a:endParaRPr lang="en-US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5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/>
          <p:cNvGrpSpPr/>
          <p:nvPr/>
        </p:nvGrpSpPr>
        <p:grpSpPr>
          <a:xfrm>
            <a:off x="0" y="1981200"/>
            <a:ext cx="7391401" cy="4680543"/>
            <a:chOff x="990600" y="1295400"/>
            <a:chExt cx="8013835" cy="5174913"/>
          </a:xfrm>
        </p:grpSpPr>
        <p:grpSp>
          <p:nvGrpSpPr>
            <p:cNvPr id="3" name="Group 70"/>
            <p:cNvGrpSpPr/>
            <p:nvPr/>
          </p:nvGrpSpPr>
          <p:grpSpPr>
            <a:xfrm>
              <a:off x="990600" y="1295400"/>
              <a:ext cx="7467600" cy="4800600"/>
              <a:chOff x="1371600" y="1600200"/>
              <a:chExt cx="7467600" cy="4800600"/>
            </a:xfrm>
          </p:grpSpPr>
          <p:grpSp>
            <p:nvGrpSpPr>
              <p:cNvPr id="4" name="Group 62"/>
              <p:cNvGrpSpPr/>
              <p:nvPr/>
            </p:nvGrpSpPr>
            <p:grpSpPr>
              <a:xfrm>
                <a:off x="1600200" y="1600200"/>
                <a:ext cx="7239000" cy="4800600"/>
                <a:chOff x="1600200" y="1600200"/>
                <a:chExt cx="7239000" cy="4800600"/>
              </a:xfrm>
            </p:grpSpPr>
            <p:pic>
              <p:nvPicPr>
                <p:cNvPr id="2052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657600" y="1600200"/>
                  <a:ext cx="914400" cy="914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657600" y="3124200"/>
                  <a:ext cx="1295400" cy="91440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172200" y="3200400"/>
                  <a:ext cx="914400" cy="674507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7543800" y="4495800"/>
                  <a:ext cx="914400" cy="914400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6" name="Straight Connector 15"/>
                <p:cNvCxnSpPr>
                  <a:stCxn id="2052" idx="2"/>
                  <a:endCxn id="12" idx="0"/>
                </p:cNvCxnSpPr>
                <p:nvPr/>
              </p:nvCxnSpPr>
              <p:spPr>
                <a:xfrm>
                  <a:off x="4114801" y="2514601"/>
                  <a:ext cx="190499" cy="609599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905000" y="2742857"/>
                  <a:ext cx="4724400" cy="1931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endCxn id="13" idx="0"/>
                </p:cNvCxnSpPr>
                <p:nvPr/>
              </p:nvCxnSpPr>
              <p:spPr>
                <a:xfrm rot="5400000">
                  <a:off x="6401597" y="2971799"/>
                  <a:ext cx="456406" cy="797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4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1600200" y="32766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3733800" y="44196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8229600" y="56388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7239000" y="56388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6096000" y="56388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5410200" y="45720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43" name="Straight Connector 42"/>
                <p:cNvCxnSpPr>
                  <a:endCxn id="2054" idx="4"/>
                </p:cNvCxnSpPr>
                <p:nvPr/>
              </p:nvCxnSpPr>
              <p:spPr>
                <a:xfrm rot="5400000">
                  <a:off x="1638300" y="3009900"/>
                  <a:ext cx="5334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715000" y="4114800"/>
                  <a:ext cx="2362200" cy="1931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endCxn id="13" idx="2"/>
                </p:cNvCxnSpPr>
                <p:nvPr/>
              </p:nvCxnSpPr>
              <p:spPr>
                <a:xfrm rot="16200000" flipV="1">
                  <a:off x="6585656" y="3918653"/>
                  <a:ext cx="88288" cy="797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5400000">
                  <a:off x="7849394" y="4342606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5400000">
                  <a:off x="5487194" y="4342606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5400000">
                  <a:off x="3886994" y="4190206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400800" y="5334000"/>
                  <a:ext cx="2362200" cy="1931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5400000">
                  <a:off x="7925594" y="5257006"/>
                  <a:ext cx="1524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5400000">
                  <a:off x="8611394" y="5485606"/>
                  <a:ext cx="3048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5400000">
                  <a:off x="7392194" y="5485606"/>
                  <a:ext cx="3048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5400000">
                  <a:off x="6249194" y="5485606"/>
                  <a:ext cx="3048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/>
              <p:cNvSpPr txBox="1"/>
              <p:nvPr/>
            </p:nvSpPr>
            <p:spPr>
              <a:xfrm>
                <a:off x="3657599" y="1905000"/>
                <a:ext cx="8382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course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172200" y="3453665"/>
                <a:ext cx="982579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html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33800" y="3453665"/>
                <a:ext cx="110129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Ms-office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543800" y="4800600"/>
                <a:ext cx="8382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class1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371600" y="4114800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index.html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276600" y="5257800"/>
                <a:ext cx="13716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list.html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953000" y="5334000"/>
                <a:ext cx="13716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intro.html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5486400" y="60960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chem.html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05600" y="60960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math.html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848601" y="6096000"/>
              <a:ext cx="1155834" cy="374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eng.html</a:t>
              </a:r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228600" y="304800"/>
            <a:ext cx="86106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2800" b="1" dirty="0">
                <a:solidFill>
                  <a:srgbClr val="0066FF"/>
                </a:solidFill>
              </a:rPr>
              <a:t>Absolute path </a:t>
            </a:r>
            <a:r>
              <a:rPr lang="en-US" sz="2800" b="1" dirty="0">
                <a:solidFill>
                  <a:srgbClr val="0066FF"/>
                </a:solidFill>
                <a:sym typeface="Wingdings" pitchFamily="2" charset="2"/>
              </a:rPr>
              <a:t>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s</a:t>
            </a:r>
            <a:r>
              <a:rPr lang="en-US" sz="2800" b="1" dirty="0">
                <a:solidFill>
                  <a:srgbClr val="FF0000"/>
                </a:solidFill>
              </a:rPr>
              <a:t>pecifies a file’s precise location within a computer’s entire folder structure.</a:t>
            </a:r>
          </a:p>
          <a:p>
            <a:pPr marL="342900" lvl="0" indent="-342900">
              <a:spcBef>
                <a:spcPct val="20000"/>
              </a:spcBef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3276600" y="4572000"/>
            <a:ext cx="144780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05200" y="1905000"/>
            <a:ext cx="52578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C:/course/html/intro.html</a:t>
            </a:r>
          </a:p>
        </p:txBody>
      </p:sp>
    </p:spTree>
    <p:extLst>
      <p:ext uri="{BB962C8B-B14F-4D97-AF65-F5344CB8AC3E}">
        <p14:creationId xmlns:p14="http://schemas.microsoft.com/office/powerpoint/2010/main" val="133718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/>
          <p:cNvGrpSpPr/>
          <p:nvPr/>
        </p:nvGrpSpPr>
        <p:grpSpPr>
          <a:xfrm>
            <a:off x="0" y="1981200"/>
            <a:ext cx="7391401" cy="4680543"/>
            <a:chOff x="990600" y="1295400"/>
            <a:chExt cx="8013835" cy="5174913"/>
          </a:xfrm>
        </p:grpSpPr>
        <p:grpSp>
          <p:nvGrpSpPr>
            <p:cNvPr id="3" name="Group 70"/>
            <p:cNvGrpSpPr/>
            <p:nvPr/>
          </p:nvGrpSpPr>
          <p:grpSpPr>
            <a:xfrm>
              <a:off x="990600" y="1295400"/>
              <a:ext cx="7467600" cy="4800600"/>
              <a:chOff x="1371600" y="1600200"/>
              <a:chExt cx="7467600" cy="4800600"/>
            </a:xfrm>
          </p:grpSpPr>
          <p:grpSp>
            <p:nvGrpSpPr>
              <p:cNvPr id="4" name="Group 62"/>
              <p:cNvGrpSpPr/>
              <p:nvPr/>
            </p:nvGrpSpPr>
            <p:grpSpPr>
              <a:xfrm>
                <a:off x="1600200" y="1600200"/>
                <a:ext cx="7239000" cy="4800600"/>
                <a:chOff x="1600200" y="1600200"/>
                <a:chExt cx="7239000" cy="4800600"/>
              </a:xfrm>
            </p:grpSpPr>
            <p:pic>
              <p:nvPicPr>
                <p:cNvPr id="2052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657600" y="1600200"/>
                  <a:ext cx="914400" cy="914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657600" y="3124200"/>
                  <a:ext cx="914400" cy="914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172200" y="3200400"/>
                  <a:ext cx="914400" cy="914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7543800" y="4495800"/>
                  <a:ext cx="914400" cy="914400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6" name="Straight Connector 15"/>
                <p:cNvCxnSpPr>
                  <a:stCxn id="2052" idx="2"/>
                  <a:endCxn id="12" idx="0"/>
                </p:cNvCxnSpPr>
                <p:nvPr/>
              </p:nvCxnSpPr>
              <p:spPr>
                <a:xfrm rot="5400000">
                  <a:off x="3810000" y="2819400"/>
                  <a:ext cx="6096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905000" y="2742857"/>
                  <a:ext cx="4724400" cy="1931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endCxn id="13" idx="0"/>
                </p:cNvCxnSpPr>
                <p:nvPr/>
              </p:nvCxnSpPr>
              <p:spPr>
                <a:xfrm rot="5400000">
                  <a:off x="6400800" y="2971800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4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1600200" y="32766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3733800" y="44196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8229600" y="56388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7239000" y="56388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6096000" y="56388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5410200" y="45720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43" name="Straight Connector 42"/>
                <p:cNvCxnSpPr>
                  <a:endCxn id="2054" idx="4"/>
                </p:cNvCxnSpPr>
                <p:nvPr/>
              </p:nvCxnSpPr>
              <p:spPr>
                <a:xfrm rot="5400000">
                  <a:off x="1638300" y="3009900"/>
                  <a:ext cx="5334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715000" y="4114800"/>
                  <a:ext cx="2362200" cy="1931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endCxn id="13" idx="2"/>
                </p:cNvCxnSpPr>
                <p:nvPr/>
              </p:nvCxnSpPr>
              <p:spPr>
                <a:xfrm rot="5400000">
                  <a:off x="6553200" y="4038600"/>
                  <a:ext cx="1524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5400000">
                  <a:off x="7849394" y="4342606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5400000">
                  <a:off x="5487194" y="4342606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5400000">
                  <a:off x="3886994" y="4190206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400800" y="5334000"/>
                  <a:ext cx="2362200" cy="1931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5400000">
                  <a:off x="7925594" y="5257006"/>
                  <a:ext cx="1524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5400000">
                  <a:off x="8611394" y="5485606"/>
                  <a:ext cx="3048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5400000">
                  <a:off x="7392194" y="5485606"/>
                  <a:ext cx="3048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5400000">
                  <a:off x="6249194" y="5485606"/>
                  <a:ext cx="3048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/>
              <p:cNvSpPr txBox="1"/>
              <p:nvPr/>
            </p:nvSpPr>
            <p:spPr>
              <a:xfrm>
                <a:off x="3657601" y="1905000"/>
                <a:ext cx="8382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course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172200" y="3505201"/>
                <a:ext cx="8382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html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57601" y="3429000"/>
                <a:ext cx="110129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Msoffice</a:t>
                </a:r>
                <a:endParaRPr lang="en-US" sz="16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543800" y="4800600"/>
                <a:ext cx="8382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class1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371600" y="4114800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index.html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276600" y="5257800"/>
                <a:ext cx="13716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list.html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953000" y="5334000"/>
                <a:ext cx="13716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intro.html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5486400" y="60960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chem.html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05600" y="60960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math.html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848601" y="6096000"/>
              <a:ext cx="1155834" cy="374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eng.html</a:t>
              </a:r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228600" y="304800"/>
            <a:ext cx="86106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2800" b="1" dirty="0">
                <a:solidFill>
                  <a:srgbClr val="0066FF"/>
                </a:solidFill>
              </a:rPr>
              <a:t>Absolute path </a:t>
            </a:r>
            <a:r>
              <a:rPr lang="en-US" sz="2800" b="1" dirty="0">
                <a:solidFill>
                  <a:srgbClr val="0066FF"/>
                </a:solidFill>
                <a:sym typeface="Wingdings" pitchFamily="2" charset="2"/>
              </a:rPr>
              <a:t>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s</a:t>
            </a:r>
            <a:r>
              <a:rPr lang="en-US" sz="2800" b="1" dirty="0">
                <a:solidFill>
                  <a:srgbClr val="FF0000"/>
                </a:solidFill>
              </a:rPr>
              <a:t>pecifies a file’s precise location within a computer’s entire folder structure.</a:t>
            </a:r>
          </a:p>
          <a:p>
            <a:pPr marL="342900" lvl="0" indent="-342900">
              <a:spcBef>
                <a:spcPct val="20000"/>
              </a:spcBef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6096000" y="5486400"/>
            <a:ext cx="1371600" cy="1219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429000" y="1905000"/>
            <a:ext cx="52578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C:/course/html/class1/eng.html</a:t>
            </a:r>
          </a:p>
        </p:txBody>
      </p:sp>
    </p:spTree>
    <p:extLst>
      <p:ext uri="{BB962C8B-B14F-4D97-AF65-F5344CB8AC3E}">
        <p14:creationId xmlns:p14="http://schemas.microsoft.com/office/powerpoint/2010/main" val="309363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/>
          <p:cNvGrpSpPr/>
          <p:nvPr/>
        </p:nvGrpSpPr>
        <p:grpSpPr>
          <a:xfrm>
            <a:off x="1153726" y="2027611"/>
            <a:ext cx="7391401" cy="4680543"/>
            <a:chOff x="990600" y="1295400"/>
            <a:chExt cx="8013835" cy="5174913"/>
          </a:xfrm>
        </p:grpSpPr>
        <p:grpSp>
          <p:nvGrpSpPr>
            <p:cNvPr id="3" name="Group 70"/>
            <p:cNvGrpSpPr/>
            <p:nvPr/>
          </p:nvGrpSpPr>
          <p:grpSpPr>
            <a:xfrm>
              <a:off x="990600" y="1295400"/>
              <a:ext cx="7467600" cy="4800600"/>
              <a:chOff x="1371600" y="1600200"/>
              <a:chExt cx="7467600" cy="4800600"/>
            </a:xfrm>
          </p:grpSpPr>
          <p:grpSp>
            <p:nvGrpSpPr>
              <p:cNvPr id="4" name="Group 62"/>
              <p:cNvGrpSpPr/>
              <p:nvPr/>
            </p:nvGrpSpPr>
            <p:grpSpPr>
              <a:xfrm>
                <a:off x="1600200" y="1600200"/>
                <a:ext cx="7239000" cy="4800600"/>
                <a:chOff x="1600200" y="1600200"/>
                <a:chExt cx="7239000" cy="4800600"/>
              </a:xfrm>
            </p:grpSpPr>
            <p:pic>
              <p:nvPicPr>
                <p:cNvPr id="2052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657600" y="1600200"/>
                  <a:ext cx="1295400" cy="91440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276600" y="3124200"/>
                  <a:ext cx="1564907" cy="91440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120135" y="3124200"/>
                  <a:ext cx="1371599" cy="91440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7543800" y="4495800"/>
                  <a:ext cx="914400" cy="914400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6" name="Straight Connector 15"/>
                <p:cNvCxnSpPr>
                  <a:stCxn id="2052" idx="2"/>
                  <a:endCxn id="12" idx="0"/>
                </p:cNvCxnSpPr>
                <p:nvPr/>
              </p:nvCxnSpPr>
              <p:spPr>
                <a:xfrm flipH="1">
                  <a:off x="4059054" y="2514601"/>
                  <a:ext cx="246246" cy="609599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905000" y="2742857"/>
                  <a:ext cx="4724400" cy="1931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endCxn id="13" idx="0"/>
                </p:cNvCxnSpPr>
                <p:nvPr/>
              </p:nvCxnSpPr>
              <p:spPr>
                <a:xfrm>
                  <a:off x="6578131" y="2667793"/>
                  <a:ext cx="227805" cy="456406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4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1600200" y="32766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3733800" y="44196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8229600" y="56388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7239000" y="56388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6096000" y="56388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5410200" y="45720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43" name="Straight Connector 42"/>
                <p:cNvCxnSpPr>
                  <a:endCxn id="2054" idx="4"/>
                </p:cNvCxnSpPr>
                <p:nvPr/>
              </p:nvCxnSpPr>
              <p:spPr>
                <a:xfrm rot="5400000">
                  <a:off x="1638300" y="3009900"/>
                  <a:ext cx="5334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715000" y="4114800"/>
                  <a:ext cx="2362200" cy="1931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endCxn id="13" idx="2"/>
                </p:cNvCxnSpPr>
                <p:nvPr/>
              </p:nvCxnSpPr>
              <p:spPr>
                <a:xfrm>
                  <a:off x="6578131" y="3886994"/>
                  <a:ext cx="227805" cy="151606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5400000">
                  <a:off x="7849394" y="4342606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5400000">
                  <a:off x="5487194" y="4342606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5400000">
                  <a:off x="3886994" y="4190206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400800" y="5334000"/>
                  <a:ext cx="2362200" cy="1931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5400000">
                  <a:off x="7925594" y="5257006"/>
                  <a:ext cx="1524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5400000">
                  <a:off x="8611394" y="5485606"/>
                  <a:ext cx="3048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5400000">
                  <a:off x="7392194" y="5485606"/>
                  <a:ext cx="3048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5400000">
                  <a:off x="6249194" y="5485606"/>
                  <a:ext cx="3048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/>
              <p:cNvSpPr txBox="1"/>
              <p:nvPr/>
            </p:nvSpPr>
            <p:spPr>
              <a:xfrm>
                <a:off x="3809999" y="1918761"/>
                <a:ext cx="9144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course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400800" y="3505201"/>
                <a:ext cx="8382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html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408948" y="3429000"/>
                <a:ext cx="1239253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Ms-office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543800" y="4800600"/>
                <a:ext cx="8382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class1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371600" y="4114800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index.html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276600" y="5257800"/>
                <a:ext cx="13716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list.html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953000" y="5334000"/>
                <a:ext cx="13716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intro.html</a:t>
                </a: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5486400" y="60960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chem.html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05600" y="6096000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math.html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848601" y="6096000"/>
              <a:ext cx="1155834" cy="374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eng.html</a:t>
              </a:r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228600" y="304800"/>
            <a:ext cx="8610600" cy="1371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2800" b="1" dirty="0">
                <a:solidFill>
                  <a:srgbClr val="0066FF"/>
                </a:solidFill>
              </a:rPr>
              <a:t>Relative path </a:t>
            </a:r>
            <a:r>
              <a:rPr lang="en-US" sz="2800" b="1" dirty="0">
                <a:solidFill>
                  <a:srgbClr val="0066FF"/>
                </a:solidFill>
                <a:sym typeface="Wingdings" pitchFamily="2" charset="2"/>
              </a:rPr>
              <a:t>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s</a:t>
            </a:r>
            <a:r>
              <a:rPr lang="en-US" sz="2800" b="1" dirty="0">
                <a:solidFill>
                  <a:srgbClr val="FF0000"/>
                </a:solidFill>
              </a:rPr>
              <a:t>pecifies a file’s location in relation to the location of the current document.</a:t>
            </a:r>
          </a:p>
          <a:p>
            <a:pPr marL="342900" lvl="0" indent="-342900">
              <a:spcBef>
                <a:spcPct val="20000"/>
              </a:spcBef>
            </a:pP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1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4572000" y="4495800"/>
            <a:ext cx="9906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28600" y="304800"/>
            <a:ext cx="86106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2800" b="1" dirty="0">
                <a:solidFill>
                  <a:srgbClr val="0066FF"/>
                </a:solidFill>
              </a:rPr>
              <a:t>If the file is in same folder as the current document, you do not specify the folder name. </a:t>
            </a:r>
            <a:endParaRPr lang="en-US" sz="2800" b="1" dirty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67200" y="34290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29000" y="1905000"/>
            <a:ext cx="52578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contact.html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05200" y="4495800"/>
            <a:ext cx="990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4"/>
          <p:cNvGrpSpPr/>
          <p:nvPr/>
        </p:nvGrpSpPr>
        <p:grpSpPr>
          <a:xfrm>
            <a:off x="0" y="1981200"/>
            <a:ext cx="8305800" cy="4680541"/>
            <a:chOff x="990601" y="1295400"/>
            <a:chExt cx="9005234" cy="5174913"/>
          </a:xfrm>
        </p:grpSpPr>
        <p:grpSp>
          <p:nvGrpSpPr>
            <p:cNvPr id="3" name="Group 70"/>
            <p:cNvGrpSpPr/>
            <p:nvPr/>
          </p:nvGrpSpPr>
          <p:grpSpPr>
            <a:xfrm>
              <a:off x="990601" y="1295400"/>
              <a:ext cx="8526377" cy="4800602"/>
              <a:chOff x="1371600" y="1600200"/>
              <a:chExt cx="8526373" cy="4800600"/>
            </a:xfrm>
          </p:grpSpPr>
          <p:grpSp>
            <p:nvGrpSpPr>
              <p:cNvPr id="4" name="Group 62"/>
              <p:cNvGrpSpPr/>
              <p:nvPr/>
            </p:nvGrpSpPr>
            <p:grpSpPr>
              <a:xfrm>
                <a:off x="1600200" y="1600200"/>
                <a:ext cx="8297773" cy="4800600"/>
                <a:chOff x="1600200" y="1600200"/>
                <a:chExt cx="8297773" cy="4800600"/>
              </a:xfrm>
            </p:grpSpPr>
            <p:pic>
              <p:nvPicPr>
                <p:cNvPr id="83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657600" y="1600200"/>
                  <a:ext cx="914400" cy="914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4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657600" y="3124200"/>
                  <a:ext cx="914400" cy="914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5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172200" y="3200400"/>
                  <a:ext cx="914400" cy="914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6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8636267" y="4495799"/>
                  <a:ext cx="914400" cy="914401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87" name="Straight Connector 86"/>
                <p:cNvCxnSpPr>
                  <a:stCxn id="83" idx="2"/>
                  <a:endCxn id="84" idx="0"/>
                </p:cNvCxnSpPr>
                <p:nvPr/>
              </p:nvCxnSpPr>
              <p:spPr>
                <a:xfrm rot="5400000">
                  <a:off x="3810000" y="2819400"/>
                  <a:ext cx="6096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905000" y="2742857"/>
                  <a:ext cx="4724400" cy="1931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endCxn id="85" idx="0"/>
                </p:cNvCxnSpPr>
                <p:nvPr/>
              </p:nvCxnSpPr>
              <p:spPr>
                <a:xfrm rot="5400000">
                  <a:off x="6400800" y="2971800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1600200" y="32766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3733800" y="44196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9288374" y="5638800"/>
                  <a:ext cx="609599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8297775" y="5638800"/>
                  <a:ext cx="609599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7154775" y="5638800"/>
                  <a:ext cx="609599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5410200" y="45720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96" name="Straight Connector 95"/>
                <p:cNvCxnSpPr>
                  <a:endCxn id="90" idx="4"/>
                </p:cNvCxnSpPr>
                <p:nvPr/>
              </p:nvCxnSpPr>
              <p:spPr>
                <a:xfrm rot="5400000">
                  <a:off x="1638300" y="3009900"/>
                  <a:ext cx="5334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715001" y="4114800"/>
                  <a:ext cx="3339966" cy="12854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endCxn id="85" idx="2"/>
                </p:cNvCxnSpPr>
                <p:nvPr/>
              </p:nvCxnSpPr>
              <p:spPr>
                <a:xfrm rot="5400000">
                  <a:off x="6553200" y="4038600"/>
                  <a:ext cx="1524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rot="5400000">
                  <a:off x="8827161" y="4342606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rot="5400000">
                  <a:off x="5487194" y="4342606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rot="5400000">
                  <a:off x="3886994" y="4190206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7459574" y="5334000"/>
                  <a:ext cx="2362198" cy="1932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5400000">
                  <a:off x="8984368" y="5257006"/>
                  <a:ext cx="1524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rot="5400000">
                  <a:off x="9670167" y="5485606"/>
                  <a:ext cx="3048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rot="5400000">
                  <a:off x="8450968" y="5485606"/>
                  <a:ext cx="3048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rot="5400000">
                  <a:off x="7307969" y="5485606"/>
                  <a:ext cx="3048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6627791" y="4548896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 rot="5400000">
                  <a:off x="6695511" y="4337479"/>
                  <a:ext cx="421239" cy="1589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/>
              <p:cNvSpPr txBox="1"/>
              <p:nvPr/>
            </p:nvSpPr>
            <p:spPr>
              <a:xfrm>
                <a:off x="3657600" y="1905000"/>
                <a:ext cx="8382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course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172200" y="3505201"/>
                <a:ext cx="8382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html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519636" y="3429000"/>
                <a:ext cx="1074018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Ms-office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641883" y="4800600"/>
                <a:ext cx="8382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class1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371600" y="4114800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index.html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276600" y="5257800"/>
                <a:ext cx="13716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list.html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953000" y="5334000"/>
                <a:ext cx="13716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intro.html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163373" y="5307131"/>
                <a:ext cx="13716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contact.html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477806" y="6096002"/>
              <a:ext cx="1447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chem.html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97004" y="6096002"/>
              <a:ext cx="1447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math.html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840002" y="6096000"/>
              <a:ext cx="1155833" cy="374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eng.html</a:t>
              </a:r>
            </a:p>
          </p:txBody>
        </p:sp>
      </p:grpSp>
      <p:cxnSp>
        <p:nvCxnSpPr>
          <p:cNvPr id="48" name="Shape 47"/>
          <p:cNvCxnSpPr>
            <a:stCxn id="109" idx="2"/>
            <a:endCxn id="111" idx="2"/>
          </p:cNvCxnSpPr>
          <p:nvPr/>
        </p:nvCxnSpPr>
        <p:spPr>
          <a:xfrm rot="16200000" flipH="1">
            <a:off x="4533900" y="5181600"/>
            <a:ext cx="1588" cy="1066800"/>
          </a:xfrm>
          <a:prstGeom prst="curvedConnector3">
            <a:avLst>
              <a:gd name="adj1" fmla="val 33589431"/>
            </a:avLst>
          </a:prstGeom>
          <a:ln w="34925"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7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42" grpId="0" animBg="1"/>
      <p:bldP spid="45" grpId="0" animBg="1"/>
      <p:bldP spid="10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6172200" y="5486400"/>
            <a:ext cx="10668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67200" y="34290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29000" y="1905000"/>
            <a:ext cx="52578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class1/math.html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05200" y="4495800"/>
            <a:ext cx="990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4"/>
          <p:cNvGrpSpPr/>
          <p:nvPr/>
        </p:nvGrpSpPr>
        <p:grpSpPr>
          <a:xfrm>
            <a:off x="0" y="1981200"/>
            <a:ext cx="8305800" cy="4680541"/>
            <a:chOff x="990601" y="1295400"/>
            <a:chExt cx="9005234" cy="5174913"/>
          </a:xfrm>
        </p:grpSpPr>
        <p:grpSp>
          <p:nvGrpSpPr>
            <p:cNvPr id="3" name="Group 70"/>
            <p:cNvGrpSpPr/>
            <p:nvPr/>
          </p:nvGrpSpPr>
          <p:grpSpPr>
            <a:xfrm>
              <a:off x="990601" y="1295400"/>
              <a:ext cx="8526377" cy="4800602"/>
              <a:chOff x="1371600" y="1600200"/>
              <a:chExt cx="8526373" cy="4800600"/>
            </a:xfrm>
          </p:grpSpPr>
          <p:grpSp>
            <p:nvGrpSpPr>
              <p:cNvPr id="4" name="Group 62"/>
              <p:cNvGrpSpPr/>
              <p:nvPr/>
            </p:nvGrpSpPr>
            <p:grpSpPr>
              <a:xfrm>
                <a:off x="1600200" y="1600200"/>
                <a:ext cx="8297773" cy="4800600"/>
                <a:chOff x="1600200" y="1600200"/>
                <a:chExt cx="8297773" cy="4800600"/>
              </a:xfrm>
            </p:grpSpPr>
            <p:pic>
              <p:nvPicPr>
                <p:cNvPr id="83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657600" y="1600200"/>
                  <a:ext cx="914400" cy="914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4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657600" y="3124200"/>
                  <a:ext cx="914400" cy="914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5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172200" y="3200400"/>
                  <a:ext cx="914400" cy="9144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6" name="Picture 4" descr="C:\Users\Sadaf\AppData\Local\Microsoft\Windows\Temporary Internet Files\Content.IE5\B4T2RSVL\MCj04338530000[1]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8636267" y="4495799"/>
                  <a:ext cx="914400" cy="914401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87" name="Straight Connector 86"/>
                <p:cNvCxnSpPr>
                  <a:stCxn id="83" idx="2"/>
                  <a:endCxn id="84" idx="0"/>
                </p:cNvCxnSpPr>
                <p:nvPr/>
              </p:nvCxnSpPr>
              <p:spPr>
                <a:xfrm rot="5400000">
                  <a:off x="3810000" y="2819400"/>
                  <a:ext cx="6096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905000" y="2742857"/>
                  <a:ext cx="4724400" cy="1931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endCxn id="85" idx="0"/>
                </p:cNvCxnSpPr>
                <p:nvPr/>
              </p:nvCxnSpPr>
              <p:spPr>
                <a:xfrm rot="5400000">
                  <a:off x="6400800" y="2971800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1600200" y="32766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3733800" y="44196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9288374" y="5638800"/>
                  <a:ext cx="609599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8297775" y="5638800"/>
                  <a:ext cx="609599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7154775" y="5638800"/>
                  <a:ext cx="609599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5410200" y="4572000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96" name="Straight Connector 95"/>
                <p:cNvCxnSpPr>
                  <a:endCxn id="90" idx="4"/>
                </p:cNvCxnSpPr>
                <p:nvPr/>
              </p:nvCxnSpPr>
              <p:spPr>
                <a:xfrm rot="5400000">
                  <a:off x="1638300" y="3009900"/>
                  <a:ext cx="5334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715001" y="4114800"/>
                  <a:ext cx="3339966" cy="12854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endCxn id="85" idx="2"/>
                </p:cNvCxnSpPr>
                <p:nvPr/>
              </p:nvCxnSpPr>
              <p:spPr>
                <a:xfrm rot="5400000">
                  <a:off x="6553200" y="4038600"/>
                  <a:ext cx="1524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rot="5400000">
                  <a:off x="8827161" y="4342606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rot="5400000">
                  <a:off x="5487194" y="4342606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rot="5400000">
                  <a:off x="3886994" y="4190206"/>
                  <a:ext cx="4572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7459574" y="5334000"/>
                  <a:ext cx="2362198" cy="1932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5400000">
                  <a:off x="8984368" y="5257006"/>
                  <a:ext cx="1524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rot="5400000">
                  <a:off x="9670167" y="5485606"/>
                  <a:ext cx="3048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rot="5400000">
                  <a:off x="8450968" y="5485606"/>
                  <a:ext cx="3048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rot="5400000">
                  <a:off x="7307969" y="5485606"/>
                  <a:ext cx="304800" cy="1588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Webpage"/>
                <p:cNvSpPr>
                  <a:spLocks noEditPoints="1" noChangeArrowheads="1"/>
                </p:cNvSpPr>
                <p:nvPr/>
              </p:nvSpPr>
              <p:spPr bwMode="auto">
                <a:xfrm>
                  <a:off x="6627791" y="4548896"/>
                  <a:ext cx="609600" cy="762000"/>
                </a:xfrm>
                <a:custGeom>
                  <a:avLst/>
                  <a:gdLst>
                    <a:gd name="T0" fmla="*/ 5187 w 21600"/>
                    <a:gd name="T1" fmla="*/ 21600 h 21600"/>
                    <a:gd name="T2" fmla="*/ 0 w 21600"/>
                    <a:gd name="T3" fmla="*/ 17509 h 21600"/>
                    <a:gd name="T4" fmla="*/ 21600 w 21600"/>
                    <a:gd name="T5" fmla="*/ 0 h 21600"/>
                    <a:gd name="T6" fmla="*/ 0 w 21600"/>
                    <a:gd name="T7" fmla="*/ 0 h 21600"/>
                    <a:gd name="T8" fmla="*/ 10800 w 21600"/>
                    <a:gd name="T9" fmla="*/ 0 h 21600"/>
                    <a:gd name="T10" fmla="*/ 21600 w 21600"/>
                    <a:gd name="T11" fmla="*/ 0 h 21600"/>
                    <a:gd name="T12" fmla="*/ 21600 w 21600"/>
                    <a:gd name="T13" fmla="*/ 10800 h 21600"/>
                    <a:gd name="T14" fmla="*/ 21600 w 21600"/>
                    <a:gd name="T15" fmla="*/ 21600 h 21600"/>
                    <a:gd name="T16" fmla="*/ 10800 w 21600"/>
                    <a:gd name="T17" fmla="*/ 21600 h 21600"/>
                    <a:gd name="T18" fmla="*/ 0 w 21600"/>
                    <a:gd name="T19" fmla="*/ 10800 h 21600"/>
                    <a:gd name="T20" fmla="*/ 1955 w 21600"/>
                    <a:gd name="T21" fmla="*/ 12829 h 21600"/>
                    <a:gd name="T22" fmla="*/ 19814 w 21600"/>
                    <a:gd name="T23" fmla="*/ 2074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 extrusionOk="0">
                      <a:moveTo>
                        <a:pt x="9184" y="949"/>
                      </a:moveTo>
                      <a:lnTo>
                        <a:pt x="9758" y="1309"/>
                      </a:lnTo>
                      <a:lnTo>
                        <a:pt x="11544" y="1292"/>
                      </a:lnTo>
                      <a:lnTo>
                        <a:pt x="12437" y="1292"/>
                      </a:lnTo>
                      <a:lnTo>
                        <a:pt x="13414" y="1161"/>
                      </a:lnTo>
                      <a:lnTo>
                        <a:pt x="13648" y="1243"/>
                      </a:lnTo>
                      <a:lnTo>
                        <a:pt x="13542" y="1390"/>
                      </a:lnTo>
                      <a:lnTo>
                        <a:pt x="13967" y="1849"/>
                      </a:lnTo>
                      <a:lnTo>
                        <a:pt x="14562" y="2520"/>
                      </a:lnTo>
                      <a:lnTo>
                        <a:pt x="14669" y="3223"/>
                      </a:lnTo>
                      <a:lnTo>
                        <a:pt x="14796" y="3518"/>
                      </a:lnTo>
                      <a:lnTo>
                        <a:pt x="15264" y="3665"/>
                      </a:lnTo>
                      <a:lnTo>
                        <a:pt x="15753" y="3518"/>
                      </a:lnTo>
                      <a:lnTo>
                        <a:pt x="15902" y="2978"/>
                      </a:lnTo>
                      <a:lnTo>
                        <a:pt x="16008" y="2323"/>
                      </a:lnTo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 extrusionOk="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  <a:path w="21600" h="21600" extrusionOk="0">
                      <a:moveTo>
                        <a:pt x="5591" y="10620"/>
                      </a:moveTo>
                      <a:lnTo>
                        <a:pt x="6122" y="10996"/>
                      </a:lnTo>
                      <a:lnTo>
                        <a:pt x="6696" y="11340"/>
                      </a:lnTo>
                      <a:lnTo>
                        <a:pt x="7313" y="11618"/>
                      </a:lnTo>
                      <a:lnTo>
                        <a:pt x="7972" y="11863"/>
                      </a:lnTo>
                      <a:lnTo>
                        <a:pt x="8652" y="12060"/>
                      </a:lnTo>
                      <a:lnTo>
                        <a:pt x="9396" y="12190"/>
                      </a:lnTo>
                      <a:lnTo>
                        <a:pt x="10119" y="12272"/>
                      </a:lnTo>
                      <a:lnTo>
                        <a:pt x="10906" y="12305"/>
                      </a:lnTo>
                      <a:lnTo>
                        <a:pt x="11650" y="12272"/>
                      </a:lnTo>
                      <a:lnTo>
                        <a:pt x="12373" y="12190"/>
                      </a:lnTo>
                      <a:lnTo>
                        <a:pt x="13117" y="12060"/>
                      </a:lnTo>
                      <a:lnTo>
                        <a:pt x="13797" y="11863"/>
                      </a:lnTo>
                      <a:lnTo>
                        <a:pt x="14456" y="11618"/>
                      </a:lnTo>
                      <a:lnTo>
                        <a:pt x="15073" y="11340"/>
                      </a:lnTo>
                      <a:lnTo>
                        <a:pt x="15647" y="11029"/>
                      </a:lnTo>
                      <a:lnTo>
                        <a:pt x="16178" y="10652"/>
                      </a:lnTo>
                      <a:lnTo>
                        <a:pt x="16667" y="10243"/>
                      </a:lnTo>
                      <a:lnTo>
                        <a:pt x="17071" y="9801"/>
                      </a:lnTo>
                      <a:lnTo>
                        <a:pt x="17475" y="9327"/>
                      </a:lnTo>
                      <a:lnTo>
                        <a:pt x="17815" y="8820"/>
                      </a:lnTo>
                      <a:lnTo>
                        <a:pt x="18049" y="8296"/>
                      </a:lnTo>
                      <a:lnTo>
                        <a:pt x="18262" y="7723"/>
                      </a:lnTo>
                      <a:lnTo>
                        <a:pt x="18347" y="7134"/>
                      </a:lnTo>
                      <a:lnTo>
                        <a:pt x="18389" y="6561"/>
                      </a:lnTo>
                      <a:lnTo>
                        <a:pt x="18347" y="5956"/>
                      </a:lnTo>
                      <a:lnTo>
                        <a:pt x="18262" y="5400"/>
                      </a:lnTo>
                      <a:lnTo>
                        <a:pt x="18049" y="4827"/>
                      </a:lnTo>
                      <a:lnTo>
                        <a:pt x="17815" y="4303"/>
                      </a:lnTo>
                      <a:lnTo>
                        <a:pt x="17475" y="3796"/>
                      </a:lnTo>
                      <a:lnTo>
                        <a:pt x="17114" y="3321"/>
                      </a:lnTo>
                      <a:lnTo>
                        <a:pt x="16710" y="2880"/>
                      </a:lnTo>
                      <a:lnTo>
                        <a:pt x="16221" y="2470"/>
                      </a:lnTo>
                      <a:lnTo>
                        <a:pt x="15689" y="2094"/>
                      </a:lnTo>
                      <a:lnTo>
                        <a:pt x="15115" y="1750"/>
                      </a:lnTo>
                      <a:lnTo>
                        <a:pt x="14499" y="1472"/>
                      </a:lnTo>
                      <a:lnTo>
                        <a:pt x="13797" y="1227"/>
                      </a:lnTo>
                      <a:lnTo>
                        <a:pt x="13117" y="1030"/>
                      </a:lnTo>
                      <a:lnTo>
                        <a:pt x="12415" y="883"/>
                      </a:lnTo>
                      <a:lnTo>
                        <a:pt x="11650" y="818"/>
                      </a:lnTo>
                      <a:lnTo>
                        <a:pt x="10906" y="785"/>
                      </a:lnTo>
                      <a:lnTo>
                        <a:pt x="10119" y="818"/>
                      </a:lnTo>
                      <a:lnTo>
                        <a:pt x="9396" y="883"/>
                      </a:lnTo>
                      <a:lnTo>
                        <a:pt x="8652" y="1030"/>
                      </a:lnTo>
                      <a:lnTo>
                        <a:pt x="8014" y="1227"/>
                      </a:lnTo>
                      <a:lnTo>
                        <a:pt x="7355" y="1440"/>
                      </a:lnTo>
                      <a:lnTo>
                        <a:pt x="6739" y="1750"/>
                      </a:lnTo>
                      <a:lnTo>
                        <a:pt x="6122" y="2061"/>
                      </a:lnTo>
                      <a:lnTo>
                        <a:pt x="5591" y="2438"/>
                      </a:lnTo>
                      <a:lnTo>
                        <a:pt x="5102" y="2847"/>
                      </a:lnTo>
                      <a:lnTo>
                        <a:pt x="4698" y="3289"/>
                      </a:lnTo>
                      <a:lnTo>
                        <a:pt x="4294" y="3763"/>
                      </a:lnTo>
                      <a:lnTo>
                        <a:pt x="3996" y="4270"/>
                      </a:lnTo>
                      <a:lnTo>
                        <a:pt x="3720" y="4794"/>
                      </a:lnTo>
                      <a:lnTo>
                        <a:pt x="3550" y="5367"/>
                      </a:lnTo>
                      <a:lnTo>
                        <a:pt x="3422" y="5956"/>
                      </a:lnTo>
                      <a:lnTo>
                        <a:pt x="3380" y="6561"/>
                      </a:lnTo>
                      <a:lnTo>
                        <a:pt x="3422" y="7134"/>
                      </a:lnTo>
                      <a:lnTo>
                        <a:pt x="3550" y="7690"/>
                      </a:lnTo>
                      <a:lnTo>
                        <a:pt x="3720" y="8263"/>
                      </a:lnTo>
                      <a:lnTo>
                        <a:pt x="3954" y="8787"/>
                      </a:lnTo>
                      <a:lnTo>
                        <a:pt x="4294" y="9294"/>
                      </a:lnTo>
                      <a:lnTo>
                        <a:pt x="4655" y="9769"/>
                      </a:lnTo>
                      <a:lnTo>
                        <a:pt x="5102" y="10210"/>
                      </a:lnTo>
                      <a:lnTo>
                        <a:pt x="5591" y="10620"/>
                      </a:lnTo>
                      <a:close/>
                    </a:path>
                    <a:path w="21600" h="21600" extrusionOk="0">
                      <a:moveTo>
                        <a:pt x="3401" y="6021"/>
                      </a:moveTo>
                      <a:lnTo>
                        <a:pt x="4039" y="5530"/>
                      </a:lnTo>
                      <a:lnTo>
                        <a:pt x="4294" y="4892"/>
                      </a:lnTo>
                      <a:lnTo>
                        <a:pt x="4677" y="4156"/>
                      </a:lnTo>
                      <a:lnTo>
                        <a:pt x="5166" y="3763"/>
                      </a:lnTo>
                      <a:lnTo>
                        <a:pt x="5378" y="3354"/>
                      </a:lnTo>
                      <a:lnTo>
                        <a:pt x="5293" y="2732"/>
                      </a:lnTo>
                      <a:moveTo>
                        <a:pt x="3507" y="7380"/>
                      </a:moveTo>
                      <a:lnTo>
                        <a:pt x="3890" y="7200"/>
                      </a:lnTo>
                      <a:lnTo>
                        <a:pt x="4103" y="7249"/>
                      </a:lnTo>
                      <a:lnTo>
                        <a:pt x="4400" y="7527"/>
                      </a:lnTo>
                      <a:lnTo>
                        <a:pt x="4719" y="7674"/>
                      </a:lnTo>
                      <a:lnTo>
                        <a:pt x="5293" y="7641"/>
                      </a:lnTo>
                      <a:lnTo>
                        <a:pt x="5740" y="7543"/>
                      </a:lnTo>
                      <a:lnTo>
                        <a:pt x="6144" y="7543"/>
                      </a:lnTo>
                      <a:lnTo>
                        <a:pt x="6526" y="7821"/>
                      </a:lnTo>
                      <a:lnTo>
                        <a:pt x="6569" y="8312"/>
                      </a:lnTo>
                      <a:lnTo>
                        <a:pt x="6059" y="8852"/>
                      </a:lnTo>
                      <a:lnTo>
                        <a:pt x="5803" y="8967"/>
                      </a:lnTo>
                      <a:lnTo>
                        <a:pt x="5803" y="9147"/>
                      </a:lnTo>
                      <a:lnTo>
                        <a:pt x="5421" y="9294"/>
                      </a:lnTo>
                      <a:lnTo>
                        <a:pt x="4868" y="9163"/>
                      </a:lnTo>
                      <a:lnTo>
                        <a:pt x="4337" y="9049"/>
                      </a:lnTo>
                      <a:lnTo>
                        <a:pt x="4081" y="9000"/>
                      </a:lnTo>
                      <a:moveTo>
                        <a:pt x="14988" y="11372"/>
                      </a:moveTo>
                      <a:lnTo>
                        <a:pt x="15115" y="10865"/>
                      </a:lnTo>
                      <a:lnTo>
                        <a:pt x="16072" y="10096"/>
                      </a:lnTo>
                      <a:lnTo>
                        <a:pt x="16455" y="9605"/>
                      </a:lnTo>
                      <a:lnTo>
                        <a:pt x="16455" y="8329"/>
                      </a:lnTo>
                      <a:lnTo>
                        <a:pt x="17156" y="7969"/>
                      </a:lnTo>
                      <a:lnTo>
                        <a:pt x="17879" y="7870"/>
                      </a:lnTo>
                      <a:lnTo>
                        <a:pt x="18177" y="7821"/>
                      </a:lnTo>
                      <a:moveTo>
                        <a:pt x="18368" y="6840"/>
                      </a:moveTo>
                      <a:lnTo>
                        <a:pt x="18049" y="6610"/>
                      </a:lnTo>
                      <a:lnTo>
                        <a:pt x="17411" y="6512"/>
                      </a:lnTo>
                      <a:lnTo>
                        <a:pt x="16859" y="6545"/>
                      </a:lnTo>
                      <a:lnTo>
                        <a:pt x="16603" y="6201"/>
                      </a:lnTo>
                      <a:lnTo>
                        <a:pt x="16731" y="5874"/>
                      </a:lnTo>
                      <a:lnTo>
                        <a:pt x="17241" y="5465"/>
                      </a:lnTo>
                      <a:lnTo>
                        <a:pt x="17858" y="5236"/>
                      </a:lnTo>
                      <a:lnTo>
                        <a:pt x="18007" y="5089"/>
                      </a:lnTo>
                      <a:lnTo>
                        <a:pt x="18049" y="4892"/>
                      </a:lnTo>
                      <a:moveTo>
                        <a:pt x="8100" y="1260"/>
                      </a:moveTo>
                      <a:cubicBezTo>
                        <a:pt x="8333" y="1276"/>
                        <a:pt x="8206" y="1554"/>
                        <a:pt x="8695" y="1652"/>
                      </a:cubicBezTo>
                      <a:cubicBezTo>
                        <a:pt x="9184" y="1750"/>
                        <a:pt x="10481" y="1685"/>
                        <a:pt x="10991" y="1881"/>
                      </a:cubicBezTo>
                      <a:cubicBezTo>
                        <a:pt x="11501" y="2078"/>
                        <a:pt x="11629" y="2503"/>
                        <a:pt x="11799" y="2830"/>
                      </a:cubicBezTo>
                      <a:cubicBezTo>
                        <a:pt x="11969" y="3158"/>
                        <a:pt x="11905" y="3910"/>
                        <a:pt x="12054" y="3894"/>
                      </a:cubicBezTo>
                      <a:cubicBezTo>
                        <a:pt x="12203" y="3878"/>
                        <a:pt x="12351" y="2880"/>
                        <a:pt x="12649" y="2683"/>
                      </a:cubicBezTo>
                      <a:cubicBezTo>
                        <a:pt x="12947" y="2487"/>
                        <a:pt x="13670" y="2536"/>
                        <a:pt x="13840" y="2683"/>
                      </a:cubicBezTo>
                      <a:cubicBezTo>
                        <a:pt x="14010" y="2830"/>
                        <a:pt x="13733" y="3370"/>
                        <a:pt x="13648" y="3616"/>
                      </a:cubicBezTo>
                      <a:cubicBezTo>
                        <a:pt x="13563" y="3861"/>
                        <a:pt x="13457" y="4058"/>
                        <a:pt x="13351" y="4156"/>
                      </a:cubicBezTo>
                      <a:cubicBezTo>
                        <a:pt x="13244" y="4254"/>
                        <a:pt x="13096" y="4221"/>
                        <a:pt x="12947" y="4254"/>
                      </a:cubicBezTo>
                      <a:cubicBezTo>
                        <a:pt x="12777" y="4303"/>
                        <a:pt x="12585" y="4369"/>
                        <a:pt x="12394" y="4401"/>
                      </a:cubicBezTo>
                      <a:cubicBezTo>
                        <a:pt x="12139" y="4500"/>
                        <a:pt x="12054" y="4614"/>
                        <a:pt x="11862" y="4647"/>
                      </a:cubicBezTo>
                      <a:cubicBezTo>
                        <a:pt x="11650" y="4761"/>
                        <a:pt x="11671" y="4680"/>
                        <a:pt x="11437" y="4778"/>
                      </a:cubicBezTo>
                      <a:cubicBezTo>
                        <a:pt x="11352" y="4827"/>
                        <a:pt x="11225" y="4974"/>
                        <a:pt x="11246" y="5072"/>
                      </a:cubicBezTo>
                      <a:cubicBezTo>
                        <a:pt x="11225" y="5154"/>
                        <a:pt x="11267" y="5220"/>
                        <a:pt x="11310" y="5269"/>
                      </a:cubicBezTo>
                      <a:cubicBezTo>
                        <a:pt x="11352" y="5318"/>
                        <a:pt x="11480" y="5383"/>
                        <a:pt x="11565" y="5416"/>
                      </a:cubicBezTo>
                      <a:cubicBezTo>
                        <a:pt x="11629" y="5400"/>
                        <a:pt x="11820" y="5465"/>
                        <a:pt x="11862" y="5432"/>
                      </a:cubicBezTo>
                      <a:cubicBezTo>
                        <a:pt x="11905" y="5416"/>
                        <a:pt x="11926" y="5269"/>
                        <a:pt x="11884" y="5236"/>
                      </a:cubicBezTo>
                      <a:cubicBezTo>
                        <a:pt x="11841" y="5203"/>
                        <a:pt x="11629" y="5269"/>
                        <a:pt x="11565" y="5220"/>
                      </a:cubicBezTo>
                      <a:cubicBezTo>
                        <a:pt x="11480" y="5187"/>
                        <a:pt x="11459" y="5040"/>
                        <a:pt x="11480" y="4974"/>
                      </a:cubicBezTo>
                      <a:cubicBezTo>
                        <a:pt x="11501" y="4909"/>
                        <a:pt x="11607" y="4860"/>
                        <a:pt x="11692" y="4843"/>
                      </a:cubicBezTo>
                      <a:cubicBezTo>
                        <a:pt x="11905" y="4876"/>
                        <a:pt x="11820" y="4876"/>
                        <a:pt x="12054" y="4876"/>
                      </a:cubicBezTo>
                      <a:cubicBezTo>
                        <a:pt x="12075" y="5040"/>
                        <a:pt x="12096" y="5269"/>
                        <a:pt x="12139" y="5416"/>
                      </a:cubicBezTo>
                      <a:cubicBezTo>
                        <a:pt x="12160" y="5465"/>
                        <a:pt x="12330" y="5465"/>
                        <a:pt x="12373" y="5416"/>
                      </a:cubicBezTo>
                      <a:cubicBezTo>
                        <a:pt x="12415" y="5367"/>
                        <a:pt x="12330" y="4974"/>
                        <a:pt x="12394" y="4892"/>
                      </a:cubicBezTo>
                      <a:cubicBezTo>
                        <a:pt x="12458" y="4810"/>
                        <a:pt x="12692" y="4925"/>
                        <a:pt x="12755" y="4892"/>
                      </a:cubicBezTo>
                      <a:cubicBezTo>
                        <a:pt x="12798" y="4860"/>
                        <a:pt x="12840" y="4761"/>
                        <a:pt x="12755" y="4729"/>
                      </a:cubicBezTo>
                      <a:cubicBezTo>
                        <a:pt x="12670" y="4696"/>
                        <a:pt x="12118" y="4745"/>
                        <a:pt x="12203" y="4696"/>
                      </a:cubicBezTo>
                      <a:cubicBezTo>
                        <a:pt x="12543" y="4549"/>
                        <a:pt x="12819" y="4434"/>
                        <a:pt x="13266" y="4401"/>
                      </a:cubicBezTo>
                      <a:cubicBezTo>
                        <a:pt x="13436" y="4385"/>
                        <a:pt x="13585" y="4500"/>
                        <a:pt x="13776" y="4532"/>
                      </a:cubicBezTo>
                      <a:cubicBezTo>
                        <a:pt x="13967" y="4630"/>
                        <a:pt x="13861" y="4843"/>
                        <a:pt x="13712" y="4925"/>
                      </a:cubicBezTo>
                      <a:cubicBezTo>
                        <a:pt x="13648" y="5023"/>
                        <a:pt x="13521" y="5121"/>
                        <a:pt x="13414" y="5187"/>
                      </a:cubicBezTo>
                      <a:cubicBezTo>
                        <a:pt x="13351" y="5285"/>
                        <a:pt x="13287" y="5334"/>
                        <a:pt x="13159" y="5383"/>
                      </a:cubicBezTo>
                      <a:cubicBezTo>
                        <a:pt x="13117" y="5563"/>
                        <a:pt x="12862" y="5743"/>
                        <a:pt x="12649" y="5809"/>
                      </a:cubicBezTo>
                      <a:cubicBezTo>
                        <a:pt x="12543" y="5907"/>
                        <a:pt x="12437" y="5940"/>
                        <a:pt x="12309" y="6005"/>
                      </a:cubicBezTo>
                      <a:cubicBezTo>
                        <a:pt x="12245" y="6120"/>
                        <a:pt x="12139" y="6185"/>
                        <a:pt x="12075" y="6300"/>
                      </a:cubicBezTo>
                      <a:cubicBezTo>
                        <a:pt x="12118" y="6561"/>
                        <a:pt x="12075" y="6643"/>
                        <a:pt x="12373" y="6741"/>
                      </a:cubicBezTo>
                      <a:cubicBezTo>
                        <a:pt x="12500" y="6840"/>
                        <a:pt x="12522" y="6970"/>
                        <a:pt x="12330" y="7036"/>
                      </a:cubicBezTo>
                      <a:cubicBezTo>
                        <a:pt x="12011" y="6987"/>
                        <a:pt x="12033" y="6823"/>
                        <a:pt x="11799" y="6692"/>
                      </a:cubicBezTo>
                      <a:cubicBezTo>
                        <a:pt x="11714" y="6529"/>
                        <a:pt x="11459" y="6430"/>
                        <a:pt x="11246" y="6398"/>
                      </a:cubicBezTo>
                      <a:cubicBezTo>
                        <a:pt x="11076" y="6332"/>
                        <a:pt x="11182" y="6365"/>
                        <a:pt x="10906" y="6365"/>
                      </a:cubicBezTo>
                      <a:cubicBezTo>
                        <a:pt x="10608" y="6512"/>
                        <a:pt x="10544" y="7347"/>
                        <a:pt x="11246" y="7478"/>
                      </a:cubicBezTo>
                      <a:cubicBezTo>
                        <a:pt x="12394" y="7429"/>
                        <a:pt x="13329" y="7772"/>
                        <a:pt x="13733" y="7985"/>
                      </a:cubicBezTo>
                      <a:cubicBezTo>
                        <a:pt x="13840" y="8410"/>
                        <a:pt x="13329" y="8901"/>
                        <a:pt x="12500" y="9343"/>
                      </a:cubicBezTo>
                      <a:cubicBezTo>
                        <a:pt x="11629" y="9736"/>
                        <a:pt x="11480" y="10194"/>
                        <a:pt x="11246" y="10980"/>
                      </a:cubicBezTo>
                      <a:cubicBezTo>
                        <a:pt x="10991" y="11372"/>
                        <a:pt x="10481" y="10930"/>
                        <a:pt x="10289" y="10096"/>
                      </a:cubicBezTo>
                      <a:cubicBezTo>
                        <a:pt x="10140" y="9196"/>
                        <a:pt x="9907" y="8165"/>
                        <a:pt x="10459" y="7576"/>
                      </a:cubicBezTo>
                      <a:cubicBezTo>
                        <a:pt x="9375" y="6790"/>
                        <a:pt x="9269" y="6070"/>
                        <a:pt x="9056" y="6218"/>
                      </a:cubicBezTo>
                      <a:cubicBezTo>
                        <a:pt x="9205" y="6987"/>
                        <a:pt x="8929" y="6660"/>
                        <a:pt x="8737" y="6021"/>
                      </a:cubicBezTo>
                      <a:cubicBezTo>
                        <a:pt x="8822" y="5023"/>
                        <a:pt x="8610" y="4385"/>
                        <a:pt x="8440" y="3550"/>
                      </a:cubicBezTo>
                      <a:lnTo>
                        <a:pt x="7844" y="2290"/>
                      </a:lnTo>
                      <a:lnTo>
                        <a:pt x="6654" y="1849"/>
                      </a:lnTo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 rot="5400000">
                  <a:off x="6695511" y="4337479"/>
                  <a:ext cx="421239" cy="1589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TextBox 61"/>
              <p:cNvSpPr txBox="1"/>
              <p:nvPr/>
            </p:nvSpPr>
            <p:spPr>
              <a:xfrm>
                <a:off x="3657600" y="1905000"/>
                <a:ext cx="8382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course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172200" y="3505201"/>
                <a:ext cx="8382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html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57600" y="3429000"/>
                <a:ext cx="1183905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Ms-office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641883" y="4800600"/>
                <a:ext cx="8382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class1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371600" y="4114800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index.html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276600" y="5257800"/>
                <a:ext cx="13716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list.html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953000" y="5334000"/>
                <a:ext cx="13716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intro.html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163373" y="5307131"/>
                <a:ext cx="1371600" cy="374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contact.html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477806" y="6096002"/>
              <a:ext cx="1447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chem.html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97004" y="6096002"/>
              <a:ext cx="1447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math.html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840002" y="6096000"/>
              <a:ext cx="1155833" cy="374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eng.html</a:t>
              </a:r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228600" y="0"/>
            <a:ext cx="8610600" cy="1371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2800" b="1" dirty="0">
                <a:solidFill>
                  <a:srgbClr val="0066FF"/>
                </a:solidFill>
              </a:rPr>
              <a:t>If the file is in a subfolder of the current document, include the name of the subfolder followed by the file name.</a:t>
            </a:r>
            <a:endParaRPr lang="en-US" sz="2800" b="1" dirty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4648200" y="4495800"/>
            <a:ext cx="2057400" cy="1588"/>
          </a:xfrm>
          <a:prstGeom prst="line">
            <a:avLst/>
          </a:prstGeom>
          <a:ln w="349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5400000">
            <a:off x="6362700" y="4838700"/>
            <a:ext cx="685800" cy="1588"/>
          </a:xfrm>
          <a:prstGeom prst="straightConnector1">
            <a:avLst/>
          </a:prstGeom>
          <a:ln w="34925"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0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HTML IMAGES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HTML, images are defined with the &lt;</a:t>
            </a:r>
            <a:r>
              <a:rPr lang="en-US" dirty="0" err="1"/>
              <a:t>img</a:t>
            </a:r>
            <a:r>
              <a:rPr lang="en-US" dirty="0"/>
              <a:t>&gt; tag.  </a:t>
            </a:r>
          </a:p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 is empty, which means that it contains attributes only, and has no closing tag. </a:t>
            </a:r>
          </a:p>
          <a:p>
            <a:r>
              <a:rPr lang="en-US" dirty="0"/>
              <a:t>Syntax: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	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i="1" dirty="0" err="1"/>
              <a:t>url</a:t>
            </a:r>
            <a:r>
              <a:rPr lang="en-US" dirty="0"/>
              <a:t>" alt="</a:t>
            </a:r>
            <a:r>
              <a:rPr lang="en-US" i="1" dirty="0" err="1"/>
              <a:t>some_text</a:t>
            </a:r>
            <a:r>
              <a:rPr lang="en-US" dirty="0"/>
              <a:t>"/&gt; </a:t>
            </a:r>
          </a:p>
        </p:txBody>
      </p:sp>
    </p:spTree>
    <p:extLst>
      <p:ext uri="{BB962C8B-B14F-4D97-AF65-F5344CB8AC3E}">
        <p14:creationId xmlns:p14="http://schemas.microsoft.com/office/powerpoint/2010/main" val="328100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162800" cy="5791200"/>
          </a:xfrm>
        </p:spPr>
        <p:txBody>
          <a:bodyPr>
            <a:normAutofit fontScale="92500" lnSpcReduction="20000"/>
          </a:bodyPr>
          <a:lstStyle/>
          <a:p>
            <a:pPr marL="623888" lvl="3" indent="-608013">
              <a:lnSpc>
                <a:spcPct val="90000"/>
              </a:lnSpc>
              <a:buClr>
                <a:schemeClr val="accent3"/>
              </a:buClr>
              <a:buFont typeface="Wingdings 3"/>
              <a:buChar char=""/>
              <a:defRPr/>
            </a:pPr>
            <a:r>
              <a:rPr lang="en-US" sz="2600" b="1" u="sng" dirty="0">
                <a:solidFill>
                  <a:schemeClr val="tx1">
                    <a:lumMod val="50000"/>
                  </a:schemeClr>
                </a:solidFill>
              </a:rPr>
              <a:t>SRC</a:t>
            </a:r>
            <a:r>
              <a:rPr lang="en-US" sz="2600" dirty="0"/>
              <a:t>      (tells the browser where the image is located.)</a:t>
            </a:r>
          </a:p>
          <a:p>
            <a:pPr marL="623888" lvl="3" indent="-608013">
              <a:lnSpc>
                <a:spcPct val="90000"/>
              </a:lnSpc>
              <a:buClr>
                <a:schemeClr val="accent3"/>
              </a:buClr>
              <a:buFont typeface="Wingdings 3"/>
              <a:buChar char=""/>
              <a:defRPr/>
            </a:pPr>
            <a:r>
              <a:rPr lang="en-US" sz="2600" u="sng" dirty="0">
                <a:solidFill>
                  <a:schemeClr val="tx1">
                    <a:lumMod val="50000"/>
                  </a:schemeClr>
                </a:solidFill>
              </a:rPr>
              <a:t>HEIGHT</a:t>
            </a:r>
            <a:r>
              <a:rPr lang="en-US" sz="26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600" dirty="0"/>
              <a:t>(in numbers)</a:t>
            </a:r>
            <a:endParaRPr lang="en-US" sz="2600" b="1" dirty="0"/>
          </a:p>
          <a:p>
            <a:pPr marL="623888" lvl="3" indent="-608013">
              <a:lnSpc>
                <a:spcPct val="90000"/>
              </a:lnSpc>
              <a:buClr>
                <a:schemeClr val="accent3"/>
              </a:buClr>
              <a:buFont typeface="Wingdings 3"/>
              <a:buChar char=""/>
              <a:defRPr/>
            </a:pPr>
            <a:r>
              <a:rPr lang="en-US" sz="2600" u="sng" dirty="0">
                <a:solidFill>
                  <a:schemeClr val="tx1">
                    <a:lumMod val="50000"/>
                  </a:schemeClr>
                </a:solidFill>
              </a:rPr>
              <a:t>WIDTH </a:t>
            </a:r>
            <a:r>
              <a:rPr lang="en-US" sz="2600" dirty="0"/>
              <a:t> (in %)</a:t>
            </a:r>
            <a:endParaRPr lang="en-US" sz="2600" b="1" dirty="0"/>
          </a:p>
          <a:p>
            <a:pPr marL="623888" lvl="3" indent="-608013">
              <a:lnSpc>
                <a:spcPct val="90000"/>
              </a:lnSpc>
              <a:buClr>
                <a:schemeClr val="accent3"/>
              </a:buClr>
              <a:buFont typeface="Wingdings 3"/>
              <a:buChar char=""/>
              <a:defRPr/>
            </a:pPr>
            <a:r>
              <a:rPr lang="en-US" sz="2600" u="sng" dirty="0">
                <a:solidFill>
                  <a:schemeClr val="tx1">
                    <a:lumMod val="50000"/>
                  </a:schemeClr>
                </a:solidFill>
              </a:rPr>
              <a:t>BORDER</a:t>
            </a:r>
            <a:r>
              <a:rPr lang="en-US" sz="26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600" dirty="0"/>
              <a:t> (in numbers)</a:t>
            </a:r>
          </a:p>
          <a:p>
            <a:pPr marL="623888" lvl="3" indent="-608013">
              <a:lnSpc>
                <a:spcPct val="90000"/>
              </a:lnSpc>
              <a:buClr>
                <a:schemeClr val="accent3"/>
              </a:buClr>
              <a:buFont typeface="Wingdings 3"/>
              <a:buChar char=""/>
              <a:defRPr/>
            </a:pPr>
            <a:r>
              <a:rPr lang="en-US" sz="2600" u="sng" dirty="0">
                <a:solidFill>
                  <a:schemeClr val="tx1">
                    <a:lumMod val="50000"/>
                  </a:schemeClr>
                </a:solidFill>
              </a:rPr>
              <a:t>BORDER </a:t>
            </a:r>
            <a:r>
              <a:rPr lang="en-US" sz="2600" b="1" dirty="0">
                <a:solidFill>
                  <a:schemeClr val="tx1">
                    <a:lumMod val="85000"/>
                  </a:schemeClr>
                </a:solidFill>
              </a:rPr>
              <a:t>color </a:t>
            </a:r>
            <a:r>
              <a:rPr lang="en-US" sz="2600" dirty="0"/>
              <a:t>(black by default)</a:t>
            </a:r>
          </a:p>
          <a:p>
            <a:pPr marL="623888" lvl="3" indent="-608013">
              <a:lnSpc>
                <a:spcPct val="90000"/>
              </a:lnSpc>
              <a:buClr>
                <a:schemeClr val="accent3"/>
              </a:buClr>
              <a:buFont typeface="Wingdings 3"/>
              <a:buChar char=""/>
              <a:defRPr/>
            </a:pPr>
            <a:r>
              <a:rPr lang="en-US" sz="2600" dirty="0"/>
              <a:t>(style="</a:t>
            </a:r>
            <a:r>
              <a:rPr lang="en-US" sz="2600" dirty="0" err="1"/>
              <a:t>border-color:green</a:t>
            </a:r>
            <a:r>
              <a:rPr lang="en-US" sz="2600" dirty="0"/>
              <a:t>“)</a:t>
            </a:r>
          </a:p>
          <a:p>
            <a:pPr marL="623888" lvl="3" indent="-608013">
              <a:lnSpc>
                <a:spcPct val="90000"/>
              </a:lnSpc>
              <a:buClr>
                <a:schemeClr val="accent3"/>
              </a:buClr>
              <a:buFont typeface="Wingdings 3"/>
              <a:buChar char=""/>
              <a:defRPr/>
            </a:pPr>
            <a:r>
              <a:rPr lang="en-US" sz="2600" u="sng" dirty="0">
                <a:solidFill>
                  <a:schemeClr val="tx1">
                    <a:lumMod val="50000"/>
                  </a:schemeClr>
                </a:solidFill>
              </a:rPr>
              <a:t>TITLE</a:t>
            </a:r>
            <a:r>
              <a:rPr lang="en-US" sz="2600" dirty="0"/>
              <a:t>(</a:t>
            </a:r>
            <a:r>
              <a:rPr lang="en-US" sz="2800" dirty="0"/>
              <a:t> specifies a text title. The browser, perhaps flashing the title when the mouse passes over the link</a:t>
            </a:r>
            <a:r>
              <a:rPr lang="en-US" sz="2600" dirty="0"/>
              <a:t>)</a:t>
            </a:r>
          </a:p>
          <a:p>
            <a:pPr marL="623888" lvl="3" indent="-608013">
              <a:lnSpc>
                <a:spcPct val="90000"/>
              </a:lnSpc>
              <a:buClr>
                <a:schemeClr val="accent3"/>
              </a:buClr>
              <a:buFont typeface="Wingdings 3"/>
              <a:buChar char=""/>
              <a:defRPr/>
            </a:pPr>
            <a:r>
              <a:rPr lang="en-US" sz="2600" u="sng" dirty="0">
                <a:solidFill>
                  <a:schemeClr val="tx1">
                    <a:lumMod val="50000"/>
                  </a:schemeClr>
                </a:solidFill>
              </a:rPr>
              <a:t>ALT</a:t>
            </a:r>
            <a:r>
              <a:rPr lang="en-US" sz="2600" dirty="0"/>
              <a:t>(text description for browsers that have images turned off  or the text that is displayed if the image isn't displayed for some reason)</a:t>
            </a:r>
          </a:p>
          <a:p>
            <a:pPr marL="623888" lvl="3" indent="-608013">
              <a:lnSpc>
                <a:spcPct val="90000"/>
              </a:lnSpc>
              <a:buClr>
                <a:schemeClr val="accent3"/>
              </a:buClr>
              <a:buFont typeface="Wingdings 3"/>
              <a:buChar char=""/>
              <a:defRPr/>
            </a:pPr>
            <a:r>
              <a:rPr lang="en-US" sz="2600" u="sng" dirty="0">
                <a:solidFill>
                  <a:schemeClr val="tx1">
                    <a:lumMod val="50000"/>
                  </a:schemeClr>
                </a:solidFill>
              </a:rPr>
              <a:t>ALIGN</a:t>
            </a:r>
            <a:r>
              <a:rPr lang="en-US" sz="2600" dirty="0"/>
              <a:t>(left right center)</a:t>
            </a:r>
          </a:p>
          <a:p>
            <a:pPr marL="623888" lvl="3" indent="-608013">
              <a:lnSpc>
                <a:spcPct val="90000"/>
              </a:lnSpc>
              <a:buClr>
                <a:schemeClr val="accent3"/>
              </a:buClr>
              <a:buFont typeface="Wingdings 3"/>
              <a:buChar char=""/>
              <a:defRPr/>
            </a:pPr>
            <a:r>
              <a:rPr lang="en-US" sz="2600" u="sng" dirty="0" err="1">
                <a:solidFill>
                  <a:schemeClr val="tx1">
                    <a:lumMod val="50000"/>
                  </a:schemeClr>
                </a:solidFill>
              </a:rPr>
              <a:t>Hspace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(horizontal space in % or in </a:t>
            </a:r>
            <a:r>
              <a:rPr lang="en-US" sz="2600" dirty="0" err="1"/>
              <a:t>num</a:t>
            </a:r>
            <a:r>
              <a:rPr lang="en-US" sz="2600" dirty="0"/>
              <a:t>)</a:t>
            </a:r>
          </a:p>
          <a:p>
            <a:pPr marL="623888" lvl="3" indent="-608013">
              <a:lnSpc>
                <a:spcPct val="90000"/>
              </a:lnSpc>
              <a:buClr>
                <a:schemeClr val="accent3"/>
              </a:buClr>
              <a:buFont typeface="Wingdings 3"/>
              <a:buChar char=""/>
              <a:defRPr/>
            </a:pPr>
            <a:r>
              <a:rPr lang="en-US" sz="2600" u="sng" dirty="0" err="1">
                <a:solidFill>
                  <a:schemeClr val="tx1">
                    <a:lumMod val="50000"/>
                  </a:schemeClr>
                </a:solidFill>
              </a:rPr>
              <a:t>Vspace</a:t>
            </a:r>
            <a:r>
              <a:rPr lang="en-US" sz="2600" u="sng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/>
              <a:t>(vertical space in % or in </a:t>
            </a:r>
            <a:r>
              <a:rPr lang="en-US" sz="2600" dirty="0" err="1"/>
              <a:t>num</a:t>
            </a:r>
            <a:r>
              <a:rPr lang="en-US" sz="2600" dirty="0"/>
              <a:t>)</a:t>
            </a:r>
          </a:p>
          <a:p>
            <a:pPr marL="623888" lvl="3" indent="-608013">
              <a:lnSpc>
                <a:spcPct val="90000"/>
              </a:lnSpc>
              <a:buClr>
                <a:schemeClr val="accent3"/>
              </a:buClr>
              <a:buFont typeface="Wingdings 3"/>
              <a:buChar char=""/>
              <a:defRPr/>
            </a:pPr>
            <a:endParaRPr lang="en-US" sz="2600" dirty="0"/>
          </a:p>
          <a:p>
            <a:pPr marL="623888" lvl="3" indent="-608013">
              <a:lnSpc>
                <a:spcPct val="90000"/>
              </a:lnSpc>
              <a:buClr>
                <a:schemeClr val="accent3"/>
              </a:buClr>
              <a:buFont typeface="Wingdings 3"/>
              <a:buChar char=""/>
              <a:defRPr/>
            </a:pPr>
            <a:endParaRPr lang="en-US" sz="2600" dirty="0"/>
          </a:p>
          <a:p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ATTRIBUTES OF &lt;IMG/&gt; TAG:</a:t>
            </a:r>
          </a:p>
        </p:txBody>
      </p:sp>
    </p:spTree>
    <p:extLst>
      <p:ext uri="{BB962C8B-B14F-4D97-AF65-F5344CB8AC3E}">
        <p14:creationId xmlns:p14="http://schemas.microsoft.com/office/powerpoint/2010/main" val="402775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ALT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fontAlgn="auto"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dirty="0"/>
              <a:t>The required alt attribute specifies an alternate text for an image, if the image cannot be displayed.</a:t>
            </a:r>
          </a:p>
          <a:p>
            <a:pPr marL="411480" fontAlgn="auto"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marL="740664" lvl="1" fontAlgn="auto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	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="boat.gif" alt="Big Boat" /&gt; </a:t>
            </a:r>
          </a:p>
          <a:p>
            <a:pPr marL="411163" lvl="1" indent="-342900" fontAlgn="auto">
              <a:spcBef>
                <a:spcPts val="700"/>
              </a:spcBef>
              <a:spcAft>
                <a:spcPts val="0"/>
              </a:spcAft>
              <a:buClr>
                <a:srgbClr val="92406E"/>
              </a:buClr>
              <a:buSzPct val="85000"/>
              <a:buFont typeface="Wingdings" pitchFamily="2" charset="2"/>
              <a:buNone/>
              <a:defRPr/>
            </a:pPr>
            <a:endParaRPr lang="en-US" sz="3000" dirty="0"/>
          </a:p>
          <a:p>
            <a:pPr marL="740664" lvl="1" fontAlgn="auto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dirty="0"/>
          </a:p>
          <a:p>
            <a:pPr marL="740664" lvl="1" fontAlgn="auto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7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ALLIGN ATTRIBUTE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align=“left” or align=“right” causes the image to be placed directly against the left or right margin. </a:t>
            </a:r>
          </a:p>
          <a:p>
            <a:r>
              <a:rPr lang="en-US" dirty="0"/>
              <a:t>Text after the &lt;</a:t>
            </a:r>
            <a:r>
              <a:rPr lang="en-US" dirty="0" err="1"/>
              <a:t>img</a:t>
            </a:r>
            <a:r>
              <a:rPr lang="en-US" dirty="0"/>
              <a:t> /&gt; element will flow around the image.</a:t>
            </a:r>
          </a:p>
          <a:p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lvl="4">
              <a:buFont typeface="Wingdings" pitchFamily="2" charset="2"/>
              <a:buNone/>
            </a:pPr>
            <a:r>
              <a:rPr lang="en-US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 </a:t>
            </a:r>
            <a:r>
              <a:rPr lang="en-US" sz="2800" dirty="0" err="1"/>
              <a:t>src</a:t>
            </a:r>
            <a:r>
              <a:rPr lang="en-US" sz="2800" dirty="0"/>
              <a:t>=“spider.gif” align=“right”/&gt;</a:t>
            </a:r>
            <a:endParaRPr lang="en-US" dirty="0"/>
          </a:p>
          <a:p>
            <a:pPr lvl="4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6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382000" cy="52578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dirty="0"/>
              <a:t>SYNTAX:</a:t>
            </a:r>
          </a:p>
          <a:p>
            <a:pPr marL="41148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dirty="0"/>
              <a:t>			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i="1" dirty="0" err="1"/>
              <a:t>url</a:t>
            </a:r>
            <a:r>
              <a:rPr lang="en-US" dirty="0"/>
              <a:t>"&gt;</a:t>
            </a:r>
            <a:r>
              <a:rPr lang="en-US" i="1" dirty="0"/>
              <a:t>Link text</a:t>
            </a:r>
            <a:r>
              <a:rPr lang="en-US" dirty="0"/>
              <a:t>&lt;/a&gt;</a:t>
            </a:r>
          </a:p>
          <a:p>
            <a:pPr marL="41148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dirty="0"/>
              <a:t>The </a:t>
            </a:r>
            <a:r>
              <a:rPr lang="en-US" dirty="0" err="1"/>
              <a:t>href</a:t>
            </a:r>
            <a:r>
              <a:rPr lang="en-US" dirty="0"/>
              <a:t> attribute specifies the destination of a link.</a:t>
            </a:r>
          </a:p>
          <a:p>
            <a:pPr marL="41148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117475" indent="-4763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dirty="0"/>
              <a:t>EXAMPLE:</a:t>
            </a:r>
          </a:p>
          <a:p>
            <a:pPr marL="117475" indent="-4763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dirty="0"/>
              <a:t>		&lt;a </a:t>
            </a:r>
            <a:r>
              <a:rPr lang="en-US" dirty="0" err="1"/>
              <a:t>href</a:t>
            </a:r>
            <a:r>
              <a:rPr lang="en-US" dirty="0"/>
              <a:t>="http://www.w3schools.com/"&gt;</a:t>
            </a:r>
          </a:p>
          <a:p>
            <a:pPr marL="117475" indent="-4763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dirty="0"/>
              <a:t>				Visit W3Schools	&lt;/a&gt;</a:t>
            </a:r>
          </a:p>
          <a:p>
            <a:pPr marL="117475" indent="-4763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117475" indent="-4763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b="1" dirty="0"/>
              <a:t>NOTE: </a:t>
            </a:r>
            <a:r>
              <a:rPr lang="en-US" dirty="0"/>
              <a:t>The "</a:t>
            </a:r>
            <a:r>
              <a:rPr lang="en-US" i="1" dirty="0"/>
              <a:t>Link text</a:t>
            </a:r>
            <a:r>
              <a:rPr lang="en-US" dirty="0"/>
              <a:t>" doesn't have to be text. It can be an image or any other HTML element.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3611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01" r="30624" b="19000"/>
          <a:stretch>
            <a:fillRect/>
          </a:stretch>
        </p:blipFill>
        <p:spPr bwMode="auto">
          <a:xfrm>
            <a:off x="381000" y="152400"/>
            <a:ext cx="8458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TextBox 2"/>
          <p:cNvSpPr txBox="1">
            <a:spLocks noChangeArrowheads="1"/>
          </p:cNvSpPr>
          <p:nvPr/>
        </p:nvSpPr>
        <p:spPr bwMode="auto">
          <a:xfrm>
            <a:off x="1219200" y="617220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>
                <a:latin typeface="Corbel" pitchFamily="34" charset="0"/>
              </a:rPr>
              <a:t>ALLIGN IMAGES</a:t>
            </a:r>
          </a:p>
        </p:txBody>
      </p:sp>
    </p:spTree>
    <p:extLst>
      <p:ext uri="{BB962C8B-B14F-4D97-AF65-F5344CB8AC3E}">
        <p14:creationId xmlns:p14="http://schemas.microsoft.com/office/powerpoint/2010/main" val="2168261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ADDING WHITE SPACE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vspace</a:t>
            </a:r>
            <a:r>
              <a:rPr lang="en-US" dirty="0"/>
              <a:t> attribute sets the no. of pixels of vertical white space around the image (both top &amp; bottom).</a:t>
            </a:r>
          </a:p>
          <a:p>
            <a:r>
              <a:rPr lang="en-US" dirty="0"/>
              <a:t>The </a:t>
            </a:r>
            <a:r>
              <a:rPr lang="en-US" dirty="0" err="1"/>
              <a:t>hspace</a:t>
            </a:r>
            <a:r>
              <a:rPr lang="en-US" dirty="0"/>
              <a:t> attribute sets the no. of pixels of horizontal white space around the image (both left &amp; right).</a:t>
            </a:r>
          </a:p>
          <a:p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lvl="2">
              <a:buFont typeface="Wingdings 2" pitchFamily="18" charset="2"/>
              <a:buNone/>
            </a:pPr>
            <a:r>
              <a:rPr lang="en-US" dirty="0"/>
              <a:t>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=“spider.gif” </a:t>
            </a:r>
            <a:r>
              <a:rPr lang="en-US" dirty="0" err="1"/>
              <a:t>hspace</a:t>
            </a:r>
            <a:r>
              <a:rPr lang="en-US" dirty="0"/>
              <a:t>=“20” </a:t>
            </a:r>
            <a:r>
              <a:rPr lang="en-US" dirty="0" err="1"/>
              <a:t>vspace</a:t>
            </a:r>
            <a:r>
              <a:rPr lang="en-US" dirty="0"/>
              <a:t>=“20”/&gt;</a:t>
            </a:r>
          </a:p>
          <a:p>
            <a:pPr lvl="2">
              <a:buFont typeface="Wingdings 2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0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IMAGE AS A LINK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can also be used as links.</a:t>
            </a:r>
          </a:p>
          <a:p>
            <a:pPr>
              <a:buFont typeface="Wingdings 2" pitchFamily="18" charset="2"/>
              <a:buNone/>
            </a:pPr>
            <a:r>
              <a:rPr lang="en-US" sz="2800" b="1" dirty="0">
                <a:solidFill>
                  <a:srgbClr val="FF0000"/>
                </a:solidFill>
              </a:rPr>
              <a:t>	        </a:t>
            </a:r>
            <a:r>
              <a:rPr lang="en-US" sz="2800" b="1" dirty="0"/>
              <a:t>&lt;a </a:t>
            </a:r>
            <a:r>
              <a:rPr lang="en-US" sz="2800" b="1" dirty="0" err="1"/>
              <a:t>href</a:t>
            </a:r>
            <a:r>
              <a:rPr lang="en-US" sz="2800" b="1" dirty="0"/>
              <a:t>=“</a:t>
            </a:r>
            <a:r>
              <a:rPr lang="en-US" sz="2800" b="1" dirty="0" err="1"/>
              <a:t>url</a:t>
            </a:r>
            <a:r>
              <a:rPr lang="en-US" sz="2800" b="1" dirty="0"/>
              <a:t>”&gt;   </a:t>
            </a:r>
          </a:p>
          <a:p>
            <a:pPr>
              <a:buFont typeface="Wingdings 2" pitchFamily="18" charset="2"/>
              <a:buNone/>
            </a:pPr>
            <a:r>
              <a:rPr lang="en-US" sz="2800" b="1" dirty="0"/>
              <a:t>			&lt;</a:t>
            </a:r>
            <a:r>
              <a:rPr lang="en-US" sz="2800" b="1" dirty="0" err="1"/>
              <a:t>img</a:t>
            </a:r>
            <a:r>
              <a:rPr lang="en-US" sz="2800" b="1" dirty="0"/>
              <a:t> </a:t>
            </a:r>
            <a:r>
              <a:rPr lang="en-US" sz="2800" b="1" dirty="0" err="1"/>
              <a:t>src</a:t>
            </a:r>
            <a:r>
              <a:rPr lang="en-US" sz="2800" b="1" dirty="0"/>
              <a:t>=“</a:t>
            </a:r>
            <a:r>
              <a:rPr lang="en-US" sz="2800" b="1" dirty="0" err="1"/>
              <a:t>url</a:t>
            </a:r>
            <a:r>
              <a:rPr lang="en-US" sz="2800" b="1" dirty="0"/>
              <a:t>” /&gt;       </a:t>
            </a:r>
          </a:p>
          <a:p>
            <a:pPr>
              <a:buFont typeface="Wingdings 2" pitchFamily="18" charset="2"/>
              <a:buNone/>
            </a:pPr>
            <a:r>
              <a:rPr lang="en-US" sz="2800" b="1" dirty="0"/>
              <a:t>		 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4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TARGET ATTRIBUTE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85800" y="1571625"/>
            <a:ext cx="8229600" cy="47847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The target attribute specifies where to open the linked document.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>
              <a:buFont typeface="Wingdings 2" pitchFamily="18" charset="2"/>
              <a:buNone/>
            </a:pPr>
            <a:r>
              <a:rPr lang="en-US" dirty="0"/>
              <a:t>&lt;a target="_blank|_self|_parent|_</a:t>
            </a:r>
            <a:r>
              <a:rPr lang="en-US" dirty="0" err="1"/>
              <a:t>top|</a:t>
            </a:r>
            <a:r>
              <a:rPr lang="en-US" i="1" dirty="0" err="1"/>
              <a:t>framename</a:t>
            </a:r>
            <a:r>
              <a:rPr lang="en-US" dirty="0"/>
              <a:t>"&gt;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/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/>
              <a:t>	Frames and framesets are no longer supported. The _parent, _top and </a:t>
            </a:r>
            <a:r>
              <a:rPr lang="en-US" i="1" dirty="0" err="1"/>
              <a:t>framename</a:t>
            </a:r>
            <a:r>
              <a:rPr lang="en-US" dirty="0"/>
              <a:t> attribute values will mostly be used with </a:t>
            </a:r>
            <a:r>
              <a:rPr lang="en-US" dirty="0" err="1"/>
              <a:t>iframes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201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TARGET ATTRIBUTE VALUES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668869"/>
              </p:ext>
            </p:extLst>
          </p:nvPr>
        </p:nvGraphicFramePr>
        <p:xfrm>
          <a:off x="914400" y="1773238"/>
          <a:ext cx="7772400" cy="26617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7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Value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Description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r>
                        <a:rPr lang="en-US" sz="1800" dirty="0"/>
                        <a:t>_blank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Opens the linked document in a new window or tab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65">
                <a:tc>
                  <a:txBody>
                    <a:bodyPr/>
                    <a:lstStyle/>
                    <a:p>
                      <a:r>
                        <a:rPr lang="en-US" sz="1800" dirty="0"/>
                        <a:t>_self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Opens the linked document in the same frame as it was clicked (this is default)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r>
                        <a:rPr lang="en-US" sz="1800" dirty="0"/>
                        <a:t>_parent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Opens the linked document in the parent frame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79">
                <a:tc>
                  <a:txBody>
                    <a:bodyPr/>
                    <a:lstStyle/>
                    <a:p>
                      <a:r>
                        <a:rPr lang="en-US" sz="1800" dirty="0"/>
                        <a:t>_top</a:t>
                      </a:r>
                    </a:p>
                  </a:txBody>
                  <a:tcPr marT="45713" marB="4571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Opens the linked document in the full body of the window</a:t>
                      </a:r>
                    </a:p>
                  </a:txBody>
                  <a:tcPr marT="45713" marB="4571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4541838"/>
            <a:ext cx="7543800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By default, links will appear as follows in all browsers:</a:t>
            </a:r>
          </a:p>
          <a:p>
            <a:pPr marL="57626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>
                <a:latin typeface="+mn-lt"/>
                <a:cs typeface="+mn-cs"/>
              </a:rPr>
              <a:t>An unvisited link is underlined and blue</a:t>
            </a:r>
          </a:p>
          <a:p>
            <a:pPr marL="57626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>
                <a:latin typeface="+mn-lt"/>
                <a:cs typeface="+mn-cs"/>
              </a:rPr>
              <a:t>A visited link is underlined and purple</a:t>
            </a:r>
          </a:p>
          <a:p>
            <a:pPr marL="57626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400" dirty="0">
                <a:latin typeface="+mn-lt"/>
                <a:cs typeface="+mn-cs"/>
              </a:rPr>
              <a:t>An active link is underlined and red</a:t>
            </a:r>
          </a:p>
        </p:txBody>
      </p:sp>
    </p:spTree>
    <p:extLst>
      <p:ext uri="{BB962C8B-B14F-4D97-AF65-F5344CB8AC3E}">
        <p14:creationId xmlns:p14="http://schemas.microsoft.com/office/powerpoint/2010/main" val="73565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TITLE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dirty="0"/>
              <a:t>title attribute allows an advisory title that explains the resource in more detail.</a:t>
            </a:r>
          </a:p>
          <a:p>
            <a:pPr marL="41148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dirty="0"/>
              <a:t>Browsers may choose different methods of showing the advisory title attribute, such as displaying the title in a tool tip or balloon help.</a:t>
            </a:r>
          </a:p>
          <a:p>
            <a:pPr marL="41148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=“http://www.yahoo.com”  </a:t>
            </a:r>
          </a:p>
          <a:p>
            <a:pPr marL="41148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dirty="0"/>
              <a:t>		title=“Yahoo website”&gt; </a:t>
            </a:r>
          </a:p>
          <a:p>
            <a:pPr marL="41148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dirty="0"/>
              <a:t>			Yahoo!</a:t>
            </a:r>
          </a:p>
          <a:p>
            <a:pPr marL="41148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dirty="0"/>
              <a:t> 	&lt;/a&gt;</a:t>
            </a:r>
          </a:p>
        </p:txBody>
      </p:sp>
    </p:spTree>
    <p:extLst>
      <p:ext uri="{BB962C8B-B14F-4D97-AF65-F5344CB8AC3E}">
        <p14:creationId xmlns:p14="http://schemas.microsoft.com/office/powerpoint/2010/main" val="188213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/>
              <a:t>LINKING FRAGMENTS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4572000" y="1752600"/>
            <a:ext cx="4114800" cy="4724400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9197" y="1502664"/>
            <a:ext cx="3563203" cy="94526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sq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 name=“top”&gt;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Welcome to world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&lt;/a&gt;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495800" y="1828800"/>
            <a:ext cx="1905000" cy="1524000"/>
            <a:chOff x="4495800" y="1828800"/>
            <a:chExt cx="1905000" cy="1524000"/>
          </a:xfrm>
        </p:grpSpPr>
        <p:pic>
          <p:nvPicPr>
            <p:cNvPr id="55309" name="Picture 2" descr="C:\Users\Sadaf\AppData\Local\Microsoft\Windows\Temporary Internet Files\Content.IE5\QF10RYKX\MCj04413120000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1828800"/>
              <a:ext cx="1905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10" name="TextBox 6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066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2400" b="1">
                  <a:latin typeface="Corbel" pitchFamily="34" charset="0"/>
                </a:rPr>
                <a:t>top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341194" y="5210175"/>
            <a:ext cx="3621206" cy="990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href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=“#top”&gt;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go to top of the page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&lt;/a&gt;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5943600"/>
            <a:ext cx="9144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4171950" y="4629150"/>
            <a:ext cx="25908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62600" y="4191000"/>
            <a:ext cx="274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>
                <a:latin typeface="Corbel" pitchFamily="34" charset="0"/>
              </a:rPr>
              <a:t>Page is scrolled to the location named </a:t>
            </a:r>
            <a:r>
              <a:rPr lang="en-US" b="1">
                <a:solidFill>
                  <a:srgbClr val="0066FF"/>
                </a:solidFill>
                <a:latin typeface="Corbel" pitchFamily="34" charset="0"/>
              </a:rPr>
              <a:t>top</a:t>
            </a:r>
          </a:p>
        </p:txBody>
      </p:sp>
      <p:sp>
        <p:nvSpPr>
          <p:cNvPr id="55308" name="TextBox 12"/>
          <p:cNvSpPr txBox="1">
            <a:spLocks noChangeArrowheads="1"/>
          </p:cNvSpPr>
          <p:nvPr/>
        </p:nvSpPr>
        <p:spPr bwMode="auto">
          <a:xfrm>
            <a:off x="4648200" y="6000750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b="1">
                <a:latin typeface="Corbel" pitchFamily="34" charset="0"/>
              </a:rPr>
              <a:t>Go to top</a:t>
            </a:r>
          </a:p>
        </p:txBody>
      </p:sp>
    </p:spTree>
    <p:extLst>
      <p:ext uri="{BB962C8B-B14F-4D97-AF65-F5344CB8AC3E}">
        <p14:creationId xmlns:p14="http://schemas.microsoft.com/office/powerpoint/2010/main" val="305260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NAME ATTRIBUTE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It Allows links to be able to point to a specific section within a document .</a:t>
            </a:r>
          </a:p>
          <a:p>
            <a:pPr eaLnBrk="1" hangingPunct="1"/>
            <a:r>
              <a:rPr lang="en-US"/>
              <a:t>The name attribute is used to create a bookmark inside an HTML document.</a:t>
            </a:r>
          </a:p>
          <a:p>
            <a:pPr eaLnBrk="1" hangingPunct="1"/>
            <a:r>
              <a:rPr lang="en-US"/>
              <a:t>Once you have named a location in the document, you can go to that location taking a normal link tag &amp; adding a number sign (#) &amp; the name assigned to the URL.</a:t>
            </a:r>
          </a:p>
          <a:p>
            <a:pPr eaLnBrk="1" hangingPunct="1"/>
            <a:endParaRPr lang="en-US"/>
          </a:p>
          <a:p>
            <a:pPr eaLnBrk="1" hangingPunct="1">
              <a:buFont typeface="Wingdings 2" pitchFamily="18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4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EXTERNAL LINKS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/>
              <a:t>&lt;a href=“http://www.yahoo.com”&gt; Yahoo! &lt;/a&gt; </a:t>
            </a:r>
          </a:p>
          <a:p>
            <a:pPr eaLnBrk="1" hangingPunct="1">
              <a:buFont typeface="Wingdings 2" pitchFamily="18" charset="2"/>
              <a:buNone/>
            </a:pPr>
            <a:endParaRPr lang="en-US"/>
          </a:p>
          <a:p>
            <a:pPr eaLnBrk="1" hangingPunct="1"/>
            <a:r>
              <a:rPr lang="en-US"/>
              <a:t>  Anchor element’s href attribute is used to specify the Hyperlink Reference (that is, a reference to link’s address).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When linking to an external document, it is essential to provide http:// otherwise the link will not work.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6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INTERNAL LINKS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/>
              <a:t>	&lt;a href=“file.html”&gt; Go to next page&lt;/a&gt;</a:t>
            </a:r>
          </a:p>
          <a:p>
            <a:pPr eaLnBrk="1" hangingPunct="1">
              <a:buFont typeface="Wingdings 2" pitchFamily="18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Char char="q"/>
            </a:pPr>
            <a:r>
              <a:rPr lang="en-US"/>
              <a:t>In href , specify the relative path of the document to which you want to link.</a:t>
            </a:r>
          </a:p>
          <a:p>
            <a:pPr eaLnBrk="1" hangingPunct="1">
              <a:buFont typeface="Wingdings 2" pitchFamily="18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1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</TotalTime>
  <Words>1029</Words>
  <Application>Microsoft Office PowerPoint</Application>
  <PresentationFormat>On-screen Show (4:3)</PresentationFormat>
  <Paragraphs>189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Corbel</vt:lpstr>
      <vt:lpstr>Wingdings</vt:lpstr>
      <vt:lpstr>Wingdings 2</vt:lpstr>
      <vt:lpstr>Wingdings 3</vt:lpstr>
      <vt:lpstr>Ion</vt:lpstr>
      <vt:lpstr>HTML LINKS</vt:lpstr>
      <vt:lpstr>SYNTAX </vt:lpstr>
      <vt:lpstr>TARGET ATTRIBUTE</vt:lpstr>
      <vt:lpstr>TARGET ATTRIBUTE VALUES</vt:lpstr>
      <vt:lpstr>TITLE ATTRIBUTE</vt:lpstr>
      <vt:lpstr>LINKING FRAGMENTS</vt:lpstr>
      <vt:lpstr>NAME ATTRIBUTE</vt:lpstr>
      <vt:lpstr>EXTERNAL LINKS</vt:lpstr>
      <vt:lpstr>INTERNAL LINKS</vt:lpstr>
      <vt:lpstr>Internal Linking: understanding paths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IMAGES</vt:lpstr>
      <vt:lpstr>ATTRIBUTES OF &lt;IMG/&gt; TAG:</vt:lpstr>
      <vt:lpstr>ALT ATTRIBUTE</vt:lpstr>
      <vt:lpstr>ALLIGN ATTRIBUTE</vt:lpstr>
      <vt:lpstr>PowerPoint Presentation</vt:lpstr>
      <vt:lpstr>ADDING WHITE SPACE</vt:lpstr>
      <vt:lpstr>IMAGE AS A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LINKS</dc:title>
  <dc:creator>Alpha</dc:creator>
  <cp:lastModifiedBy>Marium</cp:lastModifiedBy>
  <cp:revision>25</cp:revision>
  <dcterms:created xsi:type="dcterms:W3CDTF">2014-03-06T14:29:49Z</dcterms:created>
  <dcterms:modified xsi:type="dcterms:W3CDTF">2021-01-14T06:08:19Z</dcterms:modified>
</cp:coreProperties>
</file>