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4" r:id="rId3"/>
    <p:sldId id="285" r:id="rId4"/>
    <p:sldId id="28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25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810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3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913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5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AC77A5-DBE0-40D6-A382-BDFA87CFD58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EF3FCD-B013-42FA-A9A1-36986971C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3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order-left.asp" TargetMode="External"/><Relationship Id="rId2" Type="http://schemas.openxmlformats.org/officeDocument/2006/relationships/hyperlink" Target="http://www.w3schools.com/css/pr_border-bottom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pr_border-top.asp" TargetMode="External"/><Relationship Id="rId4" Type="http://schemas.openxmlformats.org/officeDocument/2006/relationships/hyperlink" Target="http://www.w3schools.com/css/pr_border-righ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outline-color.asp" TargetMode="External"/><Relationship Id="rId2" Type="http://schemas.openxmlformats.org/officeDocument/2006/relationships/hyperlink" Target="http://www.w3schools.com/css/pr_outlin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/pr_outline-width.asp" TargetMode="External"/><Relationship Id="rId4" Type="http://schemas.openxmlformats.org/officeDocument/2006/relationships/hyperlink" Target="http://www.w3schools.com/css/pr_outline-style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&lt;DIV&gt;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07714" y="1874517"/>
            <a:ext cx="7633742" cy="3593591"/>
          </a:xfrm>
        </p:spPr>
        <p:txBody>
          <a:bodyPr/>
          <a:lstStyle/>
          <a:p>
            <a:r>
              <a:rPr lang="en-US" dirty="0"/>
              <a:t>It is a block-level element.</a:t>
            </a:r>
          </a:p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to group block-elements to format them with CSS.</a:t>
            </a:r>
          </a:p>
          <a:p>
            <a:r>
              <a:rPr lang="en-US" dirty="0"/>
              <a:t> The &lt;div&gt; element is very often used together with CSS, to layout a web page</a:t>
            </a:r>
          </a:p>
          <a:p>
            <a:r>
              <a:rPr lang="en-US" dirty="0"/>
              <a:t>You can’t have &lt;DIV&gt; inside a paragraph.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1.BORDER PROPERTIES</a:t>
            </a:r>
          </a:p>
        </p:txBody>
      </p:sp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371600"/>
            <a:ext cx="8229600" cy="2895600"/>
          </a:xfrm>
        </p:spPr>
      </p:pic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685800" y="4572000"/>
            <a:ext cx="78486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The CSS border properties allow you to specify the style and color of an element's border.</a:t>
            </a:r>
          </a:p>
          <a:p>
            <a:pPr marL="914400" lvl="1" indent="-457200">
              <a:buFont typeface="Consolas" pitchFamily="49" charset="0"/>
              <a:buAutoNum type="arabicPeriod"/>
            </a:pPr>
            <a:r>
              <a:rPr lang="en-US" sz="2000" dirty="0"/>
              <a:t>border-width</a:t>
            </a:r>
          </a:p>
          <a:p>
            <a:pPr marL="914400" lvl="1" indent="-457200">
              <a:buFont typeface="Consolas" pitchFamily="49" charset="0"/>
              <a:buAutoNum type="arabicPeriod"/>
            </a:pPr>
            <a:r>
              <a:rPr lang="en-US" sz="2000" dirty="0"/>
              <a:t>border-style</a:t>
            </a:r>
          </a:p>
          <a:p>
            <a:pPr marL="914400" lvl="1" indent="-457200">
              <a:buFont typeface="Consolas" pitchFamily="49" charset="0"/>
              <a:buAutoNum type="arabicPeriod"/>
            </a:pPr>
            <a:r>
              <a:rPr lang="en-US" sz="2000" dirty="0"/>
              <a:t>border-color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77724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defRPr/>
            </a:pPr>
            <a:r>
              <a:rPr lang="en-US" sz="3600" dirty="0" err="1"/>
              <a:t>i</a:t>
            </a:r>
            <a:r>
              <a:rPr lang="en-US" sz="3600" dirty="0"/>
              <a:t>. border-style</a:t>
            </a:r>
            <a:endParaRPr lang="en-US" dirty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33400"/>
          </a:xfrm>
        </p:spPr>
        <p:txBody>
          <a:bodyPr>
            <a:normAutofit/>
          </a:bodyPr>
          <a:lstStyle/>
          <a:p>
            <a:r>
              <a:rPr lang="en-US" dirty="0"/>
              <a:t>Sets the style of the four borders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FD26-18C0-43E3-87F9-F6D3886658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38100"/>
              </p:ext>
            </p:extLst>
          </p:nvPr>
        </p:nvGraphicFramePr>
        <p:xfrm>
          <a:off x="723900" y="1080911"/>
          <a:ext cx="7962900" cy="4862686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398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no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r>
                        <a:rPr lang="en-US" dirty="0"/>
                        <a:t>dotted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dotted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r>
                        <a:rPr lang="en-US" dirty="0"/>
                        <a:t>dashed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dashed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r>
                        <a:rPr lang="en-US"/>
                        <a:t>solid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solid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double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125">
                <a:tc>
                  <a:txBody>
                    <a:bodyPr/>
                    <a:lstStyle/>
                    <a:p>
                      <a:r>
                        <a:rPr lang="en-US" dirty="0"/>
                        <a:t>groove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3D grooved border. The effect depends on the border-color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887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3D ridged border. The effect depends on the border-color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887">
                <a:tc>
                  <a:txBody>
                    <a:bodyPr/>
                    <a:lstStyle/>
                    <a:p>
                      <a:r>
                        <a:rPr lang="en-US" dirty="0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3D inset border. The effect depends on the border-color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887">
                <a:tc>
                  <a:txBody>
                    <a:bodyPr/>
                    <a:lstStyle/>
                    <a:p>
                      <a:r>
                        <a:rPr lang="en-US"/>
                        <a:t>outset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3D outset border. The effect depends on the border-color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sites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14921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border-top-style : dotted;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border-right-style : solid;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border-bottom-style : dotted;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border-left-style : solid;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69CD-E299-4127-92CD-A1263D42DC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105400"/>
            <a:ext cx="601980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border-style: top right bottom left;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639175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100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Shorthand property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defRPr/>
            </a:pPr>
            <a:r>
              <a:rPr lang="en-US" dirty="0"/>
              <a:t>ii.</a:t>
            </a:r>
            <a:r>
              <a:rPr lang="en-US" sz="4400" dirty="0"/>
              <a:t> border-width</a:t>
            </a:r>
            <a:br>
              <a:rPr lang="en-US" sz="2000" dirty="0"/>
            </a:br>
            <a:endParaRPr lang="en-US" dirty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1720850"/>
          </a:xfrm>
        </p:spPr>
        <p:txBody>
          <a:bodyPr/>
          <a:lstStyle/>
          <a:p>
            <a:r>
              <a:rPr lang="en-US"/>
              <a:t>Set the width of the border.</a:t>
            </a:r>
          </a:p>
          <a:p>
            <a:r>
              <a:rPr lang="en-US"/>
              <a:t>The "border-width" property works with  "border-style”.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AC11F-08A6-46CC-82F0-4657AA95AF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41660"/>
              </p:ext>
            </p:extLst>
          </p:nvPr>
        </p:nvGraphicFramePr>
        <p:xfrm>
          <a:off x="914400" y="2895600"/>
          <a:ext cx="7422798" cy="25146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47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78">
                <a:tc>
                  <a:txBody>
                    <a:bodyPr/>
                    <a:lstStyle/>
                    <a:p>
                      <a:r>
                        <a:rPr lang="en-US"/>
                        <a:t>thin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thin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478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medium border. This is 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78">
                <a:tc>
                  <a:txBody>
                    <a:bodyPr/>
                    <a:lstStyle/>
                    <a:p>
                      <a:r>
                        <a:rPr lang="en-US"/>
                        <a:t>thick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thick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define the thickness of the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sites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2101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chemeClr val="dk1"/>
                </a:solidFill>
              </a:rPr>
              <a:t>	border-top-width : thick;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border-right-width : thin;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border-bottom-width: medium;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border-left-width : 5px;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DE25A-9849-43FB-AA0F-5288B719B1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105400"/>
            <a:ext cx="61722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border-width: top right bottom left;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639175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100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Shorthand property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defRPr/>
            </a:pPr>
            <a:r>
              <a:rPr lang="en-US" sz="4400" dirty="0"/>
              <a:t>iii. border-color</a:t>
            </a:r>
            <a:br>
              <a:rPr lang="en-US" sz="2000" dirty="0"/>
            </a:b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838200"/>
          </a:xfrm>
        </p:spPr>
        <p:txBody>
          <a:bodyPr/>
          <a:lstStyle/>
          <a:p>
            <a:r>
              <a:rPr lang="en-US"/>
              <a:t>Set the color of the border.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EEF30-5DEF-450A-A325-D78D3FAB12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743200"/>
          <a:ext cx="6096000" cy="348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color_name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border color with a color name, like 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hex_number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border color with a hex code, like #ff0000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rgb_number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border color with an RGB code, like rgb(255,0,0)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sites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2101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chemeClr val="dk1"/>
                </a:solidFill>
              </a:rPr>
              <a:t>	border-top-color : red;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border-right-color: blue;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border-bottom-color: green;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border-left-color : cyan;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FD42B-779D-4C2A-AC2B-5296B4B7F2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105400"/>
            <a:ext cx="61722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border-color: top right bottom left;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639175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100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Shorthand property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Border - Shorthand property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2DF0B-0758-4081-8261-68F8D60543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743200"/>
            <a:ext cx="670560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Border : width style color;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border 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3205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border-bottom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all the bottom border properties in one 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border-bottom-width</a:t>
                      </a:r>
                      <a:br>
                        <a:rPr lang="en-US" dirty="0"/>
                      </a:br>
                      <a:r>
                        <a:rPr lang="en-US" dirty="0"/>
                        <a:t>border-bottom-style</a:t>
                      </a:r>
                      <a:br>
                        <a:rPr lang="en-US" dirty="0"/>
                      </a:br>
                      <a:r>
                        <a:rPr lang="en-US" dirty="0"/>
                        <a:t>border-bottom-color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border-left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all the left border properties in one 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border-left-width</a:t>
                      </a:r>
                      <a:br>
                        <a:rPr lang="en-US" dirty="0"/>
                      </a:br>
                      <a:r>
                        <a:rPr lang="en-US" dirty="0"/>
                        <a:t>border-left-style</a:t>
                      </a:r>
                      <a:br>
                        <a:rPr lang="en-US" dirty="0"/>
                      </a:br>
                      <a:r>
                        <a:rPr lang="en-US" dirty="0"/>
                        <a:t>border-left-color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border-right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all the right border properties in one 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border-right-width</a:t>
                      </a:r>
                      <a:br>
                        <a:rPr lang="en-US" dirty="0"/>
                      </a:br>
                      <a:r>
                        <a:rPr lang="en-US" dirty="0"/>
                        <a:t>border-right-style</a:t>
                      </a:r>
                      <a:br>
                        <a:rPr lang="en-US" dirty="0"/>
                      </a:br>
                      <a:r>
                        <a:rPr lang="en-US" dirty="0"/>
                        <a:t>border-right-color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border-top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all the top border properties in one 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border-top-width</a:t>
                      </a:r>
                      <a:br>
                        <a:rPr lang="en-US" dirty="0"/>
                      </a:br>
                      <a:r>
                        <a:rPr lang="en-US" dirty="0"/>
                        <a:t>border-top-style</a:t>
                      </a:r>
                      <a:br>
                        <a:rPr lang="en-US" dirty="0"/>
                      </a:br>
                      <a:r>
                        <a:rPr lang="en-US" dirty="0"/>
                        <a:t>border-top-color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0574A-A69D-47BD-962A-DA99BBC88C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b="1" u="sng" dirty="0">
                <a:latin typeface="Algerian" panose="04020705040A02060702" pitchFamily="82" charset="0"/>
              </a:rPr>
              <a:t>2.OUTLINES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C88E6-B1E0-44E7-9B50-F351356879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22" y="14478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 is an inline-level element.</a:t>
            </a:r>
          </a:p>
          <a:p>
            <a:r>
              <a:rPr lang="en-US" dirty="0"/>
              <a:t>The &lt;span&gt; tag is used to group inline-elements in a document.</a:t>
            </a:r>
          </a:p>
          <a:p>
            <a:r>
              <a:rPr lang="en-US" dirty="0"/>
              <a:t>The &lt;span&gt; tag provides no visual change by itself.</a:t>
            </a:r>
          </a:p>
          <a:p>
            <a:r>
              <a:rPr lang="en-US" dirty="0"/>
              <a:t>The &lt;span&gt; tag provides a way to add a hook to a part of a text or a part of a document.</a:t>
            </a:r>
          </a:p>
          <a:p>
            <a:pPr>
              <a:defRPr/>
            </a:pPr>
            <a:r>
              <a:rPr lang="en-US" dirty="0"/>
              <a:t>The &lt;SPAN&gt; tag can be inside &lt;P&gt; or &lt;DIV&gt; tags.</a:t>
            </a: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Outlines</a:t>
            </a:r>
            <a:br>
              <a:rPr lang="en-US" b="1" dirty="0"/>
            </a:br>
            <a:endParaRPr 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outline is a line that is drawn around elements, outside the border edge.</a:t>
            </a:r>
          </a:p>
          <a:p>
            <a:r>
              <a:rPr lang="en-US" dirty="0"/>
              <a:t>The outline properties specifies the style, color, and width of an outline.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1E50F-A8B6-457B-BBBC-13EB4E486C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116847"/>
              </p:ext>
            </p:extLst>
          </p:nvPr>
        </p:nvGraphicFramePr>
        <p:xfrm>
          <a:off x="1281658" y="685801"/>
          <a:ext cx="7100342" cy="5133863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236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3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outline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all the outline properties in one 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outline-color</a:t>
                      </a:r>
                      <a:br>
                        <a:rPr lang="en-US" dirty="0"/>
                      </a:br>
                      <a:r>
                        <a:rPr lang="en-US" dirty="0"/>
                        <a:t>outline-style</a:t>
                      </a:r>
                      <a:br>
                        <a:rPr lang="en-US" dirty="0"/>
                      </a:br>
                      <a:r>
                        <a:rPr lang="en-US" dirty="0"/>
                        <a:t>outline-width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711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outline-color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color of an outline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color_name</a:t>
                      </a:r>
                      <a:br>
                        <a:rPr lang="en-US" dirty="0"/>
                      </a:br>
                      <a:r>
                        <a:rPr lang="en-US" dirty="0" err="1"/>
                        <a:t>hex_number</a:t>
                      </a:r>
                      <a:br>
                        <a:rPr lang="en-US" dirty="0"/>
                      </a:br>
                      <a:r>
                        <a:rPr lang="en-US" dirty="0" err="1"/>
                        <a:t>rgb_number</a:t>
                      </a:r>
                      <a:br>
                        <a:rPr lang="en-US" dirty="0"/>
                      </a:br>
                      <a:r>
                        <a:rPr lang="en-US" dirty="0"/>
                        <a:t>invert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193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outline-style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style of an outline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br>
                        <a:rPr lang="en-US" dirty="0"/>
                      </a:br>
                      <a:r>
                        <a:rPr lang="en-US" dirty="0"/>
                        <a:t>dotted</a:t>
                      </a:r>
                      <a:br>
                        <a:rPr lang="en-US" dirty="0"/>
                      </a:br>
                      <a:r>
                        <a:rPr lang="en-US" dirty="0"/>
                        <a:t>dashed</a:t>
                      </a:r>
                      <a:br>
                        <a:rPr lang="en-US" dirty="0"/>
                      </a:br>
                      <a:r>
                        <a:rPr lang="en-US" dirty="0"/>
                        <a:t>solid</a:t>
                      </a:r>
                      <a:br>
                        <a:rPr lang="en-US" dirty="0"/>
                      </a:br>
                      <a:r>
                        <a:rPr lang="en-US" dirty="0"/>
                        <a:t>double</a:t>
                      </a:r>
                      <a:br>
                        <a:rPr lang="en-US" dirty="0"/>
                      </a:br>
                      <a:r>
                        <a:rPr lang="en-US" dirty="0"/>
                        <a:t>groove</a:t>
                      </a:r>
                      <a:br>
                        <a:rPr lang="en-US" dirty="0"/>
                      </a:br>
                      <a:r>
                        <a:rPr lang="en-US" dirty="0"/>
                        <a:t>ridge</a:t>
                      </a:r>
                      <a:br>
                        <a:rPr lang="en-US" dirty="0"/>
                      </a:br>
                      <a:r>
                        <a:rPr lang="en-US" dirty="0"/>
                        <a:t>inset</a:t>
                      </a:r>
                      <a:br>
                        <a:rPr lang="en-US" dirty="0"/>
                      </a:br>
                      <a:r>
                        <a:rPr lang="en-US" dirty="0"/>
                        <a:t>outset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58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outline-width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width of an outline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</a:t>
                      </a:r>
                      <a:br>
                        <a:rPr lang="en-US" dirty="0"/>
                      </a:br>
                      <a:r>
                        <a:rPr lang="en-US" dirty="0"/>
                        <a:t>medium</a:t>
                      </a:r>
                      <a:br>
                        <a:rPr lang="en-US" dirty="0"/>
                      </a:br>
                      <a:r>
                        <a:rPr lang="en-US" dirty="0"/>
                        <a:t>thick</a:t>
                      </a:r>
                      <a:br>
                        <a:rPr lang="en-US" dirty="0"/>
                      </a:br>
                      <a:r>
                        <a:rPr lang="en-US" dirty="0"/>
                        <a:t>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233ED-E288-48D7-B78D-F59A2F53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b="1" u="sng" dirty="0">
                <a:latin typeface="Algerian" panose="04020705040A02060702" pitchFamily="82" charset="0"/>
              </a:rPr>
              <a:t>3.MARGIN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9D00-2F8F-4744-85CD-B49DAE587D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/>
          <a:lstStyle/>
          <a:p>
            <a:pPr>
              <a:defRPr/>
            </a:pPr>
            <a:r>
              <a:rPr lang="en-US" dirty="0"/>
              <a:t>MARGIN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239000" cy="1647825"/>
          </a:xfrm>
          <a:prstGeom prst="rect">
            <a:avLst/>
          </a:prstGeom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648200"/>
            <a:ext cx="7200900" cy="2209800"/>
          </a:xfrm>
          <a:prstGeom prst="rect">
            <a:avLst/>
          </a:prstGeom>
        </p:spPr>
      </p:pic>
      <p:sp>
        <p:nvSpPr>
          <p:cNvPr id="98309" name="TextBox 7"/>
          <p:cNvSpPr txBox="1">
            <a:spLocks noChangeArrowheads="1"/>
          </p:cNvSpPr>
          <p:nvPr/>
        </p:nvSpPr>
        <p:spPr bwMode="auto">
          <a:xfrm>
            <a:off x="838200" y="1295400"/>
            <a:ext cx="632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onsolas" pitchFamily="49" charset="0"/>
              <a:buAutoNum type="arabicPeriod"/>
            </a:pPr>
            <a:r>
              <a:rPr lang="en-US" b="1" i="1" u="sng" dirty="0">
                <a:solidFill>
                  <a:srgbClr val="FFC000"/>
                </a:solidFill>
              </a:rPr>
              <a:t>Without Margin: </a:t>
            </a:r>
            <a:r>
              <a:rPr lang="en-US" dirty="0"/>
              <a:t>The list items are closed to one another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310" name="TextBox 8"/>
          <p:cNvSpPr txBox="1">
            <a:spLocks noChangeArrowheads="1"/>
          </p:cNvSpPr>
          <p:nvPr/>
        </p:nvSpPr>
        <p:spPr bwMode="auto">
          <a:xfrm>
            <a:off x="685800" y="3733800"/>
            <a:ext cx="7467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onsolas" pitchFamily="49" charset="0"/>
              <a:buAutoNum type="arabicPeriod"/>
            </a:pPr>
            <a:r>
              <a:rPr lang="en-US" b="1" i="1" u="sng" dirty="0">
                <a:solidFill>
                  <a:srgbClr val="FFC000"/>
                </a:solidFill>
              </a:rPr>
              <a:t>With Margin of 25px at bottom: </a:t>
            </a:r>
            <a:r>
              <a:rPr lang="en-US" dirty="0"/>
              <a:t>The list items are separated from one another from bottom having distance of 25px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MARGIN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1949450"/>
          </a:xfrm>
        </p:spPr>
        <p:txBody>
          <a:bodyPr/>
          <a:lstStyle/>
          <a:p>
            <a:r>
              <a:rPr lang="en-US"/>
              <a:t>Margin defines the distance between HTML tags.</a:t>
            </a:r>
          </a:p>
          <a:p>
            <a:r>
              <a:rPr lang="en-US"/>
              <a:t>It doesnot have a background color.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1C093-D9C0-4181-B0F5-7CFEF07CA7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4191000"/>
            <a:ext cx="2961708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margin:100px;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sites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2101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chemeClr val="dk1"/>
                </a:solidFill>
              </a:rPr>
              <a:t>	margin-top: 12px;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margin-right: 10px;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margin-bottom : 13px;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margin-left : 5px;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D455D-0FDB-4AD9-970D-C9D53688ED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105400"/>
            <a:ext cx="617220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margin: top right bottom left;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45783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Shorthand property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sz="4400" b="1" u="sng" dirty="0">
                <a:latin typeface="Algerian" panose="04020705040A02060702" pitchFamily="82" charset="0"/>
              </a:rPr>
              <a:t>4.PADDING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485A3-664D-4AAB-92AD-4BB6458058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PADDING 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53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TextBox 9"/>
          <p:cNvSpPr txBox="1">
            <a:spLocks noChangeArrowheads="1"/>
          </p:cNvSpPr>
          <p:nvPr/>
        </p:nvSpPr>
        <p:spPr bwMode="auto">
          <a:xfrm>
            <a:off x="762000" y="14478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onsolas" pitchFamily="49" charset="0"/>
              <a:buAutoNum type="arabicPeriod"/>
            </a:pPr>
            <a:r>
              <a:rPr lang="en-US" b="1" i="1" u="sng">
                <a:solidFill>
                  <a:srgbClr val="FFC000"/>
                </a:solidFill>
              </a:rPr>
              <a:t>Without Padding: </a:t>
            </a:r>
            <a:r>
              <a:rPr lang="en-US"/>
              <a:t>The list is starting closed with the border</a:t>
            </a:r>
          </a:p>
        </p:txBody>
      </p:sp>
      <p:sp>
        <p:nvSpPr>
          <p:cNvPr id="102405" name="TextBox 10"/>
          <p:cNvSpPr txBox="1">
            <a:spLocks noChangeArrowheads="1"/>
          </p:cNvSpPr>
          <p:nvPr/>
        </p:nvSpPr>
        <p:spPr bwMode="auto">
          <a:xfrm>
            <a:off x="762000" y="3516313"/>
            <a:ext cx="754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onsolas" pitchFamily="49" charset="0"/>
              <a:buAutoNum type="arabicPeriod" startAt="2"/>
            </a:pPr>
            <a:r>
              <a:rPr lang="en-US" b="1" i="1" u="sng">
                <a:solidFill>
                  <a:srgbClr val="FFC000"/>
                </a:solidFill>
              </a:rPr>
              <a:t>With Padding = 50px: </a:t>
            </a:r>
            <a:r>
              <a:rPr lang="en-US"/>
              <a:t>The list is 50 pixels away from the border</a:t>
            </a:r>
          </a:p>
        </p:txBody>
      </p:sp>
      <p:pic>
        <p:nvPicPr>
          <p:cNvPr id="10240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78486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endCxn id="1028" idx="1"/>
          </p:cNvCxnSpPr>
          <p:nvPr/>
        </p:nvCxnSpPr>
        <p:spPr>
          <a:xfrm rot="10800000" flipV="1">
            <a:off x="609600" y="4953000"/>
            <a:ext cx="533400" cy="4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019301" y="4305300"/>
            <a:ext cx="533400" cy="31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020094" y="55999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Padding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2406650"/>
          </a:xfrm>
        </p:spPr>
        <p:txBody>
          <a:bodyPr/>
          <a:lstStyle/>
          <a:p>
            <a:r>
              <a:rPr lang="en-US" dirty="0"/>
              <a:t>Padding is the space between the border and the content.</a:t>
            </a:r>
          </a:p>
          <a:p>
            <a:r>
              <a:rPr lang="en-US" dirty="0"/>
              <a:t>The padding is affected by the background color of the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4FEC4-EB87-4281-9A9F-229E65BD56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886200"/>
            <a:ext cx="2955296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padding:25px;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495800"/>
            <a:ext cx="4232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all four </a:t>
            </a:r>
            <a:r>
              <a:rPr lang="en-US" sz="2400" b="1" dirty="0" err="1"/>
              <a:t>paddings</a:t>
            </a:r>
            <a:r>
              <a:rPr lang="en-US" sz="2400" b="1" dirty="0"/>
              <a:t> are 25px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181600"/>
            <a:ext cx="6248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padding:25px 50px;</a:t>
            </a:r>
          </a:p>
          <a:p>
            <a:pPr algn="ctr"/>
            <a:r>
              <a:rPr lang="en-US" b="1" dirty="0"/>
              <a:t>top and bottom </a:t>
            </a:r>
            <a:r>
              <a:rPr lang="en-US" b="1" dirty="0" err="1"/>
              <a:t>paddings</a:t>
            </a:r>
            <a:r>
              <a:rPr lang="en-US" b="1" dirty="0"/>
              <a:t> are 25px</a:t>
            </a:r>
          </a:p>
          <a:p>
            <a:pPr algn="ctr"/>
            <a:r>
              <a:rPr lang="en-US" b="1" dirty="0"/>
              <a:t>right and left </a:t>
            </a:r>
            <a:r>
              <a:rPr lang="en-US" b="1" dirty="0" err="1"/>
              <a:t>paddings</a:t>
            </a:r>
            <a:r>
              <a:rPr lang="en-US" b="1" dirty="0"/>
              <a:t> are 50px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Individual sites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2101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chemeClr val="dk1"/>
                </a:solidFill>
              </a:rPr>
              <a:t>	padding-top: 12px;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padding-right: 10px;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padding-bottom : 13px;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padding-left : 5px;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C5046-217C-448E-A7D0-18D9FAF2AC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105400"/>
            <a:ext cx="617220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dk1"/>
                </a:solidFill>
              </a:rPr>
              <a:t>padding: top right bottom left;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639175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100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Shorthand property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&lt;SPAN&gt;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58" y="1524001"/>
            <a:ext cx="7824242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&lt;p&gt;</a:t>
            </a:r>
          </a:p>
          <a:p>
            <a:r>
              <a:rPr lang="en-US" sz="3200" dirty="0"/>
              <a:t>My mother has &lt;span style="</a:t>
            </a:r>
            <a:r>
              <a:rPr lang="en-US" sz="3200" dirty="0" err="1"/>
              <a:t>color:blue</a:t>
            </a:r>
            <a:r>
              <a:rPr lang="en-US" sz="3200" dirty="0"/>
              <a:t>"&gt;Blue &lt;/span&gt; eyes.</a:t>
            </a:r>
          </a:p>
          <a:p>
            <a:r>
              <a:rPr lang="en-US" sz="3200" dirty="0"/>
              <a:t>&lt;/p&gt;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4191000"/>
            <a:ext cx="58674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My mother has </a:t>
            </a:r>
            <a:r>
              <a:rPr lang="en-US" sz="3600" b="1" dirty="0">
                <a:solidFill>
                  <a:srgbClr val="002060"/>
                </a:solidFill>
              </a:rPr>
              <a:t>Blue</a:t>
            </a:r>
            <a:r>
              <a:rPr lang="en-US" sz="3600" dirty="0"/>
              <a:t> eyes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839200" cy="1196975"/>
          </a:xfrm>
        </p:spPr>
        <p:txBody>
          <a:bodyPr>
            <a:normAutofit/>
          </a:bodyPr>
          <a:lstStyle/>
          <a:p>
            <a:pPr marL="633222" indent="-514350" algn="ctr">
              <a:buFont typeface="Wingdings" pitchFamily="2" charset="2"/>
              <a:buNone/>
              <a:defRPr/>
            </a:pPr>
            <a:r>
              <a:rPr lang="en-US" dirty="0"/>
              <a:t>CSS allows you to control how a given element is displayed using the DISPLAY property.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33948"/>
              </p:ext>
            </p:extLst>
          </p:nvPr>
        </p:nvGraphicFramePr>
        <p:xfrm>
          <a:off x="800100" y="2185101"/>
          <a:ext cx="8001000" cy="420865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94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Value</a:t>
                      </a:r>
                      <a:endParaRPr lang="en-US" sz="2400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Description</a:t>
                      </a:r>
                      <a:endParaRPr lang="en-US" sz="2400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6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/>
                        <a:t>None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will generate no box at all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69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400" dirty="0"/>
                        <a:t>2. Block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element will generate a block box ( a line break before &amp; after the element)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69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400" dirty="0"/>
                        <a:t>3. Inline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will generate</a:t>
                      </a:r>
                      <a:r>
                        <a:rPr lang="en-US" sz="2400" baseline="0" dirty="0"/>
                        <a:t> an inline box (no line break before or after the element). This is default.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699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400" dirty="0"/>
                        <a:t>4. Inherit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that the value of the</a:t>
                      </a:r>
                      <a:r>
                        <a:rPr lang="en-US" sz="2400" baseline="0" dirty="0"/>
                        <a:t> display property should be inherited from the parent element.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sz="4800" b="1" u="sng" dirty="0">
                <a:latin typeface="Algerian" panose="04020705040A02060702" pitchFamily="82" charset="0"/>
              </a:rPr>
              <a:t>BOX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24A8B-5C82-48AD-8EFA-62B452C500C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8 0.01067  0.017 0.02133  0.021 0.03467  C 0.025 0.04933  0.027 0.06667  0.029 0.084  C 0.031 0.10133  0.029 0.116  0.027 0.132  C 0.025 0.14667  0.022 0.16267  0.015 0.176  C 0.009 0.18933  -0.001 0.2  -0.012 0.208  C -0.022 0.216  -0.034 0.22133  -0.046 0.224  C -0.058 0.22667  -0.07 0.22667  -0.081 0.224  C -0.093 0.22133  -0.104 0.21467  -0.113 0.204  C -0.122 0.19467  -0.13 0.18267  -0.134 0.168  C -0.139 0.15467  -0.141 0.136  -0.141 0.12133  C -0.142 0.10667  -0.141 0.08933  -0.136 0.07467  C -0.131 0.06133  -0.122 0.05067  -0.11 0.04533  C -0.098 0.04133  -0.086 0.04667  -0.078 0.056  C -0.071 0.06533  -0.066 0.08  -0.065 0.09733  C -0.065 0.11467  -0.066 0.13067  -0.071 0.144  C -0.076 0.15733  -0.075 0.16  -0.095 0.17733  C -0.113 0.196  -0.131 0.19067  -0.142 0.192  C -0.153 0.192  -0.162 0.18667  -0.173 0.18133  C -0.185 0.17467  -0.195 0.16267  -0.202 0.152  C -0.209 0.14133  -0.212 0.128  -0.216 0.10667  C -0.219 0.08533  -0.219 0.07467  -0.219 0.05867  C -0.219 0.04267  -0.219 0.02667  -0.219 0.01067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8 0.01067  -0.017 0.02133  -0.021 0.03467  C -0.025 0.04933  -0.027 0.06667  -0.029 0.084  C -0.031 0.10133  -0.029 0.116  -0.027 0.132  C -0.025 0.14667  -0.022 0.16267  -0.015 0.176  C -0.009 0.18933  0.001 0.2  0.012 0.208  C 0.022 0.216  0.034 0.22133  0.046 0.224  C 0.058 0.22667  0.07 0.22667  0.081 0.224  C 0.093 0.22133  0.104 0.21467  0.113 0.204  C 0.122 0.19467  0.13 0.18267  0.134 0.168  C 0.139 0.15467  0.141 0.136  0.141 0.12133  C 0.142 0.10667  0.141 0.08933  0.136 0.07467  C 0.131 0.06133  0.122 0.05067  0.11 0.04533  C 0.098 0.04133  0.086 0.04667  0.078 0.056  C 0.071 0.06533  0.066 0.08  0.065 0.09733  C 0.065 0.11467  0.066 0.13067  0.071 0.144  C 0.076 0.15733  0.075 0.16  0.095 0.17733  C 0.113 0.196  0.131 0.19067  0.142 0.192  C 0.153 0.192  0.162 0.18667  0.173 0.18133  C 0.185 0.17467  0.195 0.16267  0.202 0.152  C 0.209 0.14133  0.212 0.128  0.216 0.10667  C 0.219 0.08533  0.219 0.07467  0.219 0.05867  C 0.219 0.04267  0.219 0.02667  0.219 0.01067 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29" y="1295400"/>
            <a:ext cx="8229600" cy="53340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2800" dirty="0"/>
              <a:t>The CSS box model represents every element on a Web page in a bounded box which contains four components:</a:t>
            </a:r>
          </a:p>
          <a:p>
            <a:pPr>
              <a:defRPr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Content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800" dirty="0"/>
              <a:t>The content of the box, where text and images appear.</a:t>
            </a:r>
          </a:p>
          <a:p>
            <a:pPr>
              <a:defRPr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Padding :</a:t>
            </a:r>
            <a:r>
              <a:rPr lang="en-US" sz="2800" dirty="0"/>
              <a:t>an envelope of padding around the element.</a:t>
            </a:r>
          </a:p>
          <a:p>
            <a:pPr>
              <a:defRPr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Border :</a:t>
            </a:r>
            <a:r>
              <a:rPr lang="en-US" sz="2800" dirty="0"/>
              <a:t>a border around the padding, which demarcates the visible area of the element.</a:t>
            </a:r>
          </a:p>
          <a:p>
            <a:pPr>
              <a:defRPr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Margin :</a:t>
            </a:r>
            <a:r>
              <a:rPr lang="en-US" sz="2800" dirty="0"/>
              <a:t>a margin around the border.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BOX MODEL: </a:t>
            </a:r>
            <a:r>
              <a:rPr lang="en-US" i="1" dirty="0">
                <a:solidFill>
                  <a:schemeClr val="accent6"/>
                </a:solidFill>
              </a:rP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1880161"/>
            <a:ext cx="2590800" cy="10668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81924" name="TextBox 7"/>
          <p:cNvSpPr txBox="1">
            <a:spLocks noChangeArrowheads="1"/>
          </p:cNvSpPr>
          <p:nvPr/>
        </p:nvSpPr>
        <p:spPr bwMode="auto">
          <a:xfrm>
            <a:off x="1219200" y="34290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is any HTML element.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could be paragraph, table, image , list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BOX MODEL: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62200" y="1524000"/>
            <a:ext cx="5181600" cy="3581400"/>
            <a:chOff x="2590800" y="1524000"/>
            <a:chExt cx="5181600" cy="3581400"/>
          </a:xfrm>
        </p:grpSpPr>
        <p:sp>
          <p:nvSpPr>
            <p:cNvPr id="7" name="Rectangle 6"/>
            <p:cNvSpPr/>
            <p:nvPr/>
          </p:nvSpPr>
          <p:spPr>
            <a:xfrm>
              <a:off x="2590800" y="1524000"/>
              <a:ext cx="5181600" cy="3581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Margin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1981200"/>
              <a:ext cx="4038600" cy="2667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>
                      <a:lumMod val="10000"/>
                    </a:schemeClr>
                  </a:solidFill>
                </a:rPr>
                <a:t>BORDER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2438400"/>
              <a:ext cx="3429000" cy="1828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2819400"/>
              <a:ext cx="2590800" cy="1066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82950" name="TextBox 7"/>
          <p:cNvSpPr txBox="1">
            <a:spLocks noChangeArrowheads="1"/>
          </p:cNvSpPr>
          <p:nvPr/>
        </p:nvSpPr>
        <p:spPr bwMode="auto">
          <a:xfrm>
            <a:off x="1219200" y="52578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Each element has a border around it &amp; padding is the distance between the box boundaries and its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b="1" u="sng" dirty="0">
                <a:latin typeface="Algerian" panose="04020705040A02060702" pitchFamily="82" charset="0"/>
              </a:rPr>
              <a:t>1.BORDER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E0ED5-E8B1-4B03-BD5C-F2263F2EB8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55</TotalTime>
  <Words>933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Consolas</vt:lpstr>
      <vt:lpstr>Gill Sans MT</vt:lpstr>
      <vt:lpstr>Impact</vt:lpstr>
      <vt:lpstr>Wingdings</vt:lpstr>
      <vt:lpstr>Badge</vt:lpstr>
      <vt:lpstr>&lt;DIV&gt;</vt:lpstr>
      <vt:lpstr>&lt;SPAN&gt;</vt:lpstr>
      <vt:lpstr>&lt;SPAN&gt;</vt:lpstr>
      <vt:lpstr>DISPLAY PROPERTY</vt:lpstr>
      <vt:lpstr>BOX MODEL</vt:lpstr>
      <vt:lpstr>BOX MODEL</vt:lpstr>
      <vt:lpstr>BOX MODEL: CONTENT</vt:lpstr>
      <vt:lpstr>BOX MODEL:</vt:lpstr>
      <vt:lpstr>1.BORDER</vt:lpstr>
      <vt:lpstr>1.BORDER PROPERTIES</vt:lpstr>
      <vt:lpstr>i. border-style</vt:lpstr>
      <vt:lpstr>Individual sites</vt:lpstr>
      <vt:lpstr>ii. border-width </vt:lpstr>
      <vt:lpstr>Individual sites</vt:lpstr>
      <vt:lpstr>iii. border-color </vt:lpstr>
      <vt:lpstr>Individual sites</vt:lpstr>
      <vt:lpstr>Border - Shorthand property </vt:lpstr>
      <vt:lpstr>Individual border sites</vt:lpstr>
      <vt:lpstr>2.OUTLINES</vt:lpstr>
      <vt:lpstr>Outlines </vt:lpstr>
      <vt:lpstr>PowerPoint Presentation</vt:lpstr>
      <vt:lpstr>3.MARGIN</vt:lpstr>
      <vt:lpstr>MARGIN</vt:lpstr>
      <vt:lpstr>MARGIN</vt:lpstr>
      <vt:lpstr>Individual sites</vt:lpstr>
      <vt:lpstr>4.PADDING</vt:lpstr>
      <vt:lpstr>PADDING </vt:lpstr>
      <vt:lpstr>Padding</vt:lpstr>
      <vt:lpstr>Individual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FZ</dc:creator>
  <cp:lastModifiedBy>Marium</cp:lastModifiedBy>
  <cp:revision>30</cp:revision>
  <dcterms:created xsi:type="dcterms:W3CDTF">2013-04-14T10:28:40Z</dcterms:created>
  <dcterms:modified xsi:type="dcterms:W3CDTF">2019-11-01T10:31:06Z</dcterms:modified>
</cp:coreProperties>
</file>