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BA1FA0-6F09-48D1-A51F-A70085EF238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EA7A32-3F0A-48C4-8418-797E589EA7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webpage/table_colspa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webpage/table_rowspa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HYPERTEXT MARKUP LANGUAGE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EXAMPLE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1" r="29410" b="16472"/>
          <a:stretch>
            <a:fillRect/>
          </a:stretch>
        </p:blipFill>
        <p:spPr>
          <a:xfrm>
            <a:off x="0" y="1524000"/>
            <a:ext cx="8821738" cy="5181600"/>
          </a:xfrm>
        </p:spPr>
      </p:pic>
    </p:spTree>
    <p:extLst>
      <p:ext uri="{BB962C8B-B14F-4D97-AF65-F5344CB8AC3E}">
        <p14:creationId xmlns:p14="http://schemas.microsoft.com/office/powerpoint/2010/main" val="12590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>
                    <a:satMod val="150000"/>
                  </a:schemeClr>
                </a:solidFill>
              </a:rPr>
              <a:t>Attributes of &lt;table&gt;</a:t>
            </a:r>
            <a:endParaRPr lang="en-US" u="sng" dirty="0">
              <a:solidFill>
                <a:schemeClr val="accent1">
                  <a:satMod val="15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9875" y="1600200"/>
          <a:ext cx="8645524" cy="515145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135221"/>
                <a:gridCol w="208285"/>
                <a:gridCol w="4302018"/>
              </a:tblGrid>
              <a:tr h="91439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Alignment of the entire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table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rgbClr val="0066FF"/>
                          </a:solidFill>
                        </a:rPr>
                        <a:t>&lt;table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align</a:t>
                      </a:r>
                      <a:r>
                        <a:rPr lang="en-US" sz="1800" b="1" baseline="0" dirty="0" smtClean="0">
                          <a:solidFill>
                            <a:srgbClr val="0066FF"/>
                          </a:solidFill>
                        </a:rPr>
                        <a:t>=“value”&gt;</a:t>
                      </a:r>
                    </a:p>
                    <a:p>
                      <a:pPr algn="r"/>
                      <a:endParaRPr lang="en-US" sz="18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r"/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value can be left, center or right</a:t>
                      </a: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39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of the entire table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66FF"/>
                          </a:solidFill>
                        </a:rPr>
                        <a:t>&lt;table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en-US" sz="1800" b="1" baseline="0" dirty="0" smtClean="0">
                          <a:solidFill>
                            <a:srgbClr val="0066FF"/>
                          </a:solidFill>
                        </a:rPr>
                        <a:t>=“number”&gt;</a:t>
                      </a:r>
                    </a:p>
                    <a:p>
                      <a:endParaRPr lang="en-US" sz="1800" b="1" baseline="0" dirty="0" smtClean="0">
                        <a:solidFill>
                          <a:srgbClr val="0066FF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rgbClr val="0066FF"/>
                          </a:solidFill>
                        </a:rPr>
                        <a:t>&lt;table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en-US" sz="1800" b="1" baseline="0" dirty="0" smtClean="0">
                          <a:solidFill>
                            <a:srgbClr val="0066FF"/>
                          </a:solidFill>
                        </a:rPr>
                        <a:t>=“percent”&gt;</a:t>
                      </a:r>
                      <a:endParaRPr 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563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Table border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rgbClr val="0066FF"/>
                          </a:solidFill>
                        </a:rPr>
                        <a:t>&lt;table</a:t>
                      </a:r>
                      <a:r>
                        <a:rPr lang="en-US" sz="1800" b="1" baseline="0" dirty="0" smtClean="0">
                          <a:solidFill>
                            <a:srgbClr val="0066FF"/>
                          </a:solidFill>
                        </a:rPr>
                        <a:t>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border</a:t>
                      </a:r>
                      <a:r>
                        <a:rPr lang="en-US" sz="1800" b="1" baseline="0" dirty="0" smtClean="0">
                          <a:solidFill>
                            <a:srgbClr val="0066FF"/>
                          </a:solidFill>
                        </a:rPr>
                        <a:t>=“number”&gt;</a:t>
                      </a:r>
                      <a:endParaRPr 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563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Spacing between each neighboring cell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rgbClr val="0066FF"/>
                          </a:solidFill>
                        </a:rPr>
                        <a:t>&lt;table</a:t>
                      </a:r>
                      <a:r>
                        <a:rPr lang="en-US" sz="1800" b="1" baseline="0" dirty="0" smtClean="0">
                          <a:solidFill>
                            <a:srgbClr val="0066FF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cellspacing</a:t>
                      </a:r>
                      <a:r>
                        <a:rPr lang="en-US" sz="1800" b="1" baseline="0" dirty="0" smtClean="0">
                          <a:solidFill>
                            <a:srgbClr val="0066FF"/>
                          </a:solidFill>
                        </a:rPr>
                        <a:t>=“5”&gt;</a:t>
                      </a:r>
                      <a:endParaRPr 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563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Space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between the cell’s content &amp; the cell border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rgbClr val="0066FF"/>
                          </a:solidFill>
                        </a:rPr>
                        <a:t>&lt;table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cellpadding</a:t>
                      </a:r>
                      <a:r>
                        <a:rPr lang="en-US" sz="1800" b="1" baseline="0" dirty="0" smtClean="0">
                          <a:solidFill>
                            <a:srgbClr val="0066FF"/>
                          </a:solidFill>
                        </a:rPr>
                        <a:t>=“10”&gt;</a:t>
                      </a:r>
                      <a:endParaRPr 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42" marR="91442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Difference between cell spacing &amp; cell padding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752600"/>
            <a:ext cx="7848600" cy="3276600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19812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41910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0" y="30480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19812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4600" y="19812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7800" y="30480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30480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4600" y="41910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0" y="41910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TEXT</a:t>
            </a:r>
          </a:p>
        </p:txBody>
      </p: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>
            <a:off x="2971800" y="2247900"/>
            <a:ext cx="838200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" idx="0"/>
          </p:cNvCxnSpPr>
          <p:nvPr/>
        </p:nvCxnSpPr>
        <p:spPr>
          <a:xfrm rot="5400000">
            <a:off x="1943101" y="2781300"/>
            <a:ext cx="533400" cy="317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TextBox 47"/>
          <p:cNvSpPr txBox="1">
            <a:spLocks noChangeArrowheads="1"/>
          </p:cNvSpPr>
          <p:nvPr/>
        </p:nvSpPr>
        <p:spPr bwMode="auto">
          <a:xfrm>
            <a:off x="990600" y="533400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i="1"/>
              <a:t>CELLSPACES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895600" y="5486400"/>
            <a:ext cx="838200" cy="1588"/>
          </a:xfrm>
          <a:prstGeom prst="straightConnector1">
            <a:avLst/>
          </a:prstGeom>
          <a:ln w="28575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2858294" y="5828506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4" name="TextBox 50"/>
          <p:cNvSpPr txBox="1">
            <a:spLocks noChangeArrowheads="1"/>
          </p:cNvSpPr>
          <p:nvPr/>
        </p:nvSpPr>
        <p:spPr bwMode="auto">
          <a:xfrm>
            <a:off x="4724400" y="533400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i="1"/>
              <a:t>CELLPADDING</a:t>
            </a:r>
          </a:p>
        </p:txBody>
      </p:sp>
      <p:cxnSp>
        <p:nvCxnSpPr>
          <p:cNvPr id="56" name="Straight Arrow Connector 55"/>
          <p:cNvCxnSpPr>
            <a:stCxn id="9" idx="1"/>
            <a:endCxn id="9" idx="3"/>
          </p:cNvCxnSpPr>
          <p:nvPr/>
        </p:nvCxnSpPr>
        <p:spPr>
          <a:xfrm>
            <a:off x="3810000" y="3314700"/>
            <a:ext cx="1524000" cy="0"/>
          </a:xfrm>
          <a:prstGeom prst="straightConnector1">
            <a:avLst/>
          </a:prstGeom>
          <a:ln w="28575">
            <a:solidFill>
              <a:srgbClr val="66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086600" y="5600700"/>
            <a:ext cx="1219200" cy="0"/>
          </a:xfrm>
          <a:prstGeom prst="straightConnector1">
            <a:avLst/>
          </a:prstGeom>
          <a:ln w="28575">
            <a:solidFill>
              <a:srgbClr val="66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>
                    <a:satMod val="150000"/>
                  </a:schemeClr>
                </a:solidFill>
              </a:rPr>
              <a:t>&lt;td&gt; attributes</a:t>
            </a:r>
            <a:endParaRPr lang="en-US" u="sng" dirty="0">
              <a:solidFill>
                <a:schemeClr val="accent1">
                  <a:satMod val="15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676400"/>
          <a:ext cx="8610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7010400"/>
              </a:tblGrid>
              <a:tr h="1092097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solidFill>
                            <a:srgbClr val="FF0000"/>
                          </a:solidFill>
                        </a:rPr>
                        <a:t>Attribute</a:t>
                      </a:r>
                      <a:endParaRPr lang="en-US" sz="24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solidFill>
                            <a:srgbClr val="FF0000"/>
                          </a:solidFill>
                        </a:rPr>
                        <a:t>Description</a:t>
                      </a:r>
                      <a:endParaRPr lang="en-US" sz="24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073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Align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Horizontally aligns the contents of the cell. Use left, center or right values.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60072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colspan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Specifies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the no. of columns a cell spans.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60072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rowspan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Specifies the no.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of rows a cell spans.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1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COLSPAN 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0" y="4572000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47040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4038600" y="-1447800"/>
            <a:ext cx="838200" cy="8001000"/>
          </a:xfrm>
          <a:prstGeom prst="rightBrace">
            <a:avLst>
              <a:gd name="adj1" fmla="val 8333"/>
              <a:gd name="adj2" fmla="val 49577"/>
            </a:avLst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812382" y="3883818"/>
            <a:ext cx="1371600" cy="4763"/>
          </a:xfrm>
          <a:prstGeom prst="straightConnector1">
            <a:avLst/>
          </a:prstGeom>
          <a:ln w="34925">
            <a:solidFill>
              <a:srgbClr val="66F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" y="4800600"/>
            <a:ext cx="8077200" cy="1588"/>
          </a:xfrm>
          <a:prstGeom prst="straightConnector1">
            <a:avLst/>
          </a:prstGeom>
          <a:ln w="34925">
            <a:solidFill>
              <a:srgbClr val="66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477000" y="6858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hlinkClick r:id="rId2" action="ppaction://hlinkfile"/>
              </a:rPr>
              <a:t>View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9200" y="3810000"/>
            <a:ext cx="381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&lt;td </a:t>
            </a:r>
            <a:r>
              <a:rPr lang="en-US" b="1" dirty="0" err="1">
                <a:solidFill>
                  <a:srgbClr val="C00000"/>
                </a:solidFill>
              </a:rPr>
              <a:t>colspan</a:t>
            </a:r>
            <a:r>
              <a:rPr lang="en-US" b="1" dirty="0">
                <a:solidFill>
                  <a:srgbClr val="C00000"/>
                </a:solidFill>
              </a:rPr>
              <a:t>=“4”&gt; text &lt;/td&gt;</a:t>
            </a:r>
          </a:p>
        </p:txBody>
      </p:sp>
    </p:spTree>
    <p:extLst>
      <p:ext uri="{BB962C8B-B14F-4D97-AF65-F5344CB8AC3E}">
        <p14:creationId xmlns:p14="http://schemas.microsoft.com/office/powerpoint/2010/main" val="16707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ROWSPAN 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914400" y="4495800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47040"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2514600" y="1676400"/>
            <a:ext cx="1066800" cy="1905000"/>
          </a:xfrm>
          <a:prstGeom prst="rightBrace">
            <a:avLst>
              <a:gd name="adj1" fmla="val 8333"/>
              <a:gd name="adj2" fmla="val 49577"/>
            </a:avLst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rot="10800000" flipH="1" flipV="1">
            <a:off x="3581400" y="2620963"/>
            <a:ext cx="690563" cy="1798637"/>
          </a:xfrm>
          <a:prstGeom prst="straightConnector1">
            <a:avLst/>
          </a:prstGeom>
          <a:ln w="34925">
            <a:solidFill>
              <a:srgbClr val="66F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572294" y="5447506"/>
            <a:ext cx="1905000" cy="1588"/>
          </a:xfrm>
          <a:prstGeom prst="straightConnector1">
            <a:avLst/>
          </a:prstGeom>
          <a:ln w="34925">
            <a:solidFill>
              <a:srgbClr val="66FF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00" y="3733800"/>
            <a:ext cx="3810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&lt;td </a:t>
            </a:r>
            <a:r>
              <a:rPr lang="en-US" b="1" dirty="0" err="1">
                <a:solidFill>
                  <a:srgbClr val="C00000"/>
                </a:solidFill>
              </a:rPr>
              <a:t>rowspan</a:t>
            </a:r>
            <a:r>
              <a:rPr lang="en-US" b="1" dirty="0">
                <a:solidFill>
                  <a:srgbClr val="C00000"/>
                </a:solidFill>
              </a:rPr>
              <a:t>=“5”&gt; text &lt;/td&gt;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77000" y="6858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scene3d>
            <a:camera prst="orthographicFront"/>
            <a:lightRig rig="balance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hlinkClick r:id="rId2" action="ppaction://hlinkfile"/>
              </a:rPr>
              <a:t>View Example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EXAMPLE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6019800" cy="4624387"/>
          </a:xfrm>
        </p:spPr>
        <p:txBody>
          <a:bodyPr rtlCol="0">
            <a:normAutofit fontScale="92500" lnSpcReduction="10000"/>
          </a:bodyPr>
          <a:lstStyle/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&lt;h4&gt;Cell that spans two columns:&lt;/h4&gt;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&lt;table border="1"&gt;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</a:t>
            </a:r>
            <a:r>
              <a:rPr lang="en-US" dirty="0" err="1" smtClean="0"/>
              <a:t>th</a:t>
            </a:r>
            <a:r>
              <a:rPr lang="en-US" dirty="0" smtClean="0"/>
              <a:t>&gt;Name&lt;/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="2"&gt;Telephone&lt;/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&lt;td&gt;Bill Gates&lt;/td&gt;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&lt;td&gt;555 77 854&lt;/td&gt;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&lt;td&gt;555 77 855&lt;/td&gt;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&lt;/table&gt;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 smtClean="0"/>
          </a:p>
        </p:txBody>
      </p:sp>
      <p:pic>
        <p:nvPicPr>
          <p:cNvPr id="2355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9" t="34801" r="30186" b="48532"/>
          <a:stretch>
            <a:fillRect/>
          </a:stretch>
        </p:blipFill>
        <p:spPr>
          <a:xfrm>
            <a:off x="4267200" y="3810000"/>
            <a:ext cx="4572000" cy="2497138"/>
          </a:xfrm>
        </p:spPr>
      </p:pic>
    </p:spTree>
    <p:extLst>
      <p:ext uri="{BB962C8B-B14F-4D97-AF65-F5344CB8AC3E}">
        <p14:creationId xmlns:p14="http://schemas.microsoft.com/office/powerpoint/2010/main" val="26528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EXAMPLE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773238"/>
            <a:ext cx="6096000" cy="4624387"/>
          </a:xfrm>
        </p:spPr>
        <p:txBody>
          <a:bodyPr rtlCol="0">
            <a:normAutofit fontScale="92500" lnSpcReduction="20000"/>
          </a:bodyPr>
          <a:lstStyle/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&lt;h4&gt;Cell that spans two rows:&lt;/h4&gt;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&lt;table border="1"&gt;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		 &lt;</a:t>
            </a:r>
            <a:r>
              <a:rPr lang="en-US" dirty="0" err="1" smtClean="0"/>
              <a:t>th</a:t>
            </a:r>
            <a:r>
              <a:rPr lang="en-US" dirty="0" smtClean="0"/>
              <a:t>&gt;First Name:&lt;/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&lt;td&gt;Bill Gates&lt;/td&gt;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rowspan</a:t>
            </a:r>
            <a:r>
              <a:rPr lang="en-US" dirty="0" smtClean="0"/>
              <a:t>="2"&gt;Telephone:&lt;/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&lt;td&gt;555 77 854&lt;/td&gt;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&lt;td&gt;555 77 855&lt;/td&gt;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319088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&lt;/table&gt;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pic>
        <p:nvPicPr>
          <p:cNvPr id="24580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4" t="50446" r="34215" b="31303"/>
          <a:stretch>
            <a:fillRect/>
          </a:stretch>
        </p:blipFill>
        <p:spPr>
          <a:xfrm>
            <a:off x="5715000" y="2514600"/>
            <a:ext cx="3124200" cy="2386013"/>
          </a:xfrm>
        </p:spPr>
      </p:pic>
    </p:spTree>
    <p:extLst>
      <p:ext uri="{BB962C8B-B14F-4D97-AF65-F5344CB8AC3E}">
        <p14:creationId xmlns:p14="http://schemas.microsoft.com/office/powerpoint/2010/main" val="65186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Tables in HTML 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1752600"/>
            <a:ext cx="73914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Table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0066FF"/>
                </a:solidFill>
                <a:sym typeface="Wingdings" pitchFamily="2" charset="2"/>
              </a:rPr>
              <a:t>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 data arranged into rows &amp; columns</a:t>
            </a:r>
            <a:endParaRPr lang="en-US" sz="2800" b="1" dirty="0">
              <a:solidFill>
                <a:srgbClr val="FF0000"/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6629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/>
          <p:cNvSpPr/>
          <p:nvPr/>
        </p:nvSpPr>
        <p:spPr>
          <a:xfrm>
            <a:off x="1143000" y="4343400"/>
            <a:ext cx="304800" cy="8382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 flipV="1">
            <a:off x="4381500" y="2781300"/>
            <a:ext cx="457200" cy="5410200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 flipV="1">
            <a:off x="4229100" y="1028700"/>
            <a:ext cx="457200" cy="5410200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4" name="TextBox 7"/>
          <p:cNvSpPr txBox="1">
            <a:spLocks noChangeArrowheads="1"/>
          </p:cNvSpPr>
          <p:nvPr/>
        </p:nvSpPr>
        <p:spPr bwMode="auto">
          <a:xfrm>
            <a:off x="381000" y="4648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rows</a:t>
            </a:r>
          </a:p>
        </p:txBody>
      </p:sp>
      <p:sp>
        <p:nvSpPr>
          <p:cNvPr id="9225" name="TextBox 8"/>
          <p:cNvSpPr txBox="1">
            <a:spLocks noChangeArrowheads="1"/>
          </p:cNvSpPr>
          <p:nvPr/>
        </p:nvSpPr>
        <p:spPr bwMode="auto">
          <a:xfrm>
            <a:off x="4267200" y="58674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columns</a:t>
            </a:r>
          </a:p>
        </p:txBody>
      </p:sp>
      <p:sp>
        <p:nvSpPr>
          <p:cNvPr id="9226" name="TextBox 9"/>
          <p:cNvSpPr txBox="1">
            <a:spLocks noChangeArrowheads="1"/>
          </p:cNvSpPr>
          <p:nvPr/>
        </p:nvSpPr>
        <p:spPr bwMode="auto">
          <a:xfrm>
            <a:off x="3657600" y="31242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Table headings</a:t>
            </a:r>
          </a:p>
        </p:txBody>
      </p:sp>
    </p:spTree>
    <p:extLst>
      <p:ext uri="{BB962C8B-B14F-4D97-AF65-F5344CB8AC3E}">
        <p14:creationId xmlns:p14="http://schemas.microsoft.com/office/powerpoint/2010/main" val="38479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Inserting tables in HTML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524000"/>
            <a:ext cx="86868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FF0000"/>
                </a:solidFill>
              </a:rPr>
              <a:t>The table element starts with the </a:t>
            </a:r>
            <a:r>
              <a:rPr lang="en-US" sz="2800" b="1" dirty="0">
                <a:solidFill>
                  <a:srgbClr val="0066FF"/>
                </a:solidFill>
              </a:rPr>
              <a:t>&lt;table&gt; </a:t>
            </a:r>
            <a:r>
              <a:rPr lang="en-US" sz="2800" b="1" dirty="0">
                <a:solidFill>
                  <a:srgbClr val="FF0000"/>
                </a:solidFill>
              </a:rPr>
              <a:t>tag &amp; ends with the </a:t>
            </a:r>
            <a:r>
              <a:rPr lang="en-US" sz="2800" b="1" dirty="0">
                <a:solidFill>
                  <a:srgbClr val="0066FF"/>
                </a:solidFill>
              </a:rPr>
              <a:t>&lt;/table&gt; </a:t>
            </a:r>
            <a:r>
              <a:rPr lang="en-US" sz="2800" b="1" dirty="0">
                <a:solidFill>
                  <a:srgbClr val="FF0000"/>
                </a:solidFill>
              </a:rPr>
              <a:t>tag.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743200"/>
          <a:ext cx="8645526" cy="4038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114901"/>
                <a:gridCol w="225219"/>
                <a:gridCol w="4305406"/>
              </a:tblGrid>
              <a:tr h="15875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table</a:t>
                      </a:r>
                      <a:r>
                        <a:rPr lang="en-US" sz="2000" b="1" i="1" baseline="0" dirty="0" smtClean="0">
                          <a:solidFill>
                            <a:srgbClr val="FF0000"/>
                          </a:solidFill>
                        </a:rPr>
                        <a:t> row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that creates a horizontal  row of cells and contains table headings &amp; table data.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&lt;TR&gt;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    &lt;TH&gt; This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is heading &lt;/TH&gt;</a:t>
                      </a:r>
                    </a:p>
                    <a:p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      &lt;TD&gt; This is data &lt;/TD&gt;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&lt;/TR&gt;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i="1" baseline="0" dirty="0" smtClean="0">
                          <a:solidFill>
                            <a:srgbClr val="FF0000"/>
                          </a:solidFill>
                        </a:rPr>
                        <a:t>table data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element to create each individual cell within a row. A &lt;td&gt; tag can contain text, links, images, lists, forms, other tables, etc.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 &lt;TD&gt;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This is cell 1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&lt;/TD&gt;</a:t>
                      </a:r>
                    </a:p>
                    <a:p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&lt;TD&gt;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This is cell 2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&lt;/TD&gt;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566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table heading</a:t>
                      </a:r>
                      <a:r>
                        <a:rPr lang="en-US" sz="2000" b="1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element creates the heading cells.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&lt;TH&gt;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This is heading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&lt;/TH&gt;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TABLE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62438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&lt;h4&gt;One column:&lt;/h4&gt;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&lt;table border="1"&gt;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	&lt;tr&gt;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  		&lt;td&gt;100&lt;/td&gt;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	&lt;/tr&gt;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&lt;/table&gt;</a:t>
            </a:r>
          </a:p>
        </p:txBody>
      </p:sp>
      <p:pic>
        <p:nvPicPr>
          <p:cNvPr id="1126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3" t="42107" r="39622" b="45818"/>
          <a:stretch>
            <a:fillRect/>
          </a:stretch>
        </p:blipFill>
        <p:spPr>
          <a:xfrm>
            <a:off x="4648200" y="2819400"/>
            <a:ext cx="3810000" cy="3048000"/>
          </a:xfrm>
        </p:spPr>
      </p:pic>
    </p:spTree>
    <p:extLst>
      <p:ext uri="{BB962C8B-B14F-4D97-AF65-F5344CB8AC3E}">
        <p14:creationId xmlns:p14="http://schemas.microsoft.com/office/powerpoint/2010/main" val="24891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TABLE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62438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&lt;h4&gt;One row and three columns:&lt;/h4&gt;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&lt;table border="1"&gt;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	&lt;tr&gt;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  		&lt;td&gt;100&lt;/td&gt;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  		&lt;td&gt;200&lt;/td&gt;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 		 &lt;td&gt;300&lt;/td&gt;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	&lt;/tr&gt;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&lt;/table&gt;</a:t>
            </a:r>
          </a:p>
        </p:txBody>
      </p:sp>
      <p:pic>
        <p:nvPicPr>
          <p:cNvPr id="1229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3" t="54182" r="34325" b="33742"/>
          <a:stretch>
            <a:fillRect/>
          </a:stretch>
        </p:blipFill>
        <p:spPr>
          <a:xfrm>
            <a:off x="4343400" y="2590800"/>
            <a:ext cx="4343400" cy="2209800"/>
          </a:xfrm>
        </p:spPr>
      </p:pic>
    </p:spTree>
    <p:extLst>
      <p:ext uri="{BB962C8B-B14F-4D97-AF65-F5344CB8AC3E}">
        <p14:creationId xmlns:p14="http://schemas.microsoft.com/office/powerpoint/2010/main" val="33042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TABLE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624387"/>
          </a:xfrm>
        </p:spPr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&lt;h4&gt;Two rows and three columns:&lt;/h4&gt;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&lt;table border="1"&gt;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&lt;td&gt;100&lt;/td&gt;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&lt;td&gt;200&lt;/td&gt;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&lt;td&gt;300&lt;/td&gt;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&lt;td&gt;400&lt;/td&gt;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&lt;td&gt;500&lt;/td&gt;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		&lt;td&gt;600&lt;/td&gt;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&lt;/table&gt;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4" t="65146" r="30190" b="18648"/>
          <a:stretch>
            <a:fillRect/>
          </a:stretch>
        </p:blipFill>
        <p:spPr>
          <a:xfrm>
            <a:off x="4343400" y="2895600"/>
            <a:ext cx="4138613" cy="2209800"/>
          </a:xfrm>
        </p:spPr>
      </p:pic>
    </p:spTree>
    <p:extLst>
      <p:ext uri="{BB962C8B-B14F-4D97-AF65-F5344CB8AC3E}">
        <p14:creationId xmlns:p14="http://schemas.microsoft.com/office/powerpoint/2010/main" val="37526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Inserting tables in HTML 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324600" cy="15271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66800" y="4191000"/>
          <a:ext cx="7239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58" name="TextBox 11"/>
          <p:cNvSpPr txBox="1">
            <a:spLocks noChangeArrowheads="1"/>
          </p:cNvSpPr>
          <p:nvPr/>
        </p:nvSpPr>
        <p:spPr bwMode="auto">
          <a:xfrm>
            <a:off x="1066800" y="36576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&lt;table&gt;</a:t>
            </a:r>
          </a:p>
        </p:txBody>
      </p:sp>
      <p:sp>
        <p:nvSpPr>
          <p:cNvPr id="14359" name="TextBox 12"/>
          <p:cNvSpPr txBox="1">
            <a:spLocks noChangeArrowheads="1"/>
          </p:cNvSpPr>
          <p:nvPr/>
        </p:nvSpPr>
        <p:spPr bwMode="auto">
          <a:xfrm>
            <a:off x="1066800" y="60960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&lt;/table&gt;</a:t>
            </a:r>
          </a:p>
        </p:txBody>
      </p:sp>
      <p:sp>
        <p:nvSpPr>
          <p:cNvPr id="14360" name="TextBox 13"/>
          <p:cNvSpPr txBox="1">
            <a:spLocks noChangeArrowheads="1"/>
          </p:cNvSpPr>
          <p:nvPr/>
        </p:nvSpPr>
        <p:spPr bwMode="auto">
          <a:xfrm>
            <a:off x="304800" y="42672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FF"/>
                </a:solidFill>
              </a:rPr>
              <a:t>&lt;tr&gt;</a:t>
            </a:r>
          </a:p>
        </p:txBody>
      </p:sp>
      <p:sp>
        <p:nvSpPr>
          <p:cNvPr id="14361" name="TextBox 14"/>
          <p:cNvSpPr txBox="1">
            <a:spLocks noChangeArrowheads="1"/>
          </p:cNvSpPr>
          <p:nvPr/>
        </p:nvSpPr>
        <p:spPr bwMode="auto">
          <a:xfrm>
            <a:off x="304800" y="48879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FF"/>
                </a:solidFill>
              </a:rPr>
              <a:t>&lt;tr&gt;</a:t>
            </a:r>
          </a:p>
        </p:txBody>
      </p:sp>
      <p:sp>
        <p:nvSpPr>
          <p:cNvPr id="14362" name="TextBox 15"/>
          <p:cNvSpPr txBox="1">
            <a:spLocks noChangeArrowheads="1"/>
          </p:cNvSpPr>
          <p:nvPr/>
        </p:nvSpPr>
        <p:spPr bwMode="auto">
          <a:xfrm>
            <a:off x="304800" y="551021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FF"/>
                </a:solidFill>
              </a:rPr>
              <a:t>&lt;tr&gt;</a:t>
            </a:r>
          </a:p>
        </p:txBody>
      </p:sp>
      <p:sp>
        <p:nvSpPr>
          <p:cNvPr id="14363" name="TextBox 16"/>
          <p:cNvSpPr txBox="1">
            <a:spLocks noChangeArrowheads="1"/>
          </p:cNvSpPr>
          <p:nvPr/>
        </p:nvSpPr>
        <p:spPr bwMode="auto">
          <a:xfrm>
            <a:off x="8382000" y="4267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FF"/>
                </a:solidFill>
              </a:rPr>
              <a:t>&lt;/tr&gt;</a:t>
            </a:r>
          </a:p>
        </p:txBody>
      </p:sp>
      <p:sp>
        <p:nvSpPr>
          <p:cNvPr id="14364" name="TextBox 17"/>
          <p:cNvSpPr txBox="1">
            <a:spLocks noChangeArrowheads="1"/>
          </p:cNvSpPr>
          <p:nvPr/>
        </p:nvSpPr>
        <p:spPr bwMode="auto">
          <a:xfrm>
            <a:off x="8382000" y="48879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FF"/>
                </a:solidFill>
              </a:rPr>
              <a:t>&lt;/tr&gt;</a:t>
            </a:r>
          </a:p>
        </p:txBody>
      </p:sp>
      <p:sp>
        <p:nvSpPr>
          <p:cNvPr id="14365" name="TextBox 18"/>
          <p:cNvSpPr txBox="1">
            <a:spLocks noChangeArrowheads="1"/>
          </p:cNvSpPr>
          <p:nvPr/>
        </p:nvSpPr>
        <p:spPr bwMode="auto">
          <a:xfrm>
            <a:off x="8382000" y="54975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FF"/>
                </a:solidFill>
              </a:rPr>
              <a:t>&lt;/tr&gt;</a:t>
            </a:r>
          </a:p>
        </p:txBody>
      </p:sp>
      <p:sp>
        <p:nvSpPr>
          <p:cNvPr id="14366" name="TextBox 19"/>
          <p:cNvSpPr txBox="1">
            <a:spLocks noChangeArrowheads="1"/>
          </p:cNvSpPr>
          <p:nvPr/>
        </p:nvSpPr>
        <p:spPr bwMode="auto">
          <a:xfrm>
            <a:off x="1143000" y="4267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&lt;th&gt;</a:t>
            </a:r>
          </a:p>
        </p:txBody>
      </p:sp>
      <p:sp>
        <p:nvSpPr>
          <p:cNvPr id="14367" name="TextBox 20"/>
          <p:cNvSpPr txBox="1">
            <a:spLocks noChangeArrowheads="1"/>
          </p:cNvSpPr>
          <p:nvPr/>
        </p:nvSpPr>
        <p:spPr bwMode="auto">
          <a:xfrm>
            <a:off x="2743200" y="4267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&lt;/th&gt;</a:t>
            </a:r>
          </a:p>
        </p:txBody>
      </p:sp>
      <p:sp>
        <p:nvSpPr>
          <p:cNvPr id="14368" name="TextBox 21"/>
          <p:cNvSpPr txBox="1">
            <a:spLocks noChangeArrowheads="1"/>
          </p:cNvSpPr>
          <p:nvPr/>
        </p:nvSpPr>
        <p:spPr bwMode="auto">
          <a:xfrm>
            <a:off x="5105400" y="4267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&lt;/th&gt;</a:t>
            </a:r>
          </a:p>
        </p:txBody>
      </p:sp>
      <p:sp>
        <p:nvSpPr>
          <p:cNvPr id="14369" name="TextBox 22"/>
          <p:cNvSpPr txBox="1">
            <a:spLocks noChangeArrowheads="1"/>
          </p:cNvSpPr>
          <p:nvPr/>
        </p:nvSpPr>
        <p:spPr bwMode="auto">
          <a:xfrm>
            <a:off x="7467600" y="4267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&lt;/th&gt;</a:t>
            </a:r>
          </a:p>
        </p:txBody>
      </p:sp>
      <p:sp>
        <p:nvSpPr>
          <p:cNvPr id="14370" name="TextBox 23"/>
          <p:cNvSpPr txBox="1">
            <a:spLocks noChangeArrowheads="1"/>
          </p:cNvSpPr>
          <p:nvPr/>
        </p:nvSpPr>
        <p:spPr bwMode="auto">
          <a:xfrm>
            <a:off x="3505200" y="42783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&lt;th&gt;</a:t>
            </a:r>
          </a:p>
        </p:txBody>
      </p:sp>
      <p:sp>
        <p:nvSpPr>
          <p:cNvPr id="14371" name="TextBox 24"/>
          <p:cNvSpPr txBox="1">
            <a:spLocks noChangeArrowheads="1"/>
          </p:cNvSpPr>
          <p:nvPr/>
        </p:nvSpPr>
        <p:spPr bwMode="auto">
          <a:xfrm>
            <a:off x="5867400" y="4291013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&lt;th&gt;</a:t>
            </a:r>
          </a:p>
        </p:txBody>
      </p:sp>
      <p:sp>
        <p:nvSpPr>
          <p:cNvPr id="14372" name="TextBox 25"/>
          <p:cNvSpPr txBox="1">
            <a:spLocks noChangeArrowheads="1"/>
          </p:cNvSpPr>
          <p:nvPr/>
        </p:nvSpPr>
        <p:spPr bwMode="auto">
          <a:xfrm>
            <a:off x="1143000" y="4953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&lt;td&gt;</a:t>
            </a:r>
          </a:p>
        </p:txBody>
      </p:sp>
      <p:sp>
        <p:nvSpPr>
          <p:cNvPr id="14373" name="TextBox 26"/>
          <p:cNvSpPr txBox="1">
            <a:spLocks noChangeArrowheads="1"/>
          </p:cNvSpPr>
          <p:nvPr/>
        </p:nvSpPr>
        <p:spPr bwMode="auto">
          <a:xfrm>
            <a:off x="1143000" y="5562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&lt;td&gt;</a:t>
            </a:r>
          </a:p>
        </p:txBody>
      </p:sp>
      <p:sp>
        <p:nvSpPr>
          <p:cNvPr id="14374" name="TextBox 27"/>
          <p:cNvSpPr txBox="1">
            <a:spLocks noChangeArrowheads="1"/>
          </p:cNvSpPr>
          <p:nvPr/>
        </p:nvSpPr>
        <p:spPr bwMode="auto">
          <a:xfrm>
            <a:off x="3505200" y="4953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&lt;td&gt;</a:t>
            </a:r>
          </a:p>
        </p:txBody>
      </p:sp>
      <p:sp>
        <p:nvSpPr>
          <p:cNvPr id="14375" name="TextBox 28"/>
          <p:cNvSpPr txBox="1">
            <a:spLocks noChangeArrowheads="1"/>
          </p:cNvSpPr>
          <p:nvPr/>
        </p:nvSpPr>
        <p:spPr bwMode="auto">
          <a:xfrm>
            <a:off x="5867400" y="4953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&lt;td&gt;</a:t>
            </a:r>
          </a:p>
        </p:txBody>
      </p:sp>
      <p:sp>
        <p:nvSpPr>
          <p:cNvPr id="14376" name="TextBox 29"/>
          <p:cNvSpPr txBox="1">
            <a:spLocks noChangeArrowheads="1"/>
          </p:cNvSpPr>
          <p:nvPr/>
        </p:nvSpPr>
        <p:spPr bwMode="auto">
          <a:xfrm>
            <a:off x="3505200" y="5562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&lt;td&gt;</a:t>
            </a:r>
          </a:p>
        </p:txBody>
      </p:sp>
      <p:sp>
        <p:nvSpPr>
          <p:cNvPr id="14377" name="TextBox 30"/>
          <p:cNvSpPr txBox="1">
            <a:spLocks noChangeArrowheads="1"/>
          </p:cNvSpPr>
          <p:nvPr/>
        </p:nvSpPr>
        <p:spPr bwMode="auto">
          <a:xfrm>
            <a:off x="5867400" y="5562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&lt;td&gt;</a:t>
            </a:r>
          </a:p>
        </p:txBody>
      </p:sp>
      <p:sp>
        <p:nvSpPr>
          <p:cNvPr id="14378" name="TextBox 31"/>
          <p:cNvSpPr txBox="1">
            <a:spLocks noChangeArrowheads="1"/>
          </p:cNvSpPr>
          <p:nvPr/>
        </p:nvSpPr>
        <p:spPr bwMode="auto">
          <a:xfrm>
            <a:off x="2743200" y="4953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&lt;/td&gt;</a:t>
            </a:r>
          </a:p>
        </p:txBody>
      </p:sp>
      <p:sp>
        <p:nvSpPr>
          <p:cNvPr id="14379" name="TextBox 32"/>
          <p:cNvSpPr txBox="1">
            <a:spLocks noChangeArrowheads="1"/>
          </p:cNvSpPr>
          <p:nvPr/>
        </p:nvSpPr>
        <p:spPr bwMode="auto">
          <a:xfrm>
            <a:off x="2743200" y="5562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&lt;/td&gt;</a:t>
            </a:r>
          </a:p>
        </p:txBody>
      </p:sp>
      <p:sp>
        <p:nvSpPr>
          <p:cNvPr id="14380" name="TextBox 33"/>
          <p:cNvSpPr txBox="1">
            <a:spLocks noChangeArrowheads="1"/>
          </p:cNvSpPr>
          <p:nvPr/>
        </p:nvSpPr>
        <p:spPr bwMode="auto">
          <a:xfrm>
            <a:off x="5181600" y="5562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&lt;/td&gt;</a:t>
            </a:r>
          </a:p>
        </p:txBody>
      </p:sp>
      <p:sp>
        <p:nvSpPr>
          <p:cNvPr id="14381" name="TextBox 34"/>
          <p:cNvSpPr txBox="1">
            <a:spLocks noChangeArrowheads="1"/>
          </p:cNvSpPr>
          <p:nvPr/>
        </p:nvSpPr>
        <p:spPr bwMode="auto">
          <a:xfrm>
            <a:off x="7620000" y="5562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&lt;/td&gt;</a:t>
            </a:r>
          </a:p>
        </p:txBody>
      </p:sp>
      <p:sp>
        <p:nvSpPr>
          <p:cNvPr id="14382" name="TextBox 35"/>
          <p:cNvSpPr txBox="1">
            <a:spLocks noChangeArrowheads="1"/>
          </p:cNvSpPr>
          <p:nvPr/>
        </p:nvSpPr>
        <p:spPr bwMode="auto">
          <a:xfrm>
            <a:off x="7543800" y="4953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&lt;/td&gt;</a:t>
            </a:r>
          </a:p>
        </p:txBody>
      </p:sp>
      <p:sp>
        <p:nvSpPr>
          <p:cNvPr id="14383" name="TextBox 36"/>
          <p:cNvSpPr txBox="1">
            <a:spLocks noChangeArrowheads="1"/>
          </p:cNvSpPr>
          <p:nvPr/>
        </p:nvSpPr>
        <p:spPr bwMode="auto">
          <a:xfrm>
            <a:off x="5181600" y="4953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&lt;/td&gt;</a:t>
            </a:r>
          </a:p>
        </p:txBody>
      </p:sp>
      <p:sp>
        <p:nvSpPr>
          <p:cNvPr id="14384" name="TextBox 37"/>
          <p:cNvSpPr txBox="1">
            <a:spLocks noChangeArrowheads="1"/>
          </p:cNvSpPr>
          <p:nvPr/>
        </p:nvSpPr>
        <p:spPr bwMode="auto">
          <a:xfrm>
            <a:off x="1676400" y="42672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Menu item</a:t>
            </a:r>
          </a:p>
        </p:txBody>
      </p:sp>
      <p:sp>
        <p:nvSpPr>
          <p:cNvPr id="14385" name="TextBox 38"/>
          <p:cNvSpPr txBox="1">
            <a:spLocks noChangeArrowheads="1"/>
          </p:cNvSpPr>
          <p:nvPr/>
        </p:nvSpPr>
        <p:spPr bwMode="auto">
          <a:xfrm>
            <a:off x="4191000" y="4343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Calories</a:t>
            </a:r>
          </a:p>
        </p:txBody>
      </p:sp>
      <p:sp>
        <p:nvSpPr>
          <p:cNvPr id="14386" name="TextBox 39"/>
          <p:cNvSpPr txBox="1">
            <a:spLocks noChangeArrowheads="1"/>
          </p:cNvSpPr>
          <p:nvPr/>
        </p:nvSpPr>
        <p:spPr bwMode="auto">
          <a:xfrm>
            <a:off x="6477000" y="4343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Fat</a:t>
            </a:r>
          </a:p>
        </p:txBody>
      </p:sp>
      <p:sp>
        <p:nvSpPr>
          <p:cNvPr id="14387" name="TextBox 41"/>
          <p:cNvSpPr txBox="1">
            <a:spLocks noChangeArrowheads="1"/>
          </p:cNvSpPr>
          <p:nvPr/>
        </p:nvSpPr>
        <p:spPr bwMode="auto">
          <a:xfrm>
            <a:off x="6553200" y="49530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2</a:t>
            </a:r>
          </a:p>
        </p:txBody>
      </p:sp>
      <p:sp>
        <p:nvSpPr>
          <p:cNvPr id="14388" name="TextBox 42"/>
          <p:cNvSpPr txBox="1">
            <a:spLocks noChangeArrowheads="1"/>
          </p:cNvSpPr>
          <p:nvPr/>
        </p:nvSpPr>
        <p:spPr bwMode="auto">
          <a:xfrm>
            <a:off x="6629400" y="55626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26</a:t>
            </a:r>
          </a:p>
        </p:txBody>
      </p:sp>
      <p:sp>
        <p:nvSpPr>
          <p:cNvPr id="14389" name="TextBox 43"/>
          <p:cNvSpPr txBox="1">
            <a:spLocks noChangeArrowheads="1"/>
          </p:cNvSpPr>
          <p:nvPr/>
        </p:nvSpPr>
        <p:spPr bwMode="auto">
          <a:xfrm>
            <a:off x="1676400" y="49530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Soup</a:t>
            </a:r>
          </a:p>
        </p:txBody>
      </p:sp>
      <p:sp>
        <p:nvSpPr>
          <p:cNvPr id="14390" name="TextBox 44"/>
          <p:cNvSpPr txBox="1">
            <a:spLocks noChangeArrowheads="1"/>
          </p:cNvSpPr>
          <p:nvPr/>
        </p:nvSpPr>
        <p:spPr bwMode="auto">
          <a:xfrm>
            <a:off x="1676400" y="55626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Salad</a:t>
            </a:r>
          </a:p>
        </p:txBody>
      </p:sp>
      <p:sp>
        <p:nvSpPr>
          <p:cNvPr id="14391" name="TextBox 45"/>
          <p:cNvSpPr txBox="1">
            <a:spLocks noChangeArrowheads="1"/>
          </p:cNvSpPr>
          <p:nvPr/>
        </p:nvSpPr>
        <p:spPr bwMode="auto">
          <a:xfrm>
            <a:off x="4038600" y="49530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120</a:t>
            </a:r>
          </a:p>
        </p:txBody>
      </p:sp>
      <p:sp>
        <p:nvSpPr>
          <p:cNvPr id="14392" name="TextBox 46"/>
          <p:cNvSpPr txBox="1">
            <a:spLocks noChangeArrowheads="1"/>
          </p:cNvSpPr>
          <p:nvPr/>
        </p:nvSpPr>
        <p:spPr bwMode="auto">
          <a:xfrm>
            <a:off x="4114800" y="5486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34979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Practice it!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1524000"/>
            <a:ext cx="60198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sq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&lt;body&gt;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</a:t>
            </a:r>
            <a:r>
              <a:rPr lang="en-US" b="1" dirty="0">
                <a:solidFill>
                  <a:srgbClr val="0066FF"/>
                </a:solidFill>
              </a:rPr>
              <a:t>&lt;table&gt;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rgbClr val="0066FF"/>
                </a:solidFill>
              </a:rPr>
              <a:t>&lt;</a:t>
            </a:r>
            <a:r>
              <a:rPr lang="en-US" b="1" dirty="0" err="1">
                <a:solidFill>
                  <a:srgbClr val="0066FF"/>
                </a:solidFill>
              </a:rPr>
              <a:t>th</a:t>
            </a:r>
            <a:r>
              <a:rPr lang="en-US" b="1" dirty="0">
                <a:solidFill>
                  <a:srgbClr val="0066FF"/>
                </a:solidFill>
              </a:rPr>
              <a:t>&gt; </a:t>
            </a:r>
            <a:r>
              <a:rPr lang="en-US" b="1" dirty="0">
                <a:solidFill>
                  <a:schemeClr val="tx1"/>
                </a:solidFill>
              </a:rPr>
              <a:t>Menu Item </a:t>
            </a:r>
            <a:r>
              <a:rPr lang="en-US" b="1" dirty="0">
                <a:solidFill>
                  <a:srgbClr val="0066FF"/>
                </a:solidFill>
              </a:rPr>
              <a:t>&lt;/</a:t>
            </a:r>
            <a:r>
              <a:rPr lang="en-US" b="1" dirty="0" err="1">
                <a:solidFill>
                  <a:srgbClr val="0066FF"/>
                </a:solidFill>
              </a:rPr>
              <a:t>th</a:t>
            </a:r>
            <a:r>
              <a:rPr lang="en-US" b="1" dirty="0">
                <a:solidFill>
                  <a:srgbClr val="0066FF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rgbClr val="0066FF"/>
                </a:solidFill>
              </a:rPr>
              <a:t>&lt;</a:t>
            </a:r>
            <a:r>
              <a:rPr lang="en-US" b="1" dirty="0" err="1">
                <a:solidFill>
                  <a:srgbClr val="0066FF"/>
                </a:solidFill>
              </a:rPr>
              <a:t>th</a:t>
            </a:r>
            <a:r>
              <a:rPr lang="en-US" b="1" dirty="0">
                <a:solidFill>
                  <a:srgbClr val="0066FF"/>
                </a:solidFill>
              </a:rPr>
              <a:t>&gt; </a:t>
            </a:r>
            <a:r>
              <a:rPr lang="en-US" b="1" dirty="0">
                <a:solidFill>
                  <a:schemeClr val="tx1"/>
                </a:solidFill>
              </a:rPr>
              <a:t>Calories </a:t>
            </a:r>
            <a:r>
              <a:rPr lang="en-US" b="1" dirty="0">
                <a:solidFill>
                  <a:srgbClr val="0066FF"/>
                </a:solidFill>
              </a:rPr>
              <a:t>&lt;/</a:t>
            </a:r>
            <a:r>
              <a:rPr lang="en-US" b="1" dirty="0" err="1">
                <a:solidFill>
                  <a:srgbClr val="0066FF"/>
                </a:solidFill>
              </a:rPr>
              <a:t>th</a:t>
            </a:r>
            <a:r>
              <a:rPr lang="en-US" b="1" dirty="0">
                <a:solidFill>
                  <a:srgbClr val="0066FF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rgbClr val="0066FF"/>
                </a:solidFill>
              </a:rPr>
              <a:t>&lt;</a:t>
            </a:r>
            <a:r>
              <a:rPr lang="en-US" b="1" dirty="0" err="1">
                <a:solidFill>
                  <a:srgbClr val="0066FF"/>
                </a:solidFill>
              </a:rPr>
              <a:t>th</a:t>
            </a:r>
            <a:r>
              <a:rPr lang="en-US" b="1" dirty="0">
                <a:solidFill>
                  <a:srgbClr val="0066FF"/>
                </a:solidFill>
              </a:rPr>
              <a:t>&gt; </a:t>
            </a:r>
            <a:r>
              <a:rPr lang="en-US" b="1" dirty="0">
                <a:solidFill>
                  <a:schemeClr val="tx1"/>
                </a:solidFill>
              </a:rPr>
              <a:t>Fat </a:t>
            </a:r>
            <a:r>
              <a:rPr lang="en-US" b="1" dirty="0">
                <a:solidFill>
                  <a:srgbClr val="0066FF"/>
                </a:solidFill>
              </a:rPr>
              <a:t>&lt;/</a:t>
            </a:r>
            <a:r>
              <a:rPr lang="en-US" b="1" dirty="0" err="1">
                <a:solidFill>
                  <a:srgbClr val="0066FF"/>
                </a:solidFill>
              </a:rPr>
              <a:t>th</a:t>
            </a:r>
            <a:r>
              <a:rPr lang="en-US" b="1" dirty="0">
                <a:solidFill>
                  <a:srgbClr val="0066FF"/>
                </a:solidFill>
              </a:rPr>
              <a:t>&gt; 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     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rgbClr val="0066FF"/>
                </a:solidFill>
              </a:rPr>
              <a:t>&lt;td&gt; </a:t>
            </a:r>
            <a:r>
              <a:rPr lang="en-US" b="1" dirty="0">
                <a:solidFill>
                  <a:schemeClr val="tx1"/>
                </a:solidFill>
              </a:rPr>
              <a:t>Soup</a:t>
            </a:r>
            <a:r>
              <a:rPr lang="en-US" b="1" dirty="0">
                <a:solidFill>
                  <a:srgbClr val="0066FF"/>
                </a:solidFill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rgbClr val="0066FF"/>
                </a:solidFill>
              </a:rPr>
              <a:t>&lt;td&gt; </a:t>
            </a:r>
            <a:r>
              <a:rPr lang="en-US" b="1" dirty="0">
                <a:solidFill>
                  <a:schemeClr val="tx1"/>
                </a:solidFill>
              </a:rPr>
              <a:t>120 </a:t>
            </a:r>
            <a:r>
              <a:rPr lang="en-US" b="1" dirty="0">
                <a:solidFill>
                  <a:srgbClr val="0066FF"/>
                </a:solidFill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rgbClr val="0066FF"/>
                </a:solidFill>
              </a:rPr>
              <a:t>&lt;td&gt; </a:t>
            </a:r>
            <a:r>
              <a:rPr lang="en-US" b="1" dirty="0">
                <a:solidFill>
                  <a:schemeClr val="tx1"/>
                </a:solidFill>
              </a:rPr>
              <a:t>2 </a:t>
            </a:r>
            <a:r>
              <a:rPr lang="en-US" b="1" dirty="0">
                <a:solidFill>
                  <a:srgbClr val="0066FF"/>
                </a:solidFill>
              </a:rPr>
              <a:t>&lt;/td&gt;  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     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rgbClr val="0066FF"/>
                </a:solidFill>
              </a:rPr>
              <a:t>&lt;td&gt; </a:t>
            </a:r>
            <a:r>
              <a:rPr lang="en-US" b="1" dirty="0">
                <a:solidFill>
                  <a:schemeClr val="tx1"/>
                </a:solidFill>
              </a:rPr>
              <a:t>Salad</a:t>
            </a:r>
            <a:r>
              <a:rPr lang="en-US" b="1" dirty="0">
                <a:solidFill>
                  <a:srgbClr val="0066FF"/>
                </a:solidFill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rgbClr val="0066FF"/>
                </a:solidFill>
              </a:rPr>
              <a:t>&lt;td&gt; </a:t>
            </a:r>
            <a:r>
              <a:rPr lang="en-US" b="1" dirty="0">
                <a:solidFill>
                  <a:schemeClr val="tx1"/>
                </a:solidFill>
              </a:rPr>
              <a:t>400 </a:t>
            </a:r>
            <a:r>
              <a:rPr lang="en-US" b="1" dirty="0">
                <a:solidFill>
                  <a:srgbClr val="0066FF"/>
                </a:solidFill>
              </a:rPr>
              <a:t>&lt;/td&gt;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>
                <a:solidFill>
                  <a:srgbClr val="0066FF"/>
                </a:solidFill>
              </a:rPr>
              <a:t>&lt;td&gt; </a:t>
            </a:r>
            <a:r>
              <a:rPr lang="en-US" b="1" dirty="0">
                <a:solidFill>
                  <a:schemeClr val="tx1"/>
                </a:solidFill>
              </a:rPr>
              <a:t>26 </a:t>
            </a:r>
            <a:r>
              <a:rPr lang="en-US" b="1" dirty="0">
                <a:solidFill>
                  <a:srgbClr val="0066FF"/>
                </a:solidFill>
              </a:rPr>
              <a:t>&lt;/td&gt;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66FF"/>
                </a:solidFill>
              </a:rPr>
              <a:t>&lt;/table&gt; </a:t>
            </a:r>
            <a:r>
              <a:rPr lang="en-US" b="1" dirty="0">
                <a:solidFill>
                  <a:srgbClr val="FF0000"/>
                </a:solidFill>
              </a:rPr>
              <a:t>&lt;/body&gt;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66FF"/>
                </a:solidFill>
              </a:rPr>
              <a:t> 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Giving caption to tables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524000"/>
            <a:ext cx="8686800" cy="1295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FF0000"/>
                </a:solidFill>
              </a:rPr>
              <a:t>Use </a:t>
            </a:r>
            <a:r>
              <a:rPr lang="en-US" sz="2800" b="1" dirty="0">
                <a:solidFill>
                  <a:srgbClr val="0066FF"/>
                </a:solidFill>
              </a:rPr>
              <a:t>&lt;caption&gt;&lt;/caption&gt; </a:t>
            </a:r>
            <a:r>
              <a:rPr lang="en-US" sz="2800" b="1" dirty="0">
                <a:solidFill>
                  <a:srgbClr val="FF0000"/>
                </a:solidFill>
              </a:rPr>
              <a:t>tag within the &lt;table&gt; element to describe table.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3276600"/>
          <a:ext cx="7620000" cy="2225675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620000"/>
              </a:tblGrid>
              <a:tr h="222567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&lt;table&gt;</a:t>
                      </a:r>
                    </a:p>
                    <a:p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0066FF"/>
                          </a:solidFill>
                        </a:rPr>
                        <a:t>&lt;caption&gt;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 table’s description </a:t>
                      </a:r>
                      <a:r>
                        <a:rPr lang="en-US" sz="2800" b="1" dirty="0" smtClean="0">
                          <a:solidFill>
                            <a:srgbClr val="0066FF"/>
                          </a:solidFill>
                        </a:rPr>
                        <a:t>&lt;/caption&gt;</a:t>
                      </a:r>
                    </a:p>
                    <a:p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&lt;/table&gt;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7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640</Words>
  <Application>Microsoft Office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HYPERTEXT MARKUP LANGUAGE</vt:lpstr>
      <vt:lpstr>Tables in HTML </vt:lpstr>
      <vt:lpstr>Inserting tables in HTML</vt:lpstr>
      <vt:lpstr>TABLE</vt:lpstr>
      <vt:lpstr>TABLE</vt:lpstr>
      <vt:lpstr>TABLE</vt:lpstr>
      <vt:lpstr>Inserting tables in HTML </vt:lpstr>
      <vt:lpstr>Practice it!</vt:lpstr>
      <vt:lpstr>Giving caption to tables</vt:lpstr>
      <vt:lpstr>EXAMPLE</vt:lpstr>
      <vt:lpstr>Attributes of &lt;table&gt;</vt:lpstr>
      <vt:lpstr>Difference between cell spacing &amp; cell padding</vt:lpstr>
      <vt:lpstr>&lt;td&gt; attributes</vt:lpstr>
      <vt:lpstr>COLSPAN </vt:lpstr>
      <vt:lpstr>ROWSPAN </vt:lpstr>
      <vt:lpstr>EXAMPLE</vt:lpstr>
      <vt:lpstr>EXAMPLE</vt:lpstr>
    </vt:vector>
  </TitlesOfParts>
  <Company>Aptech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 MARKUP LANGUAGE</dc:title>
  <dc:creator>mariumyounus</dc:creator>
  <cp:lastModifiedBy>mariumyounus</cp:lastModifiedBy>
  <cp:revision>2</cp:revision>
  <dcterms:created xsi:type="dcterms:W3CDTF">2014-03-17T09:20:05Z</dcterms:created>
  <dcterms:modified xsi:type="dcterms:W3CDTF">2014-03-18T06:32:09Z</dcterms:modified>
</cp:coreProperties>
</file>