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media/image26.jpg" ContentType="image/png"/>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8" r:id="rId1"/>
  </p:sldMasterIdLst>
  <p:sldIdLst>
    <p:sldId id="256" r:id="rId2"/>
    <p:sldId id="258" r:id="rId3"/>
    <p:sldId id="260" r:id="rId4"/>
    <p:sldId id="257" r:id="rId5"/>
    <p:sldId id="259" r:id="rId6"/>
    <p:sldId id="269" r:id="rId7"/>
    <p:sldId id="261" r:id="rId8"/>
    <p:sldId id="262" r:id="rId9"/>
    <p:sldId id="263" r:id="rId10"/>
    <p:sldId id="271" r:id="rId11"/>
    <p:sldId id="272" r:id="rId12"/>
    <p:sldId id="287" r:id="rId13"/>
    <p:sldId id="264" r:id="rId14"/>
    <p:sldId id="265" r:id="rId15"/>
    <p:sldId id="266" r:id="rId16"/>
    <p:sldId id="267" r:id="rId17"/>
    <p:sldId id="268" r:id="rId18"/>
    <p:sldId id="270" r:id="rId19"/>
    <p:sldId id="291" r:id="rId20"/>
    <p:sldId id="292" r:id="rId21"/>
    <p:sldId id="281" r:id="rId22"/>
    <p:sldId id="293" r:id="rId23"/>
    <p:sldId id="294" r:id="rId24"/>
    <p:sldId id="299" r:id="rId25"/>
    <p:sldId id="295" r:id="rId26"/>
    <p:sldId id="300" r:id="rId27"/>
    <p:sldId id="296" r:id="rId28"/>
    <p:sldId id="297" r:id="rId29"/>
    <p:sldId id="298" r:id="rId30"/>
    <p:sldId id="301" r:id="rId31"/>
    <p:sldId id="302" r:id="rId32"/>
    <p:sldId id="303" r:id="rId33"/>
    <p:sldId id="304" r:id="rId34"/>
    <p:sldId id="305" r:id="rId35"/>
    <p:sldId id="306" r:id="rId36"/>
    <p:sldId id="307" r:id="rId37"/>
    <p:sldId id="308" r:id="rId38"/>
    <p:sldId id="353" r:id="rId39"/>
    <p:sldId id="273" r:id="rId40"/>
    <p:sldId id="274" r:id="rId41"/>
    <p:sldId id="282" r:id="rId42"/>
    <p:sldId id="283" r:id="rId43"/>
    <p:sldId id="284" r:id="rId44"/>
    <p:sldId id="285" r:id="rId45"/>
    <p:sldId id="286" r:id="rId46"/>
    <p:sldId id="309" r:id="rId47"/>
    <p:sldId id="310" r:id="rId48"/>
    <p:sldId id="311" r:id="rId49"/>
    <p:sldId id="312" r:id="rId50"/>
    <p:sldId id="313" r:id="rId51"/>
    <p:sldId id="314" r:id="rId52"/>
    <p:sldId id="315" r:id="rId53"/>
    <p:sldId id="275" r:id="rId54"/>
    <p:sldId id="276" r:id="rId55"/>
    <p:sldId id="277" r:id="rId56"/>
    <p:sldId id="278" r:id="rId57"/>
    <p:sldId id="316" r:id="rId58"/>
    <p:sldId id="289" r:id="rId59"/>
    <p:sldId id="288" r:id="rId60"/>
    <p:sldId id="290" r:id="rId61"/>
    <p:sldId id="317" r:id="rId62"/>
    <p:sldId id="318" r:id="rId63"/>
    <p:sldId id="319" r:id="rId64"/>
    <p:sldId id="320" r:id="rId65"/>
    <p:sldId id="321" r:id="rId66"/>
    <p:sldId id="322" r:id="rId67"/>
    <p:sldId id="323" r:id="rId68"/>
    <p:sldId id="324" r:id="rId69"/>
    <p:sldId id="325" r:id="rId70"/>
    <p:sldId id="326" r:id="rId71"/>
    <p:sldId id="352"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ED1"/>
    <a:srgbClr val="CC00CC"/>
    <a:srgbClr val="7EBCE7"/>
    <a:srgbClr val="FF99FF"/>
    <a:srgbClr val="EC9514"/>
    <a:srgbClr val="ED13CE"/>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7" autoAdjust="0"/>
    <p:restoredTop sz="94660"/>
  </p:normalViewPr>
  <p:slideViewPr>
    <p:cSldViewPr snapToGrid="0">
      <p:cViewPr varScale="1">
        <p:scale>
          <a:sx n="87" d="100"/>
          <a:sy n="87" d="100"/>
        </p:scale>
        <p:origin x="6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5C5025-019B-418E-9D70-26AB5A555B0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91CF8386-6D7C-4B53-9502-2C9076FC732F}">
      <dgm:prSet phldrT="[Text]" custT="1"/>
      <dgm:spPr>
        <a:gradFill flip="none" rotWithShape="0">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8900000" scaled="1"/>
          <a:tileRect/>
        </a:gradFill>
        <a:effectLst>
          <a:outerShdw blurRad="63500" sx="102000" sy="102000" algn="ctr" rotWithShape="0">
            <a:prstClr val="black">
              <a:alpha val="40000"/>
            </a:prstClr>
          </a:outerShdw>
        </a:effectLst>
      </dgm:spPr>
      <dgm:t>
        <a:bodyPr/>
        <a:lstStyle/>
        <a:p>
          <a:r>
            <a:rPr lang="en-US" sz="3200" b="1" dirty="0">
              <a:solidFill>
                <a:schemeClr val="tx1"/>
              </a:solidFill>
            </a:rPr>
            <a:t>Importing JavaScript </a:t>
          </a:r>
        </a:p>
      </dgm:t>
    </dgm:pt>
    <dgm:pt modelId="{EE4A1351-643D-4375-B050-510A0DEE32F3}" type="parTrans" cxnId="{DD457522-D26E-4E7B-81A9-8CC3F09DEE8A}">
      <dgm:prSet/>
      <dgm:spPr/>
      <dgm:t>
        <a:bodyPr/>
        <a:lstStyle/>
        <a:p>
          <a:endParaRPr lang="en-US"/>
        </a:p>
      </dgm:t>
    </dgm:pt>
    <dgm:pt modelId="{6927B99B-0116-432E-B075-2FDE12BEDBFF}" type="sibTrans" cxnId="{DD457522-D26E-4E7B-81A9-8CC3F09DEE8A}">
      <dgm:prSet/>
      <dgm:spPr/>
      <dgm:t>
        <a:bodyPr/>
        <a:lstStyle/>
        <a:p>
          <a:endParaRPr lang="en-US"/>
        </a:p>
      </dgm:t>
    </dgm:pt>
    <dgm:pt modelId="{79615368-87D6-4CC4-9B26-CB7FD532560C}">
      <dgm:prSet phldrT="[Text]"/>
      <dgm:spPr>
        <a:gradFill flip="none" rotWithShape="0">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8900000" scaled="1"/>
          <a:tileRect/>
        </a:gradFill>
        <a:effectLst>
          <a:outerShdw blurRad="63500" sx="102000" sy="102000" algn="ctr" rotWithShape="0">
            <a:prstClr val="black">
              <a:alpha val="40000"/>
            </a:prstClr>
          </a:outerShdw>
        </a:effectLst>
      </dgm:spPr>
      <dgm:t>
        <a:bodyPr/>
        <a:lstStyle/>
        <a:p>
          <a:pPr>
            <a:buFont typeface="Wingdings" panose="05000000000000000000" pitchFamily="2" charset="2"/>
            <a:buChar char="q"/>
          </a:pPr>
          <a:endParaRPr lang="en-US" b="1" dirty="0">
            <a:solidFill>
              <a:schemeClr val="tx1"/>
            </a:solidFill>
          </a:endParaRPr>
        </a:p>
        <a:p>
          <a:pPr>
            <a:buFont typeface="Wingdings" panose="05000000000000000000" pitchFamily="2" charset="2"/>
            <a:buChar char="q"/>
          </a:pPr>
          <a:r>
            <a:rPr lang="en-US" b="1" dirty="0">
              <a:solidFill>
                <a:schemeClr val="tx1"/>
              </a:solidFill>
            </a:rPr>
            <a:t>Import</a:t>
          </a:r>
          <a:r>
            <a:rPr lang="en-US" dirty="0">
              <a:solidFill>
                <a:schemeClr val="tx1"/>
              </a:solidFill>
            </a:rPr>
            <a:t> a JavaScript file using the </a:t>
          </a:r>
          <a:r>
            <a:rPr lang="en-US" b="1" dirty="0">
              <a:solidFill>
                <a:schemeClr val="tx1"/>
              </a:solidFill>
            </a:rPr>
            <a:t>&lt;script&gt; </a:t>
          </a:r>
          <a:r>
            <a:rPr lang="en-US" dirty="0">
              <a:solidFill>
                <a:schemeClr val="tx1"/>
              </a:solidFill>
            </a:rPr>
            <a:t>tag</a:t>
          </a:r>
        </a:p>
        <a:p>
          <a:pPr>
            <a:buFont typeface="Wingdings" panose="05000000000000000000" pitchFamily="2" charset="2"/>
            <a:buChar char="q"/>
          </a:pPr>
          <a:endParaRPr lang="en-US" dirty="0"/>
        </a:p>
      </dgm:t>
    </dgm:pt>
    <dgm:pt modelId="{20E14D98-AA08-414C-87FB-0E0F124C399C}" type="parTrans" cxnId="{9A149A03-EBA5-4457-88C9-CC3B3AA79598}">
      <dgm:prSet/>
      <dgm:spPr/>
      <dgm:t>
        <a:bodyPr/>
        <a:lstStyle/>
        <a:p>
          <a:endParaRPr lang="en-US"/>
        </a:p>
      </dgm:t>
    </dgm:pt>
    <dgm:pt modelId="{CCD52804-8B00-48C5-912B-A8A522E2E604}" type="sibTrans" cxnId="{9A149A03-EBA5-4457-88C9-CC3B3AA79598}">
      <dgm:prSet/>
      <dgm:spPr/>
      <dgm:t>
        <a:bodyPr/>
        <a:lstStyle/>
        <a:p>
          <a:endParaRPr lang="en-US"/>
        </a:p>
      </dgm:t>
    </dgm:pt>
    <dgm:pt modelId="{F830DAE7-9594-4631-ACC4-E91738A99047}">
      <dgm:prSet phldrT="[Text]"/>
      <dgm:spPr>
        <a:gradFill flip="none" rotWithShape="0">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8900000" scaled="1"/>
          <a:tileRect/>
        </a:gradFill>
        <a:effectLst>
          <a:outerShdw blurRad="63500" sx="102000" sy="102000" algn="ctr" rotWithShape="0">
            <a:prstClr val="black">
              <a:alpha val="40000"/>
            </a:prstClr>
          </a:outerShdw>
        </a:effectLst>
      </dgm:spPr>
      <dgm:t>
        <a:bodyPr/>
        <a:lstStyle/>
        <a:p>
          <a:pPr>
            <a:buFont typeface="Wingdings" panose="05000000000000000000" pitchFamily="2" charset="2"/>
            <a:buChar char="q"/>
          </a:pPr>
          <a:r>
            <a:rPr lang="en-US" b="1" dirty="0">
              <a:solidFill>
                <a:schemeClr val="tx1"/>
              </a:solidFill>
            </a:rPr>
            <a:t>Embed</a:t>
          </a:r>
          <a:r>
            <a:rPr lang="en-US" dirty="0">
              <a:solidFill>
                <a:schemeClr val="tx1"/>
              </a:solidFill>
            </a:rPr>
            <a:t> the code in the HTML using the </a:t>
          </a:r>
          <a:r>
            <a:rPr lang="en-US" b="1" dirty="0">
              <a:solidFill>
                <a:schemeClr val="tx1"/>
              </a:solidFill>
            </a:rPr>
            <a:t>&lt;script&gt; </a:t>
          </a:r>
          <a:r>
            <a:rPr lang="en-US" dirty="0">
              <a:solidFill>
                <a:schemeClr val="tx1"/>
              </a:solidFill>
            </a:rPr>
            <a:t>tag</a:t>
          </a:r>
          <a:r>
            <a:rPr lang="en-US" dirty="0"/>
            <a:t>.</a:t>
          </a:r>
        </a:p>
      </dgm:t>
    </dgm:pt>
    <dgm:pt modelId="{8A1D3015-B062-4C84-ADF1-2D75FED4A2B3}" type="parTrans" cxnId="{BFC302B6-591C-4FF2-A89C-C6CC93C31EC5}">
      <dgm:prSet/>
      <dgm:spPr/>
      <dgm:t>
        <a:bodyPr/>
        <a:lstStyle/>
        <a:p>
          <a:endParaRPr lang="en-US"/>
        </a:p>
      </dgm:t>
    </dgm:pt>
    <dgm:pt modelId="{7F1206D7-6430-4197-8CBB-831139D45B7C}" type="sibTrans" cxnId="{BFC302B6-591C-4FF2-A89C-C6CC93C31EC5}">
      <dgm:prSet/>
      <dgm:spPr/>
      <dgm:t>
        <a:bodyPr/>
        <a:lstStyle/>
        <a:p>
          <a:endParaRPr lang="en-US"/>
        </a:p>
      </dgm:t>
    </dgm:pt>
    <dgm:pt modelId="{8CAE586C-643F-48AD-8D00-7C56CEE939C7}" type="pres">
      <dgm:prSet presAssocID="{A15C5025-019B-418E-9D70-26AB5A555B04}" presName="diagram" presStyleCnt="0">
        <dgm:presLayoutVars>
          <dgm:chPref val="1"/>
          <dgm:dir/>
          <dgm:animOne val="branch"/>
          <dgm:animLvl val="lvl"/>
          <dgm:resizeHandles val="exact"/>
        </dgm:presLayoutVars>
      </dgm:prSet>
      <dgm:spPr/>
    </dgm:pt>
    <dgm:pt modelId="{BB881979-A87E-4458-BA02-D6174099C69C}" type="pres">
      <dgm:prSet presAssocID="{91CF8386-6D7C-4B53-9502-2C9076FC732F}" presName="root1" presStyleCnt="0"/>
      <dgm:spPr/>
    </dgm:pt>
    <dgm:pt modelId="{3C25F445-E7C1-4897-8468-6972B3A0AB38}" type="pres">
      <dgm:prSet presAssocID="{91CF8386-6D7C-4B53-9502-2C9076FC732F}" presName="LevelOneTextNode" presStyleLbl="node0" presStyleIdx="0" presStyleCnt="1" custScaleX="155405" custScaleY="158326">
        <dgm:presLayoutVars>
          <dgm:chPref val="3"/>
        </dgm:presLayoutVars>
      </dgm:prSet>
      <dgm:spPr/>
    </dgm:pt>
    <dgm:pt modelId="{8FE0BC15-CC12-4013-BEA5-90E86EC90E18}" type="pres">
      <dgm:prSet presAssocID="{91CF8386-6D7C-4B53-9502-2C9076FC732F}" presName="level2hierChild" presStyleCnt="0"/>
      <dgm:spPr/>
    </dgm:pt>
    <dgm:pt modelId="{EE8B7A95-CE7B-41EB-8A61-9808153047D5}" type="pres">
      <dgm:prSet presAssocID="{20E14D98-AA08-414C-87FB-0E0F124C399C}" presName="conn2-1" presStyleLbl="parChTrans1D2" presStyleIdx="0" presStyleCnt="2"/>
      <dgm:spPr/>
    </dgm:pt>
    <dgm:pt modelId="{1DF3987A-3D0D-4F47-BAFB-C916F896DD22}" type="pres">
      <dgm:prSet presAssocID="{20E14D98-AA08-414C-87FB-0E0F124C399C}" presName="connTx" presStyleLbl="parChTrans1D2" presStyleIdx="0" presStyleCnt="2"/>
      <dgm:spPr/>
    </dgm:pt>
    <dgm:pt modelId="{77145572-4080-49D3-9E09-F573C9346E60}" type="pres">
      <dgm:prSet presAssocID="{79615368-87D6-4CC4-9B26-CB7FD532560C}" presName="root2" presStyleCnt="0"/>
      <dgm:spPr/>
    </dgm:pt>
    <dgm:pt modelId="{BEFA2528-BDFB-4890-8B42-4AFB17F58BC3}" type="pres">
      <dgm:prSet presAssocID="{79615368-87D6-4CC4-9B26-CB7FD532560C}" presName="LevelTwoTextNode" presStyleLbl="node2" presStyleIdx="0" presStyleCnt="2" custScaleX="244072" custLinFactNeighborX="4670" custLinFactNeighborY="-28482">
        <dgm:presLayoutVars>
          <dgm:chPref val="3"/>
        </dgm:presLayoutVars>
      </dgm:prSet>
      <dgm:spPr/>
    </dgm:pt>
    <dgm:pt modelId="{10132FB2-0797-455A-B949-4BE9B8728D00}" type="pres">
      <dgm:prSet presAssocID="{79615368-87D6-4CC4-9B26-CB7FD532560C}" presName="level3hierChild" presStyleCnt="0"/>
      <dgm:spPr/>
    </dgm:pt>
    <dgm:pt modelId="{35AC8671-F4C4-47A7-81CA-87EFC66A17E4}" type="pres">
      <dgm:prSet presAssocID="{8A1D3015-B062-4C84-ADF1-2D75FED4A2B3}" presName="conn2-1" presStyleLbl="parChTrans1D2" presStyleIdx="1" presStyleCnt="2"/>
      <dgm:spPr/>
    </dgm:pt>
    <dgm:pt modelId="{25AD9F01-99B3-43F7-9869-E20AD5B6CE18}" type="pres">
      <dgm:prSet presAssocID="{8A1D3015-B062-4C84-ADF1-2D75FED4A2B3}" presName="connTx" presStyleLbl="parChTrans1D2" presStyleIdx="1" presStyleCnt="2"/>
      <dgm:spPr/>
    </dgm:pt>
    <dgm:pt modelId="{18783052-DE7C-4A22-BB76-E22D84059157}" type="pres">
      <dgm:prSet presAssocID="{F830DAE7-9594-4631-ACC4-E91738A99047}" presName="root2" presStyleCnt="0"/>
      <dgm:spPr/>
    </dgm:pt>
    <dgm:pt modelId="{A4649CDA-B801-4E12-B195-0A71A2CA2B1B}" type="pres">
      <dgm:prSet presAssocID="{F830DAE7-9594-4631-ACC4-E91738A99047}" presName="LevelTwoTextNode" presStyleLbl="node2" presStyleIdx="1" presStyleCnt="2" custScaleX="244083" custLinFactNeighborX="4665" custLinFactNeighborY="64904">
        <dgm:presLayoutVars>
          <dgm:chPref val="3"/>
        </dgm:presLayoutVars>
      </dgm:prSet>
      <dgm:spPr/>
    </dgm:pt>
    <dgm:pt modelId="{E6733C5A-F6EF-43C1-8275-4DF9593264B0}" type="pres">
      <dgm:prSet presAssocID="{F830DAE7-9594-4631-ACC4-E91738A99047}" presName="level3hierChild" presStyleCnt="0"/>
      <dgm:spPr/>
    </dgm:pt>
  </dgm:ptLst>
  <dgm:cxnLst>
    <dgm:cxn modelId="{9A149A03-EBA5-4457-88C9-CC3B3AA79598}" srcId="{91CF8386-6D7C-4B53-9502-2C9076FC732F}" destId="{79615368-87D6-4CC4-9B26-CB7FD532560C}" srcOrd="0" destOrd="0" parTransId="{20E14D98-AA08-414C-87FB-0E0F124C399C}" sibTransId="{CCD52804-8B00-48C5-912B-A8A522E2E604}"/>
    <dgm:cxn modelId="{EC4E470E-0D51-4BAB-A7F6-666CC38AC856}" type="presOf" srcId="{8A1D3015-B062-4C84-ADF1-2D75FED4A2B3}" destId="{25AD9F01-99B3-43F7-9869-E20AD5B6CE18}" srcOrd="1" destOrd="0" presId="urn:microsoft.com/office/officeart/2005/8/layout/hierarchy2"/>
    <dgm:cxn modelId="{DD457522-D26E-4E7B-81A9-8CC3F09DEE8A}" srcId="{A15C5025-019B-418E-9D70-26AB5A555B04}" destId="{91CF8386-6D7C-4B53-9502-2C9076FC732F}" srcOrd="0" destOrd="0" parTransId="{EE4A1351-643D-4375-B050-510A0DEE32F3}" sibTransId="{6927B99B-0116-432E-B075-2FDE12BEDBFF}"/>
    <dgm:cxn modelId="{7F416C25-5F4A-497A-AEDD-560197C01F4B}" type="presOf" srcId="{A15C5025-019B-418E-9D70-26AB5A555B04}" destId="{8CAE586C-643F-48AD-8D00-7C56CEE939C7}" srcOrd="0" destOrd="0" presId="urn:microsoft.com/office/officeart/2005/8/layout/hierarchy2"/>
    <dgm:cxn modelId="{D527DA3B-2BC9-482D-A037-269E7C4692CB}" type="presOf" srcId="{F830DAE7-9594-4631-ACC4-E91738A99047}" destId="{A4649CDA-B801-4E12-B195-0A71A2CA2B1B}" srcOrd="0" destOrd="0" presId="urn:microsoft.com/office/officeart/2005/8/layout/hierarchy2"/>
    <dgm:cxn modelId="{334F4B6C-79D9-4E0B-BF7C-D99C1BDA688D}" type="presOf" srcId="{8A1D3015-B062-4C84-ADF1-2D75FED4A2B3}" destId="{35AC8671-F4C4-47A7-81CA-87EFC66A17E4}" srcOrd="0" destOrd="0" presId="urn:microsoft.com/office/officeart/2005/8/layout/hierarchy2"/>
    <dgm:cxn modelId="{C732E296-1985-4EAC-8C12-36F07791E95C}" type="presOf" srcId="{20E14D98-AA08-414C-87FB-0E0F124C399C}" destId="{EE8B7A95-CE7B-41EB-8A61-9808153047D5}" srcOrd="0" destOrd="0" presId="urn:microsoft.com/office/officeart/2005/8/layout/hierarchy2"/>
    <dgm:cxn modelId="{BFC302B6-591C-4FF2-A89C-C6CC93C31EC5}" srcId="{91CF8386-6D7C-4B53-9502-2C9076FC732F}" destId="{F830DAE7-9594-4631-ACC4-E91738A99047}" srcOrd="1" destOrd="0" parTransId="{8A1D3015-B062-4C84-ADF1-2D75FED4A2B3}" sibTransId="{7F1206D7-6430-4197-8CBB-831139D45B7C}"/>
    <dgm:cxn modelId="{36506ABB-DC7F-4647-AB5C-741AAF68C81F}" type="presOf" srcId="{79615368-87D6-4CC4-9B26-CB7FD532560C}" destId="{BEFA2528-BDFB-4890-8B42-4AFB17F58BC3}" srcOrd="0" destOrd="0" presId="urn:microsoft.com/office/officeart/2005/8/layout/hierarchy2"/>
    <dgm:cxn modelId="{8CA035C9-3D3C-4072-AC26-D3B7A4727A71}" type="presOf" srcId="{20E14D98-AA08-414C-87FB-0E0F124C399C}" destId="{1DF3987A-3D0D-4F47-BAFB-C916F896DD22}" srcOrd="1" destOrd="0" presId="urn:microsoft.com/office/officeart/2005/8/layout/hierarchy2"/>
    <dgm:cxn modelId="{7EAD14FA-2DC5-40EB-9614-5D66FA537F71}" type="presOf" srcId="{91CF8386-6D7C-4B53-9502-2C9076FC732F}" destId="{3C25F445-E7C1-4897-8468-6972B3A0AB38}" srcOrd="0" destOrd="0" presId="urn:microsoft.com/office/officeart/2005/8/layout/hierarchy2"/>
    <dgm:cxn modelId="{E76300D3-E1D9-4B4B-A926-5CA737B546DE}" type="presParOf" srcId="{8CAE586C-643F-48AD-8D00-7C56CEE939C7}" destId="{BB881979-A87E-4458-BA02-D6174099C69C}" srcOrd="0" destOrd="0" presId="urn:microsoft.com/office/officeart/2005/8/layout/hierarchy2"/>
    <dgm:cxn modelId="{C47A0400-3A81-4F54-9C13-D96EDEBA69D8}" type="presParOf" srcId="{BB881979-A87E-4458-BA02-D6174099C69C}" destId="{3C25F445-E7C1-4897-8468-6972B3A0AB38}" srcOrd="0" destOrd="0" presId="urn:microsoft.com/office/officeart/2005/8/layout/hierarchy2"/>
    <dgm:cxn modelId="{646A317B-D1F4-43AE-A2A5-6D73C58E6E29}" type="presParOf" srcId="{BB881979-A87E-4458-BA02-D6174099C69C}" destId="{8FE0BC15-CC12-4013-BEA5-90E86EC90E18}" srcOrd="1" destOrd="0" presId="urn:microsoft.com/office/officeart/2005/8/layout/hierarchy2"/>
    <dgm:cxn modelId="{40E42455-C099-4102-BDD0-3A0D226ED37F}" type="presParOf" srcId="{8FE0BC15-CC12-4013-BEA5-90E86EC90E18}" destId="{EE8B7A95-CE7B-41EB-8A61-9808153047D5}" srcOrd="0" destOrd="0" presId="urn:microsoft.com/office/officeart/2005/8/layout/hierarchy2"/>
    <dgm:cxn modelId="{DB7D20FA-4D3C-4B66-9E33-A5539A45572D}" type="presParOf" srcId="{EE8B7A95-CE7B-41EB-8A61-9808153047D5}" destId="{1DF3987A-3D0D-4F47-BAFB-C916F896DD22}" srcOrd="0" destOrd="0" presId="urn:microsoft.com/office/officeart/2005/8/layout/hierarchy2"/>
    <dgm:cxn modelId="{FA16C1CD-DEFD-4458-A100-556BC1487B1A}" type="presParOf" srcId="{8FE0BC15-CC12-4013-BEA5-90E86EC90E18}" destId="{77145572-4080-49D3-9E09-F573C9346E60}" srcOrd="1" destOrd="0" presId="urn:microsoft.com/office/officeart/2005/8/layout/hierarchy2"/>
    <dgm:cxn modelId="{CBE0B7D8-3A3A-4041-AD6E-2D21F8D2C50B}" type="presParOf" srcId="{77145572-4080-49D3-9E09-F573C9346E60}" destId="{BEFA2528-BDFB-4890-8B42-4AFB17F58BC3}" srcOrd="0" destOrd="0" presId="urn:microsoft.com/office/officeart/2005/8/layout/hierarchy2"/>
    <dgm:cxn modelId="{1A5B13BB-FC7D-4571-8702-DAEA9EEB5E94}" type="presParOf" srcId="{77145572-4080-49D3-9E09-F573C9346E60}" destId="{10132FB2-0797-455A-B949-4BE9B8728D00}" srcOrd="1" destOrd="0" presId="urn:microsoft.com/office/officeart/2005/8/layout/hierarchy2"/>
    <dgm:cxn modelId="{E421E133-BAD4-48A0-B757-3AAA0EC651E0}" type="presParOf" srcId="{8FE0BC15-CC12-4013-BEA5-90E86EC90E18}" destId="{35AC8671-F4C4-47A7-81CA-87EFC66A17E4}" srcOrd="2" destOrd="0" presId="urn:microsoft.com/office/officeart/2005/8/layout/hierarchy2"/>
    <dgm:cxn modelId="{2225F5BD-D2E5-4668-A304-873EBBCA5413}" type="presParOf" srcId="{35AC8671-F4C4-47A7-81CA-87EFC66A17E4}" destId="{25AD9F01-99B3-43F7-9869-E20AD5B6CE18}" srcOrd="0" destOrd="0" presId="urn:microsoft.com/office/officeart/2005/8/layout/hierarchy2"/>
    <dgm:cxn modelId="{8CD101B4-32FD-4D6B-AD1D-2CC6A41FBBC3}" type="presParOf" srcId="{8FE0BC15-CC12-4013-BEA5-90E86EC90E18}" destId="{18783052-DE7C-4A22-BB76-E22D84059157}" srcOrd="3" destOrd="0" presId="urn:microsoft.com/office/officeart/2005/8/layout/hierarchy2"/>
    <dgm:cxn modelId="{C7A09A64-25AB-4382-8CC9-1DDFFFCBF7A1}" type="presParOf" srcId="{18783052-DE7C-4A22-BB76-E22D84059157}" destId="{A4649CDA-B801-4E12-B195-0A71A2CA2B1B}" srcOrd="0" destOrd="0" presId="urn:microsoft.com/office/officeart/2005/8/layout/hierarchy2"/>
    <dgm:cxn modelId="{90D00052-CAE5-485E-9751-AFCC19ACADE4}" type="presParOf" srcId="{18783052-DE7C-4A22-BB76-E22D84059157}" destId="{E6733C5A-F6EF-43C1-8275-4DF9593264B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F445-E7C1-4897-8468-6972B3A0AB38}">
      <dsp:nvSpPr>
        <dsp:cNvPr id="0" name=""/>
        <dsp:cNvSpPr/>
      </dsp:nvSpPr>
      <dsp:spPr>
        <a:xfrm>
          <a:off x="6192" y="1143611"/>
          <a:ext cx="2675884" cy="1363090"/>
        </a:xfrm>
        <a:prstGeom prst="roundRect">
          <a:avLst>
            <a:gd name="adj" fmla="val 10000"/>
          </a:avLst>
        </a:prstGeom>
        <a:gradFill flip="none" rotWithShape="0">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8900000" scaled="1"/>
          <a:tileRect/>
        </a:gradFill>
        <a:ln w="12700" cap="flat" cmpd="sng" algn="ctr">
          <a:solidFill>
            <a:schemeClr val="lt1">
              <a:hueOff val="0"/>
              <a:satOff val="0"/>
              <a:lumOff val="0"/>
              <a:alphaOff val="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tx1"/>
              </a:solidFill>
            </a:rPr>
            <a:t>Importing JavaScript </a:t>
          </a:r>
        </a:p>
      </dsp:txBody>
      <dsp:txXfrm>
        <a:off x="46116" y="1183535"/>
        <a:ext cx="2596036" cy="1283242"/>
      </dsp:txXfrm>
    </dsp:sp>
    <dsp:sp modelId="{EE8B7A95-CE7B-41EB-8A61-9808153047D5}">
      <dsp:nvSpPr>
        <dsp:cNvPr id="0" name=""/>
        <dsp:cNvSpPr/>
      </dsp:nvSpPr>
      <dsp:spPr>
        <a:xfrm rot="18791975">
          <a:off x="2521907" y="1433803"/>
          <a:ext cx="1015472" cy="42453"/>
        </a:xfrm>
        <a:custGeom>
          <a:avLst/>
          <a:gdLst/>
          <a:ahLst/>
          <a:cxnLst/>
          <a:rect l="0" t="0" r="0" b="0"/>
          <a:pathLst>
            <a:path>
              <a:moveTo>
                <a:pt x="0" y="21226"/>
              </a:moveTo>
              <a:lnTo>
                <a:pt x="1015472" y="2122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4257" y="1429643"/>
        <a:ext cx="50773" cy="50773"/>
      </dsp:txXfrm>
    </dsp:sp>
    <dsp:sp modelId="{BEFA2528-BDFB-4890-8B42-4AFB17F58BC3}">
      <dsp:nvSpPr>
        <dsp:cNvPr id="0" name=""/>
        <dsp:cNvSpPr/>
      </dsp:nvSpPr>
      <dsp:spPr>
        <a:xfrm>
          <a:off x="3377210" y="654434"/>
          <a:ext cx="4202622" cy="860939"/>
        </a:xfrm>
        <a:prstGeom prst="roundRect">
          <a:avLst>
            <a:gd name="adj" fmla="val 10000"/>
          </a:avLst>
        </a:prstGeom>
        <a:gradFill flip="none" rotWithShape="0">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8900000" scaled="1"/>
          <a:tileRect/>
        </a:gradFill>
        <a:ln w="12700" cap="flat" cmpd="sng" algn="ctr">
          <a:solidFill>
            <a:schemeClr val="lt1">
              <a:hueOff val="0"/>
              <a:satOff val="0"/>
              <a:lumOff val="0"/>
              <a:alphaOff val="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Font typeface="Wingdings" panose="05000000000000000000" pitchFamily="2" charset="2"/>
            <a:buNone/>
          </a:pPr>
          <a:endParaRPr lang="en-US" sz="1300" b="1" kern="1200" dirty="0">
            <a:solidFill>
              <a:schemeClr val="tx1"/>
            </a:solidFill>
          </a:endParaRPr>
        </a:p>
        <a:p>
          <a:pPr marL="0" lvl="0" indent="0" algn="ctr" defTabSz="577850">
            <a:lnSpc>
              <a:spcPct val="90000"/>
            </a:lnSpc>
            <a:spcBef>
              <a:spcPct val="0"/>
            </a:spcBef>
            <a:spcAft>
              <a:spcPct val="35000"/>
            </a:spcAft>
            <a:buFont typeface="Wingdings" panose="05000000000000000000" pitchFamily="2" charset="2"/>
            <a:buNone/>
          </a:pPr>
          <a:r>
            <a:rPr lang="en-US" sz="1300" b="1" kern="1200" dirty="0">
              <a:solidFill>
                <a:schemeClr val="tx1"/>
              </a:solidFill>
            </a:rPr>
            <a:t>Import</a:t>
          </a:r>
          <a:r>
            <a:rPr lang="en-US" sz="1300" kern="1200" dirty="0">
              <a:solidFill>
                <a:schemeClr val="tx1"/>
              </a:solidFill>
            </a:rPr>
            <a:t> a JavaScript file using the </a:t>
          </a:r>
          <a:r>
            <a:rPr lang="en-US" sz="1300" b="1" kern="1200" dirty="0">
              <a:solidFill>
                <a:schemeClr val="tx1"/>
              </a:solidFill>
            </a:rPr>
            <a:t>&lt;script&gt; </a:t>
          </a:r>
          <a:r>
            <a:rPr lang="en-US" sz="1300" kern="1200" dirty="0">
              <a:solidFill>
                <a:schemeClr val="tx1"/>
              </a:solidFill>
            </a:rPr>
            <a:t>tag</a:t>
          </a:r>
        </a:p>
        <a:p>
          <a:pPr marL="0" lvl="0" indent="0" algn="ctr" defTabSz="577850">
            <a:lnSpc>
              <a:spcPct val="90000"/>
            </a:lnSpc>
            <a:spcBef>
              <a:spcPct val="0"/>
            </a:spcBef>
            <a:spcAft>
              <a:spcPct val="35000"/>
            </a:spcAft>
            <a:buFont typeface="Wingdings" panose="05000000000000000000" pitchFamily="2" charset="2"/>
            <a:buNone/>
          </a:pPr>
          <a:endParaRPr lang="en-US" sz="1300" kern="1200" dirty="0"/>
        </a:p>
      </dsp:txBody>
      <dsp:txXfrm>
        <a:off x="3402426" y="679650"/>
        <a:ext cx="4152190" cy="810507"/>
      </dsp:txXfrm>
    </dsp:sp>
    <dsp:sp modelId="{35AC8671-F4C4-47A7-81CA-87EFC66A17E4}">
      <dsp:nvSpPr>
        <dsp:cNvPr id="0" name=""/>
        <dsp:cNvSpPr/>
      </dsp:nvSpPr>
      <dsp:spPr>
        <a:xfrm rot="3395830">
          <a:off x="2398381" y="2330842"/>
          <a:ext cx="1262335" cy="42453"/>
        </a:xfrm>
        <a:custGeom>
          <a:avLst/>
          <a:gdLst/>
          <a:ahLst/>
          <a:cxnLst/>
          <a:rect l="0" t="0" r="0" b="0"/>
          <a:pathLst>
            <a:path>
              <a:moveTo>
                <a:pt x="0" y="21226"/>
              </a:moveTo>
              <a:lnTo>
                <a:pt x="1262335" y="2122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97990" y="2320510"/>
        <a:ext cx="63116" cy="63116"/>
      </dsp:txXfrm>
    </dsp:sp>
    <dsp:sp modelId="{A4649CDA-B801-4E12-B195-0A71A2CA2B1B}">
      <dsp:nvSpPr>
        <dsp:cNvPr id="0" name=""/>
        <dsp:cNvSpPr/>
      </dsp:nvSpPr>
      <dsp:spPr>
        <a:xfrm>
          <a:off x="3377021" y="2448511"/>
          <a:ext cx="4202811" cy="860939"/>
        </a:xfrm>
        <a:prstGeom prst="roundRect">
          <a:avLst>
            <a:gd name="adj" fmla="val 10000"/>
          </a:avLst>
        </a:prstGeom>
        <a:gradFill flip="none" rotWithShape="0">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8900000" scaled="1"/>
          <a:tileRect/>
        </a:gradFill>
        <a:ln w="12700" cap="flat" cmpd="sng" algn="ctr">
          <a:solidFill>
            <a:schemeClr val="lt1">
              <a:hueOff val="0"/>
              <a:satOff val="0"/>
              <a:lumOff val="0"/>
              <a:alphaOff val="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Font typeface="Wingdings" panose="05000000000000000000" pitchFamily="2" charset="2"/>
            <a:buNone/>
          </a:pPr>
          <a:r>
            <a:rPr lang="en-US" sz="1300" b="1" kern="1200" dirty="0">
              <a:solidFill>
                <a:schemeClr val="tx1"/>
              </a:solidFill>
            </a:rPr>
            <a:t>Embed</a:t>
          </a:r>
          <a:r>
            <a:rPr lang="en-US" sz="1300" kern="1200" dirty="0">
              <a:solidFill>
                <a:schemeClr val="tx1"/>
              </a:solidFill>
            </a:rPr>
            <a:t> the code in the HTML using the </a:t>
          </a:r>
          <a:r>
            <a:rPr lang="en-US" sz="1300" b="1" kern="1200" dirty="0">
              <a:solidFill>
                <a:schemeClr val="tx1"/>
              </a:solidFill>
            </a:rPr>
            <a:t>&lt;script&gt; </a:t>
          </a:r>
          <a:r>
            <a:rPr lang="en-US" sz="1300" kern="1200" dirty="0">
              <a:solidFill>
                <a:schemeClr val="tx1"/>
              </a:solidFill>
            </a:rPr>
            <a:t>tag</a:t>
          </a:r>
          <a:r>
            <a:rPr lang="en-US" sz="1300" kern="1200" dirty="0"/>
            <a:t>.</a:t>
          </a:r>
        </a:p>
      </dsp:txBody>
      <dsp:txXfrm>
        <a:off x="3402237" y="2473727"/>
        <a:ext cx="4152379" cy="8105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AB3A824-1A51-4B26-AD58-A6D8E14F6C04}" type="datetimeFigureOut">
              <a:rPr lang="en-US" smtClean="0"/>
              <a:t>4/10/2023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r>
              <a:rPr lang="en-US"/>
              <a:t>
              </a:t>
            </a:r>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5732694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4/10/2023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064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4/10/2023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842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4/10/2023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672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E5059C3-6A89-4494-99FF-5A4D6FFD50EB}" type="datetimeFigureOut">
              <a:rPr lang="en-US" smtClean="0"/>
              <a:t>4/10/2023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r>
              <a:rPr lang="en-US"/>
              <a:t>
              </a:t>
            </a:r>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656488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4/10/2023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660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4/10/2023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368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4/10/2023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0691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4/10/2023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406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7D525BB-DA17-4BA0-B3C8-3AC3ABC827E6}" type="datetimeFigureOut">
              <a:rPr lang="en-US" smtClean="0"/>
              <a:t>4/10/2023</a:t>
            </a:fld>
            <a:endParaRPr lang="en-US" dirty="0"/>
          </a:p>
        </p:txBody>
      </p:sp>
      <p:sp>
        <p:nvSpPr>
          <p:cNvPr id="9" name="Footer Placeholder 8"/>
          <p:cNvSpPr>
            <a:spLocks noGrp="1"/>
          </p:cNvSpPr>
          <p:nvPr>
            <p:ph type="ftr" sz="quarter" idx="11"/>
          </p:nvPr>
        </p:nvSpPr>
        <p:spPr/>
        <p:txBody>
          <a:bodyPr/>
          <a:lstStyle>
            <a:lvl1pPr algn="r">
              <a:defRPr/>
            </a:lvl1pPr>
          </a:lstStyle>
          <a:p>
            <a:r>
              <a:rPr lang="en-US"/>
              <a:t>
              </a:t>
            </a:r>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D22F896-40B5-4ADD-8801-0D06FADFA095}"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602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CBC1C18-307B-4F68-A007-B5B542270E8D}" type="datetimeFigureOut">
              <a:rPr lang="en-US" smtClean="0"/>
              <a:t>4/10/2023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r>
              <a:rPr lang="en-US"/>
              <a:t>
              </a:t>
            </a:r>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D22F896-40B5-4ADD-8801-0D06FADFA095}"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17446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CBC1C18-307B-4F68-A007-B5B542270E8D}" type="datetimeFigureOut">
              <a:rPr lang="en-US" smtClean="0"/>
              <a:t>4/10/2023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04672513"/>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openxmlformats.org/officeDocument/2006/relationships/image" Target="../media/image30.jp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hemeOverride" Target="../theme/themeOverride29.xml"/><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41.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slideLayout" Target="../slideLayouts/slideLayout2.xml"/><Relationship Id="rId1" Type="http://schemas.openxmlformats.org/officeDocument/2006/relationships/themeOverride" Target="../theme/themeOverride38.xml"/><Relationship Id="rId5" Type="http://schemas.openxmlformats.org/officeDocument/2006/relationships/image" Target="../media/image42.jpg"/><Relationship Id="rId4" Type="http://schemas.openxmlformats.org/officeDocument/2006/relationships/image" Target="../media/image41.jfif"/></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hemeOverride" Target="../theme/themeOverride39.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hemeOverride" Target="../theme/themeOverride40.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hemeOverride" Target="../theme/themeOverride41.xml"/><Relationship Id="rId5" Type="http://schemas.openxmlformats.org/officeDocument/2006/relationships/image" Target="../media/image49.PNG"/><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hemeOverride" Target="../theme/themeOverride4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3.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4.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8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0.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E593-6F4D-4C0A-9989-386249C08F97}"/>
              </a:ext>
            </a:extLst>
          </p:cNvPr>
          <p:cNvSpPr>
            <a:spLocks noGrp="1"/>
          </p:cNvSpPr>
          <p:nvPr>
            <p:ph type="ctrTitle"/>
          </p:nvPr>
        </p:nvSpPr>
        <p:spPr>
          <a:xfrm>
            <a:off x="1993392" y="2130217"/>
            <a:ext cx="7935801" cy="2818973"/>
          </a:xfrm>
        </p:spPr>
        <p:txBody>
          <a:bodyPr/>
          <a:lstStyle/>
          <a:p>
            <a:r>
              <a:rPr lang="en-US" dirty="0"/>
              <a:t>Introduction To </a:t>
            </a:r>
            <a:br>
              <a:rPr lang="en-US" dirty="0"/>
            </a:br>
            <a:r>
              <a:rPr lang="en-US" dirty="0"/>
              <a:t>JavaScript</a:t>
            </a:r>
          </a:p>
        </p:txBody>
      </p:sp>
    </p:spTree>
    <p:extLst>
      <p:ext uri="{BB962C8B-B14F-4D97-AF65-F5344CB8AC3E}">
        <p14:creationId xmlns:p14="http://schemas.microsoft.com/office/powerpoint/2010/main" val="3160548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a:xfrm>
            <a:off x="1066800" y="446567"/>
            <a:ext cx="10058400" cy="1371600"/>
          </a:xfrm>
        </p:spPr>
        <p:txBody>
          <a:bodyPr/>
          <a:lstStyle/>
          <a:p>
            <a:pPr algn="ctr"/>
            <a:r>
              <a:rPr lang="en-US" dirty="0"/>
              <a:t>Methods</a:t>
            </a:r>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a:xfrm>
            <a:off x="875414" y="1762877"/>
            <a:ext cx="10058400" cy="4648556"/>
          </a:xfrm>
        </p:spPr>
        <p:txBody>
          <a:bodyPr>
            <a:normAutofit lnSpcReduction="10000"/>
          </a:bodyPr>
          <a:lstStyle/>
          <a:p>
            <a:pPr algn="just">
              <a:buFont typeface="Wingdings" panose="05000000000000000000" pitchFamily="2" charset="2"/>
              <a:buChar char="§"/>
            </a:pPr>
            <a:r>
              <a:rPr lang="en-US" dirty="0"/>
              <a:t>JavaScript allows you to display information using the methods of the document object. </a:t>
            </a:r>
          </a:p>
          <a:p>
            <a:pPr algn="just">
              <a:buFont typeface="Wingdings" panose="05000000000000000000" pitchFamily="2" charset="2"/>
              <a:buChar char="§"/>
            </a:pPr>
            <a:r>
              <a:rPr lang="en-US" dirty="0"/>
              <a:t> The document object is a predefined object in JavaScript, which represents the HTML page and allows managing the page dynamically. </a:t>
            </a:r>
          </a:p>
          <a:p>
            <a:pPr algn="just">
              <a:buFont typeface="Wingdings" panose="05000000000000000000" pitchFamily="2" charset="2"/>
              <a:buChar char="§"/>
            </a:pPr>
            <a:r>
              <a:rPr lang="en-US" dirty="0"/>
              <a:t> Each object in JavaScript consists of methods, that fulfill a specific task. </a:t>
            </a:r>
          </a:p>
          <a:p>
            <a:pPr algn="just">
              <a:buFont typeface="Wingdings" panose="05000000000000000000" pitchFamily="2" charset="2"/>
              <a:buChar char="§"/>
            </a:pPr>
            <a:r>
              <a:rPr lang="en-US" dirty="0"/>
              <a:t> There are two methods of the document object, that display any type of data in the browser: </a:t>
            </a:r>
          </a:p>
          <a:p>
            <a:pPr algn="just">
              <a:buFont typeface="Wingdings" panose="05000000000000000000" pitchFamily="2" charset="2"/>
              <a:buChar char="§"/>
            </a:pPr>
            <a:r>
              <a:rPr lang="en-US" dirty="0"/>
              <a:t> </a:t>
            </a:r>
            <a:r>
              <a:rPr lang="en-US" b="1" dirty="0"/>
              <a:t>write(): </a:t>
            </a:r>
            <a:r>
              <a:rPr lang="en-US" dirty="0"/>
              <a:t>Displays any type of data. </a:t>
            </a:r>
          </a:p>
          <a:p>
            <a:pPr algn="just">
              <a:buFont typeface="Wingdings" panose="05000000000000000000" pitchFamily="2" charset="2"/>
              <a:buChar char="§"/>
            </a:pPr>
            <a:r>
              <a:rPr lang="en-US" b="1" dirty="0"/>
              <a:t>writeln(): </a:t>
            </a:r>
            <a:r>
              <a:rPr lang="en-US" dirty="0"/>
              <a:t>Displays any type of data and appends a new line character. </a:t>
            </a:r>
          </a:p>
          <a:p>
            <a:pPr algn="just">
              <a:buFont typeface="Wingdings" panose="05000000000000000000" pitchFamily="2" charset="2"/>
              <a:buChar char="§"/>
            </a:pPr>
            <a:r>
              <a:rPr lang="en-US" dirty="0"/>
              <a:t> The syntax demonstrates the use of </a:t>
            </a:r>
            <a:r>
              <a:rPr lang="en-US" b="1" dirty="0"/>
              <a:t>document.write() </a:t>
            </a:r>
            <a:r>
              <a:rPr lang="en-US" dirty="0"/>
              <a:t>method, which allows you to display information in the displayed HTML page. Syntax: document.write(“&lt;data&gt;” + variables); where, </a:t>
            </a:r>
          </a:p>
          <a:p>
            <a:pPr algn="just">
              <a:buFont typeface="Wingdings" panose="05000000000000000000" pitchFamily="2" charset="2"/>
              <a:buChar char="§"/>
            </a:pPr>
            <a:r>
              <a:rPr lang="en-US" dirty="0"/>
              <a:t> data: Specifies strings enclosed in double quotes. </a:t>
            </a:r>
          </a:p>
          <a:p>
            <a:pPr algn="just">
              <a:buFont typeface="Wingdings" panose="05000000000000000000" pitchFamily="2" charset="2"/>
              <a:buChar char="§"/>
            </a:pPr>
            <a:r>
              <a:rPr lang="en-US" dirty="0"/>
              <a:t> variables: Specify variable names whose value should be displayed on the HTML page.</a:t>
            </a:r>
          </a:p>
        </p:txBody>
      </p:sp>
    </p:spTree>
    <p:extLst>
      <p:ext uri="{BB962C8B-B14F-4D97-AF65-F5344CB8AC3E}">
        <p14:creationId xmlns:p14="http://schemas.microsoft.com/office/powerpoint/2010/main" val="290436876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p:txBody>
          <a:bodyPr/>
          <a:lstStyle/>
          <a:p>
            <a:pPr algn="ctr"/>
            <a:r>
              <a:rPr lang="en-US" dirty="0"/>
              <a:t>Escape Sequence Characters</a:t>
            </a:r>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a:xfrm>
            <a:off x="1173125" y="2014194"/>
            <a:ext cx="10058400" cy="3931920"/>
          </a:xfrm>
        </p:spPr>
        <p:txBody>
          <a:bodyPr/>
          <a:lstStyle/>
          <a:p>
            <a:pPr>
              <a:buFont typeface="Wingdings" panose="05000000000000000000" pitchFamily="2" charset="2"/>
              <a:buChar char="§"/>
            </a:pPr>
            <a:r>
              <a:rPr lang="en-US" dirty="0"/>
              <a:t>An escape sequence character is a special character that is preceded by a backslash (\). </a:t>
            </a:r>
          </a:p>
          <a:p>
            <a:pPr>
              <a:buFont typeface="Wingdings" panose="05000000000000000000" pitchFamily="2" charset="2"/>
              <a:buChar char="§"/>
            </a:pPr>
            <a:r>
              <a:rPr lang="en-US" dirty="0"/>
              <a:t> Escape sequence characters are used to display special non-printing characters such as a tab space, a single space, or a backspace. </a:t>
            </a:r>
          </a:p>
          <a:p>
            <a:pPr>
              <a:buFont typeface="Wingdings" panose="05000000000000000000" pitchFamily="2" charset="2"/>
              <a:buChar char="§"/>
            </a:pPr>
            <a:r>
              <a:rPr lang="en-US" dirty="0"/>
              <a:t> In JavaScript, the escape sequence characters must be enclosed in double quotes. </a:t>
            </a:r>
          </a:p>
          <a:p>
            <a:pPr>
              <a:buFont typeface="Wingdings" panose="05000000000000000000" pitchFamily="2" charset="2"/>
              <a:buChar char="§"/>
            </a:pPr>
            <a:r>
              <a:rPr lang="en-US" dirty="0"/>
              <a:t>Some of the following escape sequence characters are:</a:t>
            </a:r>
          </a:p>
        </p:txBody>
      </p:sp>
      <p:graphicFrame>
        <p:nvGraphicFramePr>
          <p:cNvPr id="4" name="Table 4">
            <a:extLst>
              <a:ext uri="{FF2B5EF4-FFF2-40B4-BE49-F238E27FC236}">
                <a16:creationId xmlns:a16="http://schemas.microsoft.com/office/drawing/2014/main" id="{F41F44EE-7FE7-4CD3-8452-FB9FE4BFD1EE}"/>
              </a:ext>
            </a:extLst>
          </p:cNvPr>
          <p:cNvGraphicFramePr>
            <a:graphicFrameLocks/>
          </p:cNvGraphicFramePr>
          <p:nvPr>
            <p:extLst>
              <p:ext uri="{D42A27DB-BD31-4B8C-83A1-F6EECF244321}">
                <p14:modId xmlns:p14="http://schemas.microsoft.com/office/powerpoint/2010/main" val="1879246522"/>
              </p:ext>
            </p:extLst>
          </p:nvPr>
        </p:nvGraphicFramePr>
        <p:xfrm>
          <a:off x="2587255" y="4295554"/>
          <a:ext cx="7378996" cy="1401602"/>
        </p:xfrm>
        <a:graphic>
          <a:graphicData uri="http://schemas.openxmlformats.org/drawingml/2006/table">
            <a:tbl>
              <a:tblPr firstRow="1" bandRow="1">
                <a:tableStyleId>{6E25E649-3F16-4E02-A733-19D2CDBF48F0}</a:tableStyleId>
              </a:tblPr>
              <a:tblGrid>
                <a:gridCol w="1804831">
                  <a:extLst>
                    <a:ext uri="{9D8B030D-6E8A-4147-A177-3AD203B41FA5}">
                      <a16:colId xmlns:a16="http://schemas.microsoft.com/office/drawing/2014/main" val="1391090367"/>
                    </a:ext>
                  </a:extLst>
                </a:gridCol>
                <a:gridCol w="5574165">
                  <a:extLst>
                    <a:ext uri="{9D8B030D-6E8A-4147-A177-3AD203B41FA5}">
                      <a16:colId xmlns:a16="http://schemas.microsoft.com/office/drawing/2014/main" val="2988998749"/>
                    </a:ext>
                  </a:extLst>
                </a:gridCol>
              </a:tblGrid>
              <a:tr h="550698">
                <a:tc>
                  <a:txBody>
                    <a:bodyPr/>
                    <a:lstStyle/>
                    <a:p>
                      <a:pPr algn="ctr"/>
                      <a:r>
                        <a:rPr lang="en-US" dirty="0"/>
                        <a:t>Escape Sequence </a:t>
                      </a:r>
                    </a:p>
                  </a:txBody>
                  <a:tcPr>
                    <a:lnR w="12700" cap="flat" cmpd="sng" algn="ctr">
                      <a:solidFill>
                        <a:schemeClr val="tx1"/>
                      </a:solidFill>
                      <a:prstDash val="solid"/>
                      <a:round/>
                      <a:headEnd type="none" w="med" len="med"/>
                      <a:tailEnd type="none" w="med" len="med"/>
                    </a:lnR>
                  </a:tcPr>
                </a:tc>
                <a:tc>
                  <a:txBody>
                    <a:bodyPr/>
                    <a:lstStyle/>
                    <a:p>
                      <a:pPr algn="ctr"/>
                      <a:r>
                        <a:rPr lang="en-US" dirty="0"/>
                        <a:t>Description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81285578"/>
                  </a:ext>
                </a:extLst>
              </a:tr>
              <a:tr h="380761">
                <a:tc>
                  <a:txBody>
                    <a:bodyPr/>
                    <a:lstStyle/>
                    <a:p>
                      <a:pPr algn="ctr"/>
                      <a:r>
                        <a:rPr lang="en-US" b="1" dirty="0"/>
                        <a:t>\n </a:t>
                      </a:r>
                    </a:p>
                  </a:txBody>
                  <a:tcPr>
                    <a:lnR w="12700" cap="flat" cmpd="sng" algn="ctr">
                      <a:solidFill>
                        <a:schemeClr val="tx1"/>
                      </a:solidFill>
                      <a:prstDash val="solid"/>
                      <a:round/>
                      <a:headEnd type="none" w="med" len="med"/>
                      <a:tailEnd type="none" w="med" len="med"/>
                    </a:lnR>
                  </a:tcPr>
                </a:tc>
                <a:tc>
                  <a:txBody>
                    <a:bodyPr/>
                    <a:lstStyle/>
                    <a:p>
                      <a:r>
                        <a:rPr lang="en-US" dirty="0"/>
                        <a:t>New line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56646555"/>
                  </a:ext>
                </a:extLst>
              </a:tr>
              <a:tr h="380761">
                <a:tc>
                  <a:txBody>
                    <a:bodyPr/>
                    <a:lstStyle/>
                    <a:p>
                      <a:pPr algn="ctr"/>
                      <a:r>
                        <a:rPr lang="en-US" b="1" dirty="0"/>
                        <a:t>\t</a:t>
                      </a:r>
                    </a:p>
                  </a:txBody>
                  <a:tcPr>
                    <a:lnR w="12700" cap="flat" cmpd="sng" algn="ctr">
                      <a:solidFill>
                        <a:schemeClr val="tx1"/>
                      </a:solidFill>
                      <a:prstDash val="solid"/>
                      <a:round/>
                      <a:headEnd type="none" w="med" len="med"/>
                      <a:tailEnd type="none" w="med" len="med"/>
                    </a:lnR>
                  </a:tcPr>
                </a:tc>
                <a:tc>
                  <a:txBody>
                    <a:bodyPr/>
                    <a:lstStyle/>
                    <a:p>
                      <a:r>
                        <a:rPr lang="en-US" dirty="0"/>
                        <a:t>Horizontal tab</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19771936"/>
                  </a:ext>
                </a:extLst>
              </a:tr>
            </a:tbl>
          </a:graphicData>
        </a:graphic>
      </p:graphicFrame>
    </p:spTree>
    <p:extLst>
      <p:ext uri="{BB962C8B-B14F-4D97-AF65-F5344CB8AC3E}">
        <p14:creationId xmlns:p14="http://schemas.microsoft.com/office/powerpoint/2010/main" val="356195044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01BB1-260E-48AE-B4A2-7EA9965DB667}"/>
              </a:ext>
            </a:extLst>
          </p:cNvPr>
          <p:cNvSpPr>
            <a:spLocks noGrp="1"/>
          </p:cNvSpPr>
          <p:nvPr>
            <p:ph type="title"/>
          </p:nvPr>
        </p:nvSpPr>
        <p:spPr/>
        <p:txBody>
          <a:bodyPr/>
          <a:lstStyle/>
          <a:p>
            <a:pPr algn="ctr"/>
            <a:r>
              <a:rPr lang="en-US" dirty="0"/>
              <a:t>How to print text in JavaScript</a:t>
            </a:r>
          </a:p>
        </p:txBody>
      </p:sp>
      <p:pic>
        <p:nvPicPr>
          <p:cNvPr id="5" name="Content Placeholder 4">
            <a:extLst>
              <a:ext uri="{FF2B5EF4-FFF2-40B4-BE49-F238E27FC236}">
                <a16:creationId xmlns:a16="http://schemas.microsoft.com/office/drawing/2014/main" id="{5780F8FD-F33D-4839-A25B-6A55B91E98FC}"/>
              </a:ext>
            </a:extLst>
          </p:cNvPr>
          <p:cNvPicPr>
            <a:picLocks noGrp="1" noChangeAspect="1"/>
          </p:cNvPicPr>
          <p:nvPr>
            <p:ph idx="1"/>
          </p:nvPr>
        </p:nvPicPr>
        <p:blipFill>
          <a:blip r:embed="rId3"/>
          <a:stretch>
            <a:fillRect/>
          </a:stretch>
        </p:blipFill>
        <p:spPr>
          <a:xfrm>
            <a:off x="1446712" y="2676853"/>
            <a:ext cx="4228214" cy="3070857"/>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5A222E70-51C0-41C1-B04D-8A4BD9003D5B}"/>
              </a:ext>
            </a:extLst>
          </p:cNvPr>
          <p:cNvPicPr>
            <a:picLocks noChangeAspect="1"/>
          </p:cNvPicPr>
          <p:nvPr/>
        </p:nvPicPr>
        <p:blipFill>
          <a:blip r:embed="rId4"/>
          <a:stretch>
            <a:fillRect/>
          </a:stretch>
        </p:blipFill>
        <p:spPr>
          <a:xfrm>
            <a:off x="6524847" y="3429000"/>
            <a:ext cx="4220441" cy="14148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321383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p:txBody>
          <a:bodyPr>
            <a:normAutofit/>
          </a:bodyPr>
          <a:lstStyle/>
          <a:p>
            <a:pPr algn="ctr"/>
            <a:r>
              <a:rPr lang="en-US" dirty="0"/>
              <a:t>What are Variables in JavaScript</a:t>
            </a:r>
            <a:r>
              <a:rPr lang="en-US" dirty="0">
                <a:latin typeface="Adobe Fangsong Std R" panose="02020400000000000000" pitchFamily="18" charset="-128"/>
                <a:ea typeface="Adobe Fangsong Std R" panose="02020400000000000000" pitchFamily="18" charset="-128"/>
              </a:rPr>
              <a:t>?</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p:txBody>
          <a:bodyPr/>
          <a:lstStyle/>
          <a:p>
            <a:pPr algn="just">
              <a:buFont typeface="Wingdings" panose="05000000000000000000" pitchFamily="2" charset="2"/>
              <a:buChar char="§"/>
            </a:pPr>
            <a:r>
              <a:rPr lang="en-US" dirty="0"/>
              <a:t>A variable refers to a symbolic name that holds a value, which keeps changing.</a:t>
            </a:r>
          </a:p>
          <a:p>
            <a:pPr algn="just">
              <a:buFont typeface="Wingdings" panose="05000000000000000000" pitchFamily="2" charset="2"/>
              <a:buChar char="§"/>
            </a:pPr>
            <a:r>
              <a:rPr lang="en-US" dirty="0"/>
              <a:t> For example, age of a student and salary of an employee can be treated as variables. </a:t>
            </a:r>
          </a:p>
          <a:p>
            <a:pPr algn="just">
              <a:buFont typeface="Wingdings" panose="05000000000000000000" pitchFamily="2" charset="2"/>
              <a:buChar char="§"/>
            </a:pPr>
            <a:r>
              <a:rPr lang="en-US" dirty="0"/>
              <a:t>In JavaScript, a variable is a unique location in computer’s memory that stores a value and has a unique name. </a:t>
            </a:r>
          </a:p>
          <a:p>
            <a:pPr algn="just">
              <a:buFont typeface="Wingdings" panose="05000000000000000000" pitchFamily="2" charset="2"/>
              <a:buChar char="§"/>
            </a:pPr>
            <a:r>
              <a:rPr lang="en-US" dirty="0"/>
              <a:t>The name of the variable is used to access and read the value stored in it. </a:t>
            </a:r>
          </a:p>
          <a:p>
            <a:pPr algn="just">
              <a:buFont typeface="Wingdings" panose="05000000000000000000" pitchFamily="2" charset="2"/>
              <a:buChar char="§"/>
            </a:pPr>
            <a:r>
              <a:rPr lang="en-US" dirty="0"/>
              <a:t>A variable can store different types of data such as a character, a number, or a string.</a:t>
            </a:r>
          </a:p>
        </p:txBody>
      </p:sp>
      <p:pic>
        <p:nvPicPr>
          <p:cNvPr id="5" name="Picture 4">
            <a:extLst>
              <a:ext uri="{FF2B5EF4-FFF2-40B4-BE49-F238E27FC236}">
                <a16:creationId xmlns:a16="http://schemas.microsoft.com/office/drawing/2014/main" id="{F426AE5F-6BF1-4730-8468-3BD0DB914E10}"/>
              </a:ext>
            </a:extLst>
          </p:cNvPr>
          <p:cNvPicPr>
            <a:picLocks noChangeAspect="1"/>
          </p:cNvPicPr>
          <p:nvPr/>
        </p:nvPicPr>
        <p:blipFill rotWithShape="1">
          <a:blip r:embed="rId3"/>
          <a:srcRect l="2336" t="4618" r="4361" b="11192"/>
          <a:stretch/>
        </p:blipFill>
        <p:spPr>
          <a:xfrm>
            <a:off x="3870250" y="4678326"/>
            <a:ext cx="3923415" cy="13567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284690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a:xfrm>
            <a:off x="1066800" y="561398"/>
            <a:ext cx="10058400" cy="1371600"/>
          </a:xfrm>
        </p:spPr>
        <p:txBody>
          <a:bodyPr/>
          <a:lstStyle/>
          <a:p>
            <a:pPr algn="ctr"/>
            <a:r>
              <a:rPr lang="en-US" dirty="0"/>
              <a:t>Declaring Variables</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a:xfrm>
            <a:off x="792125" y="1805408"/>
            <a:ext cx="10607749" cy="3119595"/>
          </a:xfrm>
        </p:spPr>
        <p:txBody>
          <a:bodyPr>
            <a:normAutofit lnSpcReduction="10000"/>
          </a:bodyPr>
          <a:lstStyle/>
          <a:p>
            <a:pPr algn="just">
              <a:buFont typeface="Wingdings" panose="05000000000000000000" pitchFamily="2" charset="2"/>
              <a:buChar char="§"/>
            </a:pPr>
            <a:r>
              <a:rPr lang="en-US" dirty="0"/>
              <a:t>Declaring a variable refers to creating a variable by specifying the variable name. </a:t>
            </a:r>
          </a:p>
          <a:p>
            <a:pPr algn="just">
              <a:buFont typeface="Wingdings" panose="05000000000000000000" pitchFamily="2" charset="2"/>
              <a:buChar char="§"/>
            </a:pPr>
            <a:r>
              <a:rPr lang="en-US" dirty="0"/>
              <a:t>For example, one can create a variable named to store the name of a student.</a:t>
            </a:r>
          </a:p>
          <a:p>
            <a:pPr algn="just">
              <a:buFont typeface="Wingdings" panose="05000000000000000000" pitchFamily="2" charset="2"/>
              <a:buChar char="§"/>
            </a:pPr>
            <a:r>
              <a:rPr lang="en-US" dirty="0"/>
              <a:t> In JavaScript, the var keyword is used to create a variable by allocating memory to it. </a:t>
            </a:r>
          </a:p>
          <a:p>
            <a:pPr algn="just">
              <a:buFont typeface="Wingdings" panose="05000000000000000000" pitchFamily="2" charset="2"/>
              <a:buChar char="§"/>
            </a:pPr>
            <a:r>
              <a:rPr lang="en-US" dirty="0"/>
              <a:t>a keyword is a reserved word that holds a special meaning. </a:t>
            </a:r>
          </a:p>
          <a:p>
            <a:pPr algn="just">
              <a:buFont typeface="Wingdings" panose="05000000000000000000" pitchFamily="2" charset="2"/>
              <a:buChar char="§"/>
            </a:pPr>
            <a:r>
              <a:rPr lang="en-US" dirty="0"/>
              <a:t>the variable can be initialized at the time of creating the variable or later. initialization refers to the task of assigning a value to a variable. </a:t>
            </a:r>
          </a:p>
          <a:p>
            <a:pPr algn="just">
              <a:buFont typeface="Wingdings" panose="05000000000000000000" pitchFamily="2" charset="2"/>
              <a:buChar char="§"/>
            </a:pPr>
            <a:r>
              <a:rPr lang="en-US" dirty="0"/>
              <a:t>once the variable is initialized, you can change the value of a variable as required.</a:t>
            </a:r>
          </a:p>
          <a:p>
            <a:pPr algn="just">
              <a:buFont typeface="Wingdings" panose="05000000000000000000" pitchFamily="2" charset="2"/>
              <a:buChar char="§"/>
            </a:pPr>
            <a:r>
              <a:rPr lang="en-US" dirty="0"/>
              <a:t>variables allow keeping track of data during the execution of the script. </a:t>
            </a:r>
          </a:p>
          <a:p>
            <a:pPr algn="just">
              <a:buFont typeface="Wingdings" panose="05000000000000000000" pitchFamily="2" charset="2"/>
              <a:buChar char="§"/>
            </a:pPr>
            <a:r>
              <a:rPr lang="en-US" dirty="0"/>
              <a:t>while referring to a variable, you are referring to the value of that variable</a:t>
            </a:r>
          </a:p>
        </p:txBody>
      </p:sp>
      <p:pic>
        <p:nvPicPr>
          <p:cNvPr id="5" name="Picture 4">
            <a:extLst>
              <a:ext uri="{FF2B5EF4-FFF2-40B4-BE49-F238E27FC236}">
                <a16:creationId xmlns:a16="http://schemas.microsoft.com/office/drawing/2014/main" id="{828AE5AE-8DBB-4315-8D21-399C1E809301}"/>
              </a:ext>
            </a:extLst>
          </p:cNvPr>
          <p:cNvPicPr>
            <a:picLocks noChangeAspect="1"/>
          </p:cNvPicPr>
          <p:nvPr/>
        </p:nvPicPr>
        <p:blipFill rotWithShape="1">
          <a:blip r:embed="rId3"/>
          <a:srcRect l="503" t="2231" b="2880"/>
          <a:stretch/>
        </p:blipFill>
        <p:spPr>
          <a:xfrm>
            <a:off x="3751522" y="5098162"/>
            <a:ext cx="4688956" cy="11984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417649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a:xfrm>
            <a:off x="949841" y="410869"/>
            <a:ext cx="10058400" cy="1371600"/>
          </a:xfrm>
        </p:spPr>
        <p:txBody>
          <a:bodyPr/>
          <a:lstStyle/>
          <a:p>
            <a:pPr algn="ctr"/>
            <a:r>
              <a:rPr lang="en-US" dirty="0"/>
              <a:t>Variable Naming Rules</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a:xfrm>
            <a:off x="620232" y="1620435"/>
            <a:ext cx="9289312" cy="1122765"/>
          </a:xfrm>
        </p:spPr>
        <p:txBody>
          <a:bodyPr>
            <a:normAutofit lnSpcReduction="10000"/>
          </a:bodyPr>
          <a:lstStyle/>
          <a:p>
            <a:pPr>
              <a:buFont typeface="Wingdings" panose="05000000000000000000" pitchFamily="2" charset="2"/>
              <a:buChar char="§"/>
            </a:pPr>
            <a:r>
              <a:rPr lang="en-US" dirty="0"/>
              <a:t> JavaScript is a case-sensitive language. </a:t>
            </a:r>
          </a:p>
          <a:p>
            <a:pPr>
              <a:buFont typeface="Wingdings" panose="05000000000000000000" pitchFamily="2" charset="2"/>
              <a:buChar char="§"/>
            </a:pPr>
            <a:r>
              <a:rPr lang="en-US" dirty="0"/>
              <a:t> The variables X and x are treated as two different variables. </a:t>
            </a:r>
          </a:p>
          <a:p>
            <a:pPr>
              <a:buFont typeface="Wingdings" panose="05000000000000000000" pitchFamily="2" charset="2"/>
              <a:buChar char="§"/>
            </a:pPr>
            <a:r>
              <a:rPr lang="en-US" dirty="0"/>
              <a:t> JavaScript consists of certain rules for naming a variable as follows:</a:t>
            </a:r>
          </a:p>
        </p:txBody>
      </p:sp>
      <p:sp>
        <p:nvSpPr>
          <p:cNvPr id="5" name="Rectangle: Rounded Corners 4">
            <a:extLst>
              <a:ext uri="{FF2B5EF4-FFF2-40B4-BE49-F238E27FC236}">
                <a16:creationId xmlns:a16="http://schemas.microsoft.com/office/drawing/2014/main" id="{92AF2CCD-4E2A-4971-B9A7-FF2B1BA3C4AF}"/>
              </a:ext>
            </a:extLst>
          </p:cNvPr>
          <p:cNvSpPr/>
          <p:nvPr/>
        </p:nvSpPr>
        <p:spPr>
          <a:xfrm>
            <a:off x="1720697" y="4705937"/>
            <a:ext cx="5817785" cy="531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consist of digits, underscore, and alphabets. </a:t>
            </a:r>
          </a:p>
        </p:txBody>
      </p:sp>
      <p:sp>
        <p:nvSpPr>
          <p:cNvPr id="6" name="Rectangle: Rounded Corners 5">
            <a:extLst>
              <a:ext uri="{FF2B5EF4-FFF2-40B4-BE49-F238E27FC236}">
                <a16:creationId xmlns:a16="http://schemas.microsoft.com/office/drawing/2014/main" id="{A439609C-FB0F-4D2E-BFD2-40F8751A2502}"/>
              </a:ext>
            </a:extLst>
          </p:cNvPr>
          <p:cNvSpPr/>
          <p:nvPr/>
        </p:nvSpPr>
        <p:spPr>
          <a:xfrm>
            <a:off x="565299" y="2839928"/>
            <a:ext cx="8438706" cy="531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cannot begin with a number and cannot contain any punctuation marks. </a:t>
            </a:r>
          </a:p>
        </p:txBody>
      </p:sp>
      <p:sp>
        <p:nvSpPr>
          <p:cNvPr id="8" name="Rectangle: Rounded Corners 7">
            <a:extLst>
              <a:ext uri="{FF2B5EF4-FFF2-40B4-BE49-F238E27FC236}">
                <a16:creationId xmlns:a16="http://schemas.microsoft.com/office/drawing/2014/main" id="{4E60B718-A764-4CD9-8084-839C16B54C58}"/>
              </a:ext>
            </a:extLst>
          </p:cNvPr>
          <p:cNvSpPr/>
          <p:nvPr/>
        </p:nvSpPr>
        <p:spPr>
          <a:xfrm>
            <a:off x="1656903" y="4028164"/>
            <a:ext cx="6049929" cy="531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must begin with a letter or underscore character.</a:t>
            </a:r>
          </a:p>
        </p:txBody>
      </p:sp>
      <p:sp>
        <p:nvSpPr>
          <p:cNvPr id="9" name="Rectangle: Rounded Corners 8">
            <a:extLst>
              <a:ext uri="{FF2B5EF4-FFF2-40B4-BE49-F238E27FC236}">
                <a16:creationId xmlns:a16="http://schemas.microsoft.com/office/drawing/2014/main" id="{889DB182-5DAE-4A06-A444-56F2465C37C3}"/>
              </a:ext>
            </a:extLst>
          </p:cNvPr>
          <p:cNvSpPr/>
          <p:nvPr/>
        </p:nvSpPr>
        <p:spPr>
          <a:xfrm>
            <a:off x="607832" y="3429000"/>
            <a:ext cx="8353640" cy="531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cannot contain any kind of special characters such as +, *, %, and so on.</a:t>
            </a:r>
          </a:p>
        </p:txBody>
      </p:sp>
      <p:sp>
        <p:nvSpPr>
          <p:cNvPr id="10" name="Rectangle: Rounded Corners 9">
            <a:extLst>
              <a:ext uri="{FF2B5EF4-FFF2-40B4-BE49-F238E27FC236}">
                <a16:creationId xmlns:a16="http://schemas.microsoft.com/office/drawing/2014/main" id="{2F21BCCC-BE9D-4770-BDB7-76571DDDB188}"/>
              </a:ext>
            </a:extLst>
          </p:cNvPr>
          <p:cNvSpPr/>
          <p:nvPr/>
        </p:nvSpPr>
        <p:spPr>
          <a:xfrm>
            <a:off x="3079894" y="5960931"/>
            <a:ext cx="3099389" cy="531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cannot contain spaces. </a:t>
            </a:r>
          </a:p>
          <a:p>
            <a:pPr algn="ctr"/>
            <a:endParaRPr lang="en-US" dirty="0"/>
          </a:p>
        </p:txBody>
      </p:sp>
      <p:sp>
        <p:nvSpPr>
          <p:cNvPr id="11" name="Rectangle: Rounded Corners 10">
            <a:extLst>
              <a:ext uri="{FF2B5EF4-FFF2-40B4-BE49-F238E27FC236}">
                <a16:creationId xmlns:a16="http://schemas.microsoft.com/office/drawing/2014/main" id="{F52FCEB4-8849-40D8-ABAA-1A6A9F18693B}"/>
              </a:ext>
            </a:extLst>
          </p:cNvPr>
          <p:cNvSpPr/>
          <p:nvPr/>
        </p:nvSpPr>
        <p:spPr>
          <a:xfrm>
            <a:off x="2685603" y="5342392"/>
            <a:ext cx="3992527" cy="531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cannot be a JavaScript keyword</a:t>
            </a:r>
          </a:p>
        </p:txBody>
      </p:sp>
      <p:pic>
        <p:nvPicPr>
          <p:cNvPr id="7" name="Picture 6">
            <a:extLst>
              <a:ext uri="{FF2B5EF4-FFF2-40B4-BE49-F238E27FC236}">
                <a16:creationId xmlns:a16="http://schemas.microsoft.com/office/drawing/2014/main" id="{5EE2B84E-7A29-4A4D-BD10-1AB482C72D3F}"/>
              </a:ext>
            </a:extLst>
          </p:cNvPr>
          <p:cNvPicPr>
            <a:picLocks noChangeAspect="1"/>
          </p:cNvPicPr>
          <p:nvPr/>
        </p:nvPicPr>
        <p:blipFill>
          <a:blip r:embed="rId3"/>
          <a:stretch>
            <a:fillRect/>
          </a:stretch>
        </p:blipFill>
        <p:spPr>
          <a:xfrm>
            <a:off x="7813253" y="4114801"/>
            <a:ext cx="3992527" cy="21769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883550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p:txBody>
          <a:bodyPr/>
          <a:lstStyle/>
          <a:p>
            <a:pPr algn="ctr"/>
            <a:r>
              <a:rPr lang="en-US" dirty="0"/>
              <a:t>Data Types in JavaScript</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p:txBody>
          <a:bodyPr/>
          <a:lstStyle/>
          <a:p>
            <a:pPr>
              <a:buFont typeface="Wingdings" panose="05000000000000000000" pitchFamily="2" charset="2"/>
              <a:buChar char="§"/>
            </a:pPr>
            <a:r>
              <a:rPr lang="en-US" dirty="0"/>
              <a:t>To identify the type of data that can be stored in a variable, JavaScript provides different data types. </a:t>
            </a:r>
          </a:p>
          <a:p>
            <a:pPr>
              <a:buFont typeface="Wingdings" panose="05000000000000000000" pitchFamily="2" charset="2"/>
              <a:buChar char="§"/>
            </a:pPr>
            <a:r>
              <a:rPr lang="en-US" dirty="0"/>
              <a:t>Data types in JavaScript are classified into two broad categories namely, </a:t>
            </a:r>
            <a:r>
              <a:rPr lang="en-US" b="1" dirty="0"/>
              <a:t>primitive</a:t>
            </a:r>
            <a:r>
              <a:rPr lang="en-US" dirty="0"/>
              <a:t> and </a:t>
            </a:r>
            <a:r>
              <a:rPr lang="en-US" b="1" dirty="0"/>
              <a:t>composite</a:t>
            </a:r>
            <a:r>
              <a:rPr lang="en-US" dirty="0"/>
              <a:t> data types. </a:t>
            </a:r>
          </a:p>
          <a:p>
            <a:pPr>
              <a:buFont typeface="Wingdings" panose="05000000000000000000" pitchFamily="2" charset="2"/>
              <a:buChar char="§"/>
            </a:pPr>
            <a:r>
              <a:rPr lang="en-US" dirty="0"/>
              <a:t>Primitive data types contain only a single value, whereas the composite data types contain a group of values</a:t>
            </a:r>
          </a:p>
          <a:p>
            <a:pPr lvl="2">
              <a:buFont typeface="Wingdings" panose="05000000000000000000" pitchFamily="2" charset="2"/>
              <a:buChar char="ü"/>
            </a:pPr>
            <a:r>
              <a:rPr lang="en-US" sz="1800" dirty="0"/>
              <a:t>A primitive data type contains a single literal value such as a number or a string. </a:t>
            </a:r>
          </a:p>
          <a:p>
            <a:pPr lvl="2">
              <a:buFont typeface="Wingdings" panose="05000000000000000000" pitchFamily="2" charset="2"/>
              <a:buChar char="ü"/>
            </a:pPr>
            <a:r>
              <a:rPr lang="en-US" sz="1800" dirty="0"/>
              <a:t>A literal is a static value that you can assign to variables</a:t>
            </a:r>
          </a:p>
        </p:txBody>
      </p:sp>
    </p:spTree>
    <p:extLst>
      <p:ext uri="{BB962C8B-B14F-4D97-AF65-F5344CB8AC3E}">
        <p14:creationId xmlns:p14="http://schemas.microsoft.com/office/powerpoint/2010/main" val="189988596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p:txBody>
          <a:bodyPr/>
          <a:lstStyle/>
          <a:p>
            <a:pPr algn="ctr"/>
            <a:r>
              <a:rPr lang="en-US" dirty="0"/>
              <a:t>Primitive Data Type</a:t>
            </a:r>
          </a:p>
        </p:txBody>
      </p:sp>
      <p:graphicFrame>
        <p:nvGraphicFramePr>
          <p:cNvPr id="4" name="Table 4">
            <a:extLst>
              <a:ext uri="{FF2B5EF4-FFF2-40B4-BE49-F238E27FC236}">
                <a16:creationId xmlns:a16="http://schemas.microsoft.com/office/drawing/2014/main" id="{24E818D9-66DF-4C90-9DDA-28F5D949D7BB}"/>
              </a:ext>
            </a:extLst>
          </p:cNvPr>
          <p:cNvGraphicFramePr>
            <a:graphicFrameLocks noGrp="1"/>
          </p:cNvGraphicFramePr>
          <p:nvPr>
            <p:ph idx="1"/>
            <p:extLst>
              <p:ext uri="{D42A27DB-BD31-4B8C-83A1-F6EECF244321}">
                <p14:modId xmlns:p14="http://schemas.microsoft.com/office/powerpoint/2010/main" val="1143834431"/>
              </p:ext>
            </p:extLst>
          </p:nvPr>
        </p:nvGraphicFramePr>
        <p:xfrm>
          <a:off x="1066800" y="2014194"/>
          <a:ext cx="10058400" cy="3759200"/>
        </p:xfrm>
        <a:graphic>
          <a:graphicData uri="http://schemas.openxmlformats.org/drawingml/2006/table">
            <a:tbl>
              <a:tblPr firstRow="1" bandRow="1">
                <a:tableStyleId>{6E25E649-3F16-4E02-A733-19D2CDBF48F0}</a:tableStyleId>
              </a:tblPr>
              <a:tblGrid>
                <a:gridCol w="2548270">
                  <a:extLst>
                    <a:ext uri="{9D8B030D-6E8A-4147-A177-3AD203B41FA5}">
                      <a16:colId xmlns:a16="http://schemas.microsoft.com/office/drawing/2014/main" val="1391090367"/>
                    </a:ext>
                  </a:extLst>
                </a:gridCol>
                <a:gridCol w="7510130">
                  <a:extLst>
                    <a:ext uri="{9D8B030D-6E8A-4147-A177-3AD203B41FA5}">
                      <a16:colId xmlns:a16="http://schemas.microsoft.com/office/drawing/2014/main" val="2988998749"/>
                    </a:ext>
                  </a:extLst>
                </a:gridCol>
              </a:tblGrid>
              <a:tr h="370840">
                <a:tc>
                  <a:txBody>
                    <a:bodyPr/>
                    <a:lstStyle/>
                    <a:p>
                      <a:pPr algn="ctr"/>
                      <a:r>
                        <a:rPr lang="en-US" dirty="0"/>
                        <a:t>Primitive Data Type</a:t>
                      </a:r>
                    </a:p>
                  </a:txBody>
                  <a:tcPr>
                    <a:lnR w="12700" cap="flat" cmpd="sng" algn="ctr">
                      <a:solidFill>
                        <a:schemeClr val="tx1"/>
                      </a:solidFill>
                      <a:prstDash val="solid"/>
                      <a:round/>
                      <a:headEnd type="none" w="med" len="med"/>
                      <a:tailEnd type="none" w="med" len="med"/>
                    </a:lnR>
                  </a:tcPr>
                </a:tc>
                <a:tc>
                  <a:txBody>
                    <a:bodyPr/>
                    <a:lstStyle/>
                    <a:p>
                      <a:pPr algn="ctr"/>
                      <a:r>
                        <a:rPr lang="en-US" dirty="0"/>
                        <a:t>Description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81285578"/>
                  </a:ext>
                </a:extLst>
              </a:tr>
              <a:tr h="370840">
                <a:tc>
                  <a:txBody>
                    <a:bodyPr/>
                    <a:lstStyle/>
                    <a:p>
                      <a:r>
                        <a:rPr lang="en-US" dirty="0"/>
                        <a:t>Boolean </a:t>
                      </a:r>
                    </a:p>
                  </a:txBody>
                  <a:tcPr>
                    <a:lnR w="12700" cap="flat" cmpd="sng" algn="ctr">
                      <a:solidFill>
                        <a:schemeClr val="tx1"/>
                      </a:solidFill>
                      <a:prstDash val="solid"/>
                      <a:round/>
                      <a:headEnd type="none" w="med" len="med"/>
                      <a:tailEnd type="none" w="med" len="med"/>
                    </a:lnR>
                  </a:tcPr>
                </a:tc>
                <a:tc>
                  <a:txBody>
                    <a:bodyPr/>
                    <a:lstStyle/>
                    <a:p>
                      <a:r>
                        <a:rPr lang="en-US" dirty="0"/>
                        <a:t>Contains only two values namely, true or false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73855821"/>
                  </a:ext>
                </a:extLst>
              </a:tr>
              <a:tr h="370840">
                <a:tc>
                  <a:txBody>
                    <a:bodyPr/>
                    <a:lstStyle/>
                    <a:p>
                      <a:r>
                        <a:rPr lang="en-US" dirty="0"/>
                        <a:t>Null </a:t>
                      </a:r>
                      <a:endParaRPr lang="en-US" b="1" dirty="0"/>
                    </a:p>
                  </a:txBody>
                  <a:tcPr>
                    <a:lnR w="12700" cap="flat" cmpd="sng" algn="ctr">
                      <a:solidFill>
                        <a:schemeClr val="tx1"/>
                      </a:solidFill>
                      <a:prstDash val="solid"/>
                      <a:round/>
                      <a:headEnd type="none" w="med" len="med"/>
                      <a:tailEnd type="none" w="med" len="med"/>
                    </a:lnR>
                  </a:tcPr>
                </a:tc>
                <a:tc>
                  <a:txBody>
                    <a:bodyPr/>
                    <a:lstStyle/>
                    <a:p>
                      <a:r>
                        <a:rPr lang="en-US" dirty="0"/>
                        <a:t>Contains only one value namely, null. A variable of this value specifies that the variable has no value. This null value is a keyword and it is not the same as the value, zero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93830707"/>
                  </a:ext>
                </a:extLst>
              </a:tr>
              <a:tr h="370840">
                <a:tc>
                  <a:txBody>
                    <a:bodyPr/>
                    <a:lstStyle/>
                    <a:p>
                      <a:r>
                        <a:rPr lang="en-US" dirty="0"/>
                        <a:t>Number (Integer, float)</a:t>
                      </a:r>
                      <a:endParaRPr lang="en-US" b="1" dirty="0"/>
                    </a:p>
                  </a:txBody>
                  <a:tcPr>
                    <a:lnR w="12700" cap="flat" cmpd="sng" algn="ctr">
                      <a:solidFill>
                        <a:schemeClr val="tx1"/>
                      </a:solidFill>
                      <a:prstDash val="solid"/>
                      <a:round/>
                      <a:headEnd type="none" w="med" len="med"/>
                      <a:tailEnd type="none" w="med" len="med"/>
                    </a:lnR>
                  </a:tcPr>
                </a:tc>
                <a:tc>
                  <a:txBody>
                    <a:bodyPr/>
                    <a:lstStyle/>
                    <a:p>
                      <a:r>
                        <a:rPr lang="en-US" dirty="0"/>
                        <a:t>Contains positive and negative numbers and numbers with decimal point. Some of the valid examples include 6, 7.5, -8, 7.5e-3, and so on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56646555"/>
                  </a:ext>
                </a:extLst>
              </a:tr>
              <a:tr h="370840">
                <a:tc>
                  <a:txBody>
                    <a:bodyPr/>
                    <a:lstStyle/>
                    <a:p>
                      <a:r>
                        <a:rPr lang="en-US" dirty="0"/>
                        <a:t>String </a:t>
                      </a:r>
                      <a:endParaRPr lang="en-US" b="1" dirty="0"/>
                    </a:p>
                  </a:txBody>
                  <a:tcPr>
                    <a:lnR w="12700" cap="flat" cmpd="sng" algn="ctr">
                      <a:solidFill>
                        <a:schemeClr val="tx1"/>
                      </a:solidFill>
                      <a:prstDash val="solid"/>
                      <a:round/>
                      <a:headEnd type="none" w="med" len="med"/>
                      <a:tailEnd type="none" w="med" len="med"/>
                    </a:lnR>
                  </a:tcPr>
                </a:tc>
                <a:tc>
                  <a:txBody>
                    <a:bodyPr/>
                    <a:lstStyle/>
                    <a:p>
                      <a:r>
                        <a:rPr lang="en-US" dirty="0"/>
                        <a:t>Contains alphanumeric characters in single or double quotation marks. Single quotes are used to represent a string, which itself consists of quotation marks. A set of quotes without any characters within it is known as the null string</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83212767"/>
                  </a:ext>
                </a:extLst>
              </a:tr>
            </a:tbl>
          </a:graphicData>
        </a:graphic>
      </p:graphicFrame>
    </p:spTree>
    <p:extLst>
      <p:ext uri="{BB962C8B-B14F-4D97-AF65-F5344CB8AC3E}">
        <p14:creationId xmlns:p14="http://schemas.microsoft.com/office/powerpoint/2010/main" val="257849852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p:txBody>
          <a:bodyPr/>
          <a:lstStyle/>
          <a:p>
            <a:pPr algn="ctr"/>
            <a:r>
              <a:rPr lang="en-US" dirty="0"/>
              <a:t>Composite Data Types</a:t>
            </a:r>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a:xfrm>
            <a:off x="1066800" y="1869204"/>
            <a:ext cx="10058400" cy="3931920"/>
          </a:xfrm>
        </p:spPr>
        <p:txBody>
          <a:bodyPr/>
          <a:lstStyle/>
          <a:p>
            <a:pPr algn="just">
              <a:buFont typeface="Wingdings" panose="05000000000000000000" pitchFamily="2" charset="2"/>
              <a:buChar char="§"/>
            </a:pPr>
            <a:r>
              <a:rPr lang="en-US" dirty="0"/>
              <a:t>A composite data type stores a collection of multiple related values, unlike primitive data types. </a:t>
            </a:r>
          </a:p>
          <a:p>
            <a:pPr algn="just">
              <a:buFont typeface="Wingdings" panose="05000000000000000000" pitchFamily="2" charset="2"/>
              <a:buChar char="§"/>
            </a:pPr>
            <a:r>
              <a:rPr lang="en-US" dirty="0"/>
              <a:t> In JavaScript, all composite data types are treated as objects. </a:t>
            </a:r>
          </a:p>
          <a:p>
            <a:pPr algn="just">
              <a:buFont typeface="Wingdings" panose="05000000000000000000" pitchFamily="2" charset="2"/>
              <a:buChar char="§"/>
            </a:pPr>
            <a:r>
              <a:rPr lang="en-US" dirty="0"/>
              <a:t> A composite data type can be either predefined or user-defined in JavaScript. </a:t>
            </a:r>
          </a:p>
          <a:p>
            <a:pPr algn="just">
              <a:buFont typeface="Wingdings" panose="05000000000000000000" pitchFamily="2" charset="2"/>
              <a:buChar char="§"/>
            </a:pPr>
            <a:r>
              <a:rPr lang="en-US" dirty="0"/>
              <a:t> Following table lists the composite data types:</a:t>
            </a:r>
          </a:p>
        </p:txBody>
      </p:sp>
      <p:graphicFrame>
        <p:nvGraphicFramePr>
          <p:cNvPr id="4" name="Table 4">
            <a:extLst>
              <a:ext uri="{FF2B5EF4-FFF2-40B4-BE49-F238E27FC236}">
                <a16:creationId xmlns:a16="http://schemas.microsoft.com/office/drawing/2014/main" id="{6CD6B93C-CB41-4741-AB89-C4E7A6911BB2}"/>
              </a:ext>
            </a:extLst>
          </p:cNvPr>
          <p:cNvGraphicFramePr>
            <a:graphicFrameLocks/>
          </p:cNvGraphicFramePr>
          <p:nvPr>
            <p:extLst>
              <p:ext uri="{D42A27DB-BD31-4B8C-83A1-F6EECF244321}">
                <p14:modId xmlns:p14="http://schemas.microsoft.com/office/powerpoint/2010/main" val="2596981221"/>
              </p:ext>
            </p:extLst>
          </p:nvPr>
        </p:nvGraphicFramePr>
        <p:xfrm>
          <a:off x="822250" y="3792553"/>
          <a:ext cx="10809767" cy="2539817"/>
        </p:xfrm>
        <a:graphic>
          <a:graphicData uri="http://schemas.openxmlformats.org/drawingml/2006/table">
            <a:tbl>
              <a:tblPr firstRow="1" bandRow="1">
                <a:tableStyleId>{6E25E649-3F16-4E02-A733-19D2CDBF48F0}</a:tableStyleId>
              </a:tblPr>
              <a:tblGrid>
                <a:gridCol w="2643964">
                  <a:extLst>
                    <a:ext uri="{9D8B030D-6E8A-4147-A177-3AD203B41FA5}">
                      <a16:colId xmlns:a16="http://schemas.microsoft.com/office/drawing/2014/main" val="1391090367"/>
                    </a:ext>
                  </a:extLst>
                </a:gridCol>
                <a:gridCol w="8165803">
                  <a:extLst>
                    <a:ext uri="{9D8B030D-6E8A-4147-A177-3AD203B41FA5}">
                      <a16:colId xmlns:a16="http://schemas.microsoft.com/office/drawing/2014/main" val="2988998749"/>
                    </a:ext>
                  </a:extLst>
                </a:gridCol>
              </a:tblGrid>
              <a:tr h="467480">
                <a:tc>
                  <a:txBody>
                    <a:bodyPr/>
                    <a:lstStyle/>
                    <a:p>
                      <a:pPr algn="ctr"/>
                      <a:r>
                        <a:rPr lang="en-US" dirty="0"/>
                        <a:t>Composite Data Type</a:t>
                      </a:r>
                    </a:p>
                  </a:txBody>
                  <a:tcPr>
                    <a:lnR w="12700" cap="flat" cmpd="sng" algn="ctr">
                      <a:solidFill>
                        <a:schemeClr val="tx1"/>
                      </a:solidFill>
                      <a:prstDash val="solid"/>
                      <a:round/>
                      <a:headEnd type="none" w="med" len="med"/>
                      <a:tailEnd type="none" w="med" len="med"/>
                    </a:lnR>
                  </a:tcPr>
                </a:tc>
                <a:tc>
                  <a:txBody>
                    <a:bodyPr/>
                    <a:lstStyle/>
                    <a:p>
                      <a:pPr algn="ctr"/>
                      <a:r>
                        <a:rPr lang="en-US" dirty="0"/>
                        <a:t>Description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81285578"/>
                  </a:ext>
                </a:extLst>
              </a:tr>
              <a:tr h="848620">
                <a:tc>
                  <a:txBody>
                    <a:bodyPr/>
                    <a:lstStyle/>
                    <a:p>
                      <a:pPr algn="ctr"/>
                      <a:endParaRPr lang="en-US" b="1" dirty="0"/>
                    </a:p>
                    <a:p>
                      <a:pPr algn="ctr"/>
                      <a:r>
                        <a:rPr lang="en-US" b="1" dirty="0"/>
                        <a:t>Object </a:t>
                      </a:r>
                    </a:p>
                  </a:txBody>
                  <a:tcPr>
                    <a:lnR w="12700" cap="flat" cmpd="sng" algn="ctr">
                      <a:solidFill>
                        <a:schemeClr val="tx1"/>
                      </a:solidFill>
                      <a:prstDash val="solid"/>
                      <a:round/>
                      <a:headEnd type="none" w="med" len="med"/>
                      <a:tailEnd type="none" w="med" len="med"/>
                    </a:lnR>
                  </a:tcPr>
                </a:tc>
                <a:tc>
                  <a:txBody>
                    <a:bodyPr/>
                    <a:lstStyle/>
                    <a:p>
                      <a:r>
                        <a:rPr lang="en-US" dirty="0"/>
                        <a:t>Refers to a collection of properties and functions. Properties specify the characteristics and functions determine the behavior of a JavaScript object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73855821"/>
                  </a:ext>
                </a:extLst>
              </a:tr>
              <a:tr h="715376">
                <a:tc>
                  <a:txBody>
                    <a:bodyPr/>
                    <a:lstStyle/>
                    <a:p>
                      <a:pPr algn="ctr"/>
                      <a:r>
                        <a:rPr lang="en-US" b="1" dirty="0"/>
                        <a:t>Functions</a:t>
                      </a:r>
                    </a:p>
                  </a:txBody>
                  <a:tcPr>
                    <a:lnR w="12700" cap="flat" cmpd="sng" algn="ctr">
                      <a:solidFill>
                        <a:schemeClr val="tx1"/>
                      </a:solidFill>
                      <a:prstDash val="solid"/>
                      <a:round/>
                      <a:headEnd type="none" w="med" len="med"/>
                      <a:tailEnd type="none" w="med" len="med"/>
                    </a:lnR>
                  </a:tcPr>
                </a:tc>
                <a:tc>
                  <a:txBody>
                    <a:bodyPr/>
                    <a:lstStyle/>
                    <a:p>
                      <a:r>
                        <a:rPr lang="en-US" dirty="0"/>
                        <a:t>Refers to a collection of statements, which are instructions to achieve a specific task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93830707"/>
                  </a:ext>
                </a:extLst>
              </a:tr>
              <a:tr h="442561">
                <a:tc>
                  <a:txBody>
                    <a:bodyPr/>
                    <a:lstStyle/>
                    <a:p>
                      <a:pPr algn="ctr"/>
                      <a:r>
                        <a:rPr lang="en-US" b="1" dirty="0"/>
                        <a:t>Arrays </a:t>
                      </a:r>
                    </a:p>
                  </a:txBody>
                  <a:tcPr>
                    <a:lnR w="12700" cap="flat" cmpd="sng" algn="ctr">
                      <a:solidFill>
                        <a:schemeClr val="tx1"/>
                      </a:solidFill>
                      <a:prstDash val="solid"/>
                      <a:round/>
                      <a:headEnd type="none" w="med" len="med"/>
                      <a:tailEnd type="none" w="med" len="med"/>
                    </a:lnR>
                  </a:tcPr>
                </a:tc>
                <a:tc>
                  <a:txBody>
                    <a:bodyPr/>
                    <a:lstStyle/>
                    <a:p>
                      <a:r>
                        <a:rPr lang="en-US" dirty="0"/>
                        <a:t>Refers to a collection of values stored in adjacent memory locations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56646555"/>
                  </a:ext>
                </a:extLst>
              </a:tr>
            </a:tbl>
          </a:graphicData>
        </a:graphic>
      </p:graphicFrame>
    </p:spTree>
    <p:extLst>
      <p:ext uri="{BB962C8B-B14F-4D97-AF65-F5344CB8AC3E}">
        <p14:creationId xmlns:p14="http://schemas.microsoft.com/office/powerpoint/2010/main" val="90755712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A27F-4D72-41B2-BD94-B074B85CDB2E}"/>
              </a:ext>
            </a:extLst>
          </p:cNvPr>
          <p:cNvSpPr>
            <a:spLocks noGrp="1"/>
          </p:cNvSpPr>
          <p:nvPr>
            <p:ph type="title"/>
          </p:nvPr>
        </p:nvSpPr>
        <p:spPr/>
        <p:txBody>
          <a:bodyPr/>
          <a:lstStyle/>
          <a:p>
            <a:pPr algn="ctr"/>
            <a:r>
              <a:rPr lang="en-US" dirty="0"/>
              <a:t>Data Types</a:t>
            </a:r>
          </a:p>
        </p:txBody>
      </p:sp>
      <p:pic>
        <p:nvPicPr>
          <p:cNvPr id="5" name="Content Placeholder 4">
            <a:extLst>
              <a:ext uri="{FF2B5EF4-FFF2-40B4-BE49-F238E27FC236}">
                <a16:creationId xmlns:a16="http://schemas.microsoft.com/office/drawing/2014/main" id="{14FE76BF-A93F-43E5-AC25-BFC0BE61C5E7}"/>
              </a:ext>
            </a:extLst>
          </p:cNvPr>
          <p:cNvPicPr>
            <a:picLocks noGrp="1" noChangeAspect="1"/>
          </p:cNvPicPr>
          <p:nvPr>
            <p:ph idx="1"/>
          </p:nvPr>
        </p:nvPicPr>
        <p:blipFill rotWithShape="1">
          <a:blip r:embed="rId3"/>
          <a:srcRect l="205" t="3632" r="-205" b="-3632"/>
          <a:stretch/>
        </p:blipFill>
        <p:spPr>
          <a:xfrm>
            <a:off x="595807" y="2501104"/>
            <a:ext cx="4794900" cy="300656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E92EF66-9B3A-42A5-9ECE-9510D1E3516D}"/>
              </a:ext>
            </a:extLst>
          </p:cNvPr>
          <p:cNvPicPr>
            <a:picLocks noChangeAspect="1"/>
          </p:cNvPicPr>
          <p:nvPr/>
        </p:nvPicPr>
        <p:blipFill>
          <a:blip r:embed="rId4"/>
          <a:srcRect/>
          <a:stretch/>
        </p:blipFill>
        <p:spPr>
          <a:xfrm>
            <a:off x="5910507" y="2501104"/>
            <a:ext cx="5033938" cy="3200682"/>
          </a:xfrm>
          <a:prstGeom prst="rect">
            <a:avLst/>
          </a:prstGeom>
          <a:ln>
            <a:noFill/>
          </a:ln>
          <a:effectLst>
            <a:outerShdw blurRad="292100" dist="139700" dir="2700000" algn="tl" rotWithShape="0">
              <a:srgbClr val="333333">
                <a:alpha val="65000"/>
              </a:srgbClr>
            </a:outerShdw>
          </a:effectLst>
        </p:spPr>
      </p:pic>
      <p:sp>
        <p:nvSpPr>
          <p:cNvPr id="8" name="Cloud 7">
            <a:extLst>
              <a:ext uri="{FF2B5EF4-FFF2-40B4-BE49-F238E27FC236}">
                <a16:creationId xmlns:a16="http://schemas.microsoft.com/office/drawing/2014/main" id="{3975445D-B82F-45CC-A601-7F39B7748E6D}"/>
              </a:ext>
            </a:extLst>
          </p:cNvPr>
          <p:cNvSpPr/>
          <p:nvPr/>
        </p:nvSpPr>
        <p:spPr>
          <a:xfrm>
            <a:off x="8885276" y="4110160"/>
            <a:ext cx="2633330" cy="2105246"/>
          </a:xfrm>
          <a:prstGeom prst="cloud">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It follows LOC(line of code)</a:t>
            </a:r>
          </a:p>
        </p:txBody>
      </p:sp>
    </p:spTree>
    <p:extLst>
      <p:ext uri="{BB962C8B-B14F-4D97-AF65-F5344CB8AC3E}">
        <p14:creationId xmlns:p14="http://schemas.microsoft.com/office/powerpoint/2010/main" val="220302148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BC9053A-7233-4A01-ABB1-9775E2D74FE4}"/>
              </a:ext>
            </a:extLst>
          </p:cNvPr>
          <p:cNvSpPr txBox="1">
            <a:spLocks/>
          </p:cNvSpPr>
          <p:nvPr/>
        </p:nvSpPr>
        <p:spPr>
          <a:xfrm>
            <a:off x="1968101" y="1687923"/>
            <a:ext cx="3856679" cy="1453003"/>
          </a:xfrm>
          <a:prstGeom prst="rect">
            <a:avLst/>
          </a:prstGeom>
        </p:spPr>
        <p:txBody>
          <a:bodyPr vert="horz" lIns="91440" tIns="45720" rIns="91440" bIns="45720" rtlCol="0" anchor="b" anchorCtr="0">
            <a:normAutofit/>
          </a:bodyPr>
          <a:lstStyle>
            <a:lvl1pPr algn="ctr"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endParaRPr lang="en-US" dirty="0"/>
          </a:p>
        </p:txBody>
      </p:sp>
      <p:sp>
        <p:nvSpPr>
          <p:cNvPr id="4" name="Title 1">
            <a:extLst>
              <a:ext uri="{FF2B5EF4-FFF2-40B4-BE49-F238E27FC236}">
                <a16:creationId xmlns:a16="http://schemas.microsoft.com/office/drawing/2014/main" id="{3035A4F0-109B-4F19-A169-EB1ABC96340A}"/>
              </a:ext>
            </a:extLst>
          </p:cNvPr>
          <p:cNvSpPr txBox="1">
            <a:spLocks/>
          </p:cNvSpPr>
          <p:nvPr/>
        </p:nvSpPr>
        <p:spPr>
          <a:xfrm>
            <a:off x="1201515" y="2606459"/>
            <a:ext cx="3856679" cy="1453003"/>
          </a:xfrm>
          <a:prstGeom prst="rect">
            <a:avLst/>
          </a:prstGeom>
        </p:spPr>
        <p:txBody>
          <a:bodyPr vert="horz" lIns="91440" tIns="45720" rIns="91440" bIns="45720" rtlCol="0" anchor="b" anchorCtr="0">
            <a:normAutofit/>
          </a:bodyPr>
          <a:lstStyle>
            <a:lvl1pPr algn="ctr"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r>
              <a:rPr lang="en-US" sz="5400" b="1" dirty="0"/>
              <a:t>J</a:t>
            </a:r>
            <a:r>
              <a:rPr lang="en-US" sz="5400" dirty="0"/>
              <a:t>ava</a:t>
            </a:r>
            <a:r>
              <a:rPr lang="en-US" sz="5400" b="1" dirty="0"/>
              <a:t>S</a:t>
            </a:r>
            <a:r>
              <a:rPr lang="en-US" sz="5400" dirty="0"/>
              <a:t>cript</a:t>
            </a:r>
          </a:p>
        </p:txBody>
      </p:sp>
      <p:pic>
        <p:nvPicPr>
          <p:cNvPr id="5" name="Picture 4">
            <a:extLst>
              <a:ext uri="{FF2B5EF4-FFF2-40B4-BE49-F238E27FC236}">
                <a16:creationId xmlns:a16="http://schemas.microsoft.com/office/drawing/2014/main" id="{EFD651A1-F2F9-4D50-AF77-F5D00028197F}"/>
              </a:ext>
            </a:extLst>
          </p:cNvPr>
          <p:cNvPicPr>
            <a:picLocks noChangeAspect="1"/>
          </p:cNvPicPr>
          <p:nvPr/>
        </p:nvPicPr>
        <p:blipFill>
          <a:blip r:embed="rId3"/>
          <a:stretch>
            <a:fillRect/>
          </a:stretch>
        </p:blipFill>
        <p:spPr>
          <a:xfrm>
            <a:off x="7517420" y="2855731"/>
            <a:ext cx="2438095" cy="2438095"/>
          </a:xfrm>
          <a:prstGeom prst="rect">
            <a:avLst/>
          </a:prstGeom>
          <a:effectLst>
            <a:reflection blurRad="6350" stA="50000" endA="300" endPos="90000" dir="5400000" sy="-100000" algn="bl" rotWithShape="0"/>
          </a:effectLst>
        </p:spPr>
      </p:pic>
      <p:sp>
        <p:nvSpPr>
          <p:cNvPr id="6" name="Rectangle 5">
            <a:extLst>
              <a:ext uri="{FF2B5EF4-FFF2-40B4-BE49-F238E27FC236}">
                <a16:creationId xmlns:a16="http://schemas.microsoft.com/office/drawing/2014/main" id="{B92D12A8-6B30-4CAF-98A5-34DBA95B46B9}"/>
              </a:ext>
            </a:extLst>
          </p:cNvPr>
          <p:cNvSpPr/>
          <p:nvPr/>
        </p:nvSpPr>
        <p:spPr>
          <a:xfrm>
            <a:off x="7517420" y="1679189"/>
            <a:ext cx="2531566" cy="800218"/>
          </a:xfrm>
          <a:prstGeom prst="rect">
            <a:avLst/>
          </a:prstGeom>
          <a:noFill/>
          <a:ln w="9525" cap="flat" cmpd="sng" algn="ctr">
            <a:solidFill>
              <a:schemeClr val="accent3"/>
            </a:solidFill>
            <a:prstDash val="solid"/>
            <a:round/>
            <a:headEnd type="none" w="med" len="med"/>
            <a:tailEnd type="none" w="med" len="med"/>
          </a:ln>
          <a:effectLst>
            <a:glow rad="101600">
              <a:schemeClr val="accent1">
                <a:satMod val="175000"/>
                <a:alpha val="40000"/>
              </a:schemeClr>
            </a:glow>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accent3"/>
          </a:fontRef>
        </p:style>
        <p:txBody>
          <a:bodyPr rtlCol="0" anchor="ctr"/>
          <a:lstStyle/>
          <a:p>
            <a:pPr algn="ctr"/>
            <a:r>
              <a:rPr lang="en-US" b="1" dirty="0">
                <a:solidFill>
                  <a:schemeClr val="tx1"/>
                </a:solidFill>
                <a:latin typeface="+mj-lt"/>
                <a:ea typeface="+mj-ea"/>
                <a:cs typeface="+mj-cs"/>
              </a:rPr>
              <a:t>JAVASCRIPT</a:t>
            </a:r>
            <a:r>
              <a:rPr lang="en-US" sz="2000" dirty="0">
                <a:solidFill>
                  <a:schemeClr val="tx1"/>
                </a:solidFill>
                <a:latin typeface="+mj-lt"/>
                <a:ea typeface="+mj-ea"/>
                <a:cs typeface="+mj-cs"/>
              </a:rPr>
              <a:t> the brain</a:t>
            </a:r>
          </a:p>
        </p:txBody>
      </p:sp>
    </p:spTree>
    <p:extLst>
      <p:ext uri="{BB962C8B-B14F-4D97-AF65-F5344CB8AC3E}">
        <p14:creationId xmlns:p14="http://schemas.microsoft.com/office/powerpoint/2010/main" val="2535254684"/>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lstStyle/>
          <a:p>
            <a:pPr algn="ctr"/>
            <a:r>
              <a:rPr lang="en-US" dirty="0"/>
              <a:t>Arithmetic Operators</a:t>
            </a:r>
          </a:p>
        </p:txBody>
      </p:sp>
      <p:sp>
        <p:nvSpPr>
          <p:cNvPr id="3" name="Content Placeholder 2">
            <a:extLst>
              <a:ext uri="{FF2B5EF4-FFF2-40B4-BE49-F238E27FC236}">
                <a16:creationId xmlns:a16="http://schemas.microsoft.com/office/drawing/2014/main" id="{716C0D25-2978-4125-9FC2-79179BE3390B}"/>
              </a:ext>
            </a:extLst>
          </p:cNvPr>
          <p:cNvSpPr>
            <a:spLocks noGrp="1"/>
          </p:cNvSpPr>
          <p:nvPr>
            <p:ph idx="1"/>
          </p:nvPr>
        </p:nvSpPr>
        <p:spPr>
          <a:xfrm>
            <a:off x="758456" y="2549687"/>
            <a:ext cx="5227674" cy="3931920"/>
          </a:xfrm>
        </p:spPr>
        <p:txBody>
          <a:bodyPr/>
          <a:lstStyle/>
          <a:p>
            <a:pPr algn="just">
              <a:buFont typeface="Wingdings" panose="05000000000000000000" pitchFamily="2" charset="2"/>
              <a:buChar char="§"/>
            </a:pPr>
            <a:r>
              <a:rPr lang="en-US" dirty="0"/>
              <a:t>Are binary operators. </a:t>
            </a:r>
          </a:p>
          <a:p>
            <a:pPr algn="just">
              <a:buFont typeface="Wingdings" panose="05000000000000000000" pitchFamily="2" charset="2"/>
              <a:buChar char="§"/>
            </a:pPr>
            <a:r>
              <a:rPr lang="en-US" dirty="0"/>
              <a:t>Perform basic arithmetic operations on two operands. </a:t>
            </a:r>
          </a:p>
          <a:p>
            <a:pPr algn="just">
              <a:buFont typeface="Wingdings" panose="05000000000000000000" pitchFamily="2" charset="2"/>
              <a:buChar char="§"/>
            </a:pPr>
            <a:r>
              <a:rPr lang="en-US" dirty="0"/>
              <a:t>Operator appears in between the two operands, which allow you to perform computations on numeric and string values</a:t>
            </a:r>
          </a:p>
        </p:txBody>
      </p:sp>
      <p:pic>
        <p:nvPicPr>
          <p:cNvPr id="5" name="Picture 4">
            <a:extLst>
              <a:ext uri="{FF2B5EF4-FFF2-40B4-BE49-F238E27FC236}">
                <a16:creationId xmlns:a16="http://schemas.microsoft.com/office/drawing/2014/main" id="{8F6D3198-8654-4748-AF21-A2EC9A534E05}"/>
              </a:ext>
            </a:extLst>
          </p:cNvPr>
          <p:cNvPicPr>
            <a:picLocks noChangeAspect="1"/>
          </p:cNvPicPr>
          <p:nvPr/>
        </p:nvPicPr>
        <p:blipFill>
          <a:blip r:embed="rId3"/>
          <a:srcRect/>
          <a:stretch/>
        </p:blipFill>
        <p:spPr>
          <a:xfrm>
            <a:off x="6205872" y="2293442"/>
            <a:ext cx="5143714" cy="32556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950564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944B-8272-45E9-B096-2F634F211CC6}"/>
              </a:ext>
            </a:extLst>
          </p:cNvPr>
          <p:cNvSpPr>
            <a:spLocks noGrp="1"/>
          </p:cNvSpPr>
          <p:nvPr>
            <p:ph type="title"/>
          </p:nvPr>
        </p:nvSpPr>
        <p:spPr>
          <a:xfrm>
            <a:off x="1066800" y="368950"/>
            <a:ext cx="10058400" cy="1371600"/>
          </a:xfrm>
        </p:spPr>
        <p:txBody>
          <a:bodyPr>
            <a:normAutofit fontScale="90000"/>
          </a:bodyPr>
          <a:lstStyle/>
          <a:p>
            <a:pPr algn="ctr"/>
            <a:r>
              <a:rPr lang="en-US" dirty="0"/>
              <a:t>Simple code to print data with + operator</a:t>
            </a:r>
          </a:p>
        </p:txBody>
      </p:sp>
      <p:sp>
        <p:nvSpPr>
          <p:cNvPr id="4" name="Content Placeholder 2">
            <a:extLst>
              <a:ext uri="{FF2B5EF4-FFF2-40B4-BE49-F238E27FC236}">
                <a16:creationId xmlns:a16="http://schemas.microsoft.com/office/drawing/2014/main" id="{D909DB8A-B447-4B71-89E9-733D2F90675D}"/>
              </a:ext>
            </a:extLst>
          </p:cNvPr>
          <p:cNvSpPr txBox="1">
            <a:spLocks/>
          </p:cNvSpPr>
          <p:nvPr/>
        </p:nvSpPr>
        <p:spPr>
          <a:xfrm>
            <a:off x="1066800" y="1917050"/>
            <a:ext cx="7772400" cy="4572000"/>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411480" indent="-274320">
              <a:buClr>
                <a:schemeClr val="accent3"/>
              </a:buClr>
              <a:buFont typeface="Wingdings" pitchFamily="2" charset="2"/>
              <a:buNone/>
              <a:defRPr/>
            </a:pPr>
            <a:r>
              <a:rPr lang="en-US" sz="2400" dirty="0"/>
              <a:t>var x;</a:t>
            </a:r>
          </a:p>
          <a:p>
            <a:pPr marL="411480" indent="-274320">
              <a:buClr>
                <a:schemeClr val="accent3"/>
              </a:buClr>
              <a:buFont typeface="Wingdings" pitchFamily="2" charset="2"/>
              <a:buNone/>
              <a:defRPr/>
            </a:pPr>
            <a:r>
              <a:rPr lang="en-US" sz="2400" dirty="0"/>
              <a:t>x=5+5;</a:t>
            </a:r>
          </a:p>
          <a:p>
            <a:pPr marL="411480" indent="-274320">
              <a:buClr>
                <a:schemeClr val="accent3"/>
              </a:buClr>
              <a:buFont typeface="Wingdings" pitchFamily="2" charset="2"/>
              <a:buNone/>
              <a:defRPr/>
            </a:pPr>
            <a:r>
              <a:rPr lang="en-US" sz="2400" dirty="0"/>
              <a:t>document.write(x);</a:t>
            </a:r>
          </a:p>
          <a:p>
            <a:pPr marL="411480" indent="-274320">
              <a:buClr>
                <a:schemeClr val="accent3"/>
              </a:buClr>
              <a:buFont typeface="Wingdings" pitchFamily="2" charset="2"/>
              <a:buNone/>
              <a:defRPr/>
            </a:pPr>
            <a:r>
              <a:rPr lang="en-US" sz="2400" dirty="0"/>
              <a:t>document.write("&lt;br /&gt;");</a:t>
            </a:r>
          </a:p>
          <a:p>
            <a:pPr marL="411480" indent="-274320">
              <a:buClr>
                <a:schemeClr val="accent3"/>
              </a:buClr>
              <a:buFont typeface="Wingdings" pitchFamily="2" charset="2"/>
              <a:buNone/>
              <a:defRPr/>
            </a:pPr>
            <a:r>
              <a:rPr lang="en-US" sz="2400" dirty="0"/>
              <a:t>x="5"+"5";</a:t>
            </a:r>
          </a:p>
          <a:p>
            <a:pPr marL="411480" indent="-274320">
              <a:buClr>
                <a:schemeClr val="accent3"/>
              </a:buClr>
              <a:buFont typeface="Wingdings" pitchFamily="2" charset="2"/>
              <a:buNone/>
              <a:defRPr/>
            </a:pPr>
            <a:r>
              <a:rPr lang="en-US" sz="2400" dirty="0"/>
              <a:t>document.write(x);</a:t>
            </a:r>
          </a:p>
          <a:p>
            <a:pPr marL="411480" indent="-274320">
              <a:buClr>
                <a:schemeClr val="accent3"/>
              </a:buClr>
              <a:buFont typeface="Wingdings" pitchFamily="2" charset="2"/>
              <a:buNone/>
              <a:defRPr/>
            </a:pPr>
            <a:r>
              <a:rPr lang="en-US" sz="2400" dirty="0"/>
              <a:t>document.write("&lt;br /&gt;");</a:t>
            </a:r>
          </a:p>
          <a:p>
            <a:pPr marL="411480" indent="-274320">
              <a:buClr>
                <a:schemeClr val="accent3"/>
              </a:buClr>
              <a:buFont typeface="Wingdings" pitchFamily="2" charset="2"/>
              <a:buNone/>
              <a:defRPr/>
            </a:pPr>
            <a:r>
              <a:rPr lang="en-US" sz="2400" dirty="0"/>
              <a:t>x=5+"5";</a:t>
            </a:r>
          </a:p>
          <a:p>
            <a:pPr marL="411480" indent="-274320">
              <a:buClr>
                <a:schemeClr val="accent3"/>
              </a:buClr>
              <a:buFont typeface="Wingdings" pitchFamily="2" charset="2"/>
              <a:buNone/>
              <a:defRPr/>
            </a:pPr>
            <a:r>
              <a:rPr lang="en-US" sz="2400" dirty="0"/>
              <a:t>document.write(x);</a:t>
            </a:r>
          </a:p>
          <a:p>
            <a:pPr marL="411480" indent="-274320">
              <a:buClr>
                <a:schemeClr val="accent3"/>
              </a:buClr>
              <a:buFont typeface="Wingdings" pitchFamily="2" charset="2"/>
              <a:buNone/>
              <a:defRPr/>
            </a:pPr>
            <a:r>
              <a:rPr lang="en-US" sz="2400" dirty="0"/>
              <a:t>document.write("&lt;br /&gt;");</a:t>
            </a:r>
          </a:p>
          <a:p>
            <a:pPr marL="411480" indent="-274320">
              <a:buClr>
                <a:schemeClr val="accent3"/>
              </a:buClr>
              <a:buFont typeface="Wingdings" pitchFamily="2" charset="2"/>
              <a:buNone/>
              <a:defRPr/>
            </a:pPr>
            <a:r>
              <a:rPr lang="en-US" sz="2400" dirty="0"/>
              <a:t>x="5"+5;</a:t>
            </a:r>
          </a:p>
          <a:p>
            <a:pPr marL="411480" indent="-274320">
              <a:buClr>
                <a:schemeClr val="accent3"/>
              </a:buClr>
              <a:buFont typeface="Wingdings" pitchFamily="2" charset="2"/>
              <a:buNone/>
              <a:defRPr/>
            </a:pPr>
            <a:r>
              <a:rPr lang="en-US" sz="2400" dirty="0"/>
              <a:t>document.write(x);</a:t>
            </a:r>
          </a:p>
          <a:p>
            <a:pPr marL="411480" indent="-274320">
              <a:buClr>
                <a:schemeClr val="accent3"/>
              </a:buClr>
              <a:buFont typeface="Wingdings" pitchFamily="2" charset="2"/>
              <a:buNone/>
              <a:defRPr/>
            </a:pPr>
            <a:r>
              <a:rPr lang="en-US" sz="2400" dirty="0"/>
              <a:t>document.write("&lt;br /&gt;");</a:t>
            </a:r>
          </a:p>
          <a:p>
            <a:pPr marL="411480" indent="-274320">
              <a:buClr>
                <a:schemeClr val="accent3"/>
              </a:buClr>
              <a:buFont typeface="Wingdings" pitchFamily="2" charset="2"/>
              <a:buNone/>
              <a:defRPr/>
            </a:pPr>
            <a:endParaRPr lang="en-US" sz="2000" dirty="0"/>
          </a:p>
        </p:txBody>
      </p:sp>
      <p:pic>
        <p:nvPicPr>
          <p:cNvPr id="5" name="Picture 2">
            <a:extLst>
              <a:ext uri="{FF2B5EF4-FFF2-40B4-BE49-F238E27FC236}">
                <a16:creationId xmlns:a16="http://schemas.microsoft.com/office/drawing/2014/main" id="{F86931CD-7A7A-4F1B-9FB2-F724D1C5D2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71"/>
          <a:stretch/>
        </p:blipFill>
        <p:spPr bwMode="auto">
          <a:xfrm>
            <a:off x="5932969" y="2937066"/>
            <a:ext cx="5486400" cy="253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916813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normAutofit/>
          </a:bodyPr>
          <a:lstStyle/>
          <a:p>
            <a:pPr algn="ctr"/>
            <a:r>
              <a:rPr lang="en-US" dirty="0"/>
              <a:t>Working on Arithmetic Operators</a:t>
            </a:r>
          </a:p>
        </p:txBody>
      </p:sp>
      <p:pic>
        <p:nvPicPr>
          <p:cNvPr id="5" name="Content Placeholder 4">
            <a:extLst>
              <a:ext uri="{FF2B5EF4-FFF2-40B4-BE49-F238E27FC236}">
                <a16:creationId xmlns:a16="http://schemas.microsoft.com/office/drawing/2014/main" id="{90AF72FB-22AE-4D96-A489-3E09A7502022}"/>
              </a:ext>
            </a:extLst>
          </p:cNvPr>
          <p:cNvPicPr>
            <a:picLocks noGrp="1" noChangeAspect="1"/>
          </p:cNvPicPr>
          <p:nvPr>
            <p:ph idx="1"/>
          </p:nvPr>
        </p:nvPicPr>
        <p:blipFill>
          <a:blip r:embed="rId3"/>
          <a:stretch>
            <a:fillRect/>
          </a:stretch>
        </p:blipFill>
        <p:spPr>
          <a:xfrm>
            <a:off x="721334" y="2323465"/>
            <a:ext cx="5457874" cy="389194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0DD931E-D65D-4BBD-9FE0-62CCA5C57E91}"/>
              </a:ext>
            </a:extLst>
          </p:cNvPr>
          <p:cNvPicPr>
            <a:picLocks noChangeAspect="1"/>
          </p:cNvPicPr>
          <p:nvPr/>
        </p:nvPicPr>
        <p:blipFill>
          <a:blip r:embed="rId4"/>
          <a:stretch>
            <a:fillRect/>
          </a:stretch>
        </p:blipFill>
        <p:spPr>
          <a:xfrm>
            <a:off x="6338500" y="2721406"/>
            <a:ext cx="5220429" cy="30960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988599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lstStyle/>
          <a:p>
            <a:pPr algn="ctr"/>
            <a:r>
              <a:rPr lang="en-US" dirty="0"/>
              <a:t>Assignment Operators</a:t>
            </a:r>
          </a:p>
        </p:txBody>
      </p:sp>
      <p:sp>
        <p:nvSpPr>
          <p:cNvPr id="3" name="Content Placeholder 2">
            <a:extLst>
              <a:ext uri="{FF2B5EF4-FFF2-40B4-BE49-F238E27FC236}">
                <a16:creationId xmlns:a16="http://schemas.microsoft.com/office/drawing/2014/main" id="{716C0D25-2978-4125-9FC2-79179BE3390B}"/>
              </a:ext>
            </a:extLst>
          </p:cNvPr>
          <p:cNvSpPr>
            <a:spLocks noGrp="1"/>
          </p:cNvSpPr>
          <p:nvPr>
            <p:ph idx="1"/>
          </p:nvPr>
        </p:nvSpPr>
        <p:spPr>
          <a:xfrm>
            <a:off x="1066800" y="2283486"/>
            <a:ext cx="5461591" cy="3931920"/>
          </a:xfrm>
        </p:spPr>
        <p:txBody>
          <a:bodyPr/>
          <a:lstStyle/>
          <a:p>
            <a:pPr algn="just">
              <a:buFont typeface="Wingdings" panose="05000000000000000000" pitchFamily="2" charset="2"/>
              <a:buChar char="§"/>
            </a:pPr>
            <a:r>
              <a:rPr lang="en-US" dirty="0"/>
              <a:t>Assignment operators assign the value of the right side operand to the operand on the left side by using the equal to operator (=). </a:t>
            </a:r>
          </a:p>
          <a:p>
            <a:pPr algn="just">
              <a:buFont typeface="Wingdings" panose="05000000000000000000" pitchFamily="2" charset="2"/>
              <a:buChar char="§"/>
            </a:pPr>
            <a:r>
              <a:rPr lang="en-US" dirty="0"/>
              <a:t>Simple assignment operator - Is the ‘=’ operator which is used to assign a value or result of an expression to a variable. </a:t>
            </a:r>
          </a:p>
          <a:p>
            <a:pPr algn="just">
              <a:buFont typeface="Wingdings" panose="05000000000000000000" pitchFamily="2" charset="2"/>
              <a:buChar char="§"/>
            </a:pPr>
            <a:r>
              <a:rPr lang="en-US" dirty="0"/>
              <a:t>Compound assignment operator - Is formed by combining the simple assignment operator with the arithmetic operators.</a:t>
            </a:r>
          </a:p>
        </p:txBody>
      </p:sp>
      <p:pic>
        <p:nvPicPr>
          <p:cNvPr id="5" name="Picture 4">
            <a:extLst>
              <a:ext uri="{FF2B5EF4-FFF2-40B4-BE49-F238E27FC236}">
                <a16:creationId xmlns:a16="http://schemas.microsoft.com/office/drawing/2014/main" id="{5ED9EB2A-4B22-4CB2-8F6A-86F475E5731E}"/>
              </a:ext>
            </a:extLst>
          </p:cNvPr>
          <p:cNvPicPr>
            <a:picLocks noChangeAspect="1"/>
          </p:cNvPicPr>
          <p:nvPr/>
        </p:nvPicPr>
        <p:blipFill>
          <a:blip r:embed="rId3"/>
          <a:stretch>
            <a:fillRect/>
          </a:stretch>
        </p:blipFill>
        <p:spPr>
          <a:xfrm>
            <a:off x="6613450" y="2283486"/>
            <a:ext cx="5092995" cy="28648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44554173"/>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normAutofit fontScale="90000"/>
          </a:bodyPr>
          <a:lstStyle/>
          <a:p>
            <a:pPr algn="ctr"/>
            <a:r>
              <a:rPr lang="en-US" dirty="0"/>
              <a:t>Working on Assignment Operators</a:t>
            </a:r>
          </a:p>
        </p:txBody>
      </p:sp>
      <p:pic>
        <p:nvPicPr>
          <p:cNvPr id="5" name="Content Placeholder 4">
            <a:extLst>
              <a:ext uri="{FF2B5EF4-FFF2-40B4-BE49-F238E27FC236}">
                <a16:creationId xmlns:a16="http://schemas.microsoft.com/office/drawing/2014/main" id="{90AF72FB-22AE-4D96-A489-3E09A7502022}"/>
              </a:ext>
            </a:extLst>
          </p:cNvPr>
          <p:cNvPicPr>
            <a:picLocks noGrp="1" noChangeAspect="1"/>
          </p:cNvPicPr>
          <p:nvPr>
            <p:ph idx="1"/>
          </p:nvPr>
        </p:nvPicPr>
        <p:blipFill>
          <a:blip r:embed="rId3"/>
          <a:srcRect/>
          <a:stretch/>
        </p:blipFill>
        <p:spPr>
          <a:xfrm>
            <a:off x="638126" y="2256381"/>
            <a:ext cx="5457874" cy="2728937"/>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0DD931E-D65D-4BBD-9FE0-62CCA5C57E91}"/>
              </a:ext>
            </a:extLst>
          </p:cNvPr>
          <p:cNvPicPr>
            <a:picLocks noChangeAspect="1"/>
          </p:cNvPicPr>
          <p:nvPr/>
        </p:nvPicPr>
        <p:blipFill>
          <a:blip r:embed="rId4"/>
          <a:srcRect/>
          <a:stretch/>
        </p:blipFill>
        <p:spPr>
          <a:xfrm>
            <a:off x="6593682" y="2256381"/>
            <a:ext cx="5255706" cy="27289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6935946"/>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lstStyle/>
          <a:p>
            <a:pPr algn="ctr"/>
            <a:r>
              <a:rPr lang="en-US" dirty="0"/>
              <a:t>Relational Operators</a:t>
            </a:r>
          </a:p>
        </p:txBody>
      </p:sp>
      <p:sp>
        <p:nvSpPr>
          <p:cNvPr id="3" name="Content Placeholder 2">
            <a:extLst>
              <a:ext uri="{FF2B5EF4-FFF2-40B4-BE49-F238E27FC236}">
                <a16:creationId xmlns:a16="http://schemas.microsoft.com/office/drawing/2014/main" id="{716C0D25-2978-4125-9FC2-79179BE3390B}"/>
              </a:ext>
            </a:extLst>
          </p:cNvPr>
          <p:cNvSpPr>
            <a:spLocks noGrp="1"/>
          </p:cNvSpPr>
          <p:nvPr>
            <p:ph idx="1"/>
          </p:nvPr>
        </p:nvSpPr>
        <p:spPr>
          <a:xfrm>
            <a:off x="949842" y="2485440"/>
            <a:ext cx="4185684" cy="3931920"/>
          </a:xfrm>
        </p:spPr>
        <p:txBody>
          <a:bodyPr/>
          <a:lstStyle/>
          <a:p>
            <a:pPr algn="just">
              <a:buFont typeface="Wingdings" panose="05000000000000000000" pitchFamily="2" charset="2"/>
              <a:buChar char="§"/>
            </a:pPr>
            <a:r>
              <a:rPr lang="en-US" dirty="0"/>
              <a:t>Are binary operators that make a comparison between two operands. </a:t>
            </a:r>
          </a:p>
          <a:p>
            <a:pPr algn="just">
              <a:buFont typeface="Wingdings" panose="05000000000000000000" pitchFamily="2" charset="2"/>
              <a:buChar char="§"/>
            </a:pPr>
            <a:r>
              <a:rPr lang="en-US" dirty="0"/>
              <a:t>After making a comparison, they return a Boolean value namely, true or false.</a:t>
            </a:r>
          </a:p>
          <a:p>
            <a:pPr algn="just">
              <a:buFont typeface="Wingdings" panose="05000000000000000000" pitchFamily="2" charset="2"/>
              <a:buChar char="§"/>
            </a:pPr>
            <a:r>
              <a:rPr lang="en-US" dirty="0"/>
              <a:t>Expression consisting of a relational operator is called as the relational expression or conditional expression.</a:t>
            </a:r>
          </a:p>
        </p:txBody>
      </p:sp>
      <p:pic>
        <p:nvPicPr>
          <p:cNvPr id="5" name="Picture 4">
            <a:extLst>
              <a:ext uri="{FF2B5EF4-FFF2-40B4-BE49-F238E27FC236}">
                <a16:creationId xmlns:a16="http://schemas.microsoft.com/office/drawing/2014/main" id="{0EED50C9-F191-4CB6-A59B-1A1B6A50D3D4}"/>
              </a:ext>
            </a:extLst>
          </p:cNvPr>
          <p:cNvPicPr>
            <a:picLocks noChangeAspect="1"/>
          </p:cNvPicPr>
          <p:nvPr/>
        </p:nvPicPr>
        <p:blipFill>
          <a:blip r:embed="rId3"/>
          <a:stretch>
            <a:fillRect/>
          </a:stretch>
        </p:blipFill>
        <p:spPr>
          <a:xfrm>
            <a:off x="5428408" y="2485440"/>
            <a:ext cx="6313481" cy="3549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9339437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normAutofit/>
          </a:bodyPr>
          <a:lstStyle/>
          <a:p>
            <a:pPr algn="ctr"/>
            <a:r>
              <a:rPr lang="en-US" dirty="0"/>
              <a:t>Working on Relational Operators</a:t>
            </a:r>
          </a:p>
        </p:txBody>
      </p:sp>
      <p:pic>
        <p:nvPicPr>
          <p:cNvPr id="5" name="Content Placeholder 4">
            <a:extLst>
              <a:ext uri="{FF2B5EF4-FFF2-40B4-BE49-F238E27FC236}">
                <a16:creationId xmlns:a16="http://schemas.microsoft.com/office/drawing/2014/main" id="{90AF72FB-22AE-4D96-A489-3E09A7502022}"/>
              </a:ext>
            </a:extLst>
          </p:cNvPr>
          <p:cNvPicPr>
            <a:picLocks noGrp="1" noChangeAspect="1"/>
          </p:cNvPicPr>
          <p:nvPr>
            <p:ph idx="1"/>
          </p:nvPr>
        </p:nvPicPr>
        <p:blipFill>
          <a:blip r:embed="rId3"/>
          <a:srcRect/>
          <a:stretch/>
        </p:blipFill>
        <p:spPr>
          <a:xfrm>
            <a:off x="2648006" y="2014194"/>
            <a:ext cx="6895988" cy="41125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299374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lstStyle/>
          <a:p>
            <a:pPr algn="ctr"/>
            <a:r>
              <a:rPr lang="en-US" dirty="0"/>
              <a:t>Decision-making Statements</a:t>
            </a:r>
          </a:p>
        </p:txBody>
      </p:sp>
      <p:sp>
        <p:nvSpPr>
          <p:cNvPr id="3" name="Content Placeholder 2">
            <a:extLst>
              <a:ext uri="{FF2B5EF4-FFF2-40B4-BE49-F238E27FC236}">
                <a16:creationId xmlns:a16="http://schemas.microsoft.com/office/drawing/2014/main" id="{716C0D25-2978-4125-9FC2-79179BE3390B}"/>
              </a:ext>
            </a:extLst>
          </p:cNvPr>
          <p:cNvSpPr>
            <a:spLocks noGrp="1"/>
          </p:cNvSpPr>
          <p:nvPr>
            <p:ph idx="1"/>
          </p:nvPr>
        </p:nvSpPr>
        <p:spPr>
          <a:xfrm>
            <a:off x="1066800" y="2103120"/>
            <a:ext cx="7130902" cy="3931920"/>
          </a:xfrm>
        </p:spPr>
        <p:txBody>
          <a:bodyPr/>
          <a:lstStyle/>
          <a:p>
            <a:pPr algn="just">
              <a:buFont typeface="Wingdings" panose="05000000000000000000" pitchFamily="2" charset="2"/>
              <a:buChar char="§"/>
            </a:pPr>
            <a:r>
              <a:rPr lang="en-US" dirty="0"/>
              <a:t>Statements are referred to as a logical collection of variables, operators, and keywords that perform a specific action to fulfill a required task. </a:t>
            </a:r>
          </a:p>
          <a:p>
            <a:pPr algn="just">
              <a:buFont typeface="Wingdings" panose="05000000000000000000" pitchFamily="2" charset="2"/>
              <a:buChar char="§"/>
            </a:pPr>
            <a:r>
              <a:rPr lang="en-US" dirty="0"/>
              <a:t>Statements help you build a logical flow of the script. In JavaScript, a statement ends with a semicolon. </a:t>
            </a:r>
          </a:p>
          <a:p>
            <a:pPr algn="just">
              <a:buFont typeface="Wingdings" panose="05000000000000000000" pitchFamily="2" charset="2"/>
              <a:buChar char="§"/>
            </a:pPr>
            <a:r>
              <a:rPr lang="en-US" dirty="0"/>
              <a:t>JavaScript is written with multiple statements, wherein the related statements are grouped together are referred to as block of code and are enclosed in curly braces. </a:t>
            </a:r>
          </a:p>
          <a:p>
            <a:pPr algn="just">
              <a:buFont typeface="Wingdings" panose="05000000000000000000" pitchFamily="2" charset="2"/>
              <a:buChar char="§"/>
            </a:pPr>
            <a:r>
              <a:rPr lang="en-US" dirty="0"/>
              <a:t>Decision-making statements allow implementing logical decisions for executing different blocks to obtain the desired output. They execute a block of statements depending upon a Boolean condition that returns either true or false</a:t>
            </a:r>
          </a:p>
        </p:txBody>
      </p:sp>
      <p:pic>
        <p:nvPicPr>
          <p:cNvPr id="5" name="Picture 4">
            <a:extLst>
              <a:ext uri="{FF2B5EF4-FFF2-40B4-BE49-F238E27FC236}">
                <a16:creationId xmlns:a16="http://schemas.microsoft.com/office/drawing/2014/main" id="{B8A03E76-21AB-4FA2-B205-6794ABD624DA}"/>
              </a:ext>
            </a:extLst>
          </p:cNvPr>
          <p:cNvPicPr>
            <a:picLocks noChangeAspect="1"/>
          </p:cNvPicPr>
          <p:nvPr/>
        </p:nvPicPr>
        <p:blipFill>
          <a:blip r:embed="rId3"/>
          <a:stretch>
            <a:fillRect/>
          </a:stretch>
        </p:blipFill>
        <p:spPr>
          <a:xfrm>
            <a:off x="8105996" y="1687830"/>
            <a:ext cx="3848100" cy="4762500"/>
          </a:xfrm>
          <a:prstGeom prst="rect">
            <a:avLst/>
          </a:prstGeom>
        </p:spPr>
      </p:pic>
    </p:spTree>
    <p:extLst>
      <p:ext uri="{BB962C8B-B14F-4D97-AF65-F5344CB8AC3E}">
        <p14:creationId xmlns:p14="http://schemas.microsoft.com/office/powerpoint/2010/main" val="783762428"/>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normAutofit fontScale="90000"/>
          </a:bodyPr>
          <a:lstStyle/>
          <a:p>
            <a:pPr algn="ctr"/>
            <a:r>
              <a:rPr lang="en-US" dirty="0"/>
              <a:t>Different Types of Decision-making Statements</a:t>
            </a:r>
          </a:p>
        </p:txBody>
      </p:sp>
      <p:pic>
        <p:nvPicPr>
          <p:cNvPr id="5" name="Content Placeholder 4">
            <a:extLst>
              <a:ext uri="{FF2B5EF4-FFF2-40B4-BE49-F238E27FC236}">
                <a16:creationId xmlns:a16="http://schemas.microsoft.com/office/drawing/2014/main" id="{C970FF78-1A37-4FE8-A8E4-EFDEAF6111C0}"/>
              </a:ext>
            </a:extLst>
          </p:cNvPr>
          <p:cNvPicPr>
            <a:picLocks noGrp="1" noChangeAspect="1"/>
          </p:cNvPicPr>
          <p:nvPr>
            <p:ph idx="1"/>
          </p:nvPr>
        </p:nvPicPr>
        <p:blipFill>
          <a:blip r:embed="rId3"/>
          <a:stretch>
            <a:fillRect/>
          </a:stretch>
        </p:blipFill>
        <p:spPr>
          <a:xfrm>
            <a:off x="2770505" y="2058537"/>
            <a:ext cx="6650990" cy="41568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3755034"/>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D62-27D1-424D-8A63-1621561CB3D1}"/>
              </a:ext>
            </a:extLst>
          </p:cNvPr>
          <p:cNvSpPr>
            <a:spLocks noGrp="1"/>
          </p:cNvSpPr>
          <p:nvPr>
            <p:ph type="title"/>
          </p:nvPr>
        </p:nvSpPr>
        <p:spPr/>
        <p:txBody>
          <a:bodyPr/>
          <a:lstStyle/>
          <a:p>
            <a:pPr algn="ctr"/>
            <a:r>
              <a:rPr lang="en-US" dirty="0"/>
              <a:t>If-else statement</a:t>
            </a:r>
          </a:p>
        </p:txBody>
      </p:sp>
      <p:sp>
        <p:nvSpPr>
          <p:cNvPr id="3" name="Content Placeholder 2">
            <a:extLst>
              <a:ext uri="{FF2B5EF4-FFF2-40B4-BE49-F238E27FC236}">
                <a16:creationId xmlns:a16="http://schemas.microsoft.com/office/drawing/2014/main" id="{716C0D25-2978-4125-9FC2-79179BE3390B}"/>
              </a:ext>
            </a:extLst>
          </p:cNvPr>
          <p:cNvSpPr>
            <a:spLocks noGrp="1"/>
          </p:cNvSpPr>
          <p:nvPr>
            <p:ph idx="1"/>
          </p:nvPr>
        </p:nvSpPr>
        <p:spPr/>
        <p:txBody>
          <a:bodyPr/>
          <a:lstStyle/>
          <a:p>
            <a:pPr>
              <a:buFont typeface="Wingdings" panose="05000000000000000000" pitchFamily="2" charset="2"/>
              <a:buChar char="§"/>
            </a:pPr>
            <a:r>
              <a:rPr lang="en-US" dirty="0"/>
              <a:t>An </a:t>
            </a:r>
            <a:r>
              <a:rPr lang="en-US" b="1" dirty="0"/>
              <a:t>if else</a:t>
            </a:r>
            <a:r>
              <a:rPr lang="en-US" dirty="0"/>
              <a:t> statement in programming is a conditional statement that runs a different set of statements depending on whether an expression is true or false. </a:t>
            </a:r>
          </a:p>
          <a:p>
            <a:endParaRPr lang="en-US" dirty="0"/>
          </a:p>
        </p:txBody>
      </p:sp>
      <p:pic>
        <p:nvPicPr>
          <p:cNvPr id="5" name="Picture 4">
            <a:extLst>
              <a:ext uri="{FF2B5EF4-FFF2-40B4-BE49-F238E27FC236}">
                <a16:creationId xmlns:a16="http://schemas.microsoft.com/office/drawing/2014/main" id="{41EAFF24-686C-4A40-AD00-CB46BCA0BDC3}"/>
              </a:ext>
            </a:extLst>
          </p:cNvPr>
          <p:cNvPicPr>
            <a:picLocks noChangeAspect="1"/>
          </p:cNvPicPr>
          <p:nvPr/>
        </p:nvPicPr>
        <p:blipFill>
          <a:blip r:embed="rId3"/>
          <a:stretch>
            <a:fillRect/>
          </a:stretch>
        </p:blipFill>
        <p:spPr>
          <a:xfrm>
            <a:off x="1785865" y="3533200"/>
            <a:ext cx="5029458" cy="278534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987E500-BA26-4280-869B-40710C8F1A01}"/>
              </a:ext>
            </a:extLst>
          </p:cNvPr>
          <p:cNvPicPr>
            <a:picLocks noChangeAspect="1"/>
          </p:cNvPicPr>
          <p:nvPr/>
        </p:nvPicPr>
        <p:blipFill>
          <a:blip r:embed="rId4"/>
          <a:stretch>
            <a:fillRect/>
          </a:stretch>
        </p:blipFill>
        <p:spPr>
          <a:xfrm>
            <a:off x="7534388" y="4505015"/>
            <a:ext cx="3590813" cy="135653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E84C2624-885E-467E-ADF7-591DAED1E96A}"/>
              </a:ext>
            </a:extLst>
          </p:cNvPr>
          <p:cNvSpPr txBox="1"/>
          <p:nvPr/>
        </p:nvSpPr>
        <p:spPr>
          <a:xfrm>
            <a:off x="3866821" y="3059668"/>
            <a:ext cx="867545" cy="369332"/>
          </a:xfrm>
          <a:prstGeom prst="rect">
            <a:avLst/>
          </a:prstGeom>
          <a:noFill/>
        </p:spPr>
        <p:txBody>
          <a:bodyPr wrap="none" rtlCol="0">
            <a:spAutoFit/>
          </a:bodyPr>
          <a:lstStyle/>
          <a:p>
            <a:r>
              <a:rPr lang="en-US" b="1" dirty="0"/>
              <a:t>CODE</a:t>
            </a:r>
          </a:p>
        </p:txBody>
      </p:sp>
      <p:sp>
        <p:nvSpPr>
          <p:cNvPr id="9" name="TextBox 8">
            <a:extLst>
              <a:ext uri="{FF2B5EF4-FFF2-40B4-BE49-F238E27FC236}">
                <a16:creationId xmlns:a16="http://schemas.microsoft.com/office/drawing/2014/main" id="{0310BDE4-593D-4CE0-A4C3-97A9E9EBEA55}"/>
              </a:ext>
            </a:extLst>
          </p:cNvPr>
          <p:cNvSpPr txBox="1"/>
          <p:nvPr/>
        </p:nvSpPr>
        <p:spPr>
          <a:xfrm>
            <a:off x="8831901" y="3962188"/>
            <a:ext cx="995785" cy="369332"/>
          </a:xfrm>
          <a:prstGeom prst="rect">
            <a:avLst/>
          </a:prstGeom>
          <a:noFill/>
        </p:spPr>
        <p:txBody>
          <a:bodyPr wrap="none" rtlCol="0">
            <a:spAutoFit/>
          </a:bodyPr>
          <a:lstStyle/>
          <a:p>
            <a:r>
              <a:rPr lang="en-US" b="1" dirty="0"/>
              <a:t>OUTPUT</a:t>
            </a:r>
          </a:p>
        </p:txBody>
      </p:sp>
    </p:spTree>
    <p:extLst>
      <p:ext uri="{BB962C8B-B14F-4D97-AF65-F5344CB8AC3E}">
        <p14:creationId xmlns:p14="http://schemas.microsoft.com/office/powerpoint/2010/main" val="355116111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a:xfrm>
            <a:off x="1066800" y="472473"/>
            <a:ext cx="10058400" cy="1371600"/>
          </a:xfrm>
        </p:spPr>
        <p:txBody>
          <a:bodyPr/>
          <a:lstStyle/>
          <a:p>
            <a:pPr algn="ctr"/>
            <a:r>
              <a:rPr lang="en-US" dirty="0"/>
              <a:t>Scripting Language</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a:xfrm>
            <a:off x="854149" y="1806183"/>
            <a:ext cx="6312196" cy="4690310"/>
          </a:xfrm>
        </p:spPr>
        <p:txBody>
          <a:bodyPr>
            <a:normAutofit/>
          </a:bodyPr>
          <a:lstStyle/>
          <a:p>
            <a:pPr algn="just">
              <a:buFont typeface="Wingdings" panose="05000000000000000000" pitchFamily="2" charset="2"/>
              <a:buChar char="§"/>
            </a:pPr>
            <a:r>
              <a:rPr lang="en-US" dirty="0"/>
              <a:t>Scripting refers to a series of commands that are interpreted and executed sequentially and immediately on occurrence of an event. </a:t>
            </a:r>
          </a:p>
          <a:p>
            <a:pPr algn="just">
              <a:buFont typeface="Wingdings" panose="05000000000000000000" pitchFamily="2" charset="2"/>
              <a:buChar char="§"/>
            </a:pPr>
            <a:r>
              <a:rPr lang="en-US" dirty="0"/>
              <a:t>This event is an action generated by a user while interacting with a Web page. </a:t>
            </a:r>
          </a:p>
          <a:p>
            <a:pPr algn="just">
              <a:buFont typeface="Wingdings" panose="05000000000000000000" pitchFamily="2" charset="2"/>
              <a:buChar char="§"/>
            </a:pPr>
            <a:r>
              <a:rPr lang="en-US" dirty="0"/>
              <a:t>Examples of events include button clicks, selecting a product from a menu, and so on. </a:t>
            </a:r>
          </a:p>
          <a:p>
            <a:pPr algn="just">
              <a:buFont typeface="Wingdings" panose="05000000000000000000" pitchFamily="2" charset="2"/>
              <a:buChar char="§"/>
            </a:pPr>
            <a:r>
              <a:rPr lang="en-US" dirty="0"/>
              <a:t>A scripting language refers to a set of instructions that provides some functionality when the user interacts with a Web page.</a:t>
            </a:r>
          </a:p>
          <a:p>
            <a:pPr algn="just">
              <a:buFont typeface="Wingdings" panose="05000000000000000000" pitchFamily="2" charset="2"/>
              <a:buChar char="§"/>
            </a:pPr>
            <a:r>
              <a:rPr lang="en-US" dirty="0"/>
              <a:t> Scripting languages are often embedded in the HTML pages to change the behavior of the Web pages according to the user’s</a:t>
            </a:r>
          </a:p>
        </p:txBody>
      </p:sp>
      <p:sp>
        <p:nvSpPr>
          <p:cNvPr id="4" name="Rectangle: Rounded Corners 3">
            <a:extLst>
              <a:ext uri="{FF2B5EF4-FFF2-40B4-BE49-F238E27FC236}">
                <a16:creationId xmlns:a16="http://schemas.microsoft.com/office/drawing/2014/main" id="{D9F3A31B-3F68-4F93-AAE2-D6C6B573CFDF}"/>
              </a:ext>
            </a:extLst>
          </p:cNvPr>
          <p:cNvSpPr/>
          <p:nvPr/>
        </p:nvSpPr>
        <p:spPr>
          <a:xfrm>
            <a:off x="8272131" y="1995378"/>
            <a:ext cx="2211572" cy="914400"/>
          </a:xfrm>
          <a:prstGeom prst="round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Scripting Language</a:t>
            </a:r>
          </a:p>
        </p:txBody>
      </p:sp>
      <p:sp>
        <p:nvSpPr>
          <p:cNvPr id="5" name="Left Brace 4">
            <a:extLst>
              <a:ext uri="{FF2B5EF4-FFF2-40B4-BE49-F238E27FC236}">
                <a16:creationId xmlns:a16="http://schemas.microsoft.com/office/drawing/2014/main" id="{5DEF28CA-C01A-4C41-97CF-9D7F309785DC}"/>
              </a:ext>
            </a:extLst>
          </p:cNvPr>
          <p:cNvSpPr/>
          <p:nvPr/>
        </p:nvSpPr>
        <p:spPr>
          <a:xfrm rot="5400000">
            <a:off x="8910082" y="2043224"/>
            <a:ext cx="1020725" cy="27219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32F9632-FA5B-45B3-8B7F-D75570E2AB1A}"/>
              </a:ext>
            </a:extLst>
          </p:cNvPr>
          <p:cNvSpPr/>
          <p:nvPr/>
        </p:nvSpPr>
        <p:spPr>
          <a:xfrm>
            <a:off x="9686260" y="3848986"/>
            <a:ext cx="2211572" cy="914400"/>
          </a:xfrm>
          <a:prstGeom prst="round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solidFill>
                  <a:schemeClr val="tx1"/>
                </a:solidFill>
              </a:rPr>
              <a:t>Server-side Scripting</a:t>
            </a:r>
          </a:p>
          <a:p>
            <a:pPr algn="ctr"/>
            <a:endParaRPr lang="en-US" dirty="0"/>
          </a:p>
        </p:txBody>
      </p:sp>
      <p:sp>
        <p:nvSpPr>
          <p:cNvPr id="7" name="Rectangle: Rounded Corners 6">
            <a:extLst>
              <a:ext uri="{FF2B5EF4-FFF2-40B4-BE49-F238E27FC236}">
                <a16:creationId xmlns:a16="http://schemas.microsoft.com/office/drawing/2014/main" id="{1A2E599E-0794-4851-93F5-00783976EFDE}"/>
              </a:ext>
            </a:extLst>
          </p:cNvPr>
          <p:cNvSpPr/>
          <p:nvPr/>
        </p:nvSpPr>
        <p:spPr>
          <a:xfrm>
            <a:off x="7166345" y="3898605"/>
            <a:ext cx="2211572" cy="914400"/>
          </a:xfrm>
          <a:prstGeom prst="round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Client-side Scripting</a:t>
            </a:r>
          </a:p>
        </p:txBody>
      </p:sp>
    </p:spTree>
    <p:extLst>
      <p:ext uri="{BB962C8B-B14F-4D97-AF65-F5344CB8AC3E}">
        <p14:creationId xmlns:p14="http://schemas.microsoft.com/office/powerpoint/2010/main" val="1145997123"/>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490-9F10-4DA5-B2F5-8A0FA835774D}"/>
              </a:ext>
            </a:extLst>
          </p:cNvPr>
          <p:cNvSpPr>
            <a:spLocks noGrp="1"/>
          </p:cNvSpPr>
          <p:nvPr>
            <p:ph type="title"/>
          </p:nvPr>
        </p:nvSpPr>
        <p:spPr/>
        <p:txBody>
          <a:bodyPr/>
          <a:lstStyle/>
          <a:p>
            <a:pPr algn="ctr"/>
            <a:r>
              <a:rPr lang="en-US" dirty="0"/>
              <a:t>Logical Operators</a:t>
            </a:r>
          </a:p>
        </p:txBody>
      </p:sp>
      <p:sp>
        <p:nvSpPr>
          <p:cNvPr id="3" name="Content Placeholder 2">
            <a:extLst>
              <a:ext uri="{FF2B5EF4-FFF2-40B4-BE49-F238E27FC236}">
                <a16:creationId xmlns:a16="http://schemas.microsoft.com/office/drawing/2014/main" id="{77157259-C8AF-43DE-9A32-8057042B6177}"/>
              </a:ext>
            </a:extLst>
          </p:cNvPr>
          <p:cNvSpPr>
            <a:spLocks noGrp="1"/>
          </p:cNvSpPr>
          <p:nvPr>
            <p:ph idx="1"/>
          </p:nvPr>
        </p:nvSpPr>
        <p:spPr/>
        <p:txBody>
          <a:bodyPr/>
          <a:lstStyle/>
          <a:p>
            <a:pPr>
              <a:buFont typeface="Wingdings" panose="05000000000000000000" pitchFamily="2" charset="2"/>
              <a:buChar char="§"/>
            </a:pPr>
            <a:r>
              <a:rPr lang="en-US" dirty="0"/>
              <a:t>Are binary operators that perform logical operations on two operands. </a:t>
            </a:r>
          </a:p>
          <a:p>
            <a:pPr>
              <a:buFont typeface="Wingdings" panose="05000000000000000000" pitchFamily="2" charset="2"/>
              <a:buChar char="§"/>
            </a:pPr>
            <a:r>
              <a:rPr lang="en-US" dirty="0"/>
              <a:t>They belong to the category of relational operators, as they return a Boolean value.</a:t>
            </a:r>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CCC89F1E-C90C-4684-A78A-C59551433857}"/>
              </a:ext>
            </a:extLst>
          </p:cNvPr>
          <p:cNvPicPr>
            <a:picLocks noChangeAspect="1"/>
          </p:cNvPicPr>
          <p:nvPr/>
        </p:nvPicPr>
        <p:blipFill rotWithShape="1">
          <a:blip r:embed="rId3"/>
          <a:srcRect t="9249"/>
          <a:stretch/>
        </p:blipFill>
        <p:spPr>
          <a:xfrm>
            <a:off x="7019261" y="3388741"/>
            <a:ext cx="4598155" cy="291013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1DAD286-2639-41C4-8C2E-8AD64C39C7E9}"/>
              </a:ext>
            </a:extLst>
          </p:cNvPr>
          <p:cNvPicPr>
            <a:picLocks noChangeAspect="1"/>
          </p:cNvPicPr>
          <p:nvPr/>
        </p:nvPicPr>
        <p:blipFill rotWithShape="1">
          <a:blip r:embed="rId4"/>
          <a:srcRect t="28859" b="8054"/>
          <a:stretch/>
        </p:blipFill>
        <p:spPr>
          <a:xfrm>
            <a:off x="574584" y="3556590"/>
            <a:ext cx="6388647" cy="22062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98512963"/>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490-9F10-4DA5-B2F5-8A0FA835774D}"/>
              </a:ext>
            </a:extLst>
          </p:cNvPr>
          <p:cNvSpPr>
            <a:spLocks noGrp="1"/>
          </p:cNvSpPr>
          <p:nvPr>
            <p:ph type="title"/>
          </p:nvPr>
        </p:nvSpPr>
        <p:spPr/>
        <p:txBody>
          <a:bodyPr>
            <a:normAutofit/>
          </a:bodyPr>
          <a:lstStyle/>
          <a:p>
            <a:pPr algn="ctr"/>
            <a:r>
              <a:rPr lang="en-US" dirty="0"/>
              <a:t>Working on Logical Operators</a:t>
            </a:r>
          </a:p>
        </p:txBody>
      </p:sp>
      <p:pic>
        <p:nvPicPr>
          <p:cNvPr id="5" name="Content Placeholder 4">
            <a:extLst>
              <a:ext uri="{FF2B5EF4-FFF2-40B4-BE49-F238E27FC236}">
                <a16:creationId xmlns:a16="http://schemas.microsoft.com/office/drawing/2014/main" id="{87F1C20B-75CD-456B-A3E6-E35AA389308F}"/>
              </a:ext>
            </a:extLst>
          </p:cNvPr>
          <p:cNvPicPr>
            <a:picLocks noGrp="1" noChangeAspect="1"/>
          </p:cNvPicPr>
          <p:nvPr>
            <p:ph idx="1"/>
          </p:nvPr>
        </p:nvPicPr>
        <p:blipFill>
          <a:blip r:embed="rId3"/>
          <a:stretch>
            <a:fillRect/>
          </a:stretch>
        </p:blipFill>
        <p:spPr>
          <a:xfrm>
            <a:off x="382771" y="2573154"/>
            <a:ext cx="4231759" cy="279628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D48F5E1-E729-448F-B8BB-178734FEDB5C}"/>
              </a:ext>
            </a:extLst>
          </p:cNvPr>
          <p:cNvPicPr>
            <a:picLocks noChangeAspect="1"/>
          </p:cNvPicPr>
          <p:nvPr/>
        </p:nvPicPr>
        <p:blipFill>
          <a:blip r:embed="rId4"/>
          <a:stretch>
            <a:fillRect/>
          </a:stretch>
        </p:blipFill>
        <p:spPr>
          <a:xfrm>
            <a:off x="4890977" y="2573154"/>
            <a:ext cx="3993906" cy="2796288"/>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6E90DA8E-2C4E-4226-A72A-9D06A1FD3D56}"/>
              </a:ext>
            </a:extLst>
          </p:cNvPr>
          <p:cNvPicPr>
            <a:picLocks noChangeAspect="1"/>
          </p:cNvPicPr>
          <p:nvPr/>
        </p:nvPicPr>
        <p:blipFill>
          <a:blip r:embed="rId5"/>
          <a:stretch>
            <a:fillRect/>
          </a:stretch>
        </p:blipFill>
        <p:spPr>
          <a:xfrm>
            <a:off x="9026708" y="3636334"/>
            <a:ext cx="2871917" cy="1528881"/>
          </a:xfrm>
          <a:prstGeom prst="rect">
            <a:avLst/>
          </a:prstGeom>
        </p:spPr>
      </p:pic>
      <p:sp>
        <p:nvSpPr>
          <p:cNvPr id="10" name="TextBox 9">
            <a:extLst>
              <a:ext uri="{FF2B5EF4-FFF2-40B4-BE49-F238E27FC236}">
                <a16:creationId xmlns:a16="http://schemas.microsoft.com/office/drawing/2014/main" id="{DBB4D35E-B6B2-4194-A2B6-C15B9299A82A}"/>
              </a:ext>
            </a:extLst>
          </p:cNvPr>
          <p:cNvSpPr txBox="1"/>
          <p:nvPr/>
        </p:nvSpPr>
        <p:spPr>
          <a:xfrm>
            <a:off x="2104338" y="5526804"/>
            <a:ext cx="699230" cy="369332"/>
          </a:xfrm>
          <a:prstGeom prst="rect">
            <a:avLst/>
          </a:prstGeom>
          <a:noFill/>
        </p:spPr>
        <p:txBody>
          <a:bodyPr wrap="none" rtlCol="0">
            <a:spAutoFit/>
          </a:bodyPr>
          <a:lstStyle/>
          <a:p>
            <a:r>
              <a:rPr lang="en-US" b="1" dirty="0"/>
              <a:t>AND</a:t>
            </a:r>
          </a:p>
        </p:txBody>
      </p:sp>
      <p:sp>
        <p:nvSpPr>
          <p:cNvPr id="11" name="TextBox 10">
            <a:extLst>
              <a:ext uri="{FF2B5EF4-FFF2-40B4-BE49-F238E27FC236}">
                <a16:creationId xmlns:a16="http://schemas.microsoft.com/office/drawing/2014/main" id="{24FAA6C0-854F-434D-A6CE-4FFE7C0D650D}"/>
              </a:ext>
            </a:extLst>
          </p:cNvPr>
          <p:cNvSpPr txBox="1"/>
          <p:nvPr/>
        </p:nvSpPr>
        <p:spPr>
          <a:xfrm>
            <a:off x="6417842" y="5514045"/>
            <a:ext cx="513282" cy="369332"/>
          </a:xfrm>
          <a:prstGeom prst="rect">
            <a:avLst/>
          </a:prstGeom>
          <a:noFill/>
        </p:spPr>
        <p:txBody>
          <a:bodyPr wrap="none" rtlCol="0">
            <a:spAutoFit/>
          </a:bodyPr>
          <a:lstStyle/>
          <a:p>
            <a:r>
              <a:rPr lang="en-US" b="1" dirty="0"/>
              <a:t>OR</a:t>
            </a:r>
          </a:p>
        </p:txBody>
      </p:sp>
      <p:sp>
        <p:nvSpPr>
          <p:cNvPr id="12" name="TextBox 11">
            <a:extLst>
              <a:ext uri="{FF2B5EF4-FFF2-40B4-BE49-F238E27FC236}">
                <a16:creationId xmlns:a16="http://schemas.microsoft.com/office/drawing/2014/main" id="{95ECEA29-9404-42AC-A217-794F44EC9A1E}"/>
              </a:ext>
            </a:extLst>
          </p:cNvPr>
          <p:cNvSpPr txBox="1"/>
          <p:nvPr/>
        </p:nvSpPr>
        <p:spPr>
          <a:xfrm>
            <a:off x="10139500" y="5342138"/>
            <a:ext cx="646331" cy="369332"/>
          </a:xfrm>
          <a:prstGeom prst="rect">
            <a:avLst/>
          </a:prstGeom>
          <a:noFill/>
        </p:spPr>
        <p:txBody>
          <a:bodyPr wrap="none" rtlCol="0">
            <a:spAutoFit/>
          </a:bodyPr>
          <a:lstStyle/>
          <a:p>
            <a:r>
              <a:rPr lang="en-US" b="1" dirty="0"/>
              <a:t>NOT</a:t>
            </a:r>
          </a:p>
        </p:txBody>
      </p:sp>
    </p:spTree>
    <p:extLst>
      <p:ext uri="{BB962C8B-B14F-4D97-AF65-F5344CB8AC3E}">
        <p14:creationId xmlns:p14="http://schemas.microsoft.com/office/powerpoint/2010/main" val="3655269929"/>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490-9F10-4DA5-B2F5-8A0FA835774D}"/>
              </a:ext>
            </a:extLst>
          </p:cNvPr>
          <p:cNvSpPr>
            <a:spLocks noGrp="1"/>
          </p:cNvSpPr>
          <p:nvPr>
            <p:ph type="title"/>
          </p:nvPr>
        </p:nvSpPr>
        <p:spPr/>
        <p:txBody>
          <a:bodyPr/>
          <a:lstStyle/>
          <a:p>
            <a:pPr algn="ctr"/>
            <a:r>
              <a:rPr lang="en-US" dirty="0"/>
              <a:t>If else-if statement</a:t>
            </a:r>
          </a:p>
        </p:txBody>
      </p:sp>
      <p:sp>
        <p:nvSpPr>
          <p:cNvPr id="3" name="Content Placeholder 2">
            <a:extLst>
              <a:ext uri="{FF2B5EF4-FFF2-40B4-BE49-F238E27FC236}">
                <a16:creationId xmlns:a16="http://schemas.microsoft.com/office/drawing/2014/main" id="{77157259-C8AF-43DE-9A32-8057042B6177}"/>
              </a:ext>
            </a:extLst>
          </p:cNvPr>
          <p:cNvSpPr>
            <a:spLocks noGrp="1"/>
          </p:cNvSpPr>
          <p:nvPr>
            <p:ph idx="1"/>
          </p:nvPr>
        </p:nvSpPr>
        <p:spPr>
          <a:xfrm>
            <a:off x="843516" y="2423233"/>
            <a:ext cx="5971953" cy="3931920"/>
          </a:xfrm>
        </p:spPr>
        <p:txBody>
          <a:bodyPr/>
          <a:lstStyle/>
          <a:p>
            <a:pPr algn="just">
              <a:buFont typeface="Wingdings" panose="05000000000000000000" pitchFamily="2" charset="2"/>
              <a:buChar char="§"/>
            </a:pPr>
            <a:r>
              <a:rPr lang="en-US" dirty="0"/>
              <a:t>The if/else-if statement Allows you to check multiple conditions and specify a different block to be executed for each condition.</a:t>
            </a:r>
          </a:p>
          <a:p>
            <a:pPr marL="0" indent="0" algn="just">
              <a:buNone/>
            </a:pPr>
            <a:endParaRPr lang="en-US" dirty="0"/>
          </a:p>
          <a:p>
            <a:pPr algn="just">
              <a:buFont typeface="Wingdings" panose="05000000000000000000" pitchFamily="2" charset="2"/>
              <a:buChar char="§"/>
            </a:pPr>
            <a:r>
              <a:rPr lang="en-US" dirty="0"/>
              <a:t>Flow of these statements begins with the if statement followed by multiple else if statements and finally by an optional else block.</a:t>
            </a:r>
          </a:p>
          <a:p>
            <a:pPr algn="just">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DBA21438-FF45-4049-9990-6EE7B8ADFF73}"/>
              </a:ext>
            </a:extLst>
          </p:cNvPr>
          <p:cNvPicPr>
            <a:picLocks noChangeAspect="1"/>
          </p:cNvPicPr>
          <p:nvPr/>
        </p:nvPicPr>
        <p:blipFill>
          <a:blip r:embed="rId3"/>
          <a:stretch>
            <a:fillRect/>
          </a:stretch>
        </p:blipFill>
        <p:spPr>
          <a:xfrm>
            <a:off x="7226818" y="2423233"/>
            <a:ext cx="4245714" cy="32371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5271609"/>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CCF075-FAA4-4C78-B3B3-C4F236FD6EB2}"/>
              </a:ext>
            </a:extLst>
          </p:cNvPr>
          <p:cNvPicPr>
            <a:picLocks noGrp="1" noChangeAspect="1"/>
          </p:cNvPicPr>
          <p:nvPr>
            <p:ph idx="1"/>
          </p:nvPr>
        </p:nvPicPr>
        <p:blipFill>
          <a:blip r:embed="rId3"/>
          <a:stretch>
            <a:fillRect/>
          </a:stretch>
        </p:blipFill>
        <p:spPr>
          <a:xfrm>
            <a:off x="3374707" y="450961"/>
            <a:ext cx="5210705" cy="6147463"/>
          </a:xfrm>
        </p:spPr>
      </p:pic>
      <p:sp>
        <p:nvSpPr>
          <p:cNvPr id="8" name="Right Brace 7">
            <a:extLst>
              <a:ext uri="{FF2B5EF4-FFF2-40B4-BE49-F238E27FC236}">
                <a16:creationId xmlns:a16="http://schemas.microsoft.com/office/drawing/2014/main" id="{D838235E-8772-41FA-A108-F2AEB3C7555B}"/>
              </a:ext>
            </a:extLst>
          </p:cNvPr>
          <p:cNvSpPr/>
          <p:nvPr/>
        </p:nvSpPr>
        <p:spPr>
          <a:xfrm rot="10800000">
            <a:off x="2211571" y="1286539"/>
            <a:ext cx="1136932" cy="42849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88341C1D-107E-4DDB-B6FF-AF9CAC88F777}"/>
              </a:ext>
            </a:extLst>
          </p:cNvPr>
          <p:cNvSpPr/>
          <p:nvPr/>
        </p:nvSpPr>
        <p:spPr>
          <a:xfrm>
            <a:off x="8611616" y="1286538"/>
            <a:ext cx="1136932" cy="42849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7E114F4A-90E6-4B74-886B-C65C53BC989F}"/>
              </a:ext>
            </a:extLst>
          </p:cNvPr>
          <p:cNvSpPr txBox="1"/>
          <p:nvPr/>
        </p:nvSpPr>
        <p:spPr>
          <a:xfrm>
            <a:off x="253145" y="3244332"/>
            <a:ext cx="2190307" cy="369332"/>
          </a:xfrm>
          <a:prstGeom prst="rect">
            <a:avLst/>
          </a:prstGeom>
          <a:noFill/>
        </p:spPr>
        <p:txBody>
          <a:bodyPr wrap="square" rtlCol="0">
            <a:spAutoFit/>
          </a:bodyPr>
          <a:lstStyle/>
          <a:p>
            <a:r>
              <a:rPr lang="en-US" b="1" dirty="0"/>
              <a:t>Else-if statement</a:t>
            </a:r>
          </a:p>
        </p:txBody>
      </p:sp>
      <p:sp>
        <p:nvSpPr>
          <p:cNvPr id="11" name="TextBox 10">
            <a:extLst>
              <a:ext uri="{FF2B5EF4-FFF2-40B4-BE49-F238E27FC236}">
                <a16:creationId xmlns:a16="http://schemas.microsoft.com/office/drawing/2014/main" id="{0DB21617-C770-4489-95EB-2425CE08CC7E}"/>
              </a:ext>
            </a:extLst>
          </p:cNvPr>
          <p:cNvSpPr txBox="1"/>
          <p:nvPr/>
        </p:nvSpPr>
        <p:spPr>
          <a:xfrm>
            <a:off x="9748548" y="3171307"/>
            <a:ext cx="2190307" cy="369332"/>
          </a:xfrm>
          <a:prstGeom prst="rect">
            <a:avLst/>
          </a:prstGeom>
          <a:noFill/>
        </p:spPr>
        <p:txBody>
          <a:bodyPr wrap="square" rtlCol="0">
            <a:spAutoFit/>
          </a:bodyPr>
          <a:lstStyle/>
          <a:p>
            <a:r>
              <a:rPr lang="en-US" b="1" dirty="0"/>
              <a:t>Output </a:t>
            </a:r>
          </a:p>
        </p:txBody>
      </p:sp>
    </p:spTree>
    <p:extLst>
      <p:ext uri="{BB962C8B-B14F-4D97-AF65-F5344CB8AC3E}">
        <p14:creationId xmlns:p14="http://schemas.microsoft.com/office/powerpoint/2010/main" val="756842233"/>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490-9F10-4DA5-B2F5-8A0FA835774D}"/>
              </a:ext>
            </a:extLst>
          </p:cNvPr>
          <p:cNvSpPr>
            <a:spLocks noGrp="1"/>
          </p:cNvSpPr>
          <p:nvPr>
            <p:ph type="title"/>
          </p:nvPr>
        </p:nvSpPr>
        <p:spPr/>
        <p:txBody>
          <a:bodyPr/>
          <a:lstStyle/>
          <a:p>
            <a:pPr algn="ctr"/>
            <a:r>
              <a:rPr lang="en-US" dirty="0"/>
              <a:t>Nested if Statement</a:t>
            </a:r>
          </a:p>
        </p:txBody>
      </p:sp>
      <p:sp>
        <p:nvSpPr>
          <p:cNvPr id="3" name="Content Placeholder 2">
            <a:extLst>
              <a:ext uri="{FF2B5EF4-FFF2-40B4-BE49-F238E27FC236}">
                <a16:creationId xmlns:a16="http://schemas.microsoft.com/office/drawing/2014/main" id="{77157259-C8AF-43DE-9A32-8057042B6177}"/>
              </a:ext>
            </a:extLst>
          </p:cNvPr>
          <p:cNvSpPr>
            <a:spLocks noGrp="1"/>
          </p:cNvSpPr>
          <p:nvPr>
            <p:ph idx="1"/>
          </p:nvPr>
        </p:nvSpPr>
        <p:spPr>
          <a:xfrm>
            <a:off x="1066800" y="2103120"/>
            <a:ext cx="5897526" cy="4223252"/>
          </a:xfrm>
        </p:spPr>
        <p:txBody>
          <a:bodyPr/>
          <a:lstStyle/>
          <a:p>
            <a:pPr algn="just">
              <a:buFont typeface="Wingdings" panose="05000000000000000000" pitchFamily="2" charset="2"/>
              <a:buChar char="§"/>
            </a:pPr>
            <a:r>
              <a:rPr lang="en-US" dirty="0"/>
              <a:t>Comprises multiple if statements within an if statement. </a:t>
            </a:r>
          </a:p>
          <a:p>
            <a:pPr algn="just">
              <a:buFont typeface="Wingdings" panose="05000000000000000000" pitchFamily="2" charset="2"/>
              <a:buChar char="§"/>
            </a:pPr>
            <a:r>
              <a:rPr lang="en-US" dirty="0"/>
              <a:t>Flow of the nested-if statements starts with the if statement, which is referred to as the outer if statement. </a:t>
            </a:r>
          </a:p>
          <a:p>
            <a:pPr algn="just">
              <a:buFont typeface="Wingdings" panose="05000000000000000000" pitchFamily="2" charset="2"/>
              <a:buChar char="§"/>
            </a:pPr>
            <a:r>
              <a:rPr lang="en-US" dirty="0"/>
              <a:t>Outer if statement consists of multiple if statements, which are referred to as the inner if statements. </a:t>
            </a:r>
          </a:p>
          <a:p>
            <a:pPr algn="just">
              <a:buFont typeface="Wingdings" panose="05000000000000000000" pitchFamily="2" charset="2"/>
              <a:buChar char="§"/>
            </a:pPr>
            <a:r>
              <a:rPr lang="en-US" dirty="0"/>
              <a:t>Inner if statements are executed only if the condition in the outer if statement is true. </a:t>
            </a:r>
          </a:p>
          <a:p>
            <a:pPr algn="just">
              <a:buFont typeface="Wingdings" panose="05000000000000000000" pitchFamily="2" charset="2"/>
              <a:buChar char="§"/>
            </a:pPr>
            <a:r>
              <a:rPr lang="en-US" dirty="0"/>
              <a:t>Each of the inner if statements is executed but, only if the condition in its previous inner if statement is true</a:t>
            </a:r>
          </a:p>
        </p:txBody>
      </p:sp>
      <p:pic>
        <p:nvPicPr>
          <p:cNvPr id="5" name="Picture 4">
            <a:extLst>
              <a:ext uri="{FF2B5EF4-FFF2-40B4-BE49-F238E27FC236}">
                <a16:creationId xmlns:a16="http://schemas.microsoft.com/office/drawing/2014/main" id="{4CF7BA00-7FBC-4EF5-B7C6-81B9D43CC0D3}"/>
              </a:ext>
            </a:extLst>
          </p:cNvPr>
          <p:cNvPicPr>
            <a:picLocks noChangeAspect="1"/>
          </p:cNvPicPr>
          <p:nvPr/>
        </p:nvPicPr>
        <p:blipFill>
          <a:blip r:embed="rId3"/>
          <a:stretch>
            <a:fillRect/>
          </a:stretch>
        </p:blipFill>
        <p:spPr>
          <a:xfrm>
            <a:off x="7187609" y="2103120"/>
            <a:ext cx="4449513" cy="38776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6135360"/>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490-9F10-4DA5-B2F5-8A0FA835774D}"/>
              </a:ext>
            </a:extLst>
          </p:cNvPr>
          <p:cNvSpPr>
            <a:spLocks noGrp="1"/>
          </p:cNvSpPr>
          <p:nvPr>
            <p:ph type="title"/>
          </p:nvPr>
        </p:nvSpPr>
        <p:spPr/>
        <p:txBody>
          <a:bodyPr/>
          <a:lstStyle/>
          <a:p>
            <a:r>
              <a:rPr lang="en-US" dirty="0"/>
              <a:t>Write a code for voting eligibility</a:t>
            </a:r>
          </a:p>
        </p:txBody>
      </p:sp>
      <p:pic>
        <p:nvPicPr>
          <p:cNvPr id="5" name="Content Placeholder 4">
            <a:extLst>
              <a:ext uri="{FF2B5EF4-FFF2-40B4-BE49-F238E27FC236}">
                <a16:creationId xmlns:a16="http://schemas.microsoft.com/office/drawing/2014/main" id="{1281A2A5-C5CD-4733-896C-9E932955A854}"/>
              </a:ext>
            </a:extLst>
          </p:cNvPr>
          <p:cNvPicPr>
            <a:picLocks noGrp="1" noChangeAspect="1"/>
          </p:cNvPicPr>
          <p:nvPr>
            <p:ph idx="1"/>
          </p:nvPr>
        </p:nvPicPr>
        <p:blipFill>
          <a:blip r:embed="rId3"/>
          <a:stretch>
            <a:fillRect/>
          </a:stretch>
        </p:blipFill>
        <p:spPr>
          <a:xfrm>
            <a:off x="1968197" y="2088622"/>
            <a:ext cx="8255606" cy="4201212"/>
          </a:xfrm>
          <a:prstGeom prst="rect">
            <a:avLst/>
          </a:prstGeom>
          <a:ln>
            <a:noFill/>
          </a:ln>
          <a:effectLst>
            <a:outerShdw blurRad="292100" dist="139700" dir="2700000" algn="tl" rotWithShape="0">
              <a:srgbClr val="333333">
                <a:alpha val="65000"/>
              </a:srgbClr>
            </a:outerShdw>
          </a:effectLst>
        </p:spPr>
      </p:pic>
      <p:cxnSp>
        <p:nvCxnSpPr>
          <p:cNvPr id="7" name="Straight Arrow Connector 6">
            <a:extLst>
              <a:ext uri="{FF2B5EF4-FFF2-40B4-BE49-F238E27FC236}">
                <a16:creationId xmlns:a16="http://schemas.microsoft.com/office/drawing/2014/main" id="{ACF027C1-694D-4B99-9098-BA1614A7CA21}"/>
              </a:ext>
            </a:extLst>
          </p:cNvPr>
          <p:cNvCxnSpPr>
            <a:cxnSpLocks/>
          </p:cNvCxnSpPr>
          <p:nvPr/>
        </p:nvCxnSpPr>
        <p:spPr>
          <a:xfrm flipH="1">
            <a:off x="1505680" y="4136066"/>
            <a:ext cx="92503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BB5A3C41-1EE2-445C-AA1C-CBA8DA7B9FC5}"/>
              </a:ext>
            </a:extLst>
          </p:cNvPr>
          <p:cNvSpPr txBox="1"/>
          <p:nvPr/>
        </p:nvSpPr>
        <p:spPr>
          <a:xfrm flipH="1">
            <a:off x="180686" y="3866062"/>
            <a:ext cx="1418030" cy="646331"/>
          </a:xfrm>
          <a:prstGeom prst="rect">
            <a:avLst/>
          </a:prstGeom>
          <a:noFill/>
        </p:spPr>
        <p:txBody>
          <a:bodyPr wrap="square" rtlCol="0">
            <a:spAutoFit/>
          </a:bodyPr>
          <a:lstStyle/>
          <a:p>
            <a:pPr algn="ctr"/>
            <a:r>
              <a:rPr lang="en-US" b="1" dirty="0"/>
              <a:t>Nested if</a:t>
            </a:r>
          </a:p>
          <a:p>
            <a:pPr algn="ctr"/>
            <a:r>
              <a:rPr lang="en-US" b="1" dirty="0"/>
              <a:t>Statement  </a:t>
            </a:r>
          </a:p>
        </p:txBody>
      </p:sp>
    </p:spTree>
    <p:extLst>
      <p:ext uri="{BB962C8B-B14F-4D97-AF65-F5344CB8AC3E}">
        <p14:creationId xmlns:p14="http://schemas.microsoft.com/office/powerpoint/2010/main" val="3017269976"/>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490-9F10-4DA5-B2F5-8A0FA835774D}"/>
              </a:ext>
            </a:extLst>
          </p:cNvPr>
          <p:cNvSpPr>
            <a:spLocks noGrp="1"/>
          </p:cNvSpPr>
          <p:nvPr>
            <p:ph type="title"/>
          </p:nvPr>
        </p:nvSpPr>
        <p:spPr>
          <a:xfrm>
            <a:off x="1066800" y="419311"/>
            <a:ext cx="10058400" cy="1371600"/>
          </a:xfrm>
        </p:spPr>
        <p:txBody>
          <a:bodyPr/>
          <a:lstStyle/>
          <a:p>
            <a:pPr algn="ctr"/>
            <a:r>
              <a:rPr lang="en-US" dirty="0"/>
              <a:t>switch-case Statement</a:t>
            </a:r>
          </a:p>
        </p:txBody>
      </p:sp>
      <p:sp>
        <p:nvSpPr>
          <p:cNvPr id="3" name="Content Placeholder 2">
            <a:extLst>
              <a:ext uri="{FF2B5EF4-FFF2-40B4-BE49-F238E27FC236}">
                <a16:creationId xmlns:a16="http://schemas.microsoft.com/office/drawing/2014/main" id="{77157259-C8AF-43DE-9A32-8057042B6177}"/>
              </a:ext>
            </a:extLst>
          </p:cNvPr>
          <p:cNvSpPr>
            <a:spLocks noGrp="1"/>
          </p:cNvSpPr>
          <p:nvPr>
            <p:ph idx="1"/>
          </p:nvPr>
        </p:nvSpPr>
        <p:spPr>
          <a:xfrm>
            <a:off x="854149" y="2551814"/>
            <a:ext cx="5854995" cy="3306726"/>
          </a:xfrm>
        </p:spPr>
        <p:txBody>
          <a:bodyPr>
            <a:normAutofit/>
          </a:bodyPr>
          <a:lstStyle/>
          <a:p>
            <a:pPr algn="just">
              <a:buFont typeface="Wingdings" panose="05000000000000000000" pitchFamily="2" charset="2"/>
              <a:buChar char="§"/>
            </a:pPr>
            <a:r>
              <a:rPr lang="en-US" sz="2000" dirty="0"/>
              <a:t>A program becomes quite difficult to understand when there are multiple if statements. </a:t>
            </a:r>
          </a:p>
          <a:p>
            <a:pPr algn="just">
              <a:buFont typeface="Wingdings" panose="05000000000000000000" pitchFamily="2" charset="2"/>
              <a:buChar char="§"/>
            </a:pPr>
            <a:r>
              <a:rPr lang="en-US" sz="2000" dirty="0"/>
              <a:t>To simplify coding and to avoid using multiple if statements, switch-case statement can be used. </a:t>
            </a:r>
          </a:p>
          <a:p>
            <a:pPr algn="just">
              <a:buFont typeface="Wingdings" panose="05000000000000000000" pitchFamily="2" charset="2"/>
              <a:buChar char="§"/>
            </a:pPr>
            <a:r>
              <a:rPr lang="en-US" sz="2000" dirty="0"/>
              <a:t>switch-case statement allows comparing a variable or expression with multiple values</a:t>
            </a:r>
          </a:p>
        </p:txBody>
      </p:sp>
      <p:pic>
        <p:nvPicPr>
          <p:cNvPr id="5" name="Picture 4">
            <a:extLst>
              <a:ext uri="{FF2B5EF4-FFF2-40B4-BE49-F238E27FC236}">
                <a16:creationId xmlns:a16="http://schemas.microsoft.com/office/drawing/2014/main" id="{9B485F8A-B4E6-41F8-9778-F667D875AD97}"/>
              </a:ext>
            </a:extLst>
          </p:cNvPr>
          <p:cNvPicPr>
            <a:picLocks noChangeAspect="1"/>
          </p:cNvPicPr>
          <p:nvPr/>
        </p:nvPicPr>
        <p:blipFill>
          <a:blip r:embed="rId3"/>
          <a:stretch>
            <a:fillRect/>
          </a:stretch>
        </p:blipFill>
        <p:spPr>
          <a:xfrm>
            <a:off x="7212945" y="1552354"/>
            <a:ext cx="4124906" cy="5186562"/>
          </a:xfrm>
          <a:prstGeom prst="rect">
            <a:avLst/>
          </a:prstGeom>
        </p:spPr>
      </p:pic>
    </p:spTree>
    <p:extLst>
      <p:ext uri="{BB962C8B-B14F-4D97-AF65-F5344CB8AC3E}">
        <p14:creationId xmlns:p14="http://schemas.microsoft.com/office/powerpoint/2010/main" val="1701753285"/>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490-9F10-4DA5-B2F5-8A0FA835774D}"/>
              </a:ext>
            </a:extLst>
          </p:cNvPr>
          <p:cNvSpPr>
            <a:spLocks noGrp="1"/>
          </p:cNvSpPr>
          <p:nvPr>
            <p:ph type="title"/>
          </p:nvPr>
        </p:nvSpPr>
        <p:spPr>
          <a:xfrm>
            <a:off x="1066800" y="0"/>
            <a:ext cx="10058400" cy="1371600"/>
          </a:xfrm>
        </p:spPr>
        <p:txBody>
          <a:bodyPr>
            <a:normAutofit fontScale="90000"/>
          </a:bodyPr>
          <a:lstStyle/>
          <a:p>
            <a:pPr algn="ctr"/>
            <a:r>
              <a:rPr lang="en-US" dirty="0"/>
              <a:t>Working on switch-case Statement</a:t>
            </a:r>
          </a:p>
        </p:txBody>
      </p:sp>
      <p:pic>
        <p:nvPicPr>
          <p:cNvPr id="5" name="Content Placeholder 4">
            <a:extLst>
              <a:ext uri="{FF2B5EF4-FFF2-40B4-BE49-F238E27FC236}">
                <a16:creationId xmlns:a16="http://schemas.microsoft.com/office/drawing/2014/main" id="{ADB9C19D-13F1-4C57-9720-F015F2B8C2FF}"/>
              </a:ext>
            </a:extLst>
          </p:cNvPr>
          <p:cNvPicPr>
            <a:picLocks noGrp="1" noChangeAspect="1"/>
          </p:cNvPicPr>
          <p:nvPr>
            <p:ph idx="1"/>
          </p:nvPr>
        </p:nvPicPr>
        <p:blipFill>
          <a:blip r:embed="rId3"/>
          <a:stretch>
            <a:fillRect/>
          </a:stretch>
        </p:blipFill>
        <p:spPr>
          <a:xfrm>
            <a:off x="3570092" y="1337893"/>
            <a:ext cx="4769337" cy="5201130"/>
          </a:xfrm>
        </p:spPr>
      </p:pic>
    </p:spTree>
    <p:extLst>
      <p:ext uri="{BB962C8B-B14F-4D97-AF65-F5344CB8AC3E}">
        <p14:creationId xmlns:p14="http://schemas.microsoft.com/office/powerpoint/2010/main" val="3803542975"/>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E593-6F4D-4C0A-9989-386249C08F97}"/>
              </a:ext>
            </a:extLst>
          </p:cNvPr>
          <p:cNvSpPr>
            <a:spLocks noGrp="1"/>
          </p:cNvSpPr>
          <p:nvPr>
            <p:ph type="ctrTitle"/>
          </p:nvPr>
        </p:nvSpPr>
        <p:spPr>
          <a:xfrm>
            <a:off x="1993392" y="2130217"/>
            <a:ext cx="7935801" cy="2818973"/>
          </a:xfrm>
        </p:spPr>
        <p:txBody>
          <a:bodyPr/>
          <a:lstStyle/>
          <a:p>
            <a:r>
              <a:rPr lang="en-US" sz="6600"/>
              <a:t>JavaScript</a:t>
            </a:r>
            <a:br>
              <a:rPr lang="en-US" sz="6600"/>
            </a:br>
            <a:r>
              <a:rPr lang="en-US" sz="6600"/>
              <a:t> Built-In</a:t>
            </a:r>
            <a:br>
              <a:rPr lang="en-US" sz="6600"/>
            </a:br>
            <a:r>
              <a:rPr lang="en-US" sz="6600"/>
              <a:t>Functions</a:t>
            </a:r>
            <a:endParaRPr lang="en-US" sz="6600" dirty="0"/>
          </a:p>
        </p:txBody>
      </p:sp>
    </p:spTree>
    <p:extLst>
      <p:ext uri="{BB962C8B-B14F-4D97-AF65-F5344CB8AC3E}">
        <p14:creationId xmlns:p14="http://schemas.microsoft.com/office/powerpoint/2010/main" val="3728795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a:xfrm>
            <a:off x="1066800" y="525248"/>
            <a:ext cx="10058400" cy="1371600"/>
          </a:xfrm>
        </p:spPr>
        <p:txBody>
          <a:bodyPr/>
          <a:lstStyle/>
          <a:p>
            <a:pPr algn="ctr"/>
            <a:r>
              <a:rPr lang="en-US" dirty="0"/>
              <a:t>Built-in Functions</a:t>
            </a:r>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a:xfrm>
            <a:off x="992372" y="2400832"/>
            <a:ext cx="10058400" cy="3931920"/>
          </a:xfrm>
        </p:spPr>
        <p:txBody>
          <a:bodyPr/>
          <a:lstStyle/>
          <a:p>
            <a:pPr algn="just">
              <a:buFont typeface="Wingdings" panose="05000000000000000000" pitchFamily="2" charset="2"/>
              <a:buChar char="§"/>
            </a:pPr>
            <a:r>
              <a:rPr lang="en-US" dirty="0"/>
              <a:t>A function is a piece of code that performs some operations on variables to fulfill a specific task. </a:t>
            </a:r>
          </a:p>
          <a:p>
            <a:pPr algn="just">
              <a:buFont typeface="Wingdings" panose="05000000000000000000" pitchFamily="2" charset="2"/>
              <a:buChar char="§"/>
            </a:pPr>
            <a:r>
              <a:rPr lang="en-US" dirty="0"/>
              <a:t> It takes one or more input values, processes them, and returns an output value. </a:t>
            </a:r>
          </a:p>
          <a:p>
            <a:pPr algn="just">
              <a:buFont typeface="Wingdings" panose="05000000000000000000" pitchFamily="2" charset="2"/>
              <a:buChar char="§"/>
            </a:pPr>
            <a:r>
              <a:rPr lang="en-US" dirty="0"/>
              <a:t> Following table lists the built-in JavaScript functions:</a:t>
            </a:r>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309992785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5368-345F-4B18-B06B-E5D45BE505A1}"/>
              </a:ext>
            </a:extLst>
          </p:cNvPr>
          <p:cNvSpPr>
            <a:spLocks noGrp="1"/>
          </p:cNvSpPr>
          <p:nvPr>
            <p:ph type="title"/>
          </p:nvPr>
        </p:nvSpPr>
        <p:spPr/>
        <p:txBody>
          <a:bodyPr/>
          <a:lstStyle/>
          <a:p>
            <a:pPr algn="ctr"/>
            <a:r>
              <a:rPr lang="en-US" dirty="0"/>
              <a:t>What is JavaScript </a:t>
            </a:r>
            <a:r>
              <a:rPr lang="en-US" dirty="0">
                <a:latin typeface="Adobe Fangsong Std R" panose="02020400000000000000" pitchFamily="18" charset="-128"/>
                <a:ea typeface="Adobe Fangsong Std R" panose="02020400000000000000" pitchFamily="18" charset="-128"/>
              </a:rPr>
              <a:t>?</a:t>
            </a:r>
            <a:endParaRPr lang="en-US" dirty="0"/>
          </a:p>
        </p:txBody>
      </p:sp>
      <p:sp>
        <p:nvSpPr>
          <p:cNvPr id="3" name="Content Placeholder 2">
            <a:extLst>
              <a:ext uri="{FF2B5EF4-FFF2-40B4-BE49-F238E27FC236}">
                <a16:creationId xmlns:a16="http://schemas.microsoft.com/office/drawing/2014/main" id="{856B3191-946A-4319-A53E-DBA78BA8EDEC}"/>
              </a:ext>
            </a:extLst>
          </p:cNvPr>
          <p:cNvSpPr>
            <a:spLocks noGrp="1"/>
          </p:cNvSpPr>
          <p:nvPr>
            <p:ph idx="1"/>
          </p:nvPr>
        </p:nvSpPr>
        <p:spPr>
          <a:xfrm>
            <a:off x="563525" y="2137145"/>
            <a:ext cx="6220047" cy="4301933"/>
          </a:xfrm>
        </p:spPr>
        <p:txBody>
          <a:bodyPr>
            <a:normAutofit fontScale="70000" lnSpcReduction="20000"/>
          </a:bodyPr>
          <a:lstStyle/>
          <a:p>
            <a:pPr algn="just">
              <a:buFont typeface="Wingdings" panose="05000000000000000000" pitchFamily="2" charset="2"/>
              <a:buChar char="§"/>
            </a:pPr>
            <a:r>
              <a:rPr lang="en-US" sz="2300" dirty="0"/>
              <a:t>JavaScript is a scripting language that allows building dynamic Web pages by ensuring maximum user interactivity. </a:t>
            </a:r>
          </a:p>
          <a:p>
            <a:pPr algn="just">
              <a:buFont typeface="Wingdings" panose="05000000000000000000" pitchFamily="2" charset="2"/>
              <a:buChar char="§"/>
            </a:pPr>
            <a:r>
              <a:rPr lang="en-US" sz="2300" dirty="0"/>
              <a:t>JavaScript language is an object-based language, which means that it provides objects for specifying functionalities. </a:t>
            </a:r>
          </a:p>
          <a:p>
            <a:pPr algn="just">
              <a:buFont typeface="Wingdings" panose="05000000000000000000" pitchFamily="2" charset="2"/>
              <a:buChar char="§"/>
            </a:pPr>
            <a:r>
              <a:rPr lang="en-US" sz="2300" dirty="0"/>
              <a:t>In real life, an object is a visible entity such as a car or a table having some characteristics and capable of performing certain actions. Similarly, in a scripting language, an object has a unique identity, state, and behavior.</a:t>
            </a:r>
          </a:p>
          <a:p>
            <a:pPr algn="just">
              <a:buFont typeface="Wingdings" panose="05000000000000000000" pitchFamily="2" charset="2"/>
              <a:buChar char="§"/>
            </a:pPr>
            <a:r>
              <a:rPr lang="en-US" sz="2300" dirty="0"/>
              <a:t> The identity of the object distinguishes it from other objects of the same type.</a:t>
            </a:r>
          </a:p>
          <a:p>
            <a:pPr algn="just">
              <a:buFont typeface="Wingdings" panose="05000000000000000000" pitchFamily="2" charset="2"/>
              <a:buChar char="§"/>
            </a:pPr>
            <a:r>
              <a:rPr lang="en-US" sz="2300" dirty="0"/>
              <a:t> The state of the object refers to its characteristics, whereas the behavior of the object consists of its possible actions. </a:t>
            </a:r>
          </a:p>
          <a:p>
            <a:pPr algn="just">
              <a:buFont typeface="Wingdings" panose="05000000000000000000" pitchFamily="2" charset="2"/>
              <a:buChar char="§"/>
            </a:pPr>
            <a:r>
              <a:rPr lang="en-US" sz="2300" dirty="0"/>
              <a:t>The object stores its identity and state in fields (also called variables) and exposes its behavior through functions (actions</a:t>
            </a:r>
            <a:r>
              <a:rPr lang="en-US" dirty="0"/>
              <a:t>)</a:t>
            </a:r>
          </a:p>
        </p:txBody>
      </p:sp>
      <p:pic>
        <p:nvPicPr>
          <p:cNvPr id="6" name="Picture 5">
            <a:extLst>
              <a:ext uri="{FF2B5EF4-FFF2-40B4-BE49-F238E27FC236}">
                <a16:creationId xmlns:a16="http://schemas.microsoft.com/office/drawing/2014/main" id="{9D4CBF08-97C6-4DB3-BF7F-00A70C1C3BD5}"/>
              </a:ext>
            </a:extLst>
          </p:cNvPr>
          <p:cNvPicPr>
            <a:picLocks noChangeAspect="1"/>
          </p:cNvPicPr>
          <p:nvPr/>
        </p:nvPicPr>
        <p:blipFill>
          <a:blip r:embed="rId2"/>
          <a:stretch>
            <a:fillRect/>
          </a:stretch>
        </p:blipFill>
        <p:spPr>
          <a:xfrm>
            <a:off x="6523066" y="3514170"/>
            <a:ext cx="2078674" cy="2078674"/>
          </a:xfrm>
          <a:prstGeom prst="rect">
            <a:avLst/>
          </a:prstGeom>
          <a:effectLst>
            <a:reflection blurRad="6350" stA="50000" endA="300" endPos="38500" dist="50800" dir="5400000" sy="-100000" algn="bl" rotWithShape="0"/>
          </a:effectLst>
        </p:spPr>
      </p:pic>
      <p:pic>
        <p:nvPicPr>
          <p:cNvPr id="7" name="Picture 6">
            <a:extLst>
              <a:ext uri="{FF2B5EF4-FFF2-40B4-BE49-F238E27FC236}">
                <a16:creationId xmlns:a16="http://schemas.microsoft.com/office/drawing/2014/main" id="{A906D002-E78E-487D-BED3-9537A76673B1}"/>
              </a:ext>
            </a:extLst>
          </p:cNvPr>
          <p:cNvPicPr>
            <a:picLocks noChangeAspect="1"/>
          </p:cNvPicPr>
          <p:nvPr/>
        </p:nvPicPr>
        <p:blipFill>
          <a:blip r:embed="rId3"/>
          <a:stretch>
            <a:fillRect/>
          </a:stretch>
        </p:blipFill>
        <p:spPr>
          <a:xfrm>
            <a:off x="8384819" y="3595718"/>
            <a:ext cx="1739025" cy="1915577"/>
          </a:xfrm>
          <a:prstGeom prst="rect">
            <a:avLst/>
          </a:prstGeom>
          <a:effectLst>
            <a:reflection blurRad="6350" stA="50000" endA="275" endPos="40000" dist="101600" dir="5400000" sy="-100000" algn="bl" rotWithShape="0"/>
          </a:effectLst>
        </p:spPr>
      </p:pic>
      <p:cxnSp>
        <p:nvCxnSpPr>
          <p:cNvPr id="8" name="Straight Arrow Connector 7">
            <a:extLst>
              <a:ext uri="{FF2B5EF4-FFF2-40B4-BE49-F238E27FC236}">
                <a16:creationId xmlns:a16="http://schemas.microsoft.com/office/drawing/2014/main" id="{63F834C0-71C6-4601-A3CC-5214F23D976E}"/>
              </a:ext>
            </a:extLst>
          </p:cNvPr>
          <p:cNvCxnSpPr>
            <a:cxnSpLocks/>
          </p:cNvCxnSpPr>
          <p:nvPr/>
        </p:nvCxnSpPr>
        <p:spPr>
          <a:xfrm>
            <a:off x="8054545" y="4812471"/>
            <a:ext cx="71857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D34CCE6E-0F4B-4D09-B545-8CA3A0FF2E08}"/>
              </a:ext>
            </a:extLst>
          </p:cNvPr>
          <p:cNvCxnSpPr>
            <a:cxnSpLocks/>
          </p:cNvCxnSpPr>
          <p:nvPr/>
        </p:nvCxnSpPr>
        <p:spPr>
          <a:xfrm>
            <a:off x="9613648" y="4804610"/>
            <a:ext cx="82752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0" name="Picture 9">
            <a:extLst>
              <a:ext uri="{FF2B5EF4-FFF2-40B4-BE49-F238E27FC236}">
                <a16:creationId xmlns:a16="http://schemas.microsoft.com/office/drawing/2014/main" id="{6DF0B810-9FDE-4ADC-ABFE-ACA6E1A46415}"/>
              </a:ext>
            </a:extLst>
          </p:cNvPr>
          <p:cNvPicPr>
            <a:picLocks noChangeAspect="1"/>
          </p:cNvPicPr>
          <p:nvPr/>
        </p:nvPicPr>
        <p:blipFill>
          <a:blip r:embed="rId4"/>
          <a:stretch>
            <a:fillRect/>
          </a:stretch>
        </p:blipFill>
        <p:spPr>
          <a:xfrm>
            <a:off x="10564013" y="4210066"/>
            <a:ext cx="1189088" cy="1189088"/>
          </a:xfrm>
          <a:prstGeom prst="rect">
            <a:avLst/>
          </a:prstGeom>
          <a:effectLst>
            <a:reflection blurRad="6350" stA="50000" endA="300" endPos="90000" dir="5400000" sy="-100000" algn="bl" rotWithShape="0"/>
          </a:effectLst>
        </p:spPr>
      </p:pic>
      <p:sp>
        <p:nvSpPr>
          <p:cNvPr id="13" name="TextBox 12">
            <a:extLst>
              <a:ext uri="{FF2B5EF4-FFF2-40B4-BE49-F238E27FC236}">
                <a16:creationId xmlns:a16="http://schemas.microsoft.com/office/drawing/2014/main" id="{D240FB3A-A6A2-44D3-99F6-FA9A012F1C66}"/>
              </a:ext>
            </a:extLst>
          </p:cNvPr>
          <p:cNvSpPr txBox="1"/>
          <p:nvPr/>
        </p:nvSpPr>
        <p:spPr>
          <a:xfrm>
            <a:off x="7012556" y="3077616"/>
            <a:ext cx="5206408" cy="369332"/>
          </a:xfrm>
          <a:prstGeom prst="rect">
            <a:avLst/>
          </a:prstGeom>
          <a:noFill/>
        </p:spPr>
        <p:txBody>
          <a:bodyPr wrap="square" rtlCol="0">
            <a:spAutoFit/>
          </a:bodyPr>
          <a:lstStyle/>
          <a:p>
            <a:r>
              <a:rPr lang="en-US" b="1" dirty="0"/>
              <a:t>  HTML                   CSS                JAVASCRIPT</a:t>
            </a:r>
          </a:p>
        </p:txBody>
      </p:sp>
    </p:spTree>
    <p:extLst>
      <p:ext uri="{BB962C8B-B14F-4D97-AF65-F5344CB8AC3E}">
        <p14:creationId xmlns:p14="http://schemas.microsoft.com/office/powerpoint/2010/main" val="3800816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p:txBody>
          <a:bodyPr/>
          <a:lstStyle/>
          <a:p>
            <a:endParaRPr lang="en-US"/>
          </a:p>
        </p:txBody>
      </p:sp>
      <p:graphicFrame>
        <p:nvGraphicFramePr>
          <p:cNvPr id="4" name="Table 4">
            <a:extLst>
              <a:ext uri="{FF2B5EF4-FFF2-40B4-BE49-F238E27FC236}">
                <a16:creationId xmlns:a16="http://schemas.microsoft.com/office/drawing/2014/main" id="{DCA37F91-868A-4051-A757-E9D0DD0D2F8F}"/>
              </a:ext>
            </a:extLst>
          </p:cNvPr>
          <p:cNvGraphicFramePr>
            <a:graphicFrameLocks noGrp="1"/>
          </p:cNvGraphicFramePr>
          <p:nvPr>
            <p:extLst>
              <p:ext uri="{D42A27DB-BD31-4B8C-83A1-F6EECF244321}">
                <p14:modId xmlns:p14="http://schemas.microsoft.com/office/powerpoint/2010/main" val="3719546697"/>
              </p:ext>
            </p:extLst>
          </p:nvPr>
        </p:nvGraphicFramePr>
        <p:xfrm>
          <a:off x="750481" y="457199"/>
          <a:ext cx="10691037" cy="6031734"/>
        </p:xfrm>
        <a:graphic>
          <a:graphicData uri="http://schemas.openxmlformats.org/drawingml/2006/table">
            <a:tbl>
              <a:tblPr firstRow="1" bandRow="1">
                <a:tableStyleId>{5C22544A-7EE6-4342-B048-85BDC9FD1C3A}</a:tableStyleId>
              </a:tblPr>
              <a:tblGrid>
                <a:gridCol w="2216084">
                  <a:extLst>
                    <a:ext uri="{9D8B030D-6E8A-4147-A177-3AD203B41FA5}">
                      <a16:colId xmlns:a16="http://schemas.microsoft.com/office/drawing/2014/main" val="1956025652"/>
                    </a:ext>
                  </a:extLst>
                </a:gridCol>
                <a:gridCol w="4615414">
                  <a:extLst>
                    <a:ext uri="{9D8B030D-6E8A-4147-A177-3AD203B41FA5}">
                      <a16:colId xmlns:a16="http://schemas.microsoft.com/office/drawing/2014/main" val="1204712386"/>
                    </a:ext>
                  </a:extLst>
                </a:gridCol>
                <a:gridCol w="3859539">
                  <a:extLst>
                    <a:ext uri="{9D8B030D-6E8A-4147-A177-3AD203B41FA5}">
                      <a16:colId xmlns:a16="http://schemas.microsoft.com/office/drawing/2014/main" val="868498850"/>
                    </a:ext>
                  </a:extLst>
                </a:gridCol>
              </a:tblGrid>
              <a:tr h="473077">
                <a:tc>
                  <a:txBody>
                    <a:bodyPr/>
                    <a:lstStyle/>
                    <a:p>
                      <a:pPr algn="ctr"/>
                      <a:r>
                        <a:rPr lang="en-US" b="1" dirty="0"/>
                        <a:t>Function </a:t>
                      </a:r>
                    </a:p>
                  </a:txBody>
                  <a:tcPr/>
                </a:tc>
                <a:tc>
                  <a:txBody>
                    <a:bodyPr/>
                    <a:lstStyle/>
                    <a:p>
                      <a:pPr algn="ctr"/>
                      <a:r>
                        <a:rPr lang="en-US" dirty="0"/>
                        <a:t>Description </a:t>
                      </a:r>
                    </a:p>
                  </a:txBody>
                  <a:tcPr/>
                </a:tc>
                <a:tc>
                  <a:txBody>
                    <a:bodyPr/>
                    <a:lstStyle/>
                    <a:p>
                      <a:pPr algn="ctr"/>
                      <a:r>
                        <a:rPr lang="en-US" dirty="0"/>
                        <a:t>Example </a:t>
                      </a:r>
                    </a:p>
                  </a:txBody>
                  <a:tcPr/>
                </a:tc>
                <a:extLst>
                  <a:ext uri="{0D108BD9-81ED-4DB2-BD59-A6C34878D82A}">
                    <a16:rowId xmlns:a16="http://schemas.microsoft.com/office/drawing/2014/main" val="4129688852"/>
                  </a:ext>
                </a:extLst>
              </a:tr>
              <a:tr h="1182693">
                <a:tc>
                  <a:txBody>
                    <a:bodyPr/>
                    <a:lstStyle/>
                    <a:p>
                      <a:pPr algn="ctr"/>
                      <a:r>
                        <a:rPr lang="en-US" b="1" dirty="0"/>
                        <a:t>alert()</a:t>
                      </a:r>
                    </a:p>
                  </a:txBody>
                  <a:tcPr/>
                </a:tc>
                <a:tc>
                  <a:txBody>
                    <a:bodyPr/>
                    <a:lstStyle/>
                    <a:p>
                      <a:r>
                        <a:rPr lang="en-US" dirty="0"/>
                        <a:t>Displays a dialog box with some information and OK button </a:t>
                      </a:r>
                    </a:p>
                  </a:txBody>
                  <a:tcPr/>
                </a:tc>
                <a:tc>
                  <a:txBody>
                    <a:bodyPr/>
                    <a:lstStyle/>
                    <a:p>
                      <a:r>
                        <a:rPr lang="en-US" dirty="0"/>
                        <a:t>alert(“Please fill all the fields of the form”); Displays a message box with the instruction </a:t>
                      </a:r>
                    </a:p>
                  </a:txBody>
                  <a:tcPr/>
                </a:tc>
                <a:extLst>
                  <a:ext uri="{0D108BD9-81ED-4DB2-BD59-A6C34878D82A}">
                    <a16:rowId xmlns:a16="http://schemas.microsoft.com/office/drawing/2014/main" val="4036343418"/>
                  </a:ext>
                </a:extLst>
              </a:tr>
              <a:tr h="1182693">
                <a:tc>
                  <a:txBody>
                    <a:bodyPr/>
                    <a:lstStyle/>
                    <a:p>
                      <a:pPr algn="ctr"/>
                      <a:r>
                        <a:rPr lang="en-US" b="1" dirty="0"/>
                        <a:t>confirm()</a:t>
                      </a:r>
                    </a:p>
                  </a:txBody>
                  <a:tcPr/>
                </a:tc>
                <a:tc>
                  <a:txBody>
                    <a:bodyPr/>
                    <a:lstStyle/>
                    <a:p>
                      <a:r>
                        <a:rPr lang="en-US" dirty="0"/>
                        <a:t>Displays a dialog box with OK and Cancel buttons. It verifies an action, which a user wants to perform </a:t>
                      </a:r>
                    </a:p>
                  </a:txBody>
                  <a:tcPr/>
                </a:tc>
                <a:tc>
                  <a:txBody>
                    <a:bodyPr/>
                    <a:lstStyle/>
                    <a:p>
                      <a:r>
                        <a:rPr lang="en-US" dirty="0"/>
                        <a:t>confirm(“Are you sure you want to close the page?”); Displays a message box with the question </a:t>
                      </a:r>
                    </a:p>
                  </a:txBody>
                  <a:tcPr/>
                </a:tc>
                <a:extLst>
                  <a:ext uri="{0D108BD9-81ED-4DB2-BD59-A6C34878D82A}">
                    <a16:rowId xmlns:a16="http://schemas.microsoft.com/office/drawing/2014/main" val="1186768165"/>
                  </a:ext>
                </a:extLst>
              </a:tr>
              <a:tr h="827885">
                <a:tc>
                  <a:txBody>
                    <a:bodyPr/>
                    <a:lstStyle/>
                    <a:p>
                      <a:pPr algn="ctr"/>
                      <a:r>
                        <a:rPr lang="en-US" b="1" dirty="0"/>
                        <a:t>parseInt()</a:t>
                      </a:r>
                    </a:p>
                  </a:txBody>
                  <a:tcPr/>
                </a:tc>
                <a:tc>
                  <a:txBody>
                    <a:bodyPr/>
                    <a:lstStyle/>
                    <a:p>
                      <a:r>
                        <a:rPr lang="en-US" dirty="0"/>
                        <a:t>Converts a string value into a numeric value </a:t>
                      </a:r>
                    </a:p>
                  </a:txBody>
                  <a:tcPr/>
                </a:tc>
                <a:tc>
                  <a:txBody>
                    <a:bodyPr/>
                    <a:lstStyle/>
                    <a:p>
                      <a:r>
                        <a:rPr lang="en-US" dirty="0"/>
                        <a:t>parseInt(“25 years”); </a:t>
                      </a:r>
                    </a:p>
                  </a:txBody>
                  <a:tcPr/>
                </a:tc>
                <a:extLst>
                  <a:ext uri="{0D108BD9-81ED-4DB2-BD59-A6C34878D82A}">
                    <a16:rowId xmlns:a16="http://schemas.microsoft.com/office/drawing/2014/main" val="251835164"/>
                  </a:ext>
                </a:extLst>
              </a:tr>
              <a:tr h="827885">
                <a:tc>
                  <a:txBody>
                    <a:bodyPr/>
                    <a:lstStyle/>
                    <a:p>
                      <a:pPr algn="ctr"/>
                      <a:r>
                        <a:rPr lang="en-US" b="1" dirty="0"/>
                        <a:t>parseFloat()</a:t>
                      </a:r>
                    </a:p>
                  </a:txBody>
                  <a:tcPr/>
                </a:tc>
                <a:tc>
                  <a:txBody>
                    <a:bodyPr/>
                    <a:lstStyle/>
                    <a:p>
                      <a:r>
                        <a:rPr lang="en-US" dirty="0"/>
                        <a:t>Converts a string into a number with decimal point</a:t>
                      </a:r>
                    </a:p>
                  </a:txBody>
                  <a:tcPr/>
                </a:tc>
                <a:tc>
                  <a:txBody>
                    <a:bodyPr/>
                    <a:lstStyle/>
                    <a:p>
                      <a:r>
                        <a:rPr lang="en-US" dirty="0"/>
                        <a:t> parseFloat(“10.33”); Returns 10.33 </a:t>
                      </a:r>
                    </a:p>
                  </a:txBody>
                  <a:tcPr/>
                </a:tc>
                <a:extLst>
                  <a:ext uri="{0D108BD9-81ED-4DB2-BD59-A6C34878D82A}">
                    <a16:rowId xmlns:a16="http://schemas.microsoft.com/office/drawing/2014/main" val="2237472538"/>
                  </a:ext>
                </a:extLst>
              </a:tr>
              <a:tr h="1537501">
                <a:tc>
                  <a:txBody>
                    <a:bodyPr/>
                    <a:lstStyle/>
                    <a:p>
                      <a:pPr algn="ctr"/>
                      <a:r>
                        <a:rPr lang="en-US" b="1" dirty="0"/>
                        <a:t>prompt()</a:t>
                      </a:r>
                    </a:p>
                  </a:txBody>
                  <a:tcPr/>
                </a:tc>
                <a:tc>
                  <a:txBody>
                    <a:bodyPr/>
                    <a:lstStyle/>
                    <a:p>
                      <a:r>
                        <a:rPr lang="en-US" dirty="0"/>
                        <a:t>Displays a dialog box that accepts an input value through a text box. It also accepts the default value for the text box </a:t>
                      </a:r>
                    </a:p>
                  </a:txBody>
                  <a:tcPr/>
                </a:tc>
                <a:tc>
                  <a:txBody>
                    <a:bodyPr/>
                    <a:lstStyle/>
                    <a:p>
                      <a:r>
                        <a:rPr lang="en-US" dirty="0"/>
                        <a:t>prompt(“Enter your name”, “Name”); Displays the message in the dialog box and Name in the text box.</a:t>
                      </a:r>
                    </a:p>
                  </a:txBody>
                  <a:tcPr/>
                </a:tc>
                <a:extLst>
                  <a:ext uri="{0D108BD9-81ED-4DB2-BD59-A6C34878D82A}">
                    <a16:rowId xmlns:a16="http://schemas.microsoft.com/office/drawing/2014/main" val="2606504281"/>
                  </a:ext>
                </a:extLst>
              </a:tr>
            </a:tbl>
          </a:graphicData>
        </a:graphic>
      </p:graphicFrame>
    </p:spTree>
    <p:extLst>
      <p:ext uri="{BB962C8B-B14F-4D97-AF65-F5344CB8AC3E}">
        <p14:creationId xmlns:p14="http://schemas.microsoft.com/office/powerpoint/2010/main" val="1563553937"/>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8F72-BC80-40D2-A6BF-0067AFD9E2FB}"/>
              </a:ext>
            </a:extLst>
          </p:cNvPr>
          <p:cNvSpPr>
            <a:spLocks noGrp="1"/>
          </p:cNvSpPr>
          <p:nvPr>
            <p:ph type="title"/>
          </p:nvPr>
        </p:nvSpPr>
        <p:spPr/>
        <p:txBody>
          <a:bodyPr/>
          <a:lstStyle/>
          <a:p>
            <a:pPr algn="ctr"/>
            <a:r>
              <a:rPr lang="en-US" dirty="0"/>
              <a:t>POPUP BOXES</a:t>
            </a:r>
          </a:p>
        </p:txBody>
      </p:sp>
      <p:pic>
        <p:nvPicPr>
          <p:cNvPr id="5" name="Content Placeholder 4">
            <a:extLst>
              <a:ext uri="{FF2B5EF4-FFF2-40B4-BE49-F238E27FC236}">
                <a16:creationId xmlns:a16="http://schemas.microsoft.com/office/drawing/2014/main" id="{E84E7A87-683D-481E-BD5F-BE61DB1976F1}"/>
              </a:ext>
            </a:extLst>
          </p:cNvPr>
          <p:cNvPicPr>
            <a:picLocks noGrp="1" noChangeAspect="1"/>
          </p:cNvPicPr>
          <p:nvPr>
            <p:ph idx="1"/>
          </p:nvPr>
        </p:nvPicPr>
        <p:blipFill>
          <a:blip r:embed="rId3"/>
          <a:stretch>
            <a:fillRect/>
          </a:stretch>
        </p:blipFill>
        <p:spPr>
          <a:xfrm>
            <a:off x="886367" y="2285470"/>
            <a:ext cx="4922554" cy="278107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80032EF-EC02-4C2A-8EF4-930344D112AC}"/>
              </a:ext>
            </a:extLst>
          </p:cNvPr>
          <p:cNvPicPr>
            <a:picLocks noChangeAspect="1"/>
          </p:cNvPicPr>
          <p:nvPr/>
        </p:nvPicPr>
        <p:blipFill>
          <a:blip r:embed="rId4"/>
          <a:stretch>
            <a:fillRect/>
          </a:stretch>
        </p:blipFill>
        <p:spPr>
          <a:xfrm>
            <a:off x="7669397" y="2238375"/>
            <a:ext cx="3105150" cy="119062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06539ED3-31D3-41E3-BD74-A74B6979341B}"/>
              </a:ext>
            </a:extLst>
          </p:cNvPr>
          <p:cNvPicPr>
            <a:picLocks noChangeAspect="1"/>
          </p:cNvPicPr>
          <p:nvPr/>
        </p:nvPicPr>
        <p:blipFill>
          <a:blip r:embed="rId5"/>
          <a:stretch>
            <a:fillRect/>
          </a:stretch>
        </p:blipFill>
        <p:spPr>
          <a:xfrm>
            <a:off x="6911433" y="3963162"/>
            <a:ext cx="4394200" cy="2311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3429047"/>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025A-7847-43DE-97B4-B5123CDC10CC}"/>
              </a:ext>
            </a:extLst>
          </p:cNvPr>
          <p:cNvSpPr>
            <a:spLocks noGrp="1"/>
          </p:cNvSpPr>
          <p:nvPr>
            <p:ph type="title"/>
          </p:nvPr>
        </p:nvSpPr>
        <p:spPr>
          <a:xfrm>
            <a:off x="1066799" y="357594"/>
            <a:ext cx="10058400" cy="1371600"/>
          </a:xfrm>
        </p:spPr>
        <p:txBody>
          <a:bodyPr/>
          <a:lstStyle/>
          <a:p>
            <a:pPr algn="ctr"/>
            <a:r>
              <a:rPr lang="en-US" dirty="0"/>
              <a:t>Alert box </a:t>
            </a:r>
          </a:p>
        </p:txBody>
      </p:sp>
      <p:pic>
        <p:nvPicPr>
          <p:cNvPr id="5" name="Content Placeholder 4">
            <a:extLst>
              <a:ext uri="{FF2B5EF4-FFF2-40B4-BE49-F238E27FC236}">
                <a16:creationId xmlns:a16="http://schemas.microsoft.com/office/drawing/2014/main" id="{82D178AA-5FB5-4C02-9F2E-90A540D0C720}"/>
              </a:ext>
            </a:extLst>
          </p:cNvPr>
          <p:cNvPicPr>
            <a:picLocks noGrp="1" noChangeAspect="1"/>
          </p:cNvPicPr>
          <p:nvPr>
            <p:ph idx="1"/>
          </p:nvPr>
        </p:nvPicPr>
        <p:blipFill>
          <a:blip r:embed="rId3"/>
          <a:srcRect/>
          <a:stretch/>
        </p:blipFill>
        <p:spPr>
          <a:xfrm>
            <a:off x="2871773" y="1729194"/>
            <a:ext cx="6448452" cy="1945495"/>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6BD87E3E-4062-484A-B46E-84C3324916C8}"/>
              </a:ext>
            </a:extLst>
          </p:cNvPr>
          <p:cNvPicPr>
            <a:picLocks noChangeAspect="1"/>
          </p:cNvPicPr>
          <p:nvPr/>
        </p:nvPicPr>
        <p:blipFill>
          <a:blip r:embed="rId4"/>
          <a:stretch>
            <a:fillRect/>
          </a:stretch>
        </p:blipFill>
        <p:spPr>
          <a:xfrm>
            <a:off x="2577678" y="3949435"/>
            <a:ext cx="7334356" cy="2358743"/>
          </a:xfrm>
          <a:prstGeom prst="rect">
            <a:avLst/>
          </a:prstGeom>
          <a:ln>
            <a:noFill/>
          </a:ln>
          <a:effectLst>
            <a:outerShdw blurRad="292100" dist="139700" dir="2700000" algn="tl" rotWithShape="0">
              <a:srgbClr val="333333">
                <a:alpha val="65000"/>
              </a:srgbClr>
            </a:outerShdw>
          </a:effectLst>
        </p:spPr>
      </p:pic>
      <p:sp>
        <p:nvSpPr>
          <p:cNvPr id="7" name="Left Brace 6">
            <a:extLst>
              <a:ext uri="{FF2B5EF4-FFF2-40B4-BE49-F238E27FC236}">
                <a16:creationId xmlns:a16="http://schemas.microsoft.com/office/drawing/2014/main" id="{46B81F6F-6BD9-449F-9FCD-00DA3F61190C}"/>
              </a:ext>
            </a:extLst>
          </p:cNvPr>
          <p:cNvSpPr/>
          <p:nvPr/>
        </p:nvSpPr>
        <p:spPr>
          <a:xfrm>
            <a:off x="2147059" y="4936578"/>
            <a:ext cx="265813" cy="1371600"/>
          </a:xfrm>
          <a:prstGeom prst="leftBrace">
            <a:avLst>
              <a:gd name="adj1" fmla="val 12900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7BF5ABA6-44C3-4FB1-9BF7-8E26AB917788}"/>
              </a:ext>
            </a:extLst>
          </p:cNvPr>
          <p:cNvSpPr txBox="1"/>
          <p:nvPr/>
        </p:nvSpPr>
        <p:spPr>
          <a:xfrm>
            <a:off x="289904" y="5299212"/>
            <a:ext cx="1828801" cy="646331"/>
          </a:xfrm>
          <a:prstGeom prst="rect">
            <a:avLst/>
          </a:prstGeom>
          <a:noFill/>
        </p:spPr>
        <p:txBody>
          <a:bodyPr wrap="square" rtlCol="0">
            <a:spAutoFit/>
          </a:bodyPr>
          <a:lstStyle/>
          <a:p>
            <a:pPr algn="ctr"/>
            <a:r>
              <a:rPr lang="en-US" b="1" dirty="0"/>
              <a:t>Alert box With if statement</a:t>
            </a:r>
          </a:p>
        </p:txBody>
      </p:sp>
    </p:spTree>
    <p:extLst>
      <p:ext uri="{BB962C8B-B14F-4D97-AF65-F5344CB8AC3E}">
        <p14:creationId xmlns:p14="http://schemas.microsoft.com/office/powerpoint/2010/main" val="2580403268"/>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025A-7847-43DE-97B4-B5123CDC10CC}"/>
              </a:ext>
            </a:extLst>
          </p:cNvPr>
          <p:cNvSpPr>
            <a:spLocks noGrp="1"/>
          </p:cNvSpPr>
          <p:nvPr>
            <p:ph type="title"/>
          </p:nvPr>
        </p:nvSpPr>
        <p:spPr>
          <a:xfrm>
            <a:off x="1066800" y="258374"/>
            <a:ext cx="10058400" cy="1371600"/>
          </a:xfrm>
        </p:spPr>
        <p:txBody>
          <a:bodyPr/>
          <a:lstStyle/>
          <a:p>
            <a:pPr algn="ctr"/>
            <a:r>
              <a:rPr lang="en-US" dirty="0"/>
              <a:t>Confirm box</a:t>
            </a:r>
          </a:p>
        </p:txBody>
      </p:sp>
      <p:pic>
        <p:nvPicPr>
          <p:cNvPr id="4" name="Picture 3">
            <a:extLst>
              <a:ext uri="{FF2B5EF4-FFF2-40B4-BE49-F238E27FC236}">
                <a16:creationId xmlns:a16="http://schemas.microsoft.com/office/drawing/2014/main" id="{3C9A7159-79D1-45CF-909F-6663684D2CDF}"/>
              </a:ext>
            </a:extLst>
          </p:cNvPr>
          <p:cNvPicPr>
            <a:picLocks noChangeAspect="1"/>
          </p:cNvPicPr>
          <p:nvPr/>
        </p:nvPicPr>
        <p:blipFill>
          <a:blip r:embed="rId3"/>
          <a:stretch>
            <a:fillRect/>
          </a:stretch>
        </p:blipFill>
        <p:spPr>
          <a:xfrm>
            <a:off x="3128714" y="1909946"/>
            <a:ext cx="7196976" cy="1803361"/>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E7A455D1-3C9C-4CB0-BE59-E79A50604FE5}"/>
              </a:ext>
            </a:extLst>
          </p:cNvPr>
          <p:cNvPicPr>
            <a:picLocks noChangeAspect="1"/>
          </p:cNvPicPr>
          <p:nvPr/>
        </p:nvPicPr>
        <p:blipFill>
          <a:blip r:embed="rId4"/>
          <a:stretch>
            <a:fillRect/>
          </a:stretch>
        </p:blipFill>
        <p:spPr>
          <a:xfrm>
            <a:off x="2497511" y="4141763"/>
            <a:ext cx="8459381" cy="2314898"/>
          </a:xfrm>
          <a:prstGeom prst="rect">
            <a:avLst/>
          </a:prstGeom>
          <a:ln>
            <a:noFill/>
          </a:ln>
          <a:effectLst>
            <a:outerShdw blurRad="292100" dist="139700" dir="2700000" algn="tl" rotWithShape="0">
              <a:srgbClr val="333333">
                <a:alpha val="65000"/>
              </a:srgbClr>
            </a:outerShdw>
          </a:effectLst>
        </p:spPr>
      </p:pic>
      <p:sp>
        <p:nvSpPr>
          <p:cNvPr id="14" name="Left Brace 13">
            <a:extLst>
              <a:ext uri="{FF2B5EF4-FFF2-40B4-BE49-F238E27FC236}">
                <a16:creationId xmlns:a16="http://schemas.microsoft.com/office/drawing/2014/main" id="{9065610E-B749-45E1-91CE-4C3EC4703B0E}"/>
              </a:ext>
            </a:extLst>
          </p:cNvPr>
          <p:cNvSpPr/>
          <p:nvPr/>
        </p:nvSpPr>
        <p:spPr>
          <a:xfrm>
            <a:off x="2132900" y="4989740"/>
            <a:ext cx="265813" cy="1371600"/>
          </a:xfrm>
          <a:prstGeom prst="leftBrace">
            <a:avLst>
              <a:gd name="adj1" fmla="val 12900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01A8ABAE-20E9-4818-AE5A-03CBC3A333B0}"/>
              </a:ext>
            </a:extLst>
          </p:cNvPr>
          <p:cNvSpPr txBox="1"/>
          <p:nvPr/>
        </p:nvSpPr>
        <p:spPr>
          <a:xfrm>
            <a:off x="327988" y="5213875"/>
            <a:ext cx="1828801" cy="923330"/>
          </a:xfrm>
          <a:prstGeom prst="rect">
            <a:avLst/>
          </a:prstGeom>
          <a:noFill/>
        </p:spPr>
        <p:txBody>
          <a:bodyPr wrap="square" rtlCol="0">
            <a:spAutoFit/>
          </a:bodyPr>
          <a:lstStyle/>
          <a:p>
            <a:pPr algn="ctr"/>
            <a:r>
              <a:rPr lang="en-US" b="1" dirty="0"/>
              <a:t>Confirm box With if statement</a:t>
            </a:r>
          </a:p>
        </p:txBody>
      </p:sp>
    </p:spTree>
    <p:extLst>
      <p:ext uri="{BB962C8B-B14F-4D97-AF65-F5344CB8AC3E}">
        <p14:creationId xmlns:p14="http://schemas.microsoft.com/office/powerpoint/2010/main" val="2653870536"/>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BFBB-F33C-407B-9CBE-DCD67EA4BC4E}"/>
              </a:ext>
            </a:extLst>
          </p:cNvPr>
          <p:cNvSpPr>
            <a:spLocks noGrp="1"/>
          </p:cNvSpPr>
          <p:nvPr>
            <p:ph type="title"/>
          </p:nvPr>
        </p:nvSpPr>
        <p:spPr>
          <a:xfrm>
            <a:off x="1151861" y="229657"/>
            <a:ext cx="10058400" cy="1371600"/>
          </a:xfrm>
        </p:spPr>
        <p:txBody>
          <a:bodyPr/>
          <a:lstStyle/>
          <a:p>
            <a:pPr algn="ctr"/>
            <a:r>
              <a:rPr lang="en-US" dirty="0"/>
              <a:t>Prompt box</a:t>
            </a:r>
          </a:p>
        </p:txBody>
      </p:sp>
      <p:pic>
        <p:nvPicPr>
          <p:cNvPr id="8" name="Picture 7">
            <a:extLst>
              <a:ext uri="{FF2B5EF4-FFF2-40B4-BE49-F238E27FC236}">
                <a16:creationId xmlns:a16="http://schemas.microsoft.com/office/drawing/2014/main" id="{900F338E-87B7-47DA-99BA-0F5E75E28ADC}"/>
              </a:ext>
            </a:extLst>
          </p:cNvPr>
          <p:cNvPicPr>
            <a:picLocks noChangeAspect="1"/>
          </p:cNvPicPr>
          <p:nvPr/>
        </p:nvPicPr>
        <p:blipFill>
          <a:blip r:embed="rId3"/>
          <a:stretch>
            <a:fillRect/>
          </a:stretch>
        </p:blipFill>
        <p:spPr>
          <a:xfrm>
            <a:off x="2728963" y="1601257"/>
            <a:ext cx="7201905" cy="1829055"/>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4963B1F0-4D64-47AD-9336-BF966020EF53}"/>
              </a:ext>
            </a:extLst>
          </p:cNvPr>
          <p:cNvPicPr>
            <a:picLocks noChangeAspect="1"/>
          </p:cNvPicPr>
          <p:nvPr/>
        </p:nvPicPr>
        <p:blipFill>
          <a:blip r:embed="rId4"/>
          <a:stretch>
            <a:fillRect/>
          </a:stretch>
        </p:blipFill>
        <p:spPr>
          <a:xfrm>
            <a:off x="719410" y="3949031"/>
            <a:ext cx="5160837" cy="1371726"/>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F706E142-E19E-4E35-9C2E-2143D5F0CEAA}"/>
              </a:ext>
            </a:extLst>
          </p:cNvPr>
          <p:cNvPicPr>
            <a:picLocks noChangeAspect="1"/>
          </p:cNvPicPr>
          <p:nvPr/>
        </p:nvPicPr>
        <p:blipFill>
          <a:blip r:embed="rId5"/>
          <a:stretch>
            <a:fillRect/>
          </a:stretch>
        </p:blipFill>
        <p:spPr>
          <a:xfrm>
            <a:off x="7105742" y="4020777"/>
            <a:ext cx="4462541" cy="1297619"/>
          </a:xfrm>
          <a:prstGeom prst="rect">
            <a:avLst/>
          </a:prstGeom>
          <a:ln>
            <a:noFill/>
          </a:ln>
          <a:effectLst>
            <a:outerShdw blurRad="292100" dist="139700" dir="2700000" algn="tl" rotWithShape="0">
              <a:srgbClr val="333333">
                <a:alpha val="65000"/>
              </a:srgbClr>
            </a:outerShdw>
          </a:effectLst>
        </p:spPr>
      </p:pic>
      <p:sp>
        <p:nvSpPr>
          <p:cNvPr id="16" name="Left Brace 15">
            <a:extLst>
              <a:ext uri="{FF2B5EF4-FFF2-40B4-BE49-F238E27FC236}">
                <a16:creationId xmlns:a16="http://schemas.microsoft.com/office/drawing/2014/main" id="{82FA4C52-0E73-4B3E-A236-A6CBE0BAE097}"/>
              </a:ext>
            </a:extLst>
          </p:cNvPr>
          <p:cNvSpPr/>
          <p:nvPr/>
        </p:nvSpPr>
        <p:spPr>
          <a:xfrm rot="16200000">
            <a:off x="6326376" y="3473054"/>
            <a:ext cx="627320" cy="43274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88D5565D-7A11-4C41-BA25-C922D7A8652C}"/>
              </a:ext>
            </a:extLst>
          </p:cNvPr>
          <p:cNvSpPr txBox="1"/>
          <p:nvPr/>
        </p:nvSpPr>
        <p:spPr>
          <a:xfrm>
            <a:off x="5725635" y="5950439"/>
            <a:ext cx="1828801" cy="646331"/>
          </a:xfrm>
          <a:prstGeom prst="rect">
            <a:avLst/>
          </a:prstGeom>
          <a:noFill/>
        </p:spPr>
        <p:txBody>
          <a:bodyPr wrap="square" rtlCol="0">
            <a:spAutoFit/>
          </a:bodyPr>
          <a:lstStyle/>
          <a:p>
            <a:pPr algn="ctr"/>
            <a:r>
              <a:rPr lang="en-US" b="1" dirty="0"/>
              <a:t>2 ways to print name </a:t>
            </a:r>
          </a:p>
        </p:txBody>
      </p:sp>
    </p:spTree>
    <p:extLst>
      <p:ext uri="{BB962C8B-B14F-4D97-AF65-F5344CB8AC3E}">
        <p14:creationId xmlns:p14="http://schemas.microsoft.com/office/powerpoint/2010/main" val="1165089265"/>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E99A-E95E-4E78-9EBF-2B7B253DEEE9}"/>
              </a:ext>
            </a:extLst>
          </p:cNvPr>
          <p:cNvSpPr>
            <a:spLocks noGrp="1"/>
          </p:cNvSpPr>
          <p:nvPr>
            <p:ph type="title"/>
          </p:nvPr>
        </p:nvSpPr>
        <p:spPr/>
        <p:txBody>
          <a:bodyPr>
            <a:normAutofit fontScale="90000"/>
          </a:bodyPr>
          <a:lstStyle/>
          <a:p>
            <a:pPr algn="ctr"/>
            <a:r>
              <a:rPr lang="en-US" dirty="0"/>
              <a:t>Task to print sum of 2 integer from user input</a:t>
            </a:r>
          </a:p>
        </p:txBody>
      </p:sp>
      <p:pic>
        <p:nvPicPr>
          <p:cNvPr id="5" name="Content Placeholder 4">
            <a:extLst>
              <a:ext uri="{FF2B5EF4-FFF2-40B4-BE49-F238E27FC236}">
                <a16:creationId xmlns:a16="http://schemas.microsoft.com/office/drawing/2014/main" id="{BC2F4E35-CA7A-4A81-AE4D-B7BF90D853BE}"/>
              </a:ext>
            </a:extLst>
          </p:cNvPr>
          <p:cNvPicPr>
            <a:picLocks noGrp="1" noChangeAspect="1"/>
          </p:cNvPicPr>
          <p:nvPr>
            <p:ph idx="1"/>
          </p:nvPr>
        </p:nvPicPr>
        <p:blipFill>
          <a:blip r:embed="rId3"/>
          <a:stretch>
            <a:fillRect/>
          </a:stretch>
        </p:blipFill>
        <p:spPr>
          <a:xfrm>
            <a:off x="793266" y="2290640"/>
            <a:ext cx="5036855" cy="336588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C8BAF825-7F11-4D5B-909B-FA3ADB764283}"/>
              </a:ext>
            </a:extLst>
          </p:cNvPr>
          <p:cNvPicPr>
            <a:picLocks noChangeAspect="1"/>
          </p:cNvPicPr>
          <p:nvPr/>
        </p:nvPicPr>
        <p:blipFill>
          <a:blip r:embed="rId4"/>
          <a:stretch>
            <a:fillRect/>
          </a:stretch>
        </p:blipFill>
        <p:spPr>
          <a:xfrm>
            <a:off x="6945087" y="1966221"/>
            <a:ext cx="3474819" cy="1362067"/>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7725ED78-C0C5-43B0-9EC5-D2A46C7E65A9}"/>
              </a:ext>
            </a:extLst>
          </p:cNvPr>
          <p:cNvPicPr>
            <a:picLocks noChangeAspect="1"/>
          </p:cNvPicPr>
          <p:nvPr/>
        </p:nvPicPr>
        <p:blipFill>
          <a:blip r:embed="rId5"/>
          <a:stretch>
            <a:fillRect/>
          </a:stretch>
        </p:blipFill>
        <p:spPr>
          <a:xfrm>
            <a:off x="6945087" y="3620425"/>
            <a:ext cx="3496084" cy="1382896"/>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1B4AEDBE-E2A0-4AA6-96EB-FB451938C25A}"/>
              </a:ext>
            </a:extLst>
          </p:cNvPr>
          <p:cNvPicPr>
            <a:picLocks noChangeAspect="1"/>
          </p:cNvPicPr>
          <p:nvPr/>
        </p:nvPicPr>
        <p:blipFill>
          <a:blip r:embed="rId6"/>
          <a:stretch>
            <a:fillRect/>
          </a:stretch>
        </p:blipFill>
        <p:spPr>
          <a:xfrm>
            <a:off x="6535415" y="5295458"/>
            <a:ext cx="4315427" cy="1257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442097"/>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E593-6F4D-4C0A-9989-386249C08F97}"/>
              </a:ext>
            </a:extLst>
          </p:cNvPr>
          <p:cNvSpPr>
            <a:spLocks noGrp="1"/>
          </p:cNvSpPr>
          <p:nvPr>
            <p:ph type="ctrTitle"/>
          </p:nvPr>
        </p:nvSpPr>
        <p:spPr>
          <a:xfrm>
            <a:off x="1993392" y="2130217"/>
            <a:ext cx="7935801" cy="2818973"/>
          </a:xfrm>
        </p:spPr>
        <p:txBody>
          <a:bodyPr/>
          <a:lstStyle/>
          <a:p>
            <a:r>
              <a:rPr lang="en-US" sz="6600" dirty="0"/>
              <a:t>JavaScript Functions</a:t>
            </a:r>
          </a:p>
        </p:txBody>
      </p:sp>
    </p:spTree>
    <p:extLst>
      <p:ext uri="{BB962C8B-B14F-4D97-AF65-F5344CB8AC3E}">
        <p14:creationId xmlns:p14="http://schemas.microsoft.com/office/powerpoint/2010/main" val="5152817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Functions </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726557" y="1864563"/>
            <a:ext cx="6014484" cy="4350843"/>
          </a:xfrm>
        </p:spPr>
        <p:txBody>
          <a:bodyPr>
            <a:normAutofit/>
          </a:bodyPr>
          <a:lstStyle/>
          <a:p>
            <a:pPr algn="just">
              <a:buFont typeface="Wingdings" panose="05000000000000000000" pitchFamily="2" charset="2"/>
              <a:buChar char="§"/>
            </a:pPr>
            <a:r>
              <a:rPr lang="en-US" sz="2000" dirty="0"/>
              <a:t>A function is an independent reusable block of code that performs certain operations. </a:t>
            </a:r>
          </a:p>
          <a:p>
            <a:pPr algn="just">
              <a:buFont typeface="Wingdings" panose="05000000000000000000" pitchFamily="2" charset="2"/>
              <a:buChar char="§"/>
            </a:pPr>
            <a:r>
              <a:rPr lang="en-US" sz="2000" dirty="0"/>
              <a:t> It is always created under script element. </a:t>
            </a:r>
          </a:p>
          <a:p>
            <a:pPr algn="just">
              <a:buFont typeface="Wingdings" panose="05000000000000000000" pitchFamily="2" charset="2"/>
              <a:buChar char="§"/>
            </a:pPr>
            <a:r>
              <a:rPr lang="en-US" sz="2000" dirty="0"/>
              <a:t> A function is declared using function keyword. </a:t>
            </a:r>
          </a:p>
          <a:p>
            <a:pPr algn="just">
              <a:buFont typeface="Wingdings" panose="05000000000000000000" pitchFamily="2" charset="2"/>
              <a:buChar char="§"/>
            </a:pPr>
            <a:r>
              <a:rPr lang="en-US" sz="2000" dirty="0"/>
              <a:t> The keyword is followed by the name of the function and parameters enclosed within the parenthesis. </a:t>
            </a:r>
          </a:p>
          <a:p>
            <a:pPr algn="just">
              <a:buFont typeface="Wingdings" panose="05000000000000000000" pitchFamily="2" charset="2"/>
              <a:buChar char="§"/>
            </a:pPr>
            <a:r>
              <a:rPr lang="en-US" sz="2000" dirty="0"/>
              <a:t>A function needs to be invoked. </a:t>
            </a:r>
          </a:p>
          <a:p>
            <a:pPr algn="just">
              <a:buFont typeface="Wingdings" panose="05000000000000000000" pitchFamily="2" charset="2"/>
              <a:buChar char="§"/>
            </a:pPr>
            <a:r>
              <a:rPr lang="en-US" sz="2000" dirty="0"/>
              <a:t> To invoke a function, specify the function name followed by parenthesis outside the function block.</a:t>
            </a:r>
          </a:p>
        </p:txBody>
      </p:sp>
      <p:pic>
        <p:nvPicPr>
          <p:cNvPr id="5" name="Picture 4">
            <a:extLst>
              <a:ext uri="{FF2B5EF4-FFF2-40B4-BE49-F238E27FC236}">
                <a16:creationId xmlns:a16="http://schemas.microsoft.com/office/drawing/2014/main" id="{04792E35-E1A3-4B9F-A0CA-3AEE10FC13DB}"/>
              </a:ext>
            </a:extLst>
          </p:cNvPr>
          <p:cNvPicPr>
            <a:picLocks noChangeAspect="1"/>
          </p:cNvPicPr>
          <p:nvPr/>
        </p:nvPicPr>
        <p:blipFill>
          <a:blip r:embed="rId2"/>
          <a:stretch>
            <a:fillRect/>
          </a:stretch>
        </p:blipFill>
        <p:spPr>
          <a:xfrm>
            <a:off x="6835396" y="2479206"/>
            <a:ext cx="4785989" cy="31215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6198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Defining function</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939209" y="2209058"/>
            <a:ext cx="6641805" cy="3931920"/>
          </a:xfrm>
        </p:spPr>
        <p:txBody>
          <a:bodyPr>
            <a:normAutofit/>
          </a:bodyPr>
          <a:lstStyle/>
          <a:p>
            <a:pPr algn="just">
              <a:lnSpc>
                <a:spcPct val="150000"/>
              </a:lnSpc>
              <a:buFont typeface="Wingdings" panose="05000000000000000000" pitchFamily="2" charset="2"/>
              <a:buChar char="§"/>
            </a:pPr>
            <a:r>
              <a:rPr lang="en-US" dirty="0"/>
              <a:t>Each function in a script is given a unique name</a:t>
            </a:r>
          </a:p>
          <a:p>
            <a:pPr algn="just">
              <a:lnSpc>
                <a:spcPct val="150000"/>
              </a:lnSpc>
              <a:buFont typeface="Wingdings" panose="05000000000000000000" pitchFamily="2" charset="2"/>
              <a:buChar char="§"/>
            </a:pPr>
            <a:r>
              <a:rPr lang="en-US" dirty="0"/>
              <a:t>The layout of a function always follows the same format, including these three things:</a:t>
            </a:r>
          </a:p>
          <a:p>
            <a:pPr lvl="1">
              <a:lnSpc>
                <a:spcPct val="150000"/>
              </a:lnSpc>
              <a:buFont typeface="Wingdings" panose="05000000000000000000" pitchFamily="2" charset="2"/>
              <a:buChar char="v"/>
            </a:pPr>
            <a:r>
              <a:rPr lang="en-US" sz="1900" dirty="0"/>
              <a:t>The word "function"</a:t>
            </a:r>
          </a:p>
          <a:p>
            <a:pPr lvl="1">
              <a:lnSpc>
                <a:spcPct val="150000"/>
              </a:lnSpc>
              <a:buFont typeface="Wingdings" panose="05000000000000000000" pitchFamily="2" charset="2"/>
              <a:buChar char="v"/>
            </a:pPr>
            <a:r>
              <a:rPr lang="en-US" sz="1900" dirty="0"/>
              <a:t>The function's name, followed by parentheses (which may or may not be empty)</a:t>
            </a:r>
          </a:p>
          <a:p>
            <a:pPr lvl="1">
              <a:lnSpc>
                <a:spcPct val="150000"/>
              </a:lnSpc>
              <a:buFont typeface="Wingdings" panose="05000000000000000000" pitchFamily="2" charset="2"/>
              <a:buChar char="v"/>
            </a:pPr>
            <a:r>
              <a:rPr lang="en-US" sz="1900" dirty="0"/>
              <a:t>Curly braces containing the function's code</a:t>
            </a:r>
          </a:p>
        </p:txBody>
      </p:sp>
      <p:pic>
        <p:nvPicPr>
          <p:cNvPr id="6" name="Picture 5">
            <a:extLst>
              <a:ext uri="{FF2B5EF4-FFF2-40B4-BE49-F238E27FC236}">
                <a16:creationId xmlns:a16="http://schemas.microsoft.com/office/drawing/2014/main" id="{DCBA7769-9D1F-435B-A8EF-D7660AB2180C}"/>
              </a:ext>
            </a:extLst>
          </p:cNvPr>
          <p:cNvPicPr>
            <a:picLocks noChangeAspect="1"/>
          </p:cNvPicPr>
          <p:nvPr/>
        </p:nvPicPr>
        <p:blipFill>
          <a:blip r:embed="rId2"/>
          <a:stretch>
            <a:fillRect/>
          </a:stretch>
        </p:blipFill>
        <p:spPr>
          <a:xfrm>
            <a:off x="6645349" y="3255279"/>
            <a:ext cx="5242129" cy="2294915"/>
          </a:xfrm>
          <a:prstGeom prst="rect">
            <a:avLst/>
          </a:prstGeom>
        </p:spPr>
      </p:pic>
    </p:spTree>
    <p:extLst>
      <p:ext uri="{BB962C8B-B14F-4D97-AF65-F5344CB8AC3E}">
        <p14:creationId xmlns:p14="http://schemas.microsoft.com/office/powerpoint/2010/main" val="3663999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Calling function</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1066800" y="2103120"/>
            <a:ext cx="8034670" cy="3931920"/>
          </a:xfrm>
        </p:spPr>
        <p:txBody>
          <a:bodyPr/>
          <a:lstStyle/>
          <a:p>
            <a:pPr>
              <a:buFont typeface="Wingdings" panose="05000000000000000000" pitchFamily="2" charset="2"/>
              <a:buChar char="§"/>
            </a:pPr>
            <a:r>
              <a:rPr lang="en-US" dirty="0"/>
              <a:t>Functions do not run automatically.</a:t>
            </a:r>
          </a:p>
          <a:p>
            <a:pPr>
              <a:buFont typeface="Wingdings" panose="05000000000000000000" pitchFamily="2" charset="2"/>
              <a:buChar char="§"/>
            </a:pPr>
            <a:r>
              <a:rPr lang="en-US" dirty="0"/>
              <a:t> When the page loads, each function waits quietly until it is told to run.</a:t>
            </a:r>
          </a:p>
          <a:p>
            <a:pPr>
              <a:buFont typeface="Wingdings" panose="05000000000000000000" pitchFamily="2" charset="2"/>
              <a:buChar char="§"/>
            </a:pPr>
            <a:r>
              <a:rPr lang="en-US" dirty="0"/>
              <a:t>Calling the function actually performs the specified actions.</a:t>
            </a:r>
          </a:p>
          <a:p>
            <a:endParaRPr lang="en-US" dirty="0"/>
          </a:p>
        </p:txBody>
      </p:sp>
      <p:pic>
        <p:nvPicPr>
          <p:cNvPr id="5" name="Picture 4">
            <a:extLst>
              <a:ext uri="{FF2B5EF4-FFF2-40B4-BE49-F238E27FC236}">
                <a16:creationId xmlns:a16="http://schemas.microsoft.com/office/drawing/2014/main" id="{18C7E9B6-B81F-4F7B-B995-1FDE82DC1A0D}"/>
              </a:ext>
            </a:extLst>
          </p:cNvPr>
          <p:cNvPicPr>
            <a:picLocks noChangeAspect="1"/>
          </p:cNvPicPr>
          <p:nvPr/>
        </p:nvPicPr>
        <p:blipFill>
          <a:blip r:embed="rId2"/>
          <a:stretch>
            <a:fillRect/>
          </a:stretch>
        </p:blipFill>
        <p:spPr>
          <a:xfrm>
            <a:off x="3209028" y="3756972"/>
            <a:ext cx="6413437" cy="25672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524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p:txBody>
          <a:bodyPr/>
          <a:lstStyle/>
          <a:p>
            <a:pPr algn="ctr"/>
            <a:r>
              <a:rPr lang="en-US" dirty="0"/>
              <a:t>Client side JavaScript </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a:xfrm>
            <a:off x="939210" y="2135018"/>
            <a:ext cx="10058400" cy="3931920"/>
          </a:xfrm>
        </p:spPr>
        <p:txBody>
          <a:bodyPr>
            <a:normAutofit fontScale="92500"/>
          </a:bodyPr>
          <a:lstStyle/>
          <a:p>
            <a:pPr algn="just">
              <a:buFont typeface="Wingdings" panose="05000000000000000000" pitchFamily="2" charset="2"/>
              <a:buChar char="§"/>
            </a:pPr>
            <a:r>
              <a:rPr lang="en-US" dirty="0"/>
              <a:t>A Client-side JavaScript (CSJS) is executed by the browser on the user’s workstation.</a:t>
            </a:r>
          </a:p>
          <a:p>
            <a:pPr algn="just">
              <a:buFont typeface="Wingdings" panose="05000000000000000000" pitchFamily="2" charset="2"/>
              <a:buChar char="§"/>
            </a:pPr>
            <a:r>
              <a:rPr lang="en-US" dirty="0"/>
              <a:t> A client-side script might contain instructions for the browser to handle user interactivity. </a:t>
            </a:r>
          </a:p>
          <a:p>
            <a:pPr algn="just">
              <a:buFont typeface="Wingdings" panose="05000000000000000000" pitchFamily="2" charset="2"/>
              <a:buChar char="§"/>
            </a:pPr>
            <a:r>
              <a:rPr lang="en-US" dirty="0"/>
              <a:t>These instructions might be to change the look or content of the Web page based on the user inputs. </a:t>
            </a:r>
          </a:p>
          <a:p>
            <a:pPr algn="just">
              <a:buFont typeface="Wingdings" panose="05000000000000000000" pitchFamily="2" charset="2"/>
              <a:buChar char="§"/>
            </a:pPr>
            <a:r>
              <a:rPr lang="en-US" dirty="0"/>
              <a:t>Examples include displaying a welcome page with the user name, displaying date and time, validating that the required user details are filled, and so on. </a:t>
            </a:r>
          </a:p>
          <a:p>
            <a:pPr algn="just">
              <a:buFont typeface="Wingdings" panose="05000000000000000000" pitchFamily="2" charset="2"/>
              <a:buChar char="§"/>
            </a:pPr>
            <a:r>
              <a:rPr lang="en-US" dirty="0"/>
              <a:t>A JavaScript is either embedded in an HTML page or is separately defined in a file, which is saved with .js extension. </a:t>
            </a:r>
          </a:p>
          <a:p>
            <a:pPr algn="just">
              <a:buFont typeface="Wingdings" panose="05000000000000000000" pitchFamily="2" charset="2"/>
              <a:buChar char="§"/>
            </a:pPr>
            <a:r>
              <a:rPr lang="en-US" dirty="0"/>
              <a:t>In client-side scripting, when an HTML is requested, the Web server sends all the required files to the user’s computer. </a:t>
            </a:r>
          </a:p>
          <a:p>
            <a:pPr algn="just">
              <a:buFont typeface="Wingdings" panose="05000000000000000000" pitchFamily="2" charset="2"/>
              <a:buChar char="§"/>
            </a:pPr>
            <a:r>
              <a:rPr lang="en-US" dirty="0"/>
              <a:t>The Web browser executes the script and displays the HTML page to the user along with any tangible output of the script.</a:t>
            </a:r>
          </a:p>
        </p:txBody>
      </p:sp>
    </p:spTree>
    <p:extLst>
      <p:ext uri="{BB962C8B-B14F-4D97-AF65-F5344CB8AC3E}">
        <p14:creationId xmlns:p14="http://schemas.microsoft.com/office/powerpoint/2010/main" val="3518366861"/>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a:xfrm>
            <a:off x="1141228" y="291720"/>
            <a:ext cx="10058400" cy="1371600"/>
          </a:xfrm>
        </p:spPr>
        <p:txBody>
          <a:bodyPr/>
          <a:lstStyle/>
          <a:p>
            <a:pPr algn="ctr"/>
            <a:r>
              <a:rPr lang="en-US" dirty="0"/>
              <a:t>Making a simple function</a:t>
            </a:r>
          </a:p>
        </p:txBody>
      </p:sp>
      <p:pic>
        <p:nvPicPr>
          <p:cNvPr id="5" name="Content Placeholder 4">
            <a:extLst>
              <a:ext uri="{FF2B5EF4-FFF2-40B4-BE49-F238E27FC236}">
                <a16:creationId xmlns:a16="http://schemas.microsoft.com/office/drawing/2014/main" id="{0039C89E-46B7-4E98-8CAE-DCA8A49B9D1E}"/>
              </a:ext>
            </a:extLst>
          </p:cNvPr>
          <p:cNvPicPr>
            <a:picLocks noGrp="1" noChangeAspect="1"/>
          </p:cNvPicPr>
          <p:nvPr>
            <p:ph idx="1"/>
          </p:nvPr>
        </p:nvPicPr>
        <p:blipFill>
          <a:blip r:embed="rId2"/>
          <a:stretch>
            <a:fillRect/>
          </a:stretch>
        </p:blipFill>
        <p:spPr>
          <a:xfrm>
            <a:off x="2795064" y="1790083"/>
            <a:ext cx="6048977" cy="205704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06EC651-8156-483C-8A65-A703B6348510}"/>
              </a:ext>
            </a:extLst>
          </p:cNvPr>
          <p:cNvPicPr>
            <a:picLocks noChangeAspect="1"/>
          </p:cNvPicPr>
          <p:nvPr/>
        </p:nvPicPr>
        <p:blipFill>
          <a:blip r:embed="rId3"/>
          <a:stretch>
            <a:fillRect/>
          </a:stretch>
        </p:blipFill>
        <p:spPr>
          <a:xfrm>
            <a:off x="2882813" y="3973892"/>
            <a:ext cx="5961228" cy="2477158"/>
          </a:xfrm>
          <a:prstGeom prst="rect">
            <a:avLst/>
          </a:prstGeom>
        </p:spPr>
      </p:pic>
      <p:cxnSp>
        <p:nvCxnSpPr>
          <p:cNvPr id="9" name="Straight Arrow Connector 8">
            <a:extLst>
              <a:ext uri="{FF2B5EF4-FFF2-40B4-BE49-F238E27FC236}">
                <a16:creationId xmlns:a16="http://schemas.microsoft.com/office/drawing/2014/main" id="{FA8C65E8-3B5E-4A06-87F6-BF728741EA97}"/>
              </a:ext>
            </a:extLst>
          </p:cNvPr>
          <p:cNvCxnSpPr>
            <a:cxnSpLocks/>
          </p:cNvCxnSpPr>
          <p:nvPr/>
        </p:nvCxnSpPr>
        <p:spPr>
          <a:xfrm flipH="1">
            <a:off x="2137144" y="2434856"/>
            <a:ext cx="74567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A40D0C2E-552C-4C09-97D4-7C1B1AED0E27}"/>
              </a:ext>
            </a:extLst>
          </p:cNvPr>
          <p:cNvCxnSpPr>
            <a:cxnSpLocks/>
          </p:cNvCxnSpPr>
          <p:nvPr/>
        </p:nvCxnSpPr>
        <p:spPr>
          <a:xfrm flipH="1">
            <a:off x="2137144" y="3544186"/>
            <a:ext cx="74567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42034D28-9D9B-42EE-8609-B6AACD162A5F}"/>
              </a:ext>
            </a:extLst>
          </p:cNvPr>
          <p:cNvSpPr txBox="1"/>
          <p:nvPr/>
        </p:nvSpPr>
        <p:spPr>
          <a:xfrm>
            <a:off x="1153250" y="3347296"/>
            <a:ext cx="1201479" cy="369332"/>
          </a:xfrm>
          <a:prstGeom prst="rect">
            <a:avLst/>
          </a:prstGeom>
          <a:noFill/>
        </p:spPr>
        <p:txBody>
          <a:bodyPr wrap="square" rtlCol="0">
            <a:spAutoFit/>
          </a:bodyPr>
          <a:lstStyle/>
          <a:p>
            <a:r>
              <a:rPr lang="en-US" b="1" dirty="0"/>
              <a:t>Calling</a:t>
            </a:r>
            <a:r>
              <a:rPr lang="en-US" dirty="0"/>
              <a:t> </a:t>
            </a:r>
          </a:p>
        </p:txBody>
      </p:sp>
      <p:sp>
        <p:nvSpPr>
          <p:cNvPr id="12" name="TextBox 11">
            <a:extLst>
              <a:ext uri="{FF2B5EF4-FFF2-40B4-BE49-F238E27FC236}">
                <a16:creationId xmlns:a16="http://schemas.microsoft.com/office/drawing/2014/main" id="{29E1C50F-F932-44A9-BC0E-FED0221D9A57}"/>
              </a:ext>
            </a:extLst>
          </p:cNvPr>
          <p:cNvSpPr txBox="1"/>
          <p:nvPr/>
        </p:nvSpPr>
        <p:spPr>
          <a:xfrm>
            <a:off x="871870" y="2250190"/>
            <a:ext cx="1482859" cy="369332"/>
          </a:xfrm>
          <a:prstGeom prst="rect">
            <a:avLst/>
          </a:prstGeom>
          <a:noFill/>
        </p:spPr>
        <p:txBody>
          <a:bodyPr wrap="square" rtlCol="0">
            <a:spAutoFit/>
          </a:bodyPr>
          <a:lstStyle/>
          <a:p>
            <a:r>
              <a:rPr lang="en-US" b="1" dirty="0"/>
              <a:t>Declaring </a:t>
            </a:r>
            <a:r>
              <a:rPr lang="en-US" dirty="0"/>
              <a:t> </a:t>
            </a:r>
          </a:p>
        </p:txBody>
      </p:sp>
      <p:sp>
        <p:nvSpPr>
          <p:cNvPr id="15" name="Left Brace 14">
            <a:extLst>
              <a:ext uri="{FF2B5EF4-FFF2-40B4-BE49-F238E27FC236}">
                <a16:creationId xmlns:a16="http://schemas.microsoft.com/office/drawing/2014/main" id="{10A8AB3C-56D4-48D4-81EC-3413852A47A4}"/>
              </a:ext>
            </a:extLst>
          </p:cNvPr>
          <p:cNvSpPr/>
          <p:nvPr/>
        </p:nvSpPr>
        <p:spPr>
          <a:xfrm rot="10800000">
            <a:off x="8913535" y="4836807"/>
            <a:ext cx="632255" cy="1463936"/>
          </a:xfrm>
          <a:prstGeom prst="leftBrace">
            <a:avLst>
              <a:gd name="adj1" fmla="val 8333"/>
              <a:gd name="adj2" fmla="val 516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57E8EE5-B971-4317-A6B9-E2F014C811ED}"/>
              </a:ext>
            </a:extLst>
          </p:cNvPr>
          <p:cNvSpPr txBox="1"/>
          <p:nvPr/>
        </p:nvSpPr>
        <p:spPr>
          <a:xfrm>
            <a:off x="9545790" y="4968610"/>
            <a:ext cx="1931674" cy="1200329"/>
          </a:xfrm>
          <a:prstGeom prst="rect">
            <a:avLst/>
          </a:prstGeom>
          <a:noFill/>
        </p:spPr>
        <p:txBody>
          <a:bodyPr wrap="square" rtlCol="0">
            <a:spAutoFit/>
          </a:bodyPr>
          <a:lstStyle/>
          <a:p>
            <a:pPr algn="ctr"/>
            <a:r>
              <a:rPr lang="en-US" b="1" dirty="0"/>
              <a:t>You can also call a function many times as you want </a:t>
            </a:r>
            <a:endParaRPr lang="en-US" dirty="0"/>
          </a:p>
        </p:txBody>
      </p:sp>
    </p:spTree>
    <p:extLst>
      <p:ext uri="{BB962C8B-B14F-4D97-AF65-F5344CB8AC3E}">
        <p14:creationId xmlns:p14="http://schemas.microsoft.com/office/powerpoint/2010/main" val="8610732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fontScale="90000"/>
          </a:bodyPr>
          <a:lstStyle/>
          <a:p>
            <a:pPr algn="ctr"/>
            <a:r>
              <a:rPr lang="en-US" dirty="0"/>
              <a:t>JavaScript Function with Parameters</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1066800" y="2103120"/>
            <a:ext cx="6248400" cy="3931920"/>
          </a:xfrm>
        </p:spPr>
        <p:txBody>
          <a:bodyPr>
            <a:normAutofit lnSpcReduction="10000"/>
          </a:bodyPr>
          <a:lstStyle/>
          <a:p>
            <a:pPr marL="0" indent="0" algn="just">
              <a:buNone/>
            </a:pPr>
            <a:r>
              <a:rPr lang="en-US" dirty="0"/>
              <a:t>The JavaScript Function Parameters are the names that are defined in the function definition and real values passed to the function in the function definition are known as arguments. </a:t>
            </a:r>
          </a:p>
          <a:p>
            <a:pPr marL="0" indent="0" fontAlgn="base">
              <a:buNone/>
            </a:pPr>
            <a:r>
              <a:rPr lang="en-US" b="1" dirty="0"/>
              <a:t> </a:t>
            </a:r>
          </a:p>
          <a:p>
            <a:pPr marL="0" indent="0" fontAlgn="base">
              <a:buNone/>
            </a:pPr>
            <a:r>
              <a:rPr lang="en-US" b="1" dirty="0"/>
              <a:t>Parameter Rules: </a:t>
            </a:r>
            <a:endParaRPr lang="en-US" dirty="0"/>
          </a:p>
          <a:p>
            <a:pPr marL="342900" indent="-342900" algn="just" fontAlgn="base">
              <a:buFont typeface="+mj-lt"/>
              <a:buAutoNum type="arabicParenR"/>
            </a:pPr>
            <a:r>
              <a:rPr lang="en-US" dirty="0"/>
              <a:t>There is no need to specify the data type for parameters in JavaScript function definitions.</a:t>
            </a:r>
          </a:p>
          <a:p>
            <a:pPr marL="342900" indent="-342900" algn="just" fontAlgn="base">
              <a:buFont typeface="+mj-lt"/>
              <a:buAutoNum type="arabicParenR"/>
            </a:pPr>
            <a:r>
              <a:rPr lang="en-US" dirty="0"/>
              <a:t>It does not perform type-checking based on the passed-in JavaScript functions.</a:t>
            </a:r>
          </a:p>
          <a:p>
            <a:pPr marL="342900" indent="-342900" algn="just" fontAlgn="base">
              <a:buFont typeface="+mj-lt"/>
              <a:buAutoNum type="arabicParenR"/>
            </a:pPr>
            <a:r>
              <a:rPr lang="en-US" dirty="0"/>
              <a:t>It does not check the number of received arguments</a:t>
            </a:r>
          </a:p>
          <a:p>
            <a:endParaRPr lang="en-US" dirty="0"/>
          </a:p>
        </p:txBody>
      </p:sp>
      <p:pic>
        <p:nvPicPr>
          <p:cNvPr id="5" name="Picture 4">
            <a:extLst>
              <a:ext uri="{FF2B5EF4-FFF2-40B4-BE49-F238E27FC236}">
                <a16:creationId xmlns:a16="http://schemas.microsoft.com/office/drawing/2014/main" id="{6C759FC6-135D-479F-A6F8-AE9386A423E4}"/>
              </a:ext>
            </a:extLst>
          </p:cNvPr>
          <p:cNvPicPr>
            <a:picLocks noChangeAspect="1"/>
          </p:cNvPicPr>
          <p:nvPr/>
        </p:nvPicPr>
        <p:blipFill rotWithShape="1">
          <a:blip r:embed="rId2"/>
          <a:srcRect l="8041" t="7724" r="6883" b="13665"/>
          <a:stretch/>
        </p:blipFill>
        <p:spPr>
          <a:xfrm>
            <a:off x="7464056" y="2998381"/>
            <a:ext cx="4345172" cy="23072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468037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fontScale="90000"/>
          </a:bodyPr>
          <a:lstStyle/>
          <a:p>
            <a:r>
              <a:rPr lang="en-US" dirty="0"/>
              <a:t>JavaScript Function with Parameters</a:t>
            </a:r>
          </a:p>
        </p:txBody>
      </p:sp>
      <p:pic>
        <p:nvPicPr>
          <p:cNvPr id="5" name="Content Placeholder 4">
            <a:extLst>
              <a:ext uri="{FF2B5EF4-FFF2-40B4-BE49-F238E27FC236}">
                <a16:creationId xmlns:a16="http://schemas.microsoft.com/office/drawing/2014/main" id="{BF041276-16F4-46A8-9C58-AC839A2CC79F}"/>
              </a:ext>
            </a:extLst>
          </p:cNvPr>
          <p:cNvPicPr>
            <a:picLocks noGrp="1" noChangeAspect="1"/>
          </p:cNvPicPr>
          <p:nvPr>
            <p:ph idx="1"/>
          </p:nvPr>
        </p:nvPicPr>
        <p:blipFill>
          <a:blip r:embed="rId2"/>
          <a:stretch>
            <a:fillRect/>
          </a:stretch>
        </p:blipFill>
        <p:spPr>
          <a:xfrm>
            <a:off x="762849" y="2357928"/>
            <a:ext cx="5483432" cy="163709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F1DA2831-BEB3-47AA-B432-EEFF96545A04}"/>
              </a:ext>
            </a:extLst>
          </p:cNvPr>
          <p:cNvPicPr>
            <a:picLocks noChangeAspect="1"/>
          </p:cNvPicPr>
          <p:nvPr/>
        </p:nvPicPr>
        <p:blipFill>
          <a:blip r:embed="rId3"/>
          <a:stretch>
            <a:fillRect/>
          </a:stretch>
        </p:blipFill>
        <p:spPr>
          <a:xfrm>
            <a:off x="6916630" y="2376375"/>
            <a:ext cx="4914049" cy="1676663"/>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AFE34E1D-42A1-42A7-A5F7-C87CC19498A4}"/>
              </a:ext>
            </a:extLst>
          </p:cNvPr>
          <p:cNvSpPr txBox="1"/>
          <p:nvPr/>
        </p:nvSpPr>
        <p:spPr>
          <a:xfrm>
            <a:off x="8357191" y="1988596"/>
            <a:ext cx="2032929" cy="369332"/>
          </a:xfrm>
          <a:prstGeom prst="rect">
            <a:avLst/>
          </a:prstGeom>
          <a:noFill/>
        </p:spPr>
        <p:txBody>
          <a:bodyPr wrap="none" rtlCol="0">
            <a:spAutoFit/>
          </a:bodyPr>
          <a:lstStyle/>
          <a:p>
            <a:r>
              <a:rPr lang="en-US" b="1" dirty="0"/>
              <a:t>Reusing function</a:t>
            </a:r>
          </a:p>
        </p:txBody>
      </p:sp>
      <p:pic>
        <p:nvPicPr>
          <p:cNvPr id="10" name="Picture 9">
            <a:extLst>
              <a:ext uri="{FF2B5EF4-FFF2-40B4-BE49-F238E27FC236}">
                <a16:creationId xmlns:a16="http://schemas.microsoft.com/office/drawing/2014/main" id="{CF5FEA64-F09D-4887-8612-CAAF878E0DB5}"/>
              </a:ext>
            </a:extLst>
          </p:cNvPr>
          <p:cNvPicPr>
            <a:picLocks noChangeAspect="1"/>
          </p:cNvPicPr>
          <p:nvPr/>
        </p:nvPicPr>
        <p:blipFill>
          <a:blip r:embed="rId4"/>
          <a:stretch>
            <a:fillRect/>
          </a:stretch>
        </p:blipFill>
        <p:spPr>
          <a:xfrm>
            <a:off x="4037608" y="4469665"/>
            <a:ext cx="3894280" cy="1929166"/>
          </a:xfrm>
          <a:prstGeom prst="rect">
            <a:avLst/>
          </a:prstGeom>
        </p:spPr>
      </p:pic>
      <p:sp>
        <p:nvSpPr>
          <p:cNvPr id="11" name="TextBox 10">
            <a:extLst>
              <a:ext uri="{FF2B5EF4-FFF2-40B4-BE49-F238E27FC236}">
                <a16:creationId xmlns:a16="http://schemas.microsoft.com/office/drawing/2014/main" id="{7AB3DEDC-9628-45AF-ACDD-7ACD92186483}"/>
              </a:ext>
            </a:extLst>
          </p:cNvPr>
          <p:cNvSpPr txBox="1"/>
          <p:nvPr/>
        </p:nvSpPr>
        <p:spPr>
          <a:xfrm>
            <a:off x="1743739" y="5249582"/>
            <a:ext cx="1685077" cy="369332"/>
          </a:xfrm>
          <a:prstGeom prst="rect">
            <a:avLst/>
          </a:prstGeom>
          <a:noFill/>
        </p:spPr>
        <p:txBody>
          <a:bodyPr wrap="none" rtlCol="0">
            <a:spAutoFit/>
          </a:bodyPr>
          <a:lstStyle/>
          <a:p>
            <a:r>
              <a:rPr lang="en-US" b="1" dirty="0"/>
              <a:t>Sum function</a:t>
            </a:r>
          </a:p>
        </p:txBody>
      </p:sp>
      <p:cxnSp>
        <p:nvCxnSpPr>
          <p:cNvPr id="13" name="Straight Arrow Connector 12">
            <a:extLst>
              <a:ext uri="{FF2B5EF4-FFF2-40B4-BE49-F238E27FC236}">
                <a16:creationId xmlns:a16="http://schemas.microsoft.com/office/drawing/2014/main" id="{93944AB0-2FCC-4416-B691-B14D70879094}"/>
              </a:ext>
            </a:extLst>
          </p:cNvPr>
          <p:cNvCxnSpPr>
            <a:cxnSpLocks/>
          </p:cNvCxnSpPr>
          <p:nvPr/>
        </p:nvCxnSpPr>
        <p:spPr>
          <a:xfrm flipH="1">
            <a:off x="3307679" y="5434248"/>
            <a:ext cx="63005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1960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p:txBody>
          <a:bodyPr/>
          <a:lstStyle/>
          <a:p>
            <a:pPr algn="ctr"/>
            <a:r>
              <a:rPr lang="en-US" dirty="0"/>
              <a:t>Event Handling</a:t>
            </a:r>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p:txBody>
          <a:bodyPr/>
          <a:lstStyle/>
          <a:p>
            <a:pPr>
              <a:buFont typeface="Wingdings" panose="05000000000000000000" pitchFamily="2" charset="2"/>
              <a:buChar char="§"/>
            </a:pPr>
            <a:r>
              <a:rPr lang="en-US" dirty="0"/>
              <a:t> An event occurs when a user interacts with the Web page. </a:t>
            </a:r>
          </a:p>
          <a:p>
            <a:pPr>
              <a:buFont typeface="Wingdings" panose="05000000000000000000" pitchFamily="2" charset="2"/>
              <a:buChar char="§"/>
            </a:pPr>
            <a:r>
              <a:rPr lang="en-US" dirty="0"/>
              <a:t> Some of the commonly generated events are mouse clicks, key strokes, and so on. </a:t>
            </a:r>
          </a:p>
          <a:p>
            <a:pPr>
              <a:buFont typeface="Wingdings" panose="05000000000000000000" pitchFamily="2" charset="2"/>
              <a:buChar char="§"/>
            </a:pPr>
            <a:r>
              <a:rPr lang="en-US" dirty="0"/>
              <a:t> The process of handling these events is known as event handling. </a:t>
            </a:r>
          </a:p>
          <a:p>
            <a:pPr>
              <a:buFont typeface="Wingdings" panose="05000000000000000000" pitchFamily="2" charset="2"/>
              <a:buChar char="§"/>
            </a:pPr>
            <a:r>
              <a:rPr lang="en-US" dirty="0"/>
              <a:t> Following figure displays the event:</a:t>
            </a:r>
          </a:p>
          <a:p>
            <a:pPr marL="0" indent="0">
              <a:buNone/>
            </a:pPr>
            <a:endParaRPr lang="en-US" dirty="0"/>
          </a:p>
        </p:txBody>
      </p:sp>
      <p:pic>
        <p:nvPicPr>
          <p:cNvPr id="5" name="Picture 4">
            <a:extLst>
              <a:ext uri="{FF2B5EF4-FFF2-40B4-BE49-F238E27FC236}">
                <a16:creationId xmlns:a16="http://schemas.microsoft.com/office/drawing/2014/main" id="{CDCF696E-E3FD-49A1-91ED-400A3F301C3A}"/>
              </a:ext>
            </a:extLst>
          </p:cNvPr>
          <p:cNvPicPr>
            <a:picLocks noChangeAspect="1"/>
          </p:cNvPicPr>
          <p:nvPr/>
        </p:nvPicPr>
        <p:blipFill rotWithShape="1">
          <a:blip r:embed="rId2"/>
          <a:srcRect l="2395" t="22994" r="4659"/>
          <a:stretch/>
        </p:blipFill>
        <p:spPr>
          <a:xfrm>
            <a:off x="3317357" y="4056998"/>
            <a:ext cx="4667693" cy="21584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950348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a:xfrm>
            <a:off x="1066799" y="148856"/>
            <a:ext cx="10058400" cy="1371600"/>
          </a:xfrm>
        </p:spPr>
        <p:txBody>
          <a:bodyPr/>
          <a:lstStyle/>
          <a:p>
            <a:pPr algn="ctr"/>
            <a:r>
              <a:rPr lang="en-US" dirty="0"/>
              <a:t>Event Handling</a:t>
            </a:r>
          </a:p>
        </p:txBody>
      </p:sp>
      <p:sp>
        <p:nvSpPr>
          <p:cNvPr id="4" name="Rectangle: Rounded Corners 3">
            <a:extLst>
              <a:ext uri="{FF2B5EF4-FFF2-40B4-BE49-F238E27FC236}">
                <a16:creationId xmlns:a16="http://schemas.microsoft.com/office/drawing/2014/main" id="{EE294D60-3D89-4525-94B9-B0CCA3DB8A68}"/>
              </a:ext>
            </a:extLst>
          </p:cNvPr>
          <p:cNvSpPr/>
          <p:nvPr/>
        </p:nvSpPr>
        <p:spPr>
          <a:xfrm>
            <a:off x="1212106" y="1352637"/>
            <a:ext cx="9686266" cy="723032"/>
          </a:xfrm>
          <a:prstGeom prst="roundRect">
            <a:avLst/>
          </a:prstGeom>
          <a:gradFill flip="none" rotWithShape="1">
            <a:gsLst>
              <a:gs pos="0">
                <a:schemeClr val="accent1">
                  <a:lumMod val="50000"/>
                  <a:tint val="66000"/>
                  <a:satMod val="160000"/>
                </a:schemeClr>
              </a:gs>
              <a:gs pos="50000">
                <a:schemeClr val="accent1">
                  <a:lumMod val="50000"/>
                  <a:tint val="44500"/>
                  <a:satMod val="160000"/>
                </a:schemeClr>
              </a:gs>
              <a:gs pos="100000">
                <a:schemeClr val="accent1">
                  <a:lumMod val="50000"/>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Event handling is a process of specifying actions to be performed when an event occurs. This is done by using an event handler. </a:t>
            </a:r>
          </a:p>
        </p:txBody>
      </p:sp>
      <p:sp>
        <p:nvSpPr>
          <p:cNvPr id="5" name="Rectangle: Rounded Corners 4">
            <a:extLst>
              <a:ext uri="{FF2B5EF4-FFF2-40B4-BE49-F238E27FC236}">
                <a16:creationId xmlns:a16="http://schemas.microsoft.com/office/drawing/2014/main" id="{11B0091E-75E0-469A-83CD-71A4C2C6E33B}"/>
              </a:ext>
            </a:extLst>
          </p:cNvPr>
          <p:cNvSpPr/>
          <p:nvPr/>
        </p:nvSpPr>
        <p:spPr>
          <a:xfrm>
            <a:off x="1252867" y="3311381"/>
            <a:ext cx="9645505" cy="616688"/>
          </a:xfrm>
          <a:prstGeom prst="round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When an event occurs, an event handler function that is associated with the specific event is invoked.</a:t>
            </a:r>
          </a:p>
        </p:txBody>
      </p:sp>
      <p:sp>
        <p:nvSpPr>
          <p:cNvPr id="6" name="Rectangle: Rounded Corners 5">
            <a:extLst>
              <a:ext uri="{FF2B5EF4-FFF2-40B4-BE49-F238E27FC236}">
                <a16:creationId xmlns:a16="http://schemas.microsoft.com/office/drawing/2014/main" id="{EC0DCF4B-8C0D-4B07-AF1B-5B054EE29DBF}"/>
              </a:ext>
            </a:extLst>
          </p:cNvPr>
          <p:cNvSpPr/>
          <p:nvPr/>
        </p:nvSpPr>
        <p:spPr>
          <a:xfrm>
            <a:off x="1332614" y="4091069"/>
            <a:ext cx="9565758" cy="616688"/>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The information about this generated event is updated on the event object. </a:t>
            </a:r>
          </a:p>
        </p:txBody>
      </p:sp>
      <p:sp>
        <p:nvSpPr>
          <p:cNvPr id="7" name="Rectangle: Rounded Corners 6">
            <a:extLst>
              <a:ext uri="{FF2B5EF4-FFF2-40B4-BE49-F238E27FC236}">
                <a16:creationId xmlns:a16="http://schemas.microsoft.com/office/drawing/2014/main" id="{F7E19BC8-8FF7-48EF-93E1-8FC8AACFB3D6}"/>
              </a:ext>
            </a:extLst>
          </p:cNvPr>
          <p:cNvSpPr/>
          <p:nvPr/>
        </p:nvSpPr>
        <p:spPr>
          <a:xfrm>
            <a:off x="1332614" y="4961053"/>
            <a:ext cx="9565758" cy="616688"/>
          </a:xfrm>
          <a:prstGeom prst="roundRect">
            <a:avLst/>
          </a:prstGeom>
          <a:gradFill flip="none" rotWithShape="1">
            <a:gsLst>
              <a:gs pos="0">
                <a:schemeClr val="accent4">
                  <a:lumMod val="40000"/>
                  <a:lumOff val="60000"/>
                  <a:tint val="66000"/>
                  <a:satMod val="160000"/>
                </a:schemeClr>
              </a:gs>
              <a:gs pos="50000">
                <a:schemeClr val="accent4">
                  <a:lumMod val="40000"/>
                  <a:lumOff val="60000"/>
                  <a:tint val="44500"/>
                  <a:satMod val="160000"/>
                </a:schemeClr>
              </a:gs>
              <a:gs pos="100000">
                <a:schemeClr val="accent4">
                  <a:lumMod val="40000"/>
                  <a:lumOff val="60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solidFill>
                  <a:schemeClr val="tx1">
                    <a:lumMod val="95000"/>
                    <a:lumOff val="5000"/>
                  </a:schemeClr>
                </a:solidFill>
              </a:rPr>
              <a:t>The event object is a built-in object, which can be accessed through the window object. </a:t>
            </a:r>
          </a:p>
          <a:p>
            <a:pPr algn="ctr"/>
            <a:endParaRPr lang="en-US" dirty="0"/>
          </a:p>
        </p:txBody>
      </p:sp>
      <p:sp>
        <p:nvSpPr>
          <p:cNvPr id="8" name="Rectangle: Rounded Corners 7">
            <a:extLst>
              <a:ext uri="{FF2B5EF4-FFF2-40B4-BE49-F238E27FC236}">
                <a16:creationId xmlns:a16="http://schemas.microsoft.com/office/drawing/2014/main" id="{9C4ADE5E-7E87-44BC-920E-DC42B097CB38}"/>
              </a:ext>
            </a:extLst>
          </p:cNvPr>
          <p:cNvSpPr/>
          <p:nvPr/>
        </p:nvSpPr>
        <p:spPr>
          <a:xfrm>
            <a:off x="1273247" y="5752707"/>
            <a:ext cx="9645504" cy="739884"/>
          </a:xfrm>
          <a:prstGeom prst="roundRect">
            <a:avLst/>
          </a:prstGeom>
          <a:gradFill flip="none" rotWithShape="1">
            <a:gsLst>
              <a:gs pos="0">
                <a:srgbClr val="EC9514">
                  <a:tint val="66000"/>
                  <a:satMod val="160000"/>
                </a:srgbClr>
              </a:gs>
              <a:gs pos="50000">
                <a:srgbClr val="EC9514">
                  <a:tint val="44500"/>
                  <a:satMod val="160000"/>
                </a:srgbClr>
              </a:gs>
              <a:gs pos="100000">
                <a:srgbClr val="EC9514">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It specifies the event state, including information such as the location of mouse cursor, element on which an event occurred, and state of the keys in a keyboard</a:t>
            </a:r>
          </a:p>
        </p:txBody>
      </p:sp>
      <p:sp>
        <p:nvSpPr>
          <p:cNvPr id="9" name="Rectangle: Rounded Corners 8">
            <a:extLst>
              <a:ext uri="{FF2B5EF4-FFF2-40B4-BE49-F238E27FC236}">
                <a16:creationId xmlns:a16="http://schemas.microsoft.com/office/drawing/2014/main" id="{D75558CF-9ED1-4939-9BF3-F07A57D8EFC1}"/>
              </a:ext>
            </a:extLst>
          </p:cNvPr>
          <p:cNvSpPr/>
          <p:nvPr/>
        </p:nvSpPr>
        <p:spPr>
          <a:xfrm>
            <a:off x="1252867" y="2289463"/>
            <a:ext cx="9686266" cy="693452"/>
          </a:xfrm>
          <a:prstGeom prst="roundRect">
            <a:avLst/>
          </a:prstGeom>
          <a:gradFill flip="none" rotWithShape="1">
            <a:gsLst>
              <a:gs pos="0">
                <a:schemeClr val="accent4">
                  <a:lumMod val="75000"/>
                  <a:tint val="66000"/>
                  <a:satMod val="160000"/>
                </a:schemeClr>
              </a:gs>
              <a:gs pos="50000">
                <a:schemeClr val="accent4">
                  <a:lumMod val="75000"/>
                  <a:tint val="44500"/>
                  <a:satMod val="160000"/>
                </a:schemeClr>
              </a:gs>
              <a:gs pos="100000">
                <a:schemeClr val="accent4">
                  <a:lumMod val="75000"/>
                  <a:tint val="23500"/>
                  <a:satMod val="160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a:p>
            <a:pPr algn="ctr"/>
            <a:r>
              <a:rPr lang="en-US" dirty="0">
                <a:solidFill>
                  <a:schemeClr val="tx1">
                    <a:lumMod val="95000"/>
                    <a:lumOff val="5000"/>
                  </a:schemeClr>
                </a:solidFill>
              </a:rPr>
              <a:t>An event handler is a scripting code or a function that defines the actions to be performed when the event is triggered. </a:t>
            </a:r>
          </a:p>
          <a:p>
            <a:pPr algn="ctr"/>
            <a:endParaRPr lang="en-US" dirty="0"/>
          </a:p>
        </p:txBody>
      </p:sp>
    </p:spTree>
    <p:extLst>
      <p:ext uri="{BB962C8B-B14F-4D97-AF65-F5344CB8AC3E}">
        <p14:creationId xmlns:p14="http://schemas.microsoft.com/office/powerpoint/2010/main" val="26944720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p:txBody>
          <a:bodyPr/>
          <a:lstStyle/>
          <a:p>
            <a:pPr algn="ctr"/>
            <a:r>
              <a:rPr lang="en-US" dirty="0"/>
              <a:t>Life Cycle of an Event</a:t>
            </a:r>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p:txBody>
          <a:bodyPr/>
          <a:lstStyle/>
          <a:p>
            <a:pPr algn="just">
              <a:buFont typeface="Wingdings" panose="05000000000000000000" pitchFamily="2" charset="2"/>
              <a:buChar char="§"/>
            </a:pPr>
            <a:r>
              <a:rPr lang="en-US" dirty="0"/>
              <a:t>An event’s life starts when the user performs an action to interact with the Web page. </a:t>
            </a:r>
          </a:p>
          <a:p>
            <a:pPr algn="just">
              <a:buFont typeface="Wingdings" panose="05000000000000000000" pitchFamily="2" charset="2"/>
              <a:buChar char="§"/>
            </a:pPr>
            <a:r>
              <a:rPr lang="en-US" dirty="0"/>
              <a:t> It finally ends when the event handler provides a response to the user’s action. </a:t>
            </a:r>
          </a:p>
          <a:p>
            <a:pPr algn="just">
              <a:buFont typeface="Wingdings" panose="05000000000000000000" pitchFamily="2" charset="2"/>
              <a:buChar char="§"/>
            </a:pPr>
            <a:r>
              <a:rPr lang="en-US" dirty="0"/>
              <a:t> Steps involved in the life cycle of an event are as follows: </a:t>
            </a:r>
          </a:p>
          <a:p>
            <a:pPr marL="0" indent="0" algn="just">
              <a:buNone/>
            </a:pPr>
            <a:endParaRPr lang="en-US" dirty="0"/>
          </a:p>
          <a:p>
            <a:pPr marL="548640" lvl="2" indent="0" algn="just">
              <a:buNone/>
            </a:pPr>
            <a:r>
              <a:rPr lang="en-US" sz="1800" dirty="0"/>
              <a:t>1. The user performs an action to raise an event. </a:t>
            </a:r>
          </a:p>
          <a:p>
            <a:pPr marL="548640" lvl="2" indent="0" algn="just">
              <a:buNone/>
            </a:pPr>
            <a:r>
              <a:rPr lang="en-US" sz="1800" dirty="0"/>
              <a:t>2. The event object is updated to determine the event state. </a:t>
            </a:r>
          </a:p>
          <a:p>
            <a:pPr marL="548640" lvl="2" indent="0" algn="just">
              <a:buNone/>
            </a:pPr>
            <a:r>
              <a:rPr lang="en-US" sz="1800" dirty="0"/>
              <a:t>3. The event is fired. </a:t>
            </a:r>
          </a:p>
          <a:p>
            <a:pPr marL="548640" lvl="2" indent="0" algn="just">
              <a:buNone/>
            </a:pPr>
            <a:r>
              <a:rPr lang="en-US" sz="1800" dirty="0"/>
              <a:t>4. The event bubbling occurs as the event bubbles through the elements of the             hierarchy. </a:t>
            </a:r>
          </a:p>
          <a:p>
            <a:pPr marL="548640" lvl="2" indent="0" algn="just">
              <a:buNone/>
            </a:pPr>
            <a:r>
              <a:rPr lang="en-US" sz="1800" dirty="0"/>
              <a:t>5. The event handler is invoked that performs the specified actions</a:t>
            </a:r>
          </a:p>
        </p:txBody>
      </p:sp>
    </p:spTree>
    <p:extLst>
      <p:ext uri="{BB962C8B-B14F-4D97-AF65-F5344CB8AC3E}">
        <p14:creationId xmlns:p14="http://schemas.microsoft.com/office/powerpoint/2010/main" val="28002618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5707-B8E8-4D0A-87E5-155269109BDE}"/>
              </a:ext>
            </a:extLst>
          </p:cNvPr>
          <p:cNvSpPr>
            <a:spLocks noGrp="1"/>
          </p:cNvSpPr>
          <p:nvPr>
            <p:ph type="title"/>
          </p:nvPr>
        </p:nvSpPr>
        <p:spPr>
          <a:xfrm>
            <a:off x="1066799" y="229663"/>
            <a:ext cx="10058400" cy="1371600"/>
          </a:xfrm>
        </p:spPr>
        <p:txBody>
          <a:bodyPr/>
          <a:lstStyle/>
          <a:p>
            <a:pPr algn="ctr"/>
            <a:r>
              <a:rPr lang="en-US" dirty="0"/>
              <a:t>Mouse Events</a:t>
            </a:r>
          </a:p>
        </p:txBody>
      </p:sp>
      <p:sp>
        <p:nvSpPr>
          <p:cNvPr id="3" name="Content Placeholder 2">
            <a:extLst>
              <a:ext uri="{FF2B5EF4-FFF2-40B4-BE49-F238E27FC236}">
                <a16:creationId xmlns:a16="http://schemas.microsoft.com/office/drawing/2014/main" id="{0D6290F5-693B-40F7-99FF-ED0731021086}"/>
              </a:ext>
            </a:extLst>
          </p:cNvPr>
          <p:cNvSpPr>
            <a:spLocks noGrp="1"/>
          </p:cNvSpPr>
          <p:nvPr>
            <p:ph idx="1"/>
          </p:nvPr>
        </p:nvSpPr>
        <p:spPr>
          <a:xfrm>
            <a:off x="1279451" y="1601263"/>
            <a:ext cx="10058400" cy="3931920"/>
          </a:xfrm>
        </p:spPr>
        <p:txBody>
          <a:bodyPr/>
          <a:lstStyle/>
          <a:p>
            <a:pPr>
              <a:buFont typeface="Wingdings" panose="05000000000000000000" pitchFamily="2" charset="2"/>
              <a:buChar char="§"/>
            </a:pPr>
            <a:r>
              <a:rPr lang="en-US" dirty="0"/>
              <a:t>Mouse events occur when the user clicks the mouse button. </a:t>
            </a:r>
          </a:p>
          <a:p>
            <a:pPr>
              <a:buFont typeface="Wingdings" panose="05000000000000000000" pitchFamily="2" charset="2"/>
              <a:buChar char="§"/>
            </a:pPr>
            <a:r>
              <a:rPr lang="en-US" dirty="0"/>
              <a:t>Following table lists the mouse events:</a:t>
            </a:r>
          </a:p>
        </p:txBody>
      </p:sp>
      <p:graphicFrame>
        <p:nvGraphicFramePr>
          <p:cNvPr id="4" name="Table 4">
            <a:extLst>
              <a:ext uri="{FF2B5EF4-FFF2-40B4-BE49-F238E27FC236}">
                <a16:creationId xmlns:a16="http://schemas.microsoft.com/office/drawing/2014/main" id="{EEE3DE94-AA38-4C25-B700-F6C1F16A16DD}"/>
              </a:ext>
            </a:extLst>
          </p:cNvPr>
          <p:cNvGraphicFramePr>
            <a:graphicFrameLocks noGrp="1"/>
          </p:cNvGraphicFramePr>
          <p:nvPr/>
        </p:nvGraphicFramePr>
        <p:xfrm>
          <a:off x="1565347" y="2721934"/>
          <a:ext cx="9252689" cy="3500120"/>
        </p:xfrm>
        <a:graphic>
          <a:graphicData uri="http://schemas.openxmlformats.org/drawingml/2006/table">
            <a:tbl>
              <a:tblPr firstRow="1" bandRow="1">
                <a:tableStyleId>{5C22544A-7EE6-4342-B048-85BDC9FD1C3A}</a:tableStyleId>
              </a:tblPr>
              <a:tblGrid>
                <a:gridCol w="2189445">
                  <a:extLst>
                    <a:ext uri="{9D8B030D-6E8A-4147-A177-3AD203B41FA5}">
                      <a16:colId xmlns:a16="http://schemas.microsoft.com/office/drawing/2014/main" val="2815479710"/>
                    </a:ext>
                  </a:extLst>
                </a:gridCol>
                <a:gridCol w="7063244">
                  <a:extLst>
                    <a:ext uri="{9D8B030D-6E8A-4147-A177-3AD203B41FA5}">
                      <a16:colId xmlns:a16="http://schemas.microsoft.com/office/drawing/2014/main" val="1920132502"/>
                    </a:ext>
                  </a:extLst>
                </a:gridCol>
              </a:tblGrid>
              <a:tr h="248211">
                <a:tc>
                  <a:txBody>
                    <a:bodyPr/>
                    <a:lstStyle/>
                    <a:p>
                      <a:pPr algn="ctr"/>
                      <a:r>
                        <a:rPr lang="en-US" dirty="0"/>
                        <a:t>Events </a:t>
                      </a:r>
                    </a:p>
                  </a:txBody>
                  <a:tcPr/>
                </a:tc>
                <a:tc>
                  <a:txBody>
                    <a:bodyPr/>
                    <a:lstStyle/>
                    <a:p>
                      <a:pPr algn="ctr"/>
                      <a:r>
                        <a:rPr lang="en-US" dirty="0"/>
                        <a:t>Description </a:t>
                      </a:r>
                    </a:p>
                  </a:txBody>
                  <a:tcPr/>
                </a:tc>
                <a:extLst>
                  <a:ext uri="{0D108BD9-81ED-4DB2-BD59-A6C34878D82A}">
                    <a16:rowId xmlns:a16="http://schemas.microsoft.com/office/drawing/2014/main" val="3402785349"/>
                  </a:ext>
                </a:extLst>
              </a:tr>
              <a:tr h="370840">
                <a:tc>
                  <a:txBody>
                    <a:bodyPr/>
                    <a:lstStyle/>
                    <a:p>
                      <a:r>
                        <a:rPr lang="en-US" b="1" dirty="0"/>
                        <a:t>onmousedown</a:t>
                      </a:r>
                    </a:p>
                    <a:p>
                      <a:endParaRPr lang="en-US" b="1" dirty="0"/>
                    </a:p>
                  </a:txBody>
                  <a:tcPr/>
                </a:tc>
                <a:tc>
                  <a:txBody>
                    <a:bodyPr/>
                    <a:lstStyle/>
                    <a:p>
                      <a:r>
                        <a:rPr lang="en-US" dirty="0"/>
                        <a:t>Occurs when the mouse button is pressed </a:t>
                      </a:r>
                    </a:p>
                  </a:txBody>
                  <a:tcPr/>
                </a:tc>
                <a:extLst>
                  <a:ext uri="{0D108BD9-81ED-4DB2-BD59-A6C34878D82A}">
                    <a16:rowId xmlns:a16="http://schemas.microsoft.com/office/drawing/2014/main" val="2920511310"/>
                  </a:ext>
                </a:extLst>
              </a:tr>
              <a:tr h="370840">
                <a:tc>
                  <a:txBody>
                    <a:bodyPr/>
                    <a:lstStyle/>
                    <a:p>
                      <a:r>
                        <a:rPr lang="en-US" b="1" dirty="0"/>
                        <a:t>onmouseup</a:t>
                      </a:r>
                    </a:p>
                  </a:txBody>
                  <a:tcPr/>
                </a:tc>
                <a:tc>
                  <a:txBody>
                    <a:bodyPr/>
                    <a:lstStyle/>
                    <a:p>
                      <a:r>
                        <a:rPr lang="en-US" dirty="0"/>
                        <a:t>Occurs when the mouse button is released </a:t>
                      </a:r>
                    </a:p>
                  </a:txBody>
                  <a:tcPr/>
                </a:tc>
                <a:extLst>
                  <a:ext uri="{0D108BD9-81ED-4DB2-BD59-A6C34878D82A}">
                    <a16:rowId xmlns:a16="http://schemas.microsoft.com/office/drawing/2014/main" val="2458327046"/>
                  </a:ext>
                </a:extLst>
              </a:tr>
              <a:tr h="370840">
                <a:tc>
                  <a:txBody>
                    <a:bodyPr/>
                    <a:lstStyle/>
                    <a:p>
                      <a:r>
                        <a:rPr lang="en-US" b="1" dirty="0"/>
                        <a:t>onclick</a:t>
                      </a:r>
                    </a:p>
                  </a:txBody>
                  <a:tcPr/>
                </a:tc>
                <a:tc>
                  <a:txBody>
                    <a:bodyPr/>
                    <a:lstStyle/>
                    <a:p>
                      <a:r>
                        <a:rPr lang="en-US" dirty="0"/>
                        <a:t>Occurs when the mouse button is pressed and released </a:t>
                      </a:r>
                    </a:p>
                  </a:txBody>
                  <a:tcPr/>
                </a:tc>
                <a:extLst>
                  <a:ext uri="{0D108BD9-81ED-4DB2-BD59-A6C34878D82A}">
                    <a16:rowId xmlns:a16="http://schemas.microsoft.com/office/drawing/2014/main" val="2047156581"/>
                  </a:ext>
                </a:extLst>
              </a:tr>
              <a:tr h="370840">
                <a:tc>
                  <a:txBody>
                    <a:bodyPr/>
                    <a:lstStyle/>
                    <a:p>
                      <a:r>
                        <a:rPr lang="en-US" b="1" dirty="0"/>
                        <a:t>ondblclick</a:t>
                      </a:r>
                    </a:p>
                  </a:txBody>
                  <a:tcPr/>
                </a:tc>
                <a:tc>
                  <a:txBody>
                    <a:bodyPr/>
                    <a:lstStyle/>
                    <a:p>
                      <a:r>
                        <a:rPr lang="en-US" dirty="0"/>
                        <a:t>Occurs when the mouse button is double-clicked </a:t>
                      </a:r>
                    </a:p>
                  </a:txBody>
                  <a:tcPr/>
                </a:tc>
                <a:extLst>
                  <a:ext uri="{0D108BD9-81ED-4DB2-BD59-A6C34878D82A}">
                    <a16:rowId xmlns:a16="http://schemas.microsoft.com/office/drawing/2014/main" val="383602777"/>
                  </a:ext>
                </a:extLst>
              </a:tr>
              <a:tr h="370840">
                <a:tc>
                  <a:txBody>
                    <a:bodyPr/>
                    <a:lstStyle/>
                    <a:p>
                      <a:r>
                        <a:rPr lang="en-US" b="1" dirty="0"/>
                        <a:t>onmousemove</a:t>
                      </a:r>
                    </a:p>
                  </a:txBody>
                  <a:tcPr/>
                </a:tc>
                <a:tc>
                  <a:txBody>
                    <a:bodyPr/>
                    <a:lstStyle/>
                    <a:p>
                      <a:r>
                        <a:rPr lang="en-US" dirty="0"/>
                        <a:t>Occurs when the mouse pointer is moved from one location to other </a:t>
                      </a:r>
                    </a:p>
                  </a:txBody>
                  <a:tcPr/>
                </a:tc>
                <a:extLst>
                  <a:ext uri="{0D108BD9-81ED-4DB2-BD59-A6C34878D82A}">
                    <a16:rowId xmlns:a16="http://schemas.microsoft.com/office/drawing/2014/main" val="3271756978"/>
                  </a:ext>
                </a:extLst>
              </a:tr>
              <a:tr h="370840">
                <a:tc>
                  <a:txBody>
                    <a:bodyPr/>
                    <a:lstStyle/>
                    <a:p>
                      <a:r>
                        <a:rPr lang="en-US" b="1" dirty="0"/>
                        <a:t>onmouseover</a:t>
                      </a:r>
                    </a:p>
                  </a:txBody>
                  <a:tcPr/>
                </a:tc>
                <a:tc>
                  <a:txBody>
                    <a:bodyPr/>
                    <a:lstStyle/>
                    <a:p>
                      <a:r>
                        <a:rPr lang="en-US" dirty="0"/>
                        <a:t>Occurs when the mouse pointer is moved over the element </a:t>
                      </a:r>
                    </a:p>
                  </a:txBody>
                  <a:tcPr/>
                </a:tc>
                <a:extLst>
                  <a:ext uri="{0D108BD9-81ED-4DB2-BD59-A6C34878D82A}">
                    <a16:rowId xmlns:a16="http://schemas.microsoft.com/office/drawing/2014/main" val="3994808323"/>
                  </a:ext>
                </a:extLst>
              </a:tr>
              <a:tr h="370840">
                <a:tc>
                  <a:txBody>
                    <a:bodyPr/>
                    <a:lstStyle/>
                    <a:p>
                      <a:r>
                        <a:rPr lang="en-US" b="1" dirty="0"/>
                        <a:t>onmouseout</a:t>
                      </a:r>
                    </a:p>
                  </a:txBody>
                  <a:tcPr/>
                </a:tc>
                <a:tc>
                  <a:txBody>
                    <a:bodyPr/>
                    <a:lstStyle/>
                    <a:p>
                      <a:r>
                        <a:rPr lang="en-US" dirty="0"/>
                        <a:t>Occurs when the mouse pointer is moved out of the element</a:t>
                      </a:r>
                    </a:p>
                  </a:txBody>
                  <a:tcPr/>
                </a:tc>
                <a:extLst>
                  <a:ext uri="{0D108BD9-81ED-4DB2-BD59-A6C34878D82A}">
                    <a16:rowId xmlns:a16="http://schemas.microsoft.com/office/drawing/2014/main" val="780700076"/>
                  </a:ext>
                </a:extLst>
              </a:tr>
            </a:tbl>
          </a:graphicData>
        </a:graphic>
      </p:graphicFrame>
    </p:spTree>
    <p:extLst>
      <p:ext uri="{BB962C8B-B14F-4D97-AF65-F5344CB8AC3E}">
        <p14:creationId xmlns:p14="http://schemas.microsoft.com/office/powerpoint/2010/main" val="9075161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Onclick event</a:t>
            </a:r>
          </a:p>
        </p:txBody>
      </p:sp>
      <p:pic>
        <p:nvPicPr>
          <p:cNvPr id="5" name="Content Placeholder 4">
            <a:extLst>
              <a:ext uri="{FF2B5EF4-FFF2-40B4-BE49-F238E27FC236}">
                <a16:creationId xmlns:a16="http://schemas.microsoft.com/office/drawing/2014/main" id="{8AD9A30B-0F78-433C-873E-86A952E83BE5}"/>
              </a:ext>
            </a:extLst>
          </p:cNvPr>
          <p:cNvPicPr>
            <a:picLocks noGrp="1" noChangeAspect="1"/>
          </p:cNvPicPr>
          <p:nvPr>
            <p:ph idx="1"/>
          </p:nvPr>
        </p:nvPicPr>
        <p:blipFill>
          <a:blip r:embed="rId2"/>
          <a:stretch>
            <a:fillRect/>
          </a:stretch>
        </p:blipFill>
        <p:spPr>
          <a:xfrm>
            <a:off x="1995436" y="4200194"/>
            <a:ext cx="8668960" cy="173379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2634C43-4A74-4BC6-B668-342A4C8C35A9}"/>
              </a:ext>
            </a:extLst>
          </p:cNvPr>
          <p:cNvPicPr>
            <a:picLocks noChangeAspect="1"/>
          </p:cNvPicPr>
          <p:nvPr/>
        </p:nvPicPr>
        <p:blipFill>
          <a:blip r:embed="rId3"/>
          <a:stretch>
            <a:fillRect/>
          </a:stretch>
        </p:blipFill>
        <p:spPr>
          <a:xfrm>
            <a:off x="3195232" y="2588169"/>
            <a:ext cx="5801535" cy="590632"/>
          </a:xfrm>
          <a:prstGeom prst="rect">
            <a:avLst/>
          </a:prstGeom>
          <a:ln>
            <a:noFill/>
          </a:ln>
          <a:effectLst>
            <a:outerShdw blurRad="292100" dist="139700" dir="2700000" algn="tl" rotWithShape="0">
              <a:srgbClr val="333333">
                <a:alpha val="65000"/>
              </a:srgbClr>
            </a:outerShdw>
          </a:effectLst>
        </p:spPr>
      </p:pic>
      <p:cxnSp>
        <p:nvCxnSpPr>
          <p:cNvPr id="9" name="Straight Arrow Connector 8">
            <a:extLst>
              <a:ext uri="{FF2B5EF4-FFF2-40B4-BE49-F238E27FC236}">
                <a16:creationId xmlns:a16="http://schemas.microsoft.com/office/drawing/2014/main" id="{36644CE4-3A59-4298-AB3A-4A67365F9E32}"/>
              </a:ext>
            </a:extLst>
          </p:cNvPr>
          <p:cNvCxnSpPr/>
          <p:nvPr/>
        </p:nvCxnSpPr>
        <p:spPr>
          <a:xfrm flipH="1">
            <a:off x="2158409" y="2883485"/>
            <a:ext cx="89313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2F9D0304-6A3A-420B-9B47-398E3C12DC13}"/>
              </a:ext>
            </a:extLst>
          </p:cNvPr>
          <p:cNvCxnSpPr>
            <a:cxnSpLocks/>
          </p:cNvCxnSpPr>
          <p:nvPr/>
        </p:nvCxnSpPr>
        <p:spPr>
          <a:xfrm flipH="1">
            <a:off x="1456660" y="5067090"/>
            <a:ext cx="5387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BFAF1178-C35D-4480-B565-FA04261FBE3F}"/>
              </a:ext>
            </a:extLst>
          </p:cNvPr>
          <p:cNvSpPr txBox="1"/>
          <p:nvPr/>
        </p:nvSpPr>
        <p:spPr>
          <a:xfrm>
            <a:off x="778429" y="2696424"/>
            <a:ext cx="1356462" cy="369332"/>
          </a:xfrm>
          <a:prstGeom prst="rect">
            <a:avLst/>
          </a:prstGeom>
          <a:noFill/>
        </p:spPr>
        <p:txBody>
          <a:bodyPr wrap="none" rtlCol="0">
            <a:spAutoFit/>
          </a:bodyPr>
          <a:lstStyle/>
          <a:p>
            <a:r>
              <a:rPr lang="en-US" b="1" dirty="0"/>
              <a:t>Html code</a:t>
            </a:r>
          </a:p>
        </p:txBody>
      </p:sp>
      <p:sp>
        <p:nvSpPr>
          <p:cNvPr id="13" name="TextBox 12">
            <a:extLst>
              <a:ext uri="{FF2B5EF4-FFF2-40B4-BE49-F238E27FC236}">
                <a16:creationId xmlns:a16="http://schemas.microsoft.com/office/drawing/2014/main" id="{A283949F-9700-4B0C-87BD-4E2C76578D00}"/>
              </a:ext>
            </a:extLst>
          </p:cNvPr>
          <p:cNvSpPr txBox="1"/>
          <p:nvPr/>
        </p:nvSpPr>
        <p:spPr>
          <a:xfrm>
            <a:off x="171142" y="4903689"/>
            <a:ext cx="1356462" cy="646331"/>
          </a:xfrm>
          <a:prstGeom prst="rect">
            <a:avLst/>
          </a:prstGeom>
          <a:noFill/>
        </p:spPr>
        <p:txBody>
          <a:bodyPr wrap="square" rtlCol="0">
            <a:spAutoFit/>
          </a:bodyPr>
          <a:lstStyle/>
          <a:p>
            <a:pPr algn="ctr"/>
            <a:r>
              <a:rPr lang="en-US" b="1" dirty="0"/>
              <a:t>JavaScript </a:t>
            </a:r>
          </a:p>
          <a:p>
            <a:pPr algn="ctr"/>
            <a:r>
              <a:rPr lang="en-US" b="1" dirty="0"/>
              <a:t> code</a:t>
            </a:r>
          </a:p>
        </p:txBody>
      </p:sp>
    </p:spTree>
    <p:extLst>
      <p:ext uri="{BB962C8B-B14F-4D97-AF65-F5344CB8AC3E}">
        <p14:creationId xmlns:p14="http://schemas.microsoft.com/office/powerpoint/2010/main" val="207098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Ondblclick event</a:t>
            </a:r>
          </a:p>
        </p:txBody>
      </p:sp>
      <p:pic>
        <p:nvPicPr>
          <p:cNvPr id="5" name="Content Placeholder 4">
            <a:extLst>
              <a:ext uri="{FF2B5EF4-FFF2-40B4-BE49-F238E27FC236}">
                <a16:creationId xmlns:a16="http://schemas.microsoft.com/office/drawing/2014/main" id="{8AD9A30B-0F78-433C-873E-86A952E83BE5}"/>
              </a:ext>
            </a:extLst>
          </p:cNvPr>
          <p:cNvPicPr>
            <a:picLocks noGrp="1" noChangeAspect="1"/>
          </p:cNvPicPr>
          <p:nvPr>
            <p:ph idx="1"/>
          </p:nvPr>
        </p:nvPicPr>
        <p:blipFill>
          <a:blip r:embed="rId2"/>
          <a:srcRect/>
          <a:stretch/>
        </p:blipFill>
        <p:spPr>
          <a:xfrm>
            <a:off x="1945758" y="2418897"/>
            <a:ext cx="8130340" cy="35140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67955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a:bodyPr>
          <a:lstStyle/>
          <a:p>
            <a:pPr algn="ctr"/>
            <a:r>
              <a:rPr lang="en-US" dirty="0" err="1"/>
              <a:t>Onmouseout</a:t>
            </a:r>
            <a:endParaRPr lang="en-US" dirty="0"/>
          </a:p>
        </p:txBody>
      </p:sp>
      <p:pic>
        <p:nvPicPr>
          <p:cNvPr id="5" name="Content Placeholder 4">
            <a:extLst>
              <a:ext uri="{FF2B5EF4-FFF2-40B4-BE49-F238E27FC236}">
                <a16:creationId xmlns:a16="http://schemas.microsoft.com/office/drawing/2014/main" id="{E871AC96-DE3A-4310-A5DD-D0C11A731554}"/>
              </a:ext>
            </a:extLst>
          </p:cNvPr>
          <p:cNvPicPr>
            <a:picLocks noGrp="1" noChangeAspect="1"/>
          </p:cNvPicPr>
          <p:nvPr>
            <p:ph idx="1"/>
          </p:nvPr>
        </p:nvPicPr>
        <p:blipFill>
          <a:blip r:embed="rId2"/>
          <a:stretch>
            <a:fillRect/>
          </a:stretch>
        </p:blipFill>
        <p:spPr>
          <a:xfrm>
            <a:off x="2401604" y="2481515"/>
            <a:ext cx="7603633" cy="3570402"/>
          </a:xfrm>
        </p:spPr>
      </p:pic>
    </p:spTree>
    <p:extLst>
      <p:ext uri="{BB962C8B-B14F-4D97-AF65-F5344CB8AC3E}">
        <p14:creationId xmlns:p14="http://schemas.microsoft.com/office/powerpoint/2010/main" val="154408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p:txBody>
          <a:bodyPr/>
          <a:lstStyle/>
          <a:p>
            <a:pPr algn="ctr"/>
            <a:r>
              <a:rPr lang="en-US" dirty="0"/>
              <a:t>Server side JavaScript </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a:xfrm>
            <a:off x="864782" y="1932998"/>
            <a:ext cx="10185990" cy="4404005"/>
          </a:xfrm>
        </p:spPr>
        <p:txBody>
          <a:bodyPr>
            <a:normAutofit/>
          </a:bodyPr>
          <a:lstStyle/>
          <a:p>
            <a:pPr algn="just">
              <a:buFont typeface="Wingdings" panose="05000000000000000000" pitchFamily="2" charset="2"/>
              <a:buChar char="§"/>
            </a:pPr>
            <a:r>
              <a:rPr lang="en-US" dirty="0"/>
              <a:t>A Server-side JavaScript (SSJS) is executed by the Web server when an HTML page is requested by a user and the output is displayed by the browser. </a:t>
            </a:r>
          </a:p>
          <a:p>
            <a:pPr algn="just">
              <a:buFont typeface="Wingdings" panose="05000000000000000000" pitchFamily="2" charset="2"/>
              <a:buChar char="§"/>
            </a:pPr>
            <a:r>
              <a:rPr lang="en-US" dirty="0"/>
              <a:t>A server-side JavaScript can interact with the database, fetch the required information specific to the user, and display it to the user. </a:t>
            </a:r>
          </a:p>
          <a:p>
            <a:pPr algn="just">
              <a:buFont typeface="Wingdings" panose="05000000000000000000" pitchFamily="2" charset="2"/>
              <a:buChar char="§"/>
            </a:pPr>
            <a:r>
              <a:rPr lang="en-US" dirty="0"/>
              <a:t>Server-side scripting fulfills the goal of providing dynamic content in Web pages. </a:t>
            </a:r>
          </a:p>
          <a:p>
            <a:pPr algn="just">
              <a:buFont typeface="Wingdings" panose="05000000000000000000" pitchFamily="2" charset="2"/>
              <a:buChar char="§"/>
            </a:pPr>
            <a:r>
              <a:rPr lang="en-US" dirty="0"/>
              <a:t>Unlike client-side JavaScript, HTML pages using server-side JavaScript are compiled into bytecode files on the server. </a:t>
            </a:r>
          </a:p>
          <a:p>
            <a:pPr algn="just">
              <a:buFont typeface="Wingdings" panose="05000000000000000000" pitchFamily="2" charset="2"/>
              <a:buChar char="§"/>
            </a:pPr>
            <a:r>
              <a:rPr lang="en-US" dirty="0"/>
              <a:t>A JavaScript is either embedded in an HTML page or is separately defined in a file, which is saved with .js extension. </a:t>
            </a:r>
          </a:p>
          <a:p>
            <a:pPr algn="just">
              <a:buFont typeface="Wingdings" panose="05000000000000000000" pitchFamily="2" charset="2"/>
              <a:buChar char="§"/>
            </a:pPr>
            <a:r>
              <a:rPr lang="en-US" dirty="0"/>
              <a:t>Compilation is a process of converting the code into machine-independent code. </a:t>
            </a:r>
          </a:p>
          <a:p>
            <a:pPr algn="just">
              <a:buFont typeface="Wingdings" panose="05000000000000000000" pitchFamily="2" charset="2"/>
              <a:buChar char="§"/>
            </a:pPr>
            <a:r>
              <a:rPr lang="en-US" dirty="0"/>
              <a:t>This machine-independent code is known as the bytecode, which is an executable file that the Web server runs to generate the desired output.</a:t>
            </a:r>
          </a:p>
        </p:txBody>
      </p:sp>
    </p:spTree>
    <p:extLst>
      <p:ext uri="{BB962C8B-B14F-4D97-AF65-F5344CB8AC3E}">
        <p14:creationId xmlns:p14="http://schemas.microsoft.com/office/powerpoint/2010/main" val="3306499051"/>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a:bodyPr>
          <a:lstStyle/>
          <a:p>
            <a:pPr algn="ctr"/>
            <a:r>
              <a:rPr lang="en-US" dirty="0" err="1"/>
              <a:t>Onmouseover</a:t>
            </a:r>
            <a:endParaRPr lang="en-US" dirty="0"/>
          </a:p>
        </p:txBody>
      </p:sp>
      <p:pic>
        <p:nvPicPr>
          <p:cNvPr id="5" name="Content Placeholder 4">
            <a:extLst>
              <a:ext uri="{FF2B5EF4-FFF2-40B4-BE49-F238E27FC236}">
                <a16:creationId xmlns:a16="http://schemas.microsoft.com/office/drawing/2014/main" id="{25692C9A-6DB0-47F3-ABB9-1BB29C53988F}"/>
              </a:ext>
            </a:extLst>
          </p:cNvPr>
          <p:cNvPicPr>
            <a:picLocks noGrp="1" noChangeAspect="1"/>
          </p:cNvPicPr>
          <p:nvPr>
            <p:ph idx="1"/>
          </p:nvPr>
        </p:nvPicPr>
        <p:blipFill>
          <a:blip r:embed="rId2"/>
          <a:stretch>
            <a:fillRect/>
          </a:stretch>
        </p:blipFill>
        <p:spPr>
          <a:xfrm>
            <a:off x="1580520" y="2821607"/>
            <a:ext cx="9030960" cy="24958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54225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fontScale="90000"/>
          </a:bodyPr>
          <a:lstStyle/>
          <a:p>
            <a:pPr algn="ctr"/>
            <a:r>
              <a:rPr lang="en-US" dirty="0"/>
              <a:t>Introduction of Loops in JavaScript </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p:txBody>
          <a:bodyPr/>
          <a:lstStyle/>
          <a:p>
            <a:pPr>
              <a:buFont typeface="Wingdings" panose="05000000000000000000" pitchFamily="2" charset="2"/>
              <a:buChar char="§"/>
            </a:pPr>
            <a:r>
              <a:rPr lang="en-US" dirty="0"/>
              <a:t>Loops allow you to execute a single statement or a block of statements multiple times.</a:t>
            </a:r>
          </a:p>
          <a:p>
            <a:pPr>
              <a:buFont typeface="Wingdings" panose="05000000000000000000" pitchFamily="2" charset="2"/>
              <a:buChar char="§"/>
            </a:pPr>
            <a:r>
              <a:rPr lang="en-US" dirty="0"/>
              <a:t>They are widely used when you want to display a series of numbers and accept repetitive input.</a:t>
            </a:r>
          </a:p>
          <a:p>
            <a:pPr>
              <a:buFont typeface="Wingdings" panose="05000000000000000000" pitchFamily="2" charset="2"/>
              <a:buChar char="§"/>
            </a:pPr>
            <a:r>
              <a:rPr lang="en-US" dirty="0"/>
              <a:t>A loop construct consists of a condition that instructs the compiler the number of times a specific block of code will be executed.</a:t>
            </a:r>
          </a:p>
          <a:p>
            <a:pPr>
              <a:buFont typeface="Wingdings" panose="05000000000000000000" pitchFamily="2" charset="2"/>
              <a:buChar char="§"/>
            </a:pPr>
            <a:r>
              <a:rPr lang="en-US" dirty="0"/>
              <a:t>If the condition is not specified within the construct, the loop continues infinitely. Such loop constructs are referred to as infinite loops</a:t>
            </a:r>
          </a:p>
        </p:txBody>
      </p:sp>
      <p:sp>
        <p:nvSpPr>
          <p:cNvPr id="4" name="Hexagon 3">
            <a:extLst>
              <a:ext uri="{FF2B5EF4-FFF2-40B4-BE49-F238E27FC236}">
                <a16:creationId xmlns:a16="http://schemas.microsoft.com/office/drawing/2014/main" id="{0F5A2CDD-712D-4BD1-97CD-D6F17E2EB930}"/>
              </a:ext>
            </a:extLst>
          </p:cNvPr>
          <p:cNvSpPr/>
          <p:nvPr/>
        </p:nvSpPr>
        <p:spPr>
          <a:xfrm>
            <a:off x="2498651" y="4726848"/>
            <a:ext cx="1945758" cy="1488558"/>
          </a:xfrm>
          <a:prstGeom prst="hexagon">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For </a:t>
            </a:r>
          </a:p>
          <a:p>
            <a:pPr algn="ctr"/>
            <a:r>
              <a:rPr lang="en-US" b="1" dirty="0">
                <a:solidFill>
                  <a:schemeClr val="tx1"/>
                </a:solidFill>
              </a:rPr>
              <a:t>loop</a:t>
            </a:r>
          </a:p>
        </p:txBody>
      </p:sp>
      <p:sp>
        <p:nvSpPr>
          <p:cNvPr id="5" name="Hexagon 4">
            <a:extLst>
              <a:ext uri="{FF2B5EF4-FFF2-40B4-BE49-F238E27FC236}">
                <a16:creationId xmlns:a16="http://schemas.microsoft.com/office/drawing/2014/main" id="{96D3EB11-2B9C-4071-83AB-0FEEC18B2383}"/>
              </a:ext>
            </a:extLst>
          </p:cNvPr>
          <p:cNvSpPr/>
          <p:nvPr/>
        </p:nvSpPr>
        <p:spPr>
          <a:xfrm>
            <a:off x="5237420" y="4726848"/>
            <a:ext cx="1945758" cy="1488558"/>
          </a:xfrm>
          <a:prstGeom prst="hexagon">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While  loop</a:t>
            </a:r>
          </a:p>
        </p:txBody>
      </p:sp>
      <p:sp>
        <p:nvSpPr>
          <p:cNvPr id="6" name="Hexagon 5">
            <a:extLst>
              <a:ext uri="{FF2B5EF4-FFF2-40B4-BE49-F238E27FC236}">
                <a16:creationId xmlns:a16="http://schemas.microsoft.com/office/drawing/2014/main" id="{22037BD9-ACCE-494F-BF99-056EB3308267}"/>
              </a:ext>
            </a:extLst>
          </p:cNvPr>
          <p:cNvSpPr/>
          <p:nvPr/>
        </p:nvSpPr>
        <p:spPr>
          <a:xfrm>
            <a:off x="7940749" y="4726848"/>
            <a:ext cx="1945758" cy="1488558"/>
          </a:xfrm>
          <a:prstGeom prst="hexagon">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Do – while  loop</a:t>
            </a:r>
          </a:p>
        </p:txBody>
      </p:sp>
    </p:spTree>
    <p:extLst>
      <p:ext uri="{BB962C8B-B14F-4D97-AF65-F5344CB8AC3E}">
        <p14:creationId xmlns:p14="http://schemas.microsoft.com/office/powerpoint/2010/main" val="6268655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While loop</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p:txBody>
          <a:bodyPr/>
          <a:lstStyle/>
          <a:p>
            <a:pPr algn="just">
              <a:buFont typeface="Wingdings" panose="05000000000000000000" pitchFamily="2" charset="2"/>
              <a:buChar char="§"/>
            </a:pPr>
            <a:r>
              <a:rPr lang="en-US" dirty="0"/>
              <a:t>The while loop executes a block of code as long as the given condition remains true. </a:t>
            </a:r>
          </a:p>
          <a:p>
            <a:pPr algn="just">
              <a:buFont typeface="Wingdings" panose="05000000000000000000" pitchFamily="2" charset="2"/>
              <a:buChar char="§"/>
            </a:pPr>
            <a:r>
              <a:rPr lang="en-US" dirty="0"/>
              <a:t>The while loop begins with the while keyword, which is followed by parentheses containing a Boolean condition. </a:t>
            </a:r>
          </a:p>
          <a:p>
            <a:pPr algn="just">
              <a:buFont typeface="Wingdings" panose="05000000000000000000" pitchFamily="2" charset="2"/>
              <a:buChar char="§"/>
            </a:pPr>
            <a:r>
              <a:rPr lang="en-US" dirty="0"/>
              <a:t>If this condition returns true, the block of statements within the while loop are executed. </a:t>
            </a:r>
          </a:p>
          <a:p>
            <a:pPr algn="just">
              <a:buFont typeface="Wingdings" panose="05000000000000000000" pitchFamily="2" charset="2"/>
              <a:buChar char="§"/>
            </a:pPr>
            <a:r>
              <a:rPr lang="en-US" dirty="0"/>
              <a:t>Once the condition becomes false, the while statement stops the execution of loop and transfers the control to next statement appearing after the block.</a:t>
            </a:r>
          </a:p>
        </p:txBody>
      </p:sp>
      <p:pic>
        <p:nvPicPr>
          <p:cNvPr id="5" name="Picture 4">
            <a:extLst>
              <a:ext uri="{FF2B5EF4-FFF2-40B4-BE49-F238E27FC236}">
                <a16:creationId xmlns:a16="http://schemas.microsoft.com/office/drawing/2014/main" id="{6EBCDC27-E3A8-4144-9451-A38224F74D3C}"/>
              </a:ext>
            </a:extLst>
          </p:cNvPr>
          <p:cNvPicPr>
            <a:picLocks noChangeAspect="1"/>
          </p:cNvPicPr>
          <p:nvPr/>
        </p:nvPicPr>
        <p:blipFill>
          <a:blip r:embed="rId2"/>
          <a:stretch>
            <a:fillRect/>
          </a:stretch>
        </p:blipFill>
        <p:spPr>
          <a:xfrm>
            <a:off x="3973087" y="4259123"/>
            <a:ext cx="4245825" cy="23320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300011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Working with While loop</a:t>
            </a:r>
          </a:p>
        </p:txBody>
      </p:sp>
      <p:pic>
        <p:nvPicPr>
          <p:cNvPr id="5" name="Content Placeholder 4">
            <a:extLst>
              <a:ext uri="{FF2B5EF4-FFF2-40B4-BE49-F238E27FC236}">
                <a16:creationId xmlns:a16="http://schemas.microsoft.com/office/drawing/2014/main" id="{8998CB79-1092-4744-965F-46ABDC3F8077}"/>
              </a:ext>
            </a:extLst>
          </p:cNvPr>
          <p:cNvPicPr>
            <a:picLocks noGrp="1" noChangeAspect="1"/>
          </p:cNvPicPr>
          <p:nvPr>
            <p:ph idx="1"/>
          </p:nvPr>
        </p:nvPicPr>
        <p:blipFill>
          <a:blip r:embed="rId2"/>
          <a:stretch>
            <a:fillRect/>
          </a:stretch>
        </p:blipFill>
        <p:spPr>
          <a:xfrm>
            <a:off x="763421" y="2942744"/>
            <a:ext cx="4999426" cy="2014109"/>
          </a:xfrm>
          <a:prstGeom prst="rect">
            <a:avLst/>
          </a:prstGeom>
          <a:ln>
            <a:noFill/>
          </a:ln>
          <a:effectLst>
            <a:outerShdw blurRad="292100" dist="139700" dir="2700000" algn="tl" rotWithShape="0">
              <a:srgbClr val="333333">
                <a:alpha val="65000"/>
              </a:srgbClr>
            </a:outerShdw>
          </a:effectLst>
        </p:spPr>
      </p:pic>
      <p:cxnSp>
        <p:nvCxnSpPr>
          <p:cNvPr id="7" name="Connector: Elbow 6">
            <a:extLst>
              <a:ext uri="{FF2B5EF4-FFF2-40B4-BE49-F238E27FC236}">
                <a16:creationId xmlns:a16="http://schemas.microsoft.com/office/drawing/2014/main" id="{CCF6BD47-1323-4081-986E-71ACBCBE55D4}"/>
              </a:ext>
            </a:extLst>
          </p:cNvPr>
          <p:cNvCxnSpPr>
            <a:cxnSpLocks/>
          </p:cNvCxnSpPr>
          <p:nvPr/>
        </p:nvCxnSpPr>
        <p:spPr>
          <a:xfrm flipV="1">
            <a:off x="1775642" y="2354768"/>
            <a:ext cx="1690573" cy="12546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27DDD90-9CE7-436E-8C70-2AE6067050B5}"/>
              </a:ext>
            </a:extLst>
          </p:cNvPr>
          <p:cNvSpPr txBox="1"/>
          <p:nvPr/>
        </p:nvSpPr>
        <p:spPr>
          <a:xfrm>
            <a:off x="3466215" y="2133917"/>
            <a:ext cx="2481770" cy="369332"/>
          </a:xfrm>
          <a:prstGeom prst="rect">
            <a:avLst/>
          </a:prstGeom>
          <a:noFill/>
        </p:spPr>
        <p:txBody>
          <a:bodyPr wrap="none" rtlCol="0">
            <a:spAutoFit/>
          </a:bodyPr>
          <a:lstStyle/>
          <a:p>
            <a:r>
              <a:rPr lang="en-US" b="1" dirty="0">
                <a:solidFill>
                  <a:schemeClr val="accent2">
                    <a:lumMod val="75000"/>
                  </a:schemeClr>
                </a:solidFill>
              </a:rPr>
              <a:t>Declaring Condition </a:t>
            </a:r>
          </a:p>
        </p:txBody>
      </p:sp>
      <p:pic>
        <p:nvPicPr>
          <p:cNvPr id="15" name="Picture 14">
            <a:extLst>
              <a:ext uri="{FF2B5EF4-FFF2-40B4-BE49-F238E27FC236}">
                <a16:creationId xmlns:a16="http://schemas.microsoft.com/office/drawing/2014/main" id="{A6EC2C65-AF8C-4A93-AD49-335BE0FD77B1}"/>
              </a:ext>
            </a:extLst>
          </p:cNvPr>
          <p:cNvPicPr>
            <a:picLocks noChangeAspect="1"/>
          </p:cNvPicPr>
          <p:nvPr/>
        </p:nvPicPr>
        <p:blipFill>
          <a:blip r:embed="rId3"/>
          <a:stretch>
            <a:fillRect/>
          </a:stretch>
        </p:blipFill>
        <p:spPr>
          <a:xfrm>
            <a:off x="6096000" y="2945593"/>
            <a:ext cx="5473062" cy="2011259"/>
          </a:xfrm>
          <a:prstGeom prst="rect">
            <a:avLst/>
          </a:prstGeom>
          <a:ln>
            <a:noFill/>
          </a:ln>
          <a:effectLst>
            <a:outerShdw blurRad="292100" dist="139700" dir="2700000" algn="tl" rotWithShape="0">
              <a:srgbClr val="333333">
                <a:alpha val="65000"/>
              </a:srgbClr>
            </a:outerShdw>
          </a:effectLst>
        </p:spPr>
      </p:pic>
      <p:sp>
        <p:nvSpPr>
          <p:cNvPr id="16" name="TextBox 15">
            <a:extLst>
              <a:ext uri="{FF2B5EF4-FFF2-40B4-BE49-F238E27FC236}">
                <a16:creationId xmlns:a16="http://schemas.microsoft.com/office/drawing/2014/main" id="{05AEABB1-0B93-477B-A832-7224689368E5}"/>
              </a:ext>
            </a:extLst>
          </p:cNvPr>
          <p:cNvSpPr txBox="1"/>
          <p:nvPr/>
        </p:nvSpPr>
        <p:spPr>
          <a:xfrm>
            <a:off x="7769427" y="2503249"/>
            <a:ext cx="2404826" cy="369332"/>
          </a:xfrm>
          <a:prstGeom prst="rect">
            <a:avLst/>
          </a:prstGeom>
          <a:noFill/>
        </p:spPr>
        <p:txBody>
          <a:bodyPr wrap="none" rtlCol="0">
            <a:spAutoFit/>
          </a:bodyPr>
          <a:lstStyle/>
          <a:p>
            <a:r>
              <a:rPr lang="en-US" b="1" dirty="0">
                <a:solidFill>
                  <a:schemeClr val="accent2">
                    <a:lumMod val="75000"/>
                  </a:schemeClr>
                </a:solidFill>
              </a:rPr>
              <a:t>Using HTML &lt;ul&gt; Tag</a:t>
            </a:r>
          </a:p>
        </p:txBody>
      </p:sp>
    </p:spTree>
    <p:extLst>
      <p:ext uri="{BB962C8B-B14F-4D97-AF65-F5344CB8AC3E}">
        <p14:creationId xmlns:p14="http://schemas.microsoft.com/office/powerpoint/2010/main" val="3390902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a:xfrm>
            <a:off x="981739" y="355515"/>
            <a:ext cx="10058400" cy="1371600"/>
          </a:xfrm>
        </p:spPr>
        <p:txBody>
          <a:bodyPr/>
          <a:lstStyle/>
          <a:p>
            <a:pPr algn="ctr"/>
            <a:r>
              <a:rPr lang="en-US" dirty="0"/>
              <a:t>do-while Loop</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471378" y="1546361"/>
            <a:ext cx="6280298" cy="4694951"/>
          </a:xfrm>
        </p:spPr>
        <p:txBody>
          <a:bodyPr>
            <a:normAutofit/>
          </a:bodyPr>
          <a:lstStyle/>
          <a:p>
            <a:pPr algn="just">
              <a:buFont typeface="Wingdings" panose="05000000000000000000" pitchFamily="2" charset="2"/>
              <a:buChar char="§"/>
            </a:pPr>
            <a:r>
              <a:rPr lang="en-US" dirty="0"/>
              <a:t>The do-while loop is similar to the while loop. This is because both the do-while and while loops execute until the condition becomes false. </a:t>
            </a:r>
          </a:p>
          <a:p>
            <a:pPr algn="just">
              <a:buFont typeface="Wingdings" panose="05000000000000000000" pitchFamily="2" charset="2"/>
              <a:buChar char="§"/>
            </a:pPr>
            <a:r>
              <a:rPr lang="en-US" dirty="0"/>
              <a:t>However, the do-while loop differs by executing the body of the loop at least once before evaluating the condition even if the condition is false. </a:t>
            </a:r>
          </a:p>
          <a:p>
            <a:pPr algn="just">
              <a:buFont typeface="Wingdings" panose="05000000000000000000" pitchFamily="2" charset="2"/>
              <a:buChar char="§"/>
            </a:pPr>
            <a:r>
              <a:rPr lang="en-US" dirty="0"/>
              <a:t>The do-while loop starts with the do keyword and is followed by a block of statements. </a:t>
            </a:r>
          </a:p>
          <a:p>
            <a:pPr algn="just">
              <a:buFont typeface="Wingdings" panose="05000000000000000000" pitchFamily="2" charset="2"/>
              <a:buChar char="§"/>
            </a:pPr>
            <a:r>
              <a:rPr lang="en-US" dirty="0"/>
              <a:t>At the end of the block, the while keyword is specified that is followed by parentheses containing the condition. </a:t>
            </a:r>
          </a:p>
          <a:p>
            <a:pPr algn="just">
              <a:buFont typeface="Wingdings" panose="05000000000000000000" pitchFamily="2" charset="2"/>
              <a:buChar char="§"/>
            </a:pPr>
            <a:r>
              <a:rPr lang="en-US" dirty="0"/>
              <a:t>When the condition returns false, the block of statements after the do keyword are ignored and the next statement following the while statement is executed.</a:t>
            </a:r>
          </a:p>
        </p:txBody>
      </p:sp>
      <p:pic>
        <p:nvPicPr>
          <p:cNvPr id="5" name="Picture 4">
            <a:extLst>
              <a:ext uri="{FF2B5EF4-FFF2-40B4-BE49-F238E27FC236}">
                <a16:creationId xmlns:a16="http://schemas.microsoft.com/office/drawing/2014/main" id="{4CAE9D84-FE28-4363-B106-A467F1328214}"/>
              </a:ext>
            </a:extLst>
          </p:cNvPr>
          <p:cNvPicPr>
            <a:picLocks noChangeAspect="1"/>
          </p:cNvPicPr>
          <p:nvPr/>
        </p:nvPicPr>
        <p:blipFill>
          <a:blip r:embed="rId2"/>
          <a:stretch>
            <a:fillRect/>
          </a:stretch>
        </p:blipFill>
        <p:spPr>
          <a:xfrm>
            <a:off x="7064227" y="2587256"/>
            <a:ext cx="4400550" cy="1981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37213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Working with do-while loop</a:t>
            </a:r>
          </a:p>
        </p:txBody>
      </p:sp>
      <p:pic>
        <p:nvPicPr>
          <p:cNvPr id="5" name="Content Placeholder 4">
            <a:extLst>
              <a:ext uri="{FF2B5EF4-FFF2-40B4-BE49-F238E27FC236}">
                <a16:creationId xmlns:a16="http://schemas.microsoft.com/office/drawing/2014/main" id="{8998CB79-1092-4744-965F-46ABDC3F8077}"/>
              </a:ext>
            </a:extLst>
          </p:cNvPr>
          <p:cNvPicPr>
            <a:picLocks noGrp="1" noChangeAspect="1"/>
          </p:cNvPicPr>
          <p:nvPr>
            <p:ph idx="1"/>
          </p:nvPr>
        </p:nvPicPr>
        <p:blipFill>
          <a:blip r:embed="rId2"/>
          <a:srcRect/>
          <a:stretch/>
        </p:blipFill>
        <p:spPr>
          <a:xfrm>
            <a:off x="2625202" y="2670300"/>
            <a:ext cx="7167385" cy="3044212"/>
          </a:xfrm>
          <a:prstGeom prst="rect">
            <a:avLst/>
          </a:prstGeom>
          <a:ln>
            <a:noFill/>
          </a:ln>
          <a:effectLst>
            <a:outerShdw blurRad="292100" dist="139700" dir="2700000" algn="tl" rotWithShape="0">
              <a:srgbClr val="333333">
                <a:alpha val="65000"/>
              </a:srgbClr>
            </a:outerShdw>
          </a:effectLst>
        </p:spPr>
      </p:pic>
      <p:cxnSp>
        <p:nvCxnSpPr>
          <p:cNvPr id="7" name="Connector: Elbow 6">
            <a:extLst>
              <a:ext uri="{FF2B5EF4-FFF2-40B4-BE49-F238E27FC236}">
                <a16:creationId xmlns:a16="http://schemas.microsoft.com/office/drawing/2014/main" id="{CCF6BD47-1323-4081-986E-71ACBCBE55D4}"/>
              </a:ext>
            </a:extLst>
          </p:cNvPr>
          <p:cNvCxnSpPr>
            <a:cxnSpLocks/>
          </p:cNvCxnSpPr>
          <p:nvPr/>
        </p:nvCxnSpPr>
        <p:spPr>
          <a:xfrm rot="10800000">
            <a:off x="2065683" y="4515572"/>
            <a:ext cx="644579" cy="3282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27DDD90-9CE7-436E-8C70-2AE6067050B5}"/>
              </a:ext>
            </a:extLst>
          </p:cNvPr>
          <p:cNvSpPr txBox="1"/>
          <p:nvPr/>
        </p:nvSpPr>
        <p:spPr>
          <a:xfrm>
            <a:off x="731662" y="4192406"/>
            <a:ext cx="1334020" cy="646331"/>
          </a:xfrm>
          <a:prstGeom prst="rect">
            <a:avLst/>
          </a:prstGeom>
          <a:noFill/>
        </p:spPr>
        <p:txBody>
          <a:bodyPr wrap="none" rtlCol="0">
            <a:spAutoFit/>
          </a:bodyPr>
          <a:lstStyle/>
          <a:p>
            <a:r>
              <a:rPr lang="en-US" b="1" dirty="0">
                <a:solidFill>
                  <a:schemeClr val="accent2">
                    <a:lumMod val="75000"/>
                  </a:schemeClr>
                </a:solidFill>
              </a:rPr>
              <a:t>Declaring </a:t>
            </a:r>
          </a:p>
          <a:p>
            <a:r>
              <a:rPr lang="en-US" b="1" dirty="0">
                <a:solidFill>
                  <a:schemeClr val="accent2">
                    <a:lumMod val="75000"/>
                  </a:schemeClr>
                </a:solidFill>
              </a:rPr>
              <a:t>Condition </a:t>
            </a:r>
          </a:p>
        </p:txBody>
      </p:sp>
    </p:spTree>
    <p:extLst>
      <p:ext uri="{BB962C8B-B14F-4D97-AF65-F5344CB8AC3E}">
        <p14:creationId xmlns:p14="http://schemas.microsoft.com/office/powerpoint/2010/main" val="34128325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a:xfrm>
            <a:off x="1066800" y="539694"/>
            <a:ext cx="10058400" cy="1371600"/>
          </a:xfrm>
        </p:spPr>
        <p:txBody>
          <a:bodyPr/>
          <a:lstStyle/>
          <a:p>
            <a:pPr algn="ctr"/>
            <a:r>
              <a:rPr lang="en-US" dirty="0"/>
              <a:t>for Loop</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1066800" y="1709715"/>
            <a:ext cx="10373833" cy="4112286"/>
          </a:xfrm>
        </p:spPr>
        <p:txBody>
          <a:bodyPr>
            <a:normAutofit/>
          </a:bodyPr>
          <a:lstStyle/>
          <a:p>
            <a:pPr algn="just">
              <a:buFont typeface="Wingdings" panose="05000000000000000000" pitchFamily="2" charset="2"/>
              <a:buChar char="§"/>
            </a:pPr>
            <a:r>
              <a:rPr lang="en-US" dirty="0"/>
              <a:t>The for loop is similar to the while loop as it executes the statements within the loop as long as the given condition is true. </a:t>
            </a:r>
          </a:p>
          <a:p>
            <a:pPr algn="just">
              <a:buFont typeface="Wingdings" panose="05000000000000000000" pitchFamily="2" charset="2"/>
              <a:buChar char="§"/>
            </a:pPr>
            <a:r>
              <a:rPr lang="en-US" dirty="0"/>
              <a:t>Unlike the while loop, the for loop specifies the loop control statements at the top instead in the body of the loop.</a:t>
            </a:r>
          </a:p>
          <a:p>
            <a:pPr algn="just">
              <a:buFont typeface="Wingdings" panose="05000000000000000000" pitchFamily="2" charset="2"/>
              <a:buChar char="§"/>
            </a:pPr>
            <a:r>
              <a:rPr lang="en-US" dirty="0"/>
              <a:t> The for loop begins with the for keyword, which is followed by parentheses containing three expressions, each of which are separated by a semicolon. </a:t>
            </a:r>
          </a:p>
          <a:p>
            <a:pPr algn="just">
              <a:buFont typeface="Wingdings" panose="05000000000000000000" pitchFamily="2" charset="2"/>
              <a:buChar char="§"/>
            </a:pPr>
            <a:r>
              <a:rPr lang="en-US" dirty="0"/>
              <a:t>The three expressions are referred to as initialization expression, condition expression, and increment/decrement expression respectively</a:t>
            </a:r>
          </a:p>
        </p:txBody>
      </p:sp>
      <p:pic>
        <p:nvPicPr>
          <p:cNvPr id="5" name="Picture 4">
            <a:extLst>
              <a:ext uri="{FF2B5EF4-FFF2-40B4-BE49-F238E27FC236}">
                <a16:creationId xmlns:a16="http://schemas.microsoft.com/office/drawing/2014/main" id="{1855AFEA-80A4-4CD4-9834-3146E7EE734E}"/>
              </a:ext>
            </a:extLst>
          </p:cNvPr>
          <p:cNvPicPr>
            <a:picLocks noChangeAspect="1"/>
          </p:cNvPicPr>
          <p:nvPr/>
        </p:nvPicPr>
        <p:blipFill>
          <a:blip r:embed="rId2"/>
          <a:stretch>
            <a:fillRect/>
          </a:stretch>
        </p:blipFill>
        <p:spPr>
          <a:xfrm>
            <a:off x="3860248" y="4656892"/>
            <a:ext cx="4471503" cy="16613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43770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Working with for loop</a:t>
            </a:r>
          </a:p>
        </p:txBody>
      </p:sp>
      <p:pic>
        <p:nvPicPr>
          <p:cNvPr id="5" name="Content Placeholder 4">
            <a:extLst>
              <a:ext uri="{FF2B5EF4-FFF2-40B4-BE49-F238E27FC236}">
                <a16:creationId xmlns:a16="http://schemas.microsoft.com/office/drawing/2014/main" id="{CCD1B530-55B2-49B1-AE90-145C1C4DD6E2}"/>
              </a:ext>
            </a:extLst>
          </p:cNvPr>
          <p:cNvPicPr>
            <a:picLocks noGrp="1" noChangeAspect="1"/>
          </p:cNvPicPr>
          <p:nvPr>
            <p:ph idx="1"/>
          </p:nvPr>
        </p:nvPicPr>
        <p:blipFill>
          <a:blip r:embed="rId2"/>
          <a:stretch>
            <a:fillRect/>
          </a:stretch>
        </p:blipFill>
        <p:spPr>
          <a:xfrm>
            <a:off x="816791" y="2995097"/>
            <a:ext cx="4647537" cy="195734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A7A4D71-C8C3-40E0-8F06-077EA0617A4A}"/>
              </a:ext>
            </a:extLst>
          </p:cNvPr>
          <p:cNvPicPr>
            <a:picLocks noChangeAspect="1"/>
          </p:cNvPicPr>
          <p:nvPr/>
        </p:nvPicPr>
        <p:blipFill>
          <a:blip r:embed="rId3"/>
          <a:stretch>
            <a:fillRect/>
          </a:stretch>
        </p:blipFill>
        <p:spPr>
          <a:xfrm>
            <a:off x="6096000" y="4122290"/>
            <a:ext cx="5483966" cy="2093116"/>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A6648892-60DB-4F3C-9C03-CA8DF1EF48AD}"/>
              </a:ext>
            </a:extLst>
          </p:cNvPr>
          <p:cNvSpPr txBox="1"/>
          <p:nvPr/>
        </p:nvSpPr>
        <p:spPr>
          <a:xfrm>
            <a:off x="6835601" y="3604438"/>
            <a:ext cx="3839513" cy="369332"/>
          </a:xfrm>
          <a:prstGeom prst="rect">
            <a:avLst/>
          </a:prstGeom>
          <a:noFill/>
        </p:spPr>
        <p:txBody>
          <a:bodyPr wrap="none" rtlCol="0">
            <a:spAutoFit/>
          </a:bodyPr>
          <a:lstStyle/>
          <a:p>
            <a:r>
              <a:rPr lang="en-US" b="1" dirty="0">
                <a:solidFill>
                  <a:schemeClr val="accent2">
                    <a:lumMod val="75000"/>
                  </a:schemeClr>
                </a:solidFill>
              </a:rPr>
              <a:t>PRINTING TABLES WITH FOR LOOP</a:t>
            </a:r>
          </a:p>
        </p:txBody>
      </p:sp>
      <p:sp>
        <p:nvSpPr>
          <p:cNvPr id="9" name="TextBox 8">
            <a:extLst>
              <a:ext uri="{FF2B5EF4-FFF2-40B4-BE49-F238E27FC236}">
                <a16:creationId xmlns:a16="http://schemas.microsoft.com/office/drawing/2014/main" id="{3658CE80-E5C1-4E0A-B97A-D49194ED0C08}"/>
              </a:ext>
            </a:extLst>
          </p:cNvPr>
          <p:cNvSpPr txBox="1"/>
          <p:nvPr/>
        </p:nvSpPr>
        <p:spPr>
          <a:xfrm>
            <a:off x="1219199" y="2439984"/>
            <a:ext cx="3842719" cy="369332"/>
          </a:xfrm>
          <a:prstGeom prst="rect">
            <a:avLst/>
          </a:prstGeom>
          <a:noFill/>
        </p:spPr>
        <p:txBody>
          <a:bodyPr wrap="none" rtlCol="0">
            <a:spAutoFit/>
          </a:bodyPr>
          <a:lstStyle/>
          <a:p>
            <a:r>
              <a:rPr lang="en-US" b="1" dirty="0">
                <a:solidFill>
                  <a:schemeClr val="accent2">
                    <a:lumMod val="75000"/>
                  </a:schemeClr>
                </a:solidFill>
              </a:rPr>
              <a:t>PRINTING NAMES WITH FOR LOOP</a:t>
            </a:r>
          </a:p>
        </p:txBody>
      </p:sp>
    </p:spTree>
    <p:extLst>
      <p:ext uri="{BB962C8B-B14F-4D97-AF65-F5344CB8AC3E}">
        <p14:creationId xmlns:p14="http://schemas.microsoft.com/office/powerpoint/2010/main" val="34096547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Printing even odd num</a:t>
            </a:r>
          </a:p>
        </p:txBody>
      </p:sp>
      <p:pic>
        <p:nvPicPr>
          <p:cNvPr id="5" name="Content Placeholder 4">
            <a:extLst>
              <a:ext uri="{FF2B5EF4-FFF2-40B4-BE49-F238E27FC236}">
                <a16:creationId xmlns:a16="http://schemas.microsoft.com/office/drawing/2014/main" id="{5A133A07-E918-444E-B7C8-FAFCBA1D591F}"/>
              </a:ext>
            </a:extLst>
          </p:cNvPr>
          <p:cNvPicPr>
            <a:picLocks noGrp="1" noChangeAspect="1"/>
          </p:cNvPicPr>
          <p:nvPr>
            <p:ph idx="1"/>
          </p:nvPr>
        </p:nvPicPr>
        <p:blipFill>
          <a:blip r:embed="rId2"/>
          <a:stretch>
            <a:fillRect/>
          </a:stretch>
        </p:blipFill>
        <p:spPr>
          <a:xfrm>
            <a:off x="2594344" y="2016621"/>
            <a:ext cx="6472969" cy="42678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67007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a:xfrm>
            <a:off x="1066800" y="420562"/>
            <a:ext cx="10058400" cy="1371600"/>
          </a:xfrm>
        </p:spPr>
        <p:txBody>
          <a:bodyPr/>
          <a:lstStyle/>
          <a:p>
            <a:pPr algn="ctr"/>
            <a:r>
              <a:rPr lang="en-US" dirty="0"/>
              <a:t>Nested for loop</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1066800" y="1792162"/>
            <a:ext cx="10058400" cy="3931920"/>
          </a:xfrm>
        </p:spPr>
        <p:txBody>
          <a:bodyPr/>
          <a:lstStyle/>
          <a:p>
            <a:pPr marL="0" indent="0" algn="just">
              <a:buNone/>
            </a:pPr>
            <a:r>
              <a:rPr lang="en-US" dirty="0"/>
              <a:t>A composition of loops is called a </a:t>
            </a:r>
            <a:r>
              <a:rPr lang="en-US" b="1" dirty="0"/>
              <a:t>nested loop</a:t>
            </a:r>
            <a:r>
              <a:rPr lang="en-US" dirty="0"/>
              <a:t>. The most common type of nested loops will be one loop inside another. The first loop is usually called the outer loop while the second loop is called the inner loop.</a:t>
            </a:r>
          </a:p>
          <a:p>
            <a:pPr marL="0" indent="0" algn="just">
              <a:buNone/>
            </a:pPr>
            <a:endParaRPr lang="en-US" dirty="0"/>
          </a:p>
        </p:txBody>
      </p:sp>
      <p:pic>
        <p:nvPicPr>
          <p:cNvPr id="5" name="Picture 4">
            <a:extLst>
              <a:ext uri="{FF2B5EF4-FFF2-40B4-BE49-F238E27FC236}">
                <a16:creationId xmlns:a16="http://schemas.microsoft.com/office/drawing/2014/main" id="{BBD17638-11BD-41FA-B544-7839CDB19D99}"/>
              </a:ext>
            </a:extLst>
          </p:cNvPr>
          <p:cNvPicPr>
            <a:picLocks noChangeAspect="1"/>
          </p:cNvPicPr>
          <p:nvPr/>
        </p:nvPicPr>
        <p:blipFill>
          <a:blip r:embed="rId2"/>
          <a:stretch>
            <a:fillRect/>
          </a:stretch>
        </p:blipFill>
        <p:spPr>
          <a:xfrm>
            <a:off x="3725273" y="2858319"/>
            <a:ext cx="5408096" cy="35791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715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p:txBody>
          <a:bodyPr>
            <a:normAutofit fontScale="90000"/>
          </a:bodyPr>
          <a:lstStyle/>
          <a:p>
            <a:pPr algn="ctr"/>
            <a:r>
              <a:rPr lang="en-US" dirty="0"/>
              <a:t>Server side </a:t>
            </a:r>
            <a:r>
              <a:rPr lang="en-US" b="1" dirty="0"/>
              <a:t>VS</a:t>
            </a:r>
            <a:r>
              <a:rPr lang="en-US" dirty="0"/>
              <a:t> Client side scripting</a:t>
            </a:r>
          </a:p>
        </p:txBody>
      </p:sp>
      <p:pic>
        <p:nvPicPr>
          <p:cNvPr id="5" name="Content Placeholder 4">
            <a:extLst>
              <a:ext uri="{FF2B5EF4-FFF2-40B4-BE49-F238E27FC236}">
                <a16:creationId xmlns:a16="http://schemas.microsoft.com/office/drawing/2014/main" id="{8E3A62BE-DDDA-4218-9487-D8905BF4A0E2}"/>
              </a:ext>
            </a:extLst>
          </p:cNvPr>
          <p:cNvPicPr>
            <a:picLocks noGrp="1" noChangeAspect="1"/>
          </p:cNvPicPr>
          <p:nvPr>
            <p:ph idx="1"/>
          </p:nvPr>
        </p:nvPicPr>
        <p:blipFill>
          <a:blip r:embed="rId3"/>
          <a:stretch>
            <a:fillRect/>
          </a:stretch>
        </p:blipFill>
        <p:spPr>
          <a:xfrm>
            <a:off x="2328531" y="2177866"/>
            <a:ext cx="7276663" cy="3932237"/>
          </a:xfrm>
          <a:prstGeom prst="rect">
            <a:avLst/>
          </a:prstGeom>
          <a:ln>
            <a:noFill/>
          </a:ln>
          <a:effectLst>
            <a:glow rad="228600">
              <a:schemeClr val="bg1">
                <a:lumMod val="95000"/>
                <a:alpha val="40000"/>
              </a:schemeClr>
            </a:glow>
            <a:outerShdw blurRad="63500" sx="102000" sy="102000" algn="ctr" rotWithShape="0">
              <a:prstClr val="black">
                <a:alpha val="40000"/>
              </a:prst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986906593"/>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Working with Nested for loop</a:t>
            </a:r>
          </a:p>
        </p:txBody>
      </p:sp>
      <p:pic>
        <p:nvPicPr>
          <p:cNvPr id="5" name="Content Placeholder 4">
            <a:extLst>
              <a:ext uri="{FF2B5EF4-FFF2-40B4-BE49-F238E27FC236}">
                <a16:creationId xmlns:a16="http://schemas.microsoft.com/office/drawing/2014/main" id="{12C3615F-CEED-4A2D-9CB0-3EF03A3F923E}"/>
              </a:ext>
            </a:extLst>
          </p:cNvPr>
          <p:cNvPicPr>
            <a:picLocks noGrp="1" noChangeAspect="1"/>
          </p:cNvPicPr>
          <p:nvPr>
            <p:ph idx="1"/>
          </p:nvPr>
        </p:nvPicPr>
        <p:blipFill>
          <a:blip r:embed="rId2"/>
          <a:stretch>
            <a:fillRect/>
          </a:stretch>
        </p:blipFill>
        <p:spPr>
          <a:xfrm>
            <a:off x="6096000" y="2259598"/>
            <a:ext cx="5532821" cy="337016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5E288C70-2916-47DA-90AB-AA6535A37ABB}"/>
              </a:ext>
            </a:extLst>
          </p:cNvPr>
          <p:cNvPicPr>
            <a:picLocks noChangeAspect="1"/>
          </p:cNvPicPr>
          <p:nvPr/>
        </p:nvPicPr>
        <p:blipFill>
          <a:blip r:embed="rId3"/>
          <a:stretch>
            <a:fillRect/>
          </a:stretch>
        </p:blipFill>
        <p:spPr>
          <a:xfrm>
            <a:off x="896679" y="2259598"/>
            <a:ext cx="4862826" cy="33701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10327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E593-6F4D-4C0A-9989-386249C08F97}"/>
              </a:ext>
            </a:extLst>
          </p:cNvPr>
          <p:cNvSpPr>
            <a:spLocks noGrp="1"/>
          </p:cNvSpPr>
          <p:nvPr>
            <p:ph type="ctrTitle"/>
          </p:nvPr>
        </p:nvSpPr>
        <p:spPr>
          <a:xfrm>
            <a:off x="1993392" y="2130217"/>
            <a:ext cx="7935801" cy="2818973"/>
          </a:xfrm>
        </p:spPr>
        <p:txBody>
          <a:bodyPr/>
          <a:lstStyle/>
          <a:p>
            <a:r>
              <a:rPr lang="en-US" sz="6600" dirty="0"/>
              <a:t>JavaScript </a:t>
            </a:r>
            <a:br>
              <a:rPr lang="en-US" sz="6600" dirty="0"/>
            </a:br>
            <a:r>
              <a:rPr lang="en-US" sz="6600" dirty="0"/>
              <a:t>Array</a:t>
            </a:r>
          </a:p>
        </p:txBody>
      </p:sp>
    </p:spTree>
    <p:extLst>
      <p:ext uri="{BB962C8B-B14F-4D97-AF65-F5344CB8AC3E}">
        <p14:creationId xmlns:p14="http://schemas.microsoft.com/office/powerpoint/2010/main" val="24425942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Array </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p:txBody>
          <a:bodyPr/>
          <a:lstStyle/>
          <a:p>
            <a:pPr>
              <a:buFont typeface="Wingdings" panose="05000000000000000000" pitchFamily="2" charset="2"/>
              <a:buChar char="§"/>
            </a:pPr>
            <a:r>
              <a:rPr lang="en-US" dirty="0"/>
              <a:t>An array is a collection of values stored in adjacent memory locations. </a:t>
            </a:r>
          </a:p>
          <a:p>
            <a:pPr>
              <a:buFont typeface="Wingdings" panose="05000000000000000000" pitchFamily="2" charset="2"/>
              <a:buChar char="§"/>
            </a:pPr>
            <a:r>
              <a:rPr lang="en-US" dirty="0"/>
              <a:t>These array values are referenced using a common array name and must be of the same data type. These values can be accessed by using subscript or index numbers. </a:t>
            </a:r>
          </a:p>
          <a:p>
            <a:pPr>
              <a:buFont typeface="Wingdings" panose="05000000000000000000" pitchFamily="2" charset="2"/>
              <a:buChar char="§"/>
            </a:pPr>
            <a:r>
              <a:rPr lang="en-US" dirty="0"/>
              <a:t>JavaScript supports two types of arrays: </a:t>
            </a:r>
          </a:p>
          <a:p>
            <a:pPr marL="2060020" lvl="6" indent="-342900">
              <a:buFont typeface="+mj-lt"/>
              <a:buAutoNum type="arabicPeriod"/>
            </a:pPr>
            <a:r>
              <a:rPr lang="en-US" sz="1800" dirty="0"/>
              <a:t>Single-dimensional array </a:t>
            </a:r>
          </a:p>
          <a:p>
            <a:pPr marL="2060020" lvl="6" indent="-342900">
              <a:buFont typeface="+mj-lt"/>
              <a:buAutoNum type="arabicPeriod"/>
            </a:pPr>
            <a:r>
              <a:rPr lang="en-US" sz="1800" dirty="0"/>
              <a:t> Multi-dimensional array</a:t>
            </a:r>
          </a:p>
          <a:p>
            <a:pPr marL="2060020" lvl="6" indent="-342900">
              <a:buFont typeface="+mj-lt"/>
              <a:buAutoNum type="arabicPeriod"/>
            </a:pPr>
            <a:endParaRPr lang="en-US" sz="1800" dirty="0"/>
          </a:p>
          <a:p>
            <a:pPr marL="0" indent="0">
              <a:buNone/>
            </a:pPr>
            <a:r>
              <a:rPr lang="en-US" b="1" dirty="0"/>
              <a:t>Single-dimensional Array :</a:t>
            </a:r>
          </a:p>
          <a:p>
            <a:pPr marL="0" indent="0">
              <a:buNone/>
            </a:pPr>
            <a:r>
              <a:rPr lang="en-US" dirty="0"/>
              <a:t>In a single-dimensional array, the elements are </a:t>
            </a:r>
          </a:p>
          <a:p>
            <a:pPr marL="0" indent="0">
              <a:buNone/>
            </a:pPr>
            <a:r>
              <a:rPr lang="en-US" dirty="0"/>
              <a:t>stored in a single row in the allocated memory.</a:t>
            </a:r>
          </a:p>
        </p:txBody>
      </p:sp>
      <p:pic>
        <p:nvPicPr>
          <p:cNvPr id="7" name="Picture 6">
            <a:extLst>
              <a:ext uri="{FF2B5EF4-FFF2-40B4-BE49-F238E27FC236}">
                <a16:creationId xmlns:a16="http://schemas.microsoft.com/office/drawing/2014/main" id="{18DE0D80-E7F7-4600-9403-B448C7112966}"/>
              </a:ext>
            </a:extLst>
          </p:cNvPr>
          <p:cNvPicPr>
            <a:picLocks noChangeAspect="1"/>
          </p:cNvPicPr>
          <p:nvPr/>
        </p:nvPicPr>
        <p:blipFill>
          <a:blip r:embed="rId2"/>
          <a:stretch>
            <a:fillRect/>
          </a:stretch>
        </p:blipFill>
        <p:spPr>
          <a:xfrm>
            <a:off x="6665285" y="3700130"/>
            <a:ext cx="4863952" cy="27911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8568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fontScale="90000"/>
          </a:bodyPr>
          <a:lstStyle/>
          <a:p>
            <a:pPr algn="ctr"/>
            <a:r>
              <a:rPr lang="en-US" dirty="0"/>
              <a:t>Working with single dimensional array </a:t>
            </a:r>
          </a:p>
        </p:txBody>
      </p:sp>
      <p:pic>
        <p:nvPicPr>
          <p:cNvPr id="5" name="Content Placeholder 4">
            <a:extLst>
              <a:ext uri="{FF2B5EF4-FFF2-40B4-BE49-F238E27FC236}">
                <a16:creationId xmlns:a16="http://schemas.microsoft.com/office/drawing/2014/main" id="{0D44486C-CF2D-4709-9EBA-E0FC90EE36D7}"/>
              </a:ext>
            </a:extLst>
          </p:cNvPr>
          <p:cNvPicPr>
            <a:picLocks noGrp="1" noChangeAspect="1"/>
          </p:cNvPicPr>
          <p:nvPr>
            <p:ph idx="1"/>
          </p:nvPr>
        </p:nvPicPr>
        <p:blipFill>
          <a:blip r:embed="rId2"/>
          <a:stretch>
            <a:fillRect/>
          </a:stretch>
        </p:blipFill>
        <p:spPr>
          <a:xfrm>
            <a:off x="2928313" y="2153264"/>
            <a:ext cx="6525536" cy="151468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5CE96B45-5F9D-4096-B25C-16FF3ED5ECCF}"/>
              </a:ext>
            </a:extLst>
          </p:cNvPr>
          <p:cNvPicPr>
            <a:picLocks noChangeAspect="1"/>
          </p:cNvPicPr>
          <p:nvPr/>
        </p:nvPicPr>
        <p:blipFill>
          <a:blip r:embed="rId3"/>
          <a:stretch>
            <a:fillRect/>
          </a:stretch>
        </p:blipFill>
        <p:spPr>
          <a:xfrm>
            <a:off x="3438063" y="4020237"/>
            <a:ext cx="5782482" cy="22767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22830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Multi dimensional array </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p:txBody>
          <a:bodyPr/>
          <a:lstStyle/>
          <a:p>
            <a:pPr marL="0" indent="0">
              <a:buNone/>
            </a:pPr>
            <a:r>
              <a:rPr lang="en-US" dirty="0"/>
              <a:t>A multi-dimensional array stores a combination of values of a single type in two or more dimensions. In a matrix, the two dimensions are represented by rows and columns. Each element is defined by two subscripts, the row index and the column index.</a:t>
            </a:r>
          </a:p>
        </p:txBody>
      </p:sp>
      <p:pic>
        <p:nvPicPr>
          <p:cNvPr id="5" name="Picture 4">
            <a:extLst>
              <a:ext uri="{FF2B5EF4-FFF2-40B4-BE49-F238E27FC236}">
                <a16:creationId xmlns:a16="http://schemas.microsoft.com/office/drawing/2014/main" id="{C292D540-6A42-4E8A-94ED-6A81E1E59234}"/>
              </a:ext>
            </a:extLst>
          </p:cNvPr>
          <p:cNvPicPr>
            <a:picLocks noChangeAspect="1"/>
          </p:cNvPicPr>
          <p:nvPr/>
        </p:nvPicPr>
        <p:blipFill>
          <a:blip r:embed="rId2"/>
          <a:stretch>
            <a:fillRect/>
          </a:stretch>
        </p:blipFill>
        <p:spPr>
          <a:xfrm>
            <a:off x="2892831" y="3620495"/>
            <a:ext cx="6083360" cy="17808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0508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fontScale="90000"/>
          </a:bodyPr>
          <a:lstStyle/>
          <a:p>
            <a:r>
              <a:rPr lang="en-US" dirty="0"/>
              <a:t>Working with multi dimensional array </a:t>
            </a:r>
          </a:p>
        </p:txBody>
      </p:sp>
      <p:pic>
        <p:nvPicPr>
          <p:cNvPr id="5" name="Content Placeholder 4">
            <a:extLst>
              <a:ext uri="{FF2B5EF4-FFF2-40B4-BE49-F238E27FC236}">
                <a16:creationId xmlns:a16="http://schemas.microsoft.com/office/drawing/2014/main" id="{3AC448C5-8C33-4EFD-99AC-0C3BB6D13898}"/>
              </a:ext>
            </a:extLst>
          </p:cNvPr>
          <p:cNvPicPr>
            <a:picLocks noGrp="1" noChangeAspect="1"/>
          </p:cNvPicPr>
          <p:nvPr>
            <p:ph idx="1"/>
          </p:nvPr>
        </p:nvPicPr>
        <p:blipFill>
          <a:blip r:embed="rId2"/>
          <a:stretch>
            <a:fillRect/>
          </a:stretch>
        </p:blipFill>
        <p:spPr>
          <a:xfrm>
            <a:off x="811904" y="2566883"/>
            <a:ext cx="5634441" cy="253674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1D15F6F9-804E-4EA5-858A-F61E1C9BE44A}"/>
              </a:ext>
            </a:extLst>
          </p:cNvPr>
          <p:cNvPicPr>
            <a:picLocks noChangeAspect="1"/>
          </p:cNvPicPr>
          <p:nvPr/>
        </p:nvPicPr>
        <p:blipFill>
          <a:blip r:embed="rId3"/>
          <a:stretch>
            <a:fillRect/>
          </a:stretch>
        </p:blipFill>
        <p:spPr>
          <a:xfrm>
            <a:off x="6752862" y="2566883"/>
            <a:ext cx="5027782" cy="25367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20216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Update and delete array</a:t>
            </a:r>
          </a:p>
        </p:txBody>
      </p:sp>
      <p:pic>
        <p:nvPicPr>
          <p:cNvPr id="5" name="Content Placeholder 4">
            <a:extLst>
              <a:ext uri="{FF2B5EF4-FFF2-40B4-BE49-F238E27FC236}">
                <a16:creationId xmlns:a16="http://schemas.microsoft.com/office/drawing/2014/main" id="{B0371380-2CC7-4785-9D59-66CE8B61F382}"/>
              </a:ext>
            </a:extLst>
          </p:cNvPr>
          <p:cNvPicPr>
            <a:picLocks noGrp="1" noChangeAspect="1"/>
          </p:cNvPicPr>
          <p:nvPr>
            <p:ph idx="1"/>
          </p:nvPr>
        </p:nvPicPr>
        <p:blipFill>
          <a:blip r:embed="rId2"/>
          <a:stretch>
            <a:fillRect/>
          </a:stretch>
        </p:blipFill>
        <p:spPr>
          <a:xfrm>
            <a:off x="1066800" y="2672326"/>
            <a:ext cx="10058400" cy="27944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90129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Sort and reverse array</a:t>
            </a:r>
          </a:p>
        </p:txBody>
      </p:sp>
      <p:pic>
        <p:nvPicPr>
          <p:cNvPr id="5" name="Content Placeholder 4">
            <a:extLst>
              <a:ext uri="{FF2B5EF4-FFF2-40B4-BE49-F238E27FC236}">
                <a16:creationId xmlns:a16="http://schemas.microsoft.com/office/drawing/2014/main" id="{28B351D8-5D44-4AE6-B1E8-589BC940D252}"/>
              </a:ext>
            </a:extLst>
          </p:cNvPr>
          <p:cNvPicPr>
            <a:picLocks noGrp="1" noChangeAspect="1"/>
          </p:cNvPicPr>
          <p:nvPr>
            <p:ph idx="1"/>
          </p:nvPr>
        </p:nvPicPr>
        <p:blipFill>
          <a:blip r:embed="rId2"/>
          <a:stretch>
            <a:fillRect/>
          </a:stretch>
        </p:blipFill>
        <p:spPr>
          <a:xfrm>
            <a:off x="1470837" y="2502983"/>
            <a:ext cx="9533860" cy="25751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79989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Objects</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p:txBody>
          <a:bodyPr/>
          <a:lstStyle/>
          <a:p>
            <a:pPr>
              <a:buFont typeface="Wingdings" panose="05000000000000000000" pitchFamily="2" charset="2"/>
              <a:buChar char="§"/>
            </a:pPr>
            <a:r>
              <a:rPr lang="en-US" dirty="0"/>
              <a:t>Objects are entities with properties and methods. </a:t>
            </a:r>
          </a:p>
          <a:p>
            <a:pPr>
              <a:buFont typeface="Wingdings" panose="05000000000000000000" pitchFamily="2" charset="2"/>
              <a:buChar char="§"/>
            </a:pPr>
            <a:r>
              <a:rPr lang="en-US" dirty="0"/>
              <a:t>Properties specify the characteristics or attributes of an object. </a:t>
            </a:r>
          </a:p>
          <a:p>
            <a:pPr>
              <a:buFont typeface="Wingdings" panose="05000000000000000000" pitchFamily="2" charset="2"/>
              <a:buChar char="§"/>
            </a:pPr>
            <a:r>
              <a:rPr lang="en-US" dirty="0"/>
              <a:t>Methods identify the behavior of an object. </a:t>
            </a:r>
          </a:p>
          <a:p>
            <a:pPr>
              <a:buFont typeface="Wingdings" panose="05000000000000000000" pitchFamily="2" charset="2"/>
              <a:buChar char="§"/>
            </a:pPr>
            <a:r>
              <a:rPr lang="en-US" dirty="0"/>
              <a:t>Objects can be built-in or custom</a:t>
            </a:r>
          </a:p>
        </p:txBody>
      </p:sp>
      <p:pic>
        <p:nvPicPr>
          <p:cNvPr id="5" name="Picture 4">
            <a:extLst>
              <a:ext uri="{FF2B5EF4-FFF2-40B4-BE49-F238E27FC236}">
                <a16:creationId xmlns:a16="http://schemas.microsoft.com/office/drawing/2014/main" id="{1D3F9197-BB59-4BD2-A3D5-086AB7B700CA}"/>
              </a:ext>
            </a:extLst>
          </p:cNvPr>
          <p:cNvPicPr>
            <a:picLocks noChangeAspect="1"/>
          </p:cNvPicPr>
          <p:nvPr/>
        </p:nvPicPr>
        <p:blipFill rotWithShape="1">
          <a:blip r:embed="rId2"/>
          <a:srcRect l="2219" t="2678" r="1476" b="1297"/>
          <a:stretch/>
        </p:blipFill>
        <p:spPr>
          <a:xfrm>
            <a:off x="6602818" y="3136605"/>
            <a:ext cx="4859079" cy="31578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24208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Working with object</a:t>
            </a:r>
          </a:p>
        </p:txBody>
      </p:sp>
      <p:pic>
        <p:nvPicPr>
          <p:cNvPr id="9" name="Content Placeholder 8">
            <a:extLst>
              <a:ext uri="{FF2B5EF4-FFF2-40B4-BE49-F238E27FC236}">
                <a16:creationId xmlns:a16="http://schemas.microsoft.com/office/drawing/2014/main" id="{C7C1A759-1603-4E67-91CE-182E554C8B0B}"/>
              </a:ext>
            </a:extLst>
          </p:cNvPr>
          <p:cNvPicPr>
            <a:picLocks noGrp="1" noChangeAspect="1"/>
          </p:cNvPicPr>
          <p:nvPr>
            <p:ph idx="1"/>
          </p:nvPr>
        </p:nvPicPr>
        <p:blipFill rotWithShape="1">
          <a:blip r:embed="rId2"/>
          <a:srcRect t="2743"/>
          <a:stretch/>
        </p:blipFill>
        <p:spPr>
          <a:xfrm>
            <a:off x="928577" y="2468603"/>
            <a:ext cx="10058400" cy="3167329"/>
          </a:xfrm>
          <a:prstGeom prst="rect">
            <a:avLst/>
          </a:prstGeom>
          <a:ln>
            <a:noFill/>
          </a:ln>
          <a:effectLst>
            <a:outerShdw blurRad="292100" dist="139700" dir="2700000" algn="tl" rotWithShape="0">
              <a:srgbClr val="333333">
                <a:alpha val="65000"/>
              </a:srgbClr>
            </a:outerShdw>
          </a:effectLst>
        </p:spPr>
      </p:pic>
      <p:sp>
        <p:nvSpPr>
          <p:cNvPr id="10" name="Thought Bubble: Cloud 9">
            <a:extLst>
              <a:ext uri="{FF2B5EF4-FFF2-40B4-BE49-F238E27FC236}">
                <a16:creationId xmlns:a16="http://schemas.microsoft.com/office/drawing/2014/main" id="{7B24BD9E-56B5-461A-93FA-D08BC57BB83D}"/>
              </a:ext>
            </a:extLst>
          </p:cNvPr>
          <p:cNvSpPr/>
          <p:nvPr/>
        </p:nvSpPr>
        <p:spPr>
          <a:xfrm>
            <a:off x="9835116" y="884352"/>
            <a:ext cx="2094614" cy="1709992"/>
          </a:xfrm>
          <a:prstGeom prst="cloudCallout">
            <a:avLst>
              <a:gd name="adj1" fmla="val -38671"/>
              <a:gd name="adj2" fmla="val 70554"/>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2 ways to write an object</a:t>
            </a:r>
          </a:p>
        </p:txBody>
      </p:sp>
    </p:spTree>
    <p:extLst>
      <p:ext uri="{BB962C8B-B14F-4D97-AF65-F5344CB8AC3E}">
        <p14:creationId xmlns:p14="http://schemas.microsoft.com/office/powerpoint/2010/main" val="2273477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p:txBody>
          <a:bodyPr/>
          <a:lstStyle/>
          <a:p>
            <a:pPr algn="ctr"/>
            <a:r>
              <a:rPr lang="en-US" b="1" dirty="0"/>
              <a:t>&lt;script&gt; </a:t>
            </a:r>
            <a:r>
              <a:rPr lang="en-US" dirty="0"/>
              <a:t>Tag</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a:xfrm>
            <a:off x="1066800" y="2103120"/>
            <a:ext cx="10058400" cy="3931920"/>
          </a:xfrm>
        </p:spPr>
        <p:txBody>
          <a:bodyPr/>
          <a:lstStyle/>
          <a:p>
            <a:pPr algn="just">
              <a:buFont typeface="Wingdings" panose="05000000000000000000" pitchFamily="2" charset="2"/>
              <a:buChar char="§"/>
            </a:pPr>
            <a:r>
              <a:rPr lang="en-US" dirty="0"/>
              <a:t>The </a:t>
            </a:r>
            <a:r>
              <a:rPr lang="en-US" b="1" dirty="0"/>
              <a:t>&lt;script&gt; </a:t>
            </a:r>
            <a:r>
              <a:rPr lang="en-US" dirty="0"/>
              <a:t>tag defines a script for an HTML page to make them interactive.</a:t>
            </a:r>
          </a:p>
          <a:p>
            <a:pPr algn="just">
              <a:buFont typeface="Wingdings" panose="05000000000000000000" pitchFamily="2" charset="2"/>
              <a:buChar char="§"/>
            </a:pPr>
            <a:r>
              <a:rPr lang="en-US" dirty="0"/>
              <a:t>The browser that supports scripts interprets and executes the script specified under the </a:t>
            </a:r>
            <a:r>
              <a:rPr lang="en-US" b="1" dirty="0"/>
              <a:t>&lt;script&gt; </a:t>
            </a:r>
            <a:r>
              <a:rPr lang="en-US" dirty="0"/>
              <a:t>tag when the page loads in the browser. </a:t>
            </a:r>
          </a:p>
          <a:p>
            <a:pPr algn="just">
              <a:buFont typeface="Wingdings" panose="05000000000000000000" pitchFamily="2" charset="2"/>
              <a:buChar char="§"/>
            </a:pPr>
            <a:r>
              <a:rPr lang="en-US" dirty="0"/>
              <a:t>You can directly insert a JavaScript code under the </a:t>
            </a:r>
            <a:r>
              <a:rPr lang="en-US" b="1" dirty="0"/>
              <a:t>&lt;script&gt; </a:t>
            </a:r>
            <a:r>
              <a:rPr lang="en-US" dirty="0"/>
              <a:t>tag.</a:t>
            </a:r>
          </a:p>
          <a:p>
            <a:pPr algn="just">
              <a:buFont typeface="Wingdings" panose="05000000000000000000" pitchFamily="2" charset="2"/>
              <a:buChar char="§"/>
            </a:pPr>
            <a:r>
              <a:rPr lang="en-US" dirty="0"/>
              <a:t> You can define multiple </a:t>
            </a:r>
            <a:r>
              <a:rPr lang="en-US" b="1" dirty="0"/>
              <a:t>&lt;script&gt; </a:t>
            </a:r>
            <a:r>
              <a:rPr lang="en-US" dirty="0"/>
              <a:t>tags either in the </a:t>
            </a:r>
            <a:r>
              <a:rPr lang="en-US" b="1" dirty="0"/>
              <a:t>&lt;head&gt; </a:t>
            </a:r>
            <a:r>
              <a:rPr lang="en-US" dirty="0"/>
              <a:t>or in the </a:t>
            </a:r>
            <a:r>
              <a:rPr lang="en-US" b="1" dirty="0"/>
              <a:t>&lt;body&gt; </a:t>
            </a:r>
            <a:r>
              <a:rPr lang="en-US" dirty="0"/>
              <a:t>elements of an HTML page. </a:t>
            </a:r>
          </a:p>
          <a:p>
            <a:pPr algn="just">
              <a:buFont typeface="Wingdings" panose="05000000000000000000" pitchFamily="2" charset="2"/>
              <a:buChar char="§"/>
            </a:pPr>
            <a:r>
              <a:rPr lang="en-US" dirty="0"/>
              <a:t>In HTML5, the type attribute specifying the scripting language is no longer required as it is optional</a:t>
            </a:r>
          </a:p>
        </p:txBody>
      </p:sp>
    </p:spTree>
    <p:extLst>
      <p:ext uri="{BB962C8B-B14F-4D97-AF65-F5344CB8AC3E}">
        <p14:creationId xmlns:p14="http://schemas.microsoft.com/office/powerpoint/2010/main" val="3828175497"/>
      </p:ext>
    </p:extLst>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Array of object</a:t>
            </a:r>
          </a:p>
        </p:txBody>
      </p:sp>
      <p:pic>
        <p:nvPicPr>
          <p:cNvPr id="5" name="Content Placeholder 4">
            <a:extLst>
              <a:ext uri="{FF2B5EF4-FFF2-40B4-BE49-F238E27FC236}">
                <a16:creationId xmlns:a16="http://schemas.microsoft.com/office/drawing/2014/main" id="{D10DB263-D14B-49A8-BB1A-D97DC56E0A94}"/>
              </a:ext>
            </a:extLst>
          </p:cNvPr>
          <p:cNvPicPr>
            <a:picLocks noGrp="1" noChangeAspect="1"/>
          </p:cNvPicPr>
          <p:nvPr>
            <p:ph idx="1"/>
          </p:nvPr>
        </p:nvPicPr>
        <p:blipFill>
          <a:blip r:embed="rId2"/>
          <a:stretch>
            <a:fillRect/>
          </a:stretch>
        </p:blipFill>
        <p:spPr>
          <a:xfrm>
            <a:off x="1913941" y="2140475"/>
            <a:ext cx="8364117" cy="38581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53241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For in loop</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p:txBody>
          <a:bodyPr/>
          <a:lstStyle/>
          <a:p>
            <a:pPr marL="0" indent="0">
              <a:buNone/>
            </a:pPr>
            <a:r>
              <a:rPr lang="en-US" b="1" dirty="0"/>
              <a:t>The for.in loop in JavaScript allows you to iterate over all property keys of an object.</a:t>
            </a:r>
          </a:p>
          <a:p>
            <a:pPr marL="0" indent="0">
              <a:buNone/>
            </a:pPr>
            <a:endParaRPr lang="en-US" b="1" dirty="0"/>
          </a:p>
          <a:p>
            <a:pPr marL="0" indent="0">
              <a:buNone/>
            </a:pPr>
            <a:endParaRPr lang="en-US" b="1" dirty="0"/>
          </a:p>
        </p:txBody>
      </p:sp>
      <p:pic>
        <p:nvPicPr>
          <p:cNvPr id="5" name="Picture 4">
            <a:extLst>
              <a:ext uri="{FF2B5EF4-FFF2-40B4-BE49-F238E27FC236}">
                <a16:creationId xmlns:a16="http://schemas.microsoft.com/office/drawing/2014/main" id="{CB1CC59B-EE32-4D84-97C8-5D7FB7D7F21B}"/>
              </a:ext>
            </a:extLst>
          </p:cNvPr>
          <p:cNvPicPr>
            <a:picLocks noChangeAspect="1"/>
          </p:cNvPicPr>
          <p:nvPr/>
        </p:nvPicPr>
        <p:blipFill>
          <a:blip r:embed="rId2"/>
          <a:stretch>
            <a:fillRect/>
          </a:stretch>
        </p:blipFill>
        <p:spPr>
          <a:xfrm>
            <a:off x="2585547" y="2832708"/>
            <a:ext cx="7020905" cy="29150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56171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a:xfrm>
            <a:off x="1066800" y="345639"/>
            <a:ext cx="10058400" cy="1371600"/>
          </a:xfrm>
        </p:spPr>
        <p:txBody>
          <a:bodyPr/>
          <a:lstStyle/>
          <a:p>
            <a:pPr algn="ctr"/>
            <a:r>
              <a:rPr lang="en-US" dirty="0"/>
              <a:t>JavaScript string methods</a:t>
            </a:r>
          </a:p>
        </p:txBody>
      </p:sp>
      <p:pic>
        <p:nvPicPr>
          <p:cNvPr id="5" name="Content Placeholder 4">
            <a:extLst>
              <a:ext uri="{FF2B5EF4-FFF2-40B4-BE49-F238E27FC236}">
                <a16:creationId xmlns:a16="http://schemas.microsoft.com/office/drawing/2014/main" id="{5044242B-6A31-4DA9-8115-417F4E81B1D7}"/>
              </a:ext>
            </a:extLst>
          </p:cNvPr>
          <p:cNvPicPr>
            <a:picLocks noGrp="1" noChangeAspect="1"/>
          </p:cNvPicPr>
          <p:nvPr>
            <p:ph idx="1"/>
          </p:nvPr>
        </p:nvPicPr>
        <p:blipFill>
          <a:blip r:embed="rId2"/>
          <a:stretch>
            <a:fillRect/>
          </a:stretch>
        </p:blipFill>
        <p:spPr>
          <a:xfrm>
            <a:off x="3159837" y="1557751"/>
            <a:ext cx="6047958" cy="47358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75996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3EB2-2F60-4D2F-B2E7-0C05B5ADCA1D}"/>
              </a:ext>
            </a:extLst>
          </p:cNvPr>
          <p:cNvSpPr>
            <a:spLocks noGrp="1"/>
          </p:cNvSpPr>
          <p:nvPr>
            <p:ph type="title"/>
          </p:nvPr>
        </p:nvSpPr>
        <p:spPr/>
        <p:txBody>
          <a:bodyPr/>
          <a:lstStyle/>
          <a:p>
            <a:pPr algn="ctr"/>
            <a:r>
              <a:rPr lang="en-US" dirty="0"/>
              <a:t>JavaScript date methods</a:t>
            </a:r>
          </a:p>
        </p:txBody>
      </p:sp>
      <p:pic>
        <p:nvPicPr>
          <p:cNvPr id="5" name="Content Placeholder 4">
            <a:extLst>
              <a:ext uri="{FF2B5EF4-FFF2-40B4-BE49-F238E27FC236}">
                <a16:creationId xmlns:a16="http://schemas.microsoft.com/office/drawing/2014/main" id="{A4969B3F-CEB2-45EE-8F2C-51BAD51B97F1}"/>
              </a:ext>
            </a:extLst>
          </p:cNvPr>
          <p:cNvPicPr>
            <a:picLocks noGrp="1" noChangeAspect="1"/>
          </p:cNvPicPr>
          <p:nvPr>
            <p:ph idx="1"/>
          </p:nvPr>
        </p:nvPicPr>
        <p:blipFill rotWithShape="1">
          <a:blip r:embed="rId2"/>
          <a:srcRect t="1880"/>
          <a:stretch/>
        </p:blipFill>
        <p:spPr>
          <a:xfrm>
            <a:off x="1223282" y="2222205"/>
            <a:ext cx="9745435" cy="37669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890846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fontScale="90000"/>
          </a:bodyPr>
          <a:lstStyle/>
          <a:p>
            <a:pPr algn="ctr"/>
            <a:r>
              <a:rPr lang="en-US" dirty="0"/>
              <a:t>Converts String To Number Methods in JavaScript </a:t>
            </a:r>
          </a:p>
        </p:txBody>
      </p:sp>
      <p:pic>
        <p:nvPicPr>
          <p:cNvPr id="5" name="Content Placeholder 4">
            <a:extLst>
              <a:ext uri="{FF2B5EF4-FFF2-40B4-BE49-F238E27FC236}">
                <a16:creationId xmlns:a16="http://schemas.microsoft.com/office/drawing/2014/main" id="{2DEA22CF-773B-4FCB-881B-EC661EA42D4C}"/>
              </a:ext>
            </a:extLst>
          </p:cNvPr>
          <p:cNvPicPr>
            <a:picLocks noGrp="1" noChangeAspect="1"/>
          </p:cNvPicPr>
          <p:nvPr>
            <p:ph idx="1"/>
          </p:nvPr>
        </p:nvPicPr>
        <p:blipFill>
          <a:blip r:embed="rId2"/>
          <a:stretch>
            <a:fillRect/>
          </a:stretch>
        </p:blipFill>
        <p:spPr>
          <a:xfrm>
            <a:off x="556182" y="2492298"/>
            <a:ext cx="3658111" cy="1181265"/>
          </a:xfrm>
        </p:spPr>
      </p:pic>
      <p:pic>
        <p:nvPicPr>
          <p:cNvPr id="7" name="Picture 6">
            <a:extLst>
              <a:ext uri="{FF2B5EF4-FFF2-40B4-BE49-F238E27FC236}">
                <a16:creationId xmlns:a16="http://schemas.microsoft.com/office/drawing/2014/main" id="{5D761C8B-2DC3-43C7-81C0-3EE7EE376209}"/>
              </a:ext>
            </a:extLst>
          </p:cNvPr>
          <p:cNvPicPr>
            <a:picLocks noChangeAspect="1"/>
          </p:cNvPicPr>
          <p:nvPr/>
        </p:nvPicPr>
        <p:blipFill>
          <a:blip r:embed="rId3"/>
          <a:stretch>
            <a:fillRect/>
          </a:stretch>
        </p:blipFill>
        <p:spPr>
          <a:xfrm>
            <a:off x="515467" y="4843807"/>
            <a:ext cx="5277587" cy="1409897"/>
          </a:xfrm>
          <a:prstGeom prst="rect">
            <a:avLst/>
          </a:prstGeom>
        </p:spPr>
      </p:pic>
      <p:pic>
        <p:nvPicPr>
          <p:cNvPr id="9" name="Picture 8">
            <a:extLst>
              <a:ext uri="{FF2B5EF4-FFF2-40B4-BE49-F238E27FC236}">
                <a16:creationId xmlns:a16="http://schemas.microsoft.com/office/drawing/2014/main" id="{7DE7C0AB-75C1-4474-B46C-B7AFCDDD8F02}"/>
              </a:ext>
            </a:extLst>
          </p:cNvPr>
          <p:cNvPicPr>
            <a:picLocks noChangeAspect="1"/>
          </p:cNvPicPr>
          <p:nvPr/>
        </p:nvPicPr>
        <p:blipFill>
          <a:blip r:embed="rId4"/>
          <a:stretch>
            <a:fillRect/>
          </a:stretch>
        </p:blipFill>
        <p:spPr>
          <a:xfrm>
            <a:off x="4299353" y="2492298"/>
            <a:ext cx="3432332" cy="1228322"/>
          </a:xfrm>
          <a:prstGeom prst="rect">
            <a:avLst/>
          </a:prstGeom>
        </p:spPr>
      </p:pic>
      <p:pic>
        <p:nvPicPr>
          <p:cNvPr id="11" name="Picture 10">
            <a:extLst>
              <a:ext uri="{FF2B5EF4-FFF2-40B4-BE49-F238E27FC236}">
                <a16:creationId xmlns:a16="http://schemas.microsoft.com/office/drawing/2014/main" id="{0A856DF8-A4D8-4691-9706-5218820FF1A1}"/>
              </a:ext>
            </a:extLst>
          </p:cNvPr>
          <p:cNvPicPr>
            <a:picLocks noChangeAspect="1"/>
          </p:cNvPicPr>
          <p:nvPr/>
        </p:nvPicPr>
        <p:blipFill>
          <a:blip r:embed="rId5"/>
          <a:stretch>
            <a:fillRect/>
          </a:stretch>
        </p:blipFill>
        <p:spPr>
          <a:xfrm>
            <a:off x="7816745" y="2520120"/>
            <a:ext cx="4105706" cy="1181266"/>
          </a:xfrm>
          <a:prstGeom prst="rect">
            <a:avLst/>
          </a:prstGeom>
        </p:spPr>
      </p:pic>
      <p:pic>
        <p:nvPicPr>
          <p:cNvPr id="13" name="Picture 12">
            <a:extLst>
              <a:ext uri="{FF2B5EF4-FFF2-40B4-BE49-F238E27FC236}">
                <a16:creationId xmlns:a16="http://schemas.microsoft.com/office/drawing/2014/main" id="{14AFA1BD-3CA0-4167-B06D-9AF979BA39F9}"/>
              </a:ext>
            </a:extLst>
          </p:cNvPr>
          <p:cNvPicPr>
            <a:picLocks noChangeAspect="1"/>
          </p:cNvPicPr>
          <p:nvPr/>
        </p:nvPicPr>
        <p:blipFill>
          <a:blip r:embed="rId6"/>
          <a:stretch>
            <a:fillRect/>
          </a:stretch>
        </p:blipFill>
        <p:spPr>
          <a:xfrm>
            <a:off x="6096000" y="4843807"/>
            <a:ext cx="5580533" cy="1448002"/>
          </a:xfrm>
          <a:prstGeom prst="rect">
            <a:avLst/>
          </a:prstGeom>
        </p:spPr>
      </p:pic>
      <p:sp>
        <p:nvSpPr>
          <p:cNvPr id="14" name="TextBox 13">
            <a:extLst>
              <a:ext uri="{FF2B5EF4-FFF2-40B4-BE49-F238E27FC236}">
                <a16:creationId xmlns:a16="http://schemas.microsoft.com/office/drawing/2014/main" id="{ABD4CBA0-051E-4E40-A4CF-1D1C812505DB}"/>
              </a:ext>
            </a:extLst>
          </p:cNvPr>
          <p:cNvSpPr txBox="1"/>
          <p:nvPr/>
        </p:nvSpPr>
        <p:spPr>
          <a:xfrm>
            <a:off x="3778102" y="4226546"/>
            <a:ext cx="420694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1" dirty="0"/>
              <a:t>Convert 2 string values into number</a:t>
            </a:r>
          </a:p>
        </p:txBody>
      </p:sp>
    </p:spTree>
    <p:extLst>
      <p:ext uri="{BB962C8B-B14F-4D97-AF65-F5344CB8AC3E}">
        <p14:creationId xmlns:p14="http://schemas.microsoft.com/office/powerpoint/2010/main" val="41732384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a:bodyPr>
          <a:lstStyle/>
          <a:p>
            <a:pPr algn="ctr"/>
            <a:r>
              <a:rPr lang="en-US" sz="4400" dirty="0"/>
              <a:t>Document Object Model (DOM)</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4565065" y="2485894"/>
            <a:ext cx="7070653" cy="3362014"/>
          </a:xfrm>
        </p:spPr>
        <p:txBody>
          <a:bodyPr/>
          <a:lstStyle/>
          <a:p>
            <a:pPr algn="just">
              <a:buFont typeface="Wingdings" panose="05000000000000000000" pitchFamily="2" charset="2"/>
              <a:buChar char="§"/>
            </a:pPr>
            <a:r>
              <a:rPr lang="en-US" dirty="0"/>
              <a:t>DOM is a cross-platform and language-independent interface. </a:t>
            </a:r>
          </a:p>
          <a:p>
            <a:pPr algn="just">
              <a:buFont typeface="Wingdings" panose="05000000000000000000" pitchFamily="2" charset="2"/>
              <a:buChar char="§"/>
            </a:pPr>
            <a:r>
              <a:rPr lang="en-US" dirty="0"/>
              <a:t> It considers an XML or HTML document as a tree structure. </a:t>
            </a:r>
          </a:p>
          <a:p>
            <a:pPr algn="just">
              <a:buFont typeface="Wingdings" panose="05000000000000000000" pitchFamily="2" charset="2"/>
              <a:buChar char="§"/>
            </a:pPr>
            <a:r>
              <a:rPr lang="en-US" dirty="0"/>
              <a:t>Each node is an object representing a part of the document. </a:t>
            </a:r>
          </a:p>
          <a:p>
            <a:pPr algn="just">
              <a:buFont typeface="Wingdings" panose="05000000000000000000" pitchFamily="2" charset="2"/>
              <a:buChar char="§"/>
            </a:pPr>
            <a:r>
              <a:rPr lang="en-US" dirty="0"/>
              <a:t> DOM represents a document with a logical tree. </a:t>
            </a:r>
          </a:p>
          <a:p>
            <a:pPr marL="617220" lvl="1" indent="-342900" algn="just">
              <a:buFont typeface="+mj-lt"/>
              <a:buAutoNum type="alphaLcParenR"/>
            </a:pPr>
            <a:r>
              <a:rPr lang="en-US" sz="1800" dirty="0"/>
              <a:t> Each branch of the tree ends in a node. </a:t>
            </a:r>
          </a:p>
          <a:p>
            <a:pPr marL="617220" lvl="1" indent="-342900" algn="just">
              <a:buFont typeface="+mj-lt"/>
              <a:buAutoNum type="alphaLcParenR"/>
            </a:pPr>
            <a:r>
              <a:rPr lang="en-US" sz="1800" dirty="0"/>
              <a:t> Each node contains objects</a:t>
            </a:r>
            <a:r>
              <a:rPr lang="en-US" sz="2000" dirty="0"/>
              <a:t>.</a:t>
            </a:r>
          </a:p>
        </p:txBody>
      </p:sp>
      <p:pic>
        <p:nvPicPr>
          <p:cNvPr id="5" name="Picture 4">
            <a:extLst>
              <a:ext uri="{FF2B5EF4-FFF2-40B4-BE49-F238E27FC236}">
                <a16:creationId xmlns:a16="http://schemas.microsoft.com/office/drawing/2014/main" id="{4B2613C1-1A51-483D-BE49-1646570702EE}"/>
              </a:ext>
            </a:extLst>
          </p:cNvPr>
          <p:cNvPicPr>
            <a:picLocks noChangeAspect="1"/>
          </p:cNvPicPr>
          <p:nvPr/>
        </p:nvPicPr>
        <p:blipFill>
          <a:blip r:embed="rId2"/>
          <a:stretch>
            <a:fillRect/>
          </a:stretch>
        </p:blipFill>
        <p:spPr>
          <a:xfrm>
            <a:off x="496956" y="2166916"/>
            <a:ext cx="4068109" cy="4210493"/>
          </a:xfrm>
          <a:prstGeom prst="rect">
            <a:avLst/>
          </a:prstGeom>
        </p:spPr>
      </p:pic>
    </p:spTree>
    <p:extLst>
      <p:ext uri="{BB962C8B-B14F-4D97-AF65-F5344CB8AC3E}">
        <p14:creationId xmlns:p14="http://schemas.microsoft.com/office/powerpoint/2010/main" val="27064892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How to target DOM object</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1066800" y="2148069"/>
            <a:ext cx="10058400" cy="3931920"/>
          </a:xfrm>
        </p:spPr>
        <p:txBody>
          <a:bodyPr>
            <a:normAutofit/>
          </a:bodyPr>
          <a:lstStyle/>
          <a:p>
            <a:pPr marL="514350" indent="-514350">
              <a:buFont typeface="+mj-lt"/>
              <a:buAutoNum type="arabicPeriod"/>
            </a:pPr>
            <a:r>
              <a:rPr lang="en-US" sz="3200" b="1" dirty="0"/>
              <a:t>Id</a:t>
            </a:r>
          </a:p>
          <a:p>
            <a:pPr marL="514350" indent="-514350">
              <a:buFont typeface="+mj-lt"/>
              <a:buAutoNum type="arabicPeriod"/>
            </a:pPr>
            <a:endParaRPr lang="en-US" sz="3200" b="1" dirty="0"/>
          </a:p>
          <a:p>
            <a:pPr marL="514350" indent="-514350">
              <a:buFont typeface="+mj-lt"/>
              <a:buAutoNum type="arabicPeriod"/>
            </a:pPr>
            <a:r>
              <a:rPr lang="en-US" sz="3200" b="1" dirty="0"/>
              <a:t>Class name</a:t>
            </a:r>
          </a:p>
          <a:p>
            <a:pPr marL="514350" indent="-514350">
              <a:buFont typeface="+mj-lt"/>
              <a:buAutoNum type="arabicPeriod"/>
            </a:pPr>
            <a:endParaRPr lang="en-US" sz="3200" b="1" dirty="0"/>
          </a:p>
          <a:p>
            <a:pPr marL="514350" indent="-514350">
              <a:buFont typeface="+mj-lt"/>
              <a:buAutoNum type="arabicPeriod"/>
            </a:pPr>
            <a:r>
              <a:rPr lang="en-US" sz="3200" b="1" dirty="0"/>
              <a:t>Tag name</a:t>
            </a:r>
          </a:p>
          <a:p>
            <a:endParaRPr lang="en-US" dirty="0"/>
          </a:p>
          <a:p>
            <a:endParaRPr lang="en-US" dirty="0"/>
          </a:p>
        </p:txBody>
      </p:sp>
      <p:sp>
        <p:nvSpPr>
          <p:cNvPr id="5" name="Rectangle: Rounded Corners 4">
            <a:extLst>
              <a:ext uri="{FF2B5EF4-FFF2-40B4-BE49-F238E27FC236}">
                <a16:creationId xmlns:a16="http://schemas.microsoft.com/office/drawing/2014/main" id="{0046A10C-90A2-4CC3-95A0-59ADB6D6BBC6}"/>
              </a:ext>
            </a:extLst>
          </p:cNvPr>
          <p:cNvSpPr/>
          <p:nvPr/>
        </p:nvSpPr>
        <p:spPr>
          <a:xfrm>
            <a:off x="4423144" y="2141011"/>
            <a:ext cx="7214189" cy="689620"/>
          </a:xfrm>
          <a:prstGeom prst="round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1">
                    <a:lumMod val="75000"/>
                  </a:schemeClr>
                </a:solidFill>
              </a:rPr>
              <a:t>document.getElementById(id)</a:t>
            </a:r>
          </a:p>
        </p:txBody>
      </p:sp>
      <p:sp>
        <p:nvSpPr>
          <p:cNvPr id="6" name="Rectangle: Rounded Corners 5">
            <a:extLst>
              <a:ext uri="{FF2B5EF4-FFF2-40B4-BE49-F238E27FC236}">
                <a16:creationId xmlns:a16="http://schemas.microsoft.com/office/drawing/2014/main" id="{19D3BBFC-57F6-47B4-A703-F975AD0283D4}"/>
              </a:ext>
            </a:extLst>
          </p:cNvPr>
          <p:cNvSpPr/>
          <p:nvPr/>
        </p:nvSpPr>
        <p:spPr>
          <a:xfrm>
            <a:off x="4423144" y="3212485"/>
            <a:ext cx="7421525" cy="779704"/>
          </a:xfrm>
          <a:prstGeom prst="round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1">
                    <a:lumMod val="75000"/>
                  </a:schemeClr>
                </a:solidFill>
              </a:rPr>
              <a:t>document.getElementByClassName(classname)</a:t>
            </a:r>
          </a:p>
        </p:txBody>
      </p:sp>
      <p:sp>
        <p:nvSpPr>
          <p:cNvPr id="7" name="Rectangle: Rounded Corners 6">
            <a:extLst>
              <a:ext uri="{FF2B5EF4-FFF2-40B4-BE49-F238E27FC236}">
                <a16:creationId xmlns:a16="http://schemas.microsoft.com/office/drawing/2014/main" id="{EEECF57B-EAF3-4AFA-BA16-F6E1DCE3F5F3}"/>
              </a:ext>
            </a:extLst>
          </p:cNvPr>
          <p:cNvSpPr/>
          <p:nvPr/>
        </p:nvSpPr>
        <p:spPr>
          <a:xfrm>
            <a:off x="4423145" y="4397096"/>
            <a:ext cx="7214188" cy="739639"/>
          </a:xfrm>
          <a:prstGeom prst="round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1">
                    <a:lumMod val="75000"/>
                  </a:schemeClr>
                </a:solidFill>
              </a:rPr>
              <a:t>document.getElementByTagName(tagname)</a:t>
            </a:r>
          </a:p>
        </p:txBody>
      </p:sp>
      <p:cxnSp>
        <p:nvCxnSpPr>
          <p:cNvPr id="10" name="Straight Arrow Connector 9">
            <a:extLst>
              <a:ext uri="{FF2B5EF4-FFF2-40B4-BE49-F238E27FC236}">
                <a16:creationId xmlns:a16="http://schemas.microsoft.com/office/drawing/2014/main" id="{451F31DC-9A0B-4298-B3FC-4B065CFC6967}"/>
              </a:ext>
            </a:extLst>
          </p:cNvPr>
          <p:cNvCxnSpPr/>
          <p:nvPr/>
        </p:nvCxnSpPr>
        <p:spPr>
          <a:xfrm>
            <a:off x="2328530" y="2485821"/>
            <a:ext cx="188196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AE705496-AE4F-4136-8137-19CC1E975C90}"/>
              </a:ext>
            </a:extLst>
          </p:cNvPr>
          <p:cNvCxnSpPr>
            <a:cxnSpLocks/>
          </p:cNvCxnSpPr>
          <p:nvPr/>
        </p:nvCxnSpPr>
        <p:spPr>
          <a:xfrm>
            <a:off x="3775444" y="4860426"/>
            <a:ext cx="47314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258AEF75-053D-410A-B739-2BCB9D905BF6}"/>
              </a:ext>
            </a:extLst>
          </p:cNvPr>
          <p:cNvCxnSpPr>
            <a:cxnSpLocks/>
          </p:cNvCxnSpPr>
          <p:nvPr/>
        </p:nvCxnSpPr>
        <p:spPr>
          <a:xfrm>
            <a:off x="4012018" y="3690950"/>
            <a:ext cx="39694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32273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The innerHTML Property</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p:txBody>
          <a:bodyPr/>
          <a:lstStyle/>
          <a:p>
            <a:pPr>
              <a:buFont typeface="Wingdings" panose="05000000000000000000" pitchFamily="2" charset="2"/>
              <a:buChar char="§"/>
            </a:pPr>
            <a:r>
              <a:rPr lang="en-US" dirty="0"/>
              <a:t>The easiest way to get the content of an element is by using the </a:t>
            </a:r>
            <a:r>
              <a:rPr lang="en-US" b="1" dirty="0"/>
              <a:t>innerHTML</a:t>
            </a:r>
            <a:r>
              <a:rPr lang="en-US" dirty="0"/>
              <a:t> property.</a:t>
            </a:r>
          </a:p>
          <a:p>
            <a:pPr>
              <a:buFont typeface="Wingdings" panose="05000000000000000000" pitchFamily="2" charset="2"/>
              <a:buChar char="§"/>
            </a:pPr>
            <a:r>
              <a:rPr lang="en-US" dirty="0"/>
              <a:t>The innerHTML property is useful for getting or replacing the content of HTML elements</a:t>
            </a:r>
          </a:p>
          <a:p>
            <a:pPr marL="0" indent="0">
              <a:buNone/>
            </a:pPr>
            <a:endParaRPr lang="en-US" dirty="0"/>
          </a:p>
        </p:txBody>
      </p:sp>
      <p:pic>
        <p:nvPicPr>
          <p:cNvPr id="5" name="Picture 4">
            <a:extLst>
              <a:ext uri="{FF2B5EF4-FFF2-40B4-BE49-F238E27FC236}">
                <a16:creationId xmlns:a16="http://schemas.microsoft.com/office/drawing/2014/main" id="{446101C4-BF59-42F0-B545-51A3C2F3F912}"/>
              </a:ext>
            </a:extLst>
          </p:cNvPr>
          <p:cNvPicPr>
            <a:picLocks noChangeAspect="1"/>
          </p:cNvPicPr>
          <p:nvPr/>
        </p:nvPicPr>
        <p:blipFill>
          <a:blip r:embed="rId2"/>
          <a:stretch>
            <a:fillRect/>
          </a:stretch>
        </p:blipFill>
        <p:spPr>
          <a:xfrm>
            <a:off x="2718669" y="3071717"/>
            <a:ext cx="7116168" cy="31436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311357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Dom with function</a:t>
            </a:r>
          </a:p>
        </p:txBody>
      </p:sp>
      <p:pic>
        <p:nvPicPr>
          <p:cNvPr id="5" name="Content Placeholder 4">
            <a:extLst>
              <a:ext uri="{FF2B5EF4-FFF2-40B4-BE49-F238E27FC236}">
                <a16:creationId xmlns:a16="http://schemas.microsoft.com/office/drawing/2014/main" id="{046A9F28-BFE7-4074-B0CD-4DA63A1F3F07}"/>
              </a:ext>
            </a:extLst>
          </p:cNvPr>
          <p:cNvPicPr>
            <a:picLocks noGrp="1" noChangeAspect="1"/>
          </p:cNvPicPr>
          <p:nvPr>
            <p:ph idx="1"/>
          </p:nvPr>
        </p:nvPicPr>
        <p:blipFill>
          <a:blip r:embed="rId2"/>
          <a:stretch>
            <a:fillRect/>
          </a:stretch>
        </p:blipFill>
        <p:spPr>
          <a:xfrm>
            <a:off x="2023740" y="2299349"/>
            <a:ext cx="8361230" cy="33465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942853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8DB3-D75A-42AC-8D48-AD9E932D7B18}"/>
              </a:ext>
            </a:extLst>
          </p:cNvPr>
          <p:cNvSpPr>
            <a:spLocks noGrp="1"/>
          </p:cNvSpPr>
          <p:nvPr>
            <p:ph type="title"/>
          </p:nvPr>
        </p:nvSpPr>
        <p:spPr/>
        <p:txBody>
          <a:bodyPr>
            <a:normAutofit/>
          </a:bodyPr>
          <a:lstStyle/>
          <a:p>
            <a:pPr algn="ctr"/>
            <a:r>
              <a:rPr lang="en-US" dirty="0"/>
              <a:t>Turning bulb on and off by </a:t>
            </a:r>
            <a:r>
              <a:rPr lang="en-US" sz="4000" dirty="0"/>
              <a:t>(getElementById)</a:t>
            </a:r>
            <a:endParaRPr lang="en-US" dirty="0"/>
          </a:p>
        </p:txBody>
      </p:sp>
      <p:pic>
        <p:nvPicPr>
          <p:cNvPr id="5" name="Content Placeholder 4">
            <a:extLst>
              <a:ext uri="{FF2B5EF4-FFF2-40B4-BE49-F238E27FC236}">
                <a16:creationId xmlns:a16="http://schemas.microsoft.com/office/drawing/2014/main" id="{198B106A-AD27-42DF-8CAF-C36D51D67EF6}"/>
              </a:ext>
            </a:extLst>
          </p:cNvPr>
          <p:cNvPicPr>
            <a:picLocks noGrp="1" noChangeAspect="1"/>
          </p:cNvPicPr>
          <p:nvPr>
            <p:ph idx="1"/>
          </p:nvPr>
        </p:nvPicPr>
        <p:blipFill>
          <a:blip r:embed="rId2"/>
          <a:stretch>
            <a:fillRect/>
          </a:stretch>
        </p:blipFill>
        <p:spPr>
          <a:xfrm>
            <a:off x="1644214" y="2574935"/>
            <a:ext cx="8903571" cy="37213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56D22E8A-DF12-4436-A54F-80E8CA5CEF5A}"/>
              </a:ext>
            </a:extLst>
          </p:cNvPr>
          <p:cNvPicPr>
            <a:picLocks noChangeAspect="1"/>
          </p:cNvPicPr>
          <p:nvPr/>
        </p:nvPicPr>
        <p:blipFill>
          <a:blip r:embed="rId3"/>
          <a:stretch>
            <a:fillRect/>
          </a:stretch>
        </p:blipFill>
        <p:spPr>
          <a:xfrm>
            <a:off x="3231701" y="3507816"/>
            <a:ext cx="5563903" cy="2574007"/>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0AC93569-1A4B-4260-BEC5-EDBA20965472}"/>
              </a:ext>
            </a:extLst>
          </p:cNvPr>
          <p:cNvSpPr txBox="1"/>
          <p:nvPr/>
        </p:nvSpPr>
        <p:spPr>
          <a:xfrm>
            <a:off x="8795604" y="4610153"/>
            <a:ext cx="2169042" cy="369332"/>
          </a:xfrm>
          <a:prstGeom prst="rect">
            <a:avLst/>
          </a:prstGeom>
          <a:noFill/>
        </p:spPr>
        <p:txBody>
          <a:bodyPr wrap="square" rtlCol="0">
            <a:spAutoFit/>
          </a:bodyPr>
          <a:lstStyle/>
          <a:p>
            <a:r>
              <a:rPr lang="en-US" b="1" dirty="0"/>
              <a:t>JavaScript code </a:t>
            </a:r>
          </a:p>
        </p:txBody>
      </p:sp>
      <p:sp>
        <p:nvSpPr>
          <p:cNvPr id="9" name="TextBox 8">
            <a:extLst>
              <a:ext uri="{FF2B5EF4-FFF2-40B4-BE49-F238E27FC236}">
                <a16:creationId xmlns:a16="http://schemas.microsoft.com/office/drawing/2014/main" id="{0A3EEB3C-F14C-4BE3-81F3-55396C3F5EF0}"/>
              </a:ext>
            </a:extLst>
          </p:cNvPr>
          <p:cNvSpPr txBox="1"/>
          <p:nvPr/>
        </p:nvSpPr>
        <p:spPr>
          <a:xfrm>
            <a:off x="5407362" y="2205603"/>
            <a:ext cx="2169042" cy="369332"/>
          </a:xfrm>
          <a:prstGeom prst="rect">
            <a:avLst/>
          </a:prstGeom>
          <a:noFill/>
        </p:spPr>
        <p:txBody>
          <a:bodyPr wrap="square" rtlCol="0">
            <a:spAutoFit/>
          </a:bodyPr>
          <a:lstStyle/>
          <a:p>
            <a:r>
              <a:rPr lang="en-US" b="1" dirty="0"/>
              <a:t>Html code </a:t>
            </a:r>
          </a:p>
        </p:txBody>
      </p:sp>
    </p:spTree>
    <p:extLst>
      <p:ext uri="{BB962C8B-B14F-4D97-AF65-F5344CB8AC3E}">
        <p14:creationId xmlns:p14="http://schemas.microsoft.com/office/powerpoint/2010/main" val="460246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24794">
              <a:schemeClr val="accent1">
                <a:lumMod val="20000"/>
                <a:lumOff val="80000"/>
              </a:schemeClr>
            </a:gs>
            <a:gs pos="0">
              <a:schemeClr val="accent1">
                <a:lumMod val="20000"/>
                <a:lumOff val="80000"/>
              </a:schemeClr>
            </a:gs>
            <a:gs pos="77000">
              <a:schemeClr val="accent3">
                <a:lumMod val="20000"/>
                <a:lumOff val="80000"/>
              </a:schemeClr>
            </a:gs>
            <a:gs pos="100000">
              <a:schemeClr val="accent2">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3D30-5F13-41AA-947A-1208A8D24D17}"/>
              </a:ext>
            </a:extLst>
          </p:cNvPr>
          <p:cNvSpPr>
            <a:spLocks noGrp="1"/>
          </p:cNvSpPr>
          <p:nvPr>
            <p:ph type="title"/>
          </p:nvPr>
        </p:nvSpPr>
        <p:spPr>
          <a:xfrm>
            <a:off x="1141228" y="631961"/>
            <a:ext cx="10058400" cy="1371600"/>
          </a:xfrm>
        </p:spPr>
        <p:txBody>
          <a:bodyPr/>
          <a:lstStyle/>
          <a:p>
            <a:pPr algn="ctr"/>
            <a:r>
              <a:rPr lang="en-US" dirty="0"/>
              <a:t>Ways to import JavaScript  </a:t>
            </a:r>
          </a:p>
        </p:txBody>
      </p:sp>
      <p:sp>
        <p:nvSpPr>
          <p:cNvPr id="3" name="Content Placeholder 2">
            <a:extLst>
              <a:ext uri="{FF2B5EF4-FFF2-40B4-BE49-F238E27FC236}">
                <a16:creationId xmlns:a16="http://schemas.microsoft.com/office/drawing/2014/main" id="{038ED547-7F4E-4FC5-A12F-8ABB71763161}"/>
              </a:ext>
            </a:extLst>
          </p:cNvPr>
          <p:cNvSpPr>
            <a:spLocks noGrp="1"/>
          </p:cNvSpPr>
          <p:nvPr>
            <p:ph idx="1"/>
          </p:nvPr>
        </p:nvSpPr>
        <p:spPr/>
        <p:txBody>
          <a:bodyPr/>
          <a:lstStyle/>
          <a:p>
            <a:pPr>
              <a:buFont typeface="Wingdings" panose="05000000000000000000" pitchFamily="2" charset="2"/>
              <a:buChar char="§"/>
            </a:pPr>
            <a:r>
              <a:rPr lang="en-US" dirty="0"/>
              <a:t>There are two main purposes of the &lt;script&gt; tag,</a:t>
            </a:r>
          </a:p>
          <a:p>
            <a:pPr>
              <a:buFont typeface="Wingdings" panose="05000000000000000000" pitchFamily="2" charset="2"/>
              <a:buChar char="§"/>
            </a:pPr>
            <a:r>
              <a:rPr lang="en-US" dirty="0"/>
              <a:t> which are as follows:</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graphicFrame>
        <p:nvGraphicFramePr>
          <p:cNvPr id="4" name="Diagram 3">
            <a:extLst>
              <a:ext uri="{FF2B5EF4-FFF2-40B4-BE49-F238E27FC236}">
                <a16:creationId xmlns:a16="http://schemas.microsoft.com/office/drawing/2014/main" id="{4AAAD251-3189-460B-80B6-1E0CE59DEBBE}"/>
              </a:ext>
            </a:extLst>
          </p:cNvPr>
          <p:cNvGraphicFramePr/>
          <p:nvPr>
            <p:extLst>
              <p:ext uri="{D42A27DB-BD31-4B8C-83A1-F6EECF244321}">
                <p14:modId xmlns:p14="http://schemas.microsoft.com/office/powerpoint/2010/main" val="2101672292"/>
              </p:ext>
            </p:extLst>
          </p:nvPr>
        </p:nvGraphicFramePr>
        <p:xfrm>
          <a:off x="543442" y="2780258"/>
          <a:ext cx="7579833" cy="3650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0D59AE5C-CCE7-4185-A79B-D612A6CD455C}"/>
              </a:ext>
            </a:extLst>
          </p:cNvPr>
          <p:cNvPicPr>
            <a:picLocks noChangeAspect="1"/>
          </p:cNvPicPr>
          <p:nvPr/>
        </p:nvPicPr>
        <p:blipFill>
          <a:blip r:embed="rId8"/>
          <a:stretch>
            <a:fillRect/>
          </a:stretch>
        </p:blipFill>
        <p:spPr>
          <a:xfrm>
            <a:off x="8378455" y="5328801"/>
            <a:ext cx="3346893" cy="706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39B19EDA-954C-4A27-A138-5D62EACF5821}"/>
              </a:ext>
            </a:extLst>
          </p:cNvPr>
          <p:cNvPicPr>
            <a:picLocks noChangeAspect="1"/>
          </p:cNvPicPr>
          <p:nvPr/>
        </p:nvPicPr>
        <p:blipFill>
          <a:blip r:embed="rId9"/>
          <a:stretch>
            <a:fillRect/>
          </a:stretch>
        </p:blipFill>
        <p:spPr>
          <a:xfrm>
            <a:off x="8378455" y="3429000"/>
            <a:ext cx="3500475" cy="716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45531045"/>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a:xfrm>
            <a:off x="981740" y="685124"/>
            <a:ext cx="10058400" cy="1371600"/>
          </a:xfrm>
        </p:spPr>
        <p:txBody>
          <a:bodyPr>
            <a:normAutofit fontScale="90000"/>
          </a:bodyPr>
          <a:lstStyle/>
          <a:p>
            <a:r>
              <a:rPr lang="en-US" dirty="0"/>
              <a:t>JavaScript DOM CSS Styling Methods</a:t>
            </a:r>
          </a:p>
        </p:txBody>
      </p:sp>
      <p:pic>
        <p:nvPicPr>
          <p:cNvPr id="5" name="Content Placeholder 4">
            <a:extLst>
              <a:ext uri="{FF2B5EF4-FFF2-40B4-BE49-F238E27FC236}">
                <a16:creationId xmlns:a16="http://schemas.microsoft.com/office/drawing/2014/main" id="{43BE50C7-5BF4-4B20-9EC4-C0DFF94BB366}"/>
              </a:ext>
            </a:extLst>
          </p:cNvPr>
          <p:cNvPicPr>
            <a:picLocks noGrp="1" noChangeAspect="1"/>
          </p:cNvPicPr>
          <p:nvPr>
            <p:ph idx="1"/>
          </p:nvPr>
        </p:nvPicPr>
        <p:blipFill>
          <a:blip r:embed="rId2"/>
          <a:stretch>
            <a:fillRect/>
          </a:stretch>
        </p:blipFill>
        <p:spPr>
          <a:xfrm>
            <a:off x="559264" y="2056724"/>
            <a:ext cx="5613990" cy="242943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DDBF7E3-FA48-4EA6-A4C1-87540294817A}"/>
              </a:ext>
            </a:extLst>
          </p:cNvPr>
          <p:cNvPicPr>
            <a:picLocks noChangeAspect="1"/>
          </p:cNvPicPr>
          <p:nvPr/>
        </p:nvPicPr>
        <p:blipFill>
          <a:blip r:embed="rId3"/>
          <a:stretch>
            <a:fillRect/>
          </a:stretch>
        </p:blipFill>
        <p:spPr>
          <a:xfrm>
            <a:off x="5386446" y="3067599"/>
            <a:ext cx="6064820" cy="33013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667346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a:bodyPr>
          <a:lstStyle/>
          <a:p>
            <a:pPr algn="ctr"/>
            <a:r>
              <a:rPr lang="en-US" dirty="0"/>
              <a:t>DOM CSS Styling Using Events</a:t>
            </a:r>
          </a:p>
        </p:txBody>
      </p:sp>
      <p:pic>
        <p:nvPicPr>
          <p:cNvPr id="5" name="Content Placeholder 4">
            <a:extLst>
              <a:ext uri="{FF2B5EF4-FFF2-40B4-BE49-F238E27FC236}">
                <a16:creationId xmlns:a16="http://schemas.microsoft.com/office/drawing/2014/main" id="{A2D8F7EA-3986-4173-9516-536F34DAA8A2}"/>
              </a:ext>
            </a:extLst>
          </p:cNvPr>
          <p:cNvPicPr>
            <a:picLocks noGrp="1" noChangeAspect="1"/>
          </p:cNvPicPr>
          <p:nvPr>
            <p:ph idx="1"/>
          </p:nvPr>
        </p:nvPicPr>
        <p:blipFill>
          <a:blip r:embed="rId2"/>
          <a:stretch>
            <a:fillRect/>
          </a:stretch>
        </p:blipFill>
        <p:spPr>
          <a:xfrm>
            <a:off x="2053968" y="2647507"/>
            <a:ext cx="8342951" cy="26832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8901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Form validation  (HTML)</a:t>
            </a:r>
          </a:p>
        </p:txBody>
      </p:sp>
      <p:pic>
        <p:nvPicPr>
          <p:cNvPr id="5" name="Content Placeholder 4">
            <a:extLst>
              <a:ext uri="{FF2B5EF4-FFF2-40B4-BE49-F238E27FC236}">
                <a16:creationId xmlns:a16="http://schemas.microsoft.com/office/drawing/2014/main" id="{82954A95-63CF-4BF5-BB52-1EAFD910D17E}"/>
              </a:ext>
            </a:extLst>
          </p:cNvPr>
          <p:cNvPicPr>
            <a:picLocks noGrp="1" noChangeAspect="1"/>
          </p:cNvPicPr>
          <p:nvPr>
            <p:ph idx="1"/>
          </p:nvPr>
        </p:nvPicPr>
        <p:blipFill>
          <a:blip r:embed="rId2"/>
          <a:srcRect/>
          <a:stretch/>
        </p:blipFill>
        <p:spPr>
          <a:xfrm>
            <a:off x="839973" y="1895104"/>
            <a:ext cx="8261498" cy="4473795"/>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FCF697EA-8BB4-4665-9C93-70AD0099E86F}"/>
              </a:ext>
            </a:extLst>
          </p:cNvPr>
          <p:cNvSpPr txBox="1"/>
          <p:nvPr/>
        </p:nvSpPr>
        <p:spPr>
          <a:xfrm>
            <a:off x="10270150" y="3429000"/>
            <a:ext cx="1710100" cy="369332"/>
          </a:xfrm>
          <a:prstGeom prst="rect">
            <a:avLst/>
          </a:prstGeom>
          <a:noFill/>
        </p:spPr>
        <p:txBody>
          <a:bodyPr wrap="square" rtlCol="0">
            <a:spAutoFit/>
          </a:bodyPr>
          <a:lstStyle/>
          <a:p>
            <a:r>
              <a:rPr lang="en-US" b="1" dirty="0"/>
              <a:t>HTML CODE</a:t>
            </a:r>
          </a:p>
        </p:txBody>
      </p:sp>
      <p:cxnSp>
        <p:nvCxnSpPr>
          <p:cNvPr id="10" name="Straight Arrow Connector 9">
            <a:extLst>
              <a:ext uri="{FF2B5EF4-FFF2-40B4-BE49-F238E27FC236}">
                <a16:creationId xmlns:a16="http://schemas.microsoft.com/office/drawing/2014/main" id="{F36A9FEE-2F2F-43B8-8992-52E190A33937}"/>
              </a:ext>
            </a:extLst>
          </p:cNvPr>
          <p:cNvCxnSpPr>
            <a:cxnSpLocks/>
          </p:cNvCxnSpPr>
          <p:nvPr/>
        </p:nvCxnSpPr>
        <p:spPr>
          <a:xfrm flipH="1">
            <a:off x="9291955" y="3613666"/>
            <a:ext cx="97819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624023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a:xfrm>
            <a:off x="1066800" y="0"/>
            <a:ext cx="10058400" cy="1371600"/>
          </a:xfrm>
        </p:spPr>
        <p:txBody>
          <a:bodyPr/>
          <a:lstStyle/>
          <a:p>
            <a:pPr algn="ctr"/>
            <a:r>
              <a:rPr lang="en-US" dirty="0"/>
              <a:t>Form validation  (CSS)</a:t>
            </a:r>
          </a:p>
        </p:txBody>
      </p:sp>
      <p:pic>
        <p:nvPicPr>
          <p:cNvPr id="5" name="Content Placeholder 4">
            <a:extLst>
              <a:ext uri="{FF2B5EF4-FFF2-40B4-BE49-F238E27FC236}">
                <a16:creationId xmlns:a16="http://schemas.microsoft.com/office/drawing/2014/main" id="{82954A95-63CF-4BF5-BB52-1EAFD910D17E}"/>
              </a:ext>
            </a:extLst>
          </p:cNvPr>
          <p:cNvPicPr>
            <a:picLocks noGrp="1" noChangeAspect="1"/>
          </p:cNvPicPr>
          <p:nvPr>
            <p:ph idx="1"/>
          </p:nvPr>
        </p:nvPicPr>
        <p:blipFill>
          <a:blip r:embed="rId2"/>
          <a:srcRect/>
          <a:stretch/>
        </p:blipFill>
        <p:spPr>
          <a:xfrm>
            <a:off x="824658" y="1371600"/>
            <a:ext cx="4619211" cy="5228899"/>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FCF697EA-8BB4-4665-9C93-70AD0099E86F}"/>
              </a:ext>
            </a:extLst>
          </p:cNvPr>
          <p:cNvSpPr txBox="1"/>
          <p:nvPr/>
        </p:nvSpPr>
        <p:spPr>
          <a:xfrm>
            <a:off x="5680398" y="3801383"/>
            <a:ext cx="1710100" cy="369332"/>
          </a:xfrm>
          <a:prstGeom prst="rect">
            <a:avLst/>
          </a:prstGeom>
          <a:noFill/>
        </p:spPr>
        <p:txBody>
          <a:bodyPr wrap="square" rtlCol="0">
            <a:spAutoFit/>
          </a:bodyPr>
          <a:lstStyle/>
          <a:p>
            <a:r>
              <a:rPr lang="en-US" b="1" dirty="0"/>
              <a:t>CSS CODE</a:t>
            </a:r>
          </a:p>
        </p:txBody>
      </p:sp>
      <p:pic>
        <p:nvPicPr>
          <p:cNvPr id="4" name="Picture 3">
            <a:extLst>
              <a:ext uri="{FF2B5EF4-FFF2-40B4-BE49-F238E27FC236}">
                <a16:creationId xmlns:a16="http://schemas.microsoft.com/office/drawing/2014/main" id="{7F10D27B-B08F-48B1-B728-517355150181}"/>
              </a:ext>
            </a:extLst>
          </p:cNvPr>
          <p:cNvPicPr>
            <a:picLocks noChangeAspect="1"/>
          </p:cNvPicPr>
          <p:nvPr/>
        </p:nvPicPr>
        <p:blipFill>
          <a:blip r:embed="rId3"/>
          <a:stretch>
            <a:fillRect/>
          </a:stretch>
        </p:blipFill>
        <p:spPr>
          <a:xfrm>
            <a:off x="7052930" y="2815489"/>
            <a:ext cx="4629796" cy="31246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21309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a:xfrm>
            <a:off x="1066800" y="-10632"/>
            <a:ext cx="10058400" cy="1371600"/>
          </a:xfrm>
        </p:spPr>
        <p:txBody>
          <a:bodyPr/>
          <a:lstStyle/>
          <a:p>
            <a:pPr algn="ctr"/>
            <a:r>
              <a:rPr lang="en-US" dirty="0"/>
              <a:t>Form validation (JavaScript)</a:t>
            </a:r>
          </a:p>
        </p:txBody>
      </p:sp>
      <p:pic>
        <p:nvPicPr>
          <p:cNvPr id="5" name="Picture 4">
            <a:extLst>
              <a:ext uri="{FF2B5EF4-FFF2-40B4-BE49-F238E27FC236}">
                <a16:creationId xmlns:a16="http://schemas.microsoft.com/office/drawing/2014/main" id="{1F154199-437E-4D76-897F-DAB3056598D0}"/>
              </a:ext>
            </a:extLst>
          </p:cNvPr>
          <p:cNvPicPr>
            <a:picLocks noChangeAspect="1"/>
          </p:cNvPicPr>
          <p:nvPr/>
        </p:nvPicPr>
        <p:blipFill>
          <a:blip r:embed="rId2"/>
          <a:stretch>
            <a:fillRect/>
          </a:stretch>
        </p:blipFill>
        <p:spPr>
          <a:xfrm>
            <a:off x="1864108" y="1360968"/>
            <a:ext cx="8215557" cy="5121805"/>
          </a:xfrm>
          <a:prstGeom prst="rect">
            <a:avLst/>
          </a:prstGeom>
        </p:spPr>
      </p:pic>
    </p:spTree>
    <p:extLst>
      <p:ext uri="{BB962C8B-B14F-4D97-AF65-F5344CB8AC3E}">
        <p14:creationId xmlns:p14="http://schemas.microsoft.com/office/powerpoint/2010/main" val="28726807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normAutofit fontScale="90000"/>
          </a:bodyPr>
          <a:lstStyle/>
          <a:p>
            <a:pPr algn="ctr"/>
            <a:r>
              <a:rPr lang="en-US" dirty="0"/>
              <a:t>JavaScript Object Notation (Json)</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1066800" y="2283486"/>
            <a:ext cx="10058400" cy="3931920"/>
          </a:xfrm>
        </p:spPr>
        <p:txBody>
          <a:bodyPr/>
          <a:lstStyle/>
          <a:p>
            <a:pPr marL="0" indent="0" algn="just">
              <a:lnSpc>
                <a:spcPct val="150000"/>
              </a:lnSpc>
              <a:buNone/>
            </a:pPr>
            <a:r>
              <a:rPr lang="en-US" dirty="0"/>
              <a:t>JSON is an open standard file format and data interchange format that uses human-readable text to store and transmit data objects consisting of attribute–value pairs and arrays. It is a common data format with diverse uses in electronic data interchange, including that of web applications with servers</a:t>
            </a:r>
          </a:p>
        </p:txBody>
      </p:sp>
      <p:pic>
        <p:nvPicPr>
          <p:cNvPr id="5" name="Picture 4">
            <a:extLst>
              <a:ext uri="{FF2B5EF4-FFF2-40B4-BE49-F238E27FC236}">
                <a16:creationId xmlns:a16="http://schemas.microsoft.com/office/drawing/2014/main" id="{207408B5-355F-46F9-9E99-F36D1E19A52B}"/>
              </a:ext>
            </a:extLst>
          </p:cNvPr>
          <p:cNvPicPr>
            <a:picLocks noChangeAspect="1"/>
          </p:cNvPicPr>
          <p:nvPr/>
        </p:nvPicPr>
        <p:blipFill>
          <a:blip r:embed="rId2"/>
          <a:stretch>
            <a:fillRect/>
          </a:stretch>
        </p:blipFill>
        <p:spPr>
          <a:xfrm>
            <a:off x="7448935" y="3697026"/>
            <a:ext cx="2426940" cy="2426940"/>
          </a:xfrm>
          <a:prstGeom prst="rect">
            <a:avLst/>
          </a:prstGeom>
        </p:spPr>
      </p:pic>
    </p:spTree>
    <p:extLst>
      <p:ext uri="{BB962C8B-B14F-4D97-AF65-F5344CB8AC3E}">
        <p14:creationId xmlns:p14="http://schemas.microsoft.com/office/powerpoint/2010/main" val="19914269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D36-B534-4483-8B2E-8261367A8DDE}"/>
              </a:ext>
            </a:extLst>
          </p:cNvPr>
          <p:cNvSpPr>
            <a:spLocks noGrp="1"/>
          </p:cNvSpPr>
          <p:nvPr>
            <p:ph type="title"/>
          </p:nvPr>
        </p:nvSpPr>
        <p:spPr/>
        <p:txBody>
          <a:bodyPr/>
          <a:lstStyle/>
          <a:p>
            <a:pPr algn="ctr"/>
            <a:r>
              <a:rPr lang="en-US" dirty="0"/>
              <a:t>Summary </a:t>
            </a:r>
          </a:p>
        </p:txBody>
      </p:sp>
      <p:sp>
        <p:nvSpPr>
          <p:cNvPr id="3" name="Content Placeholder 2">
            <a:extLst>
              <a:ext uri="{FF2B5EF4-FFF2-40B4-BE49-F238E27FC236}">
                <a16:creationId xmlns:a16="http://schemas.microsoft.com/office/drawing/2014/main" id="{ECF7575D-D1D6-4EC6-89FD-2AE9F37DA850}"/>
              </a:ext>
            </a:extLst>
          </p:cNvPr>
          <p:cNvSpPr>
            <a:spLocks noGrp="1"/>
          </p:cNvSpPr>
          <p:nvPr>
            <p:ph idx="1"/>
          </p:nvPr>
        </p:nvSpPr>
        <p:spPr>
          <a:xfrm>
            <a:off x="818707" y="2103120"/>
            <a:ext cx="10483702" cy="4446536"/>
          </a:xfrm>
        </p:spPr>
        <p:txBody>
          <a:bodyPr>
            <a:normAutofit/>
          </a:bodyPr>
          <a:lstStyle/>
          <a:p>
            <a:pPr algn="just">
              <a:buFont typeface="Wingdings" panose="05000000000000000000" pitchFamily="2" charset="2"/>
              <a:buChar char="§"/>
            </a:pPr>
            <a:r>
              <a:rPr lang="en-US" dirty="0"/>
              <a:t>A function is reusable piece of code which performs calculations on parameters and other variables. </a:t>
            </a:r>
          </a:p>
          <a:p>
            <a:pPr algn="just">
              <a:buFont typeface="Wingdings" panose="05000000000000000000" pitchFamily="2" charset="2"/>
              <a:buChar char="§"/>
            </a:pPr>
            <a:r>
              <a:rPr lang="en-US" dirty="0"/>
              <a:t>The return statement passes the resultant output to the calling function after the execution of the called function. </a:t>
            </a:r>
          </a:p>
          <a:p>
            <a:pPr algn="just">
              <a:buFont typeface="Wingdings" panose="05000000000000000000" pitchFamily="2" charset="2"/>
              <a:buChar char="§"/>
            </a:pPr>
            <a:r>
              <a:rPr lang="en-US" dirty="0"/>
              <a:t> Objects are entities with properties and methods and resemble to real life objects. </a:t>
            </a:r>
          </a:p>
          <a:p>
            <a:pPr algn="just">
              <a:buFont typeface="Wingdings" panose="05000000000000000000" pitchFamily="2" charset="2"/>
              <a:buChar char="§"/>
            </a:pPr>
            <a:r>
              <a:rPr lang="en-US" dirty="0"/>
              <a:t> There are two ways to create a custom object namely, by directly instantiating the object or by creating a constructor function. </a:t>
            </a:r>
          </a:p>
          <a:p>
            <a:pPr algn="just">
              <a:buFont typeface="Wingdings" panose="05000000000000000000" pitchFamily="2" charset="2"/>
              <a:buChar char="§"/>
            </a:pPr>
            <a:r>
              <a:rPr lang="en-US" dirty="0"/>
              <a:t> JavaScript provides various built-in objects, such as String, Math, and Date. </a:t>
            </a:r>
          </a:p>
          <a:p>
            <a:pPr algn="just">
              <a:buFont typeface="Wingdings" panose="05000000000000000000" pitchFamily="2" charset="2"/>
              <a:buChar char="§"/>
            </a:pPr>
            <a:r>
              <a:rPr lang="en-US" dirty="0"/>
              <a:t> JavaScript also provides browser objects, such as window, history, location, and navigator. </a:t>
            </a:r>
          </a:p>
          <a:p>
            <a:pPr algn="just">
              <a:buFont typeface="Wingdings" panose="05000000000000000000" pitchFamily="2" charset="2"/>
              <a:buChar char="§"/>
            </a:pPr>
            <a:r>
              <a:rPr lang="en-US" dirty="0"/>
              <a:t> DOM is a standard technique for dynamically accessing and manipulating HTML elements. </a:t>
            </a:r>
          </a:p>
          <a:p>
            <a:pPr algn="just">
              <a:buFont typeface="Wingdings" panose="05000000000000000000" pitchFamily="2" charset="2"/>
              <a:buChar char="§"/>
            </a:pPr>
            <a:r>
              <a:rPr lang="en-US" dirty="0"/>
              <a:t>The DOM provides a document object which is used within JavaScript to access all HTML elements For presented on the page.</a:t>
            </a:r>
          </a:p>
        </p:txBody>
      </p:sp>
    </p:spTree>
    <p:extLst>
      <p:ext uri="{BB962C8B-B14F-4D97-AF65-F5344CB8AC3E}">
        <p14:creationId xmlns:p14="http://schemas.microsoft.com/office/powerpoint/2010/main" val="3342690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ession 01" id="{355C5553-B386-4AA4-89F2-C548A60537C6}" vid="{820C8D04-24D8-4AF0-842B-D1C34DAB1100}"/>
    </a:ext>
  </a:extLst>
</a:theme>
</file>

<file path=ppt/theme/themeOverride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0.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2.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3.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4.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5.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6.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7.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8.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9.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0.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2.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3.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4.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5.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6.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7.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8.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9.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0.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2.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3.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4.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5.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6.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7.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8.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9.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4.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40.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4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42.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5.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6.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7.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8.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9.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docProps/app.xml><?xml version="1.0" encoding="utf-8"?>
<Properties xmlns="http://schemas.openxmlformats.org/officeDocument/2006/extended-properties" xmlns:vt="http://schemas.openxmlformats.org/officeDocument/2006/docPropsVTypes">
  <Template/>
  <TotalTime>1211</TotalTime>
  <Words>4055</Words>
  <Application>Microsoft Office PowerPoint</Application>
  <PresentationFormat>Widescreen</PresentationFormat>
  <Paragraphs>421</Paragraphs>
  <Slides>96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96</vt:i4>
      </vt:variant>
    </vt:vector>
  </HeadingPairs>
  <TitlesOfParts>
    <vt:vector size="101" baseType="lpstr">
      <vt:lpstr>Adobe Fangsong Std R</vt:lpstr>
      <vt:lpstr>Century Gothic</vt:lpstr>
      <vt:lpstr>Garamond</vt:lpstr>
      <vt:lpstr>Wingdings</vt:lpstr>
      <vt:lpstr>Savon</vt:lpstr>
      <vt:lpstr>Introduction To  JavaScript</vt:lpstr>
      <vt:lpstr>PowerPoint Presentation</vt:lpstr>
      <vt:lpstr>Scripting Language</vt:lpstr>
      <vt:lpstr>What is JavaScript ?</vt:lpstr>
      <vt:lpstr>Client side JavaScript </vt:lpstr>
      <vt:lpstr>Server side JavaScript </vt:lpstr>
      <vt:lpstr>Server side VS Client side scripting</vt:lpstr>
      <vt:lpstr>&lt;script&gt; Tag</vt:lpstr>
      <vt:lpstr>Ways to import JavaScript  </vt:lpstr>
      <vt:lpstr>Methods</vt:lpstr>
      <vt:lpstr>Escape Sequence Characters</vt:lpstr>
      <vt:lpstr>How to print text in JavaScript</vt:lpstr>
      <vt:lpstr>What are Variables in JavaScript?</vt:lpstr>
      <vt:lpstr>Declaring Variables</vt:lpstr>
      <vt:lpstr>Variable Naming Rules</vt:lpstr>
      <vt:lpstr>Data Types in JavaScript</vt:lpstr>
      <vt:lpstr>Primitive Data Type</vt:lpstr>
      <vt:lpstr>Composite Data Types</vt:lpstr>
      <vt:lpstr>Data Types</vt:lpstr>
      <vt:lpstr>Arithmetic Operators</vt:lpstr>
      <vt:lpstr>Simple code to print data with + operator</vt:lpstr>
      <vt:lpstr>Working on Arithmetic Operators</vt:lpstr>
      <vt:lpstr>Assignment Operators</vt:lpstr>
      <vt:lpstr>Working on Assignment Operators</vt:lpstr>
      <vt:lpstr>Relational Operators</vt:lpstr>
      <vt:lpstr>Working on Relational Operators</vt:lpstr>
      <vt:lpstr>Decision-making Statements</vt:lpstr>
      <vt:lpstr>Different Types of Decision-making Statements</vt:lpstr>
      <vt:lpstr>If-else statement</vt:lpstr>
      <vt:lpstr>Logical Operators</vt:lpstr>
      <vt:lpstr>Working on Logical Operators</vt:lpstr>
      <vt:lpstr>If else-if statement</vt:lpstr>
      <vt:lpstr>PowerPoint Presentation</vt:lpstr>
      <vt:lpstr>Nested if Statement</vt:lpstr>
      <vt:lpstr>Write a code for voting eligibility</vt:lpstr>
      <vt:lpstr>switch-case Statement</vt:lpstr>
      <vt:lpstr>Working on switch-case Statement</vt:lpstr>
      <vt:lpstr>JavaScript  Built-In Functions</vt:lpstr>
      <vt:lpstr>Built-in Functions</vt:lpstr>
      <vt:lpstr>PowerPoint Presentation</vt:lpstr>
      <vt:lpstr>POPUP BOXES</vt:lpstr>
      <vt:lpstr>Alert box </vt:lpstr>
      <vt:lpstr>Confirm box</vt:lpstr>
      <vt:lpstr>Prompt box</vt:lpstr>
      <vt:lpstr>Task to print sum of 2 integer from user input</vt:lpstr>
      <vt:lpstr>JavaScript Functions</vt:lpstr>
      <vt:lpstr>Functions </vt:lpstr>
      <vt:lpstr>Defining function</vt:lpstr>
      <vt:lpstr>Calling function</vt:lpstr>
      <vt:lpstr>Making a simple function</vt:lpstr>
      <vt:lpstr>JavaScript Function with Parameters</vt:lpstr>
      <vt:lpstr>JavaScript Function with Parameters</vt:lpstr>
      <vt:lpstr>Event Handling</vt:lpstr>
      <vt:lpstr>Event Handling</vt:lpstr>
      <vt:lpstr>Life Cycle of an Event</vt:lpstr>
      <vt:lpstr>Mouse Events</vt:lpstr>
      <vt:lpstr>Onclick event</vt:lpstr>
      <vt:lpstr>Ondblclick event</vt:lpstr>
      <vt:lpstr>Onmouseout</vt:lpstr>
      <vt:lpstr>Onmouseover</vt:lpstr>
      <vt:lpstr>Introduction of Loops in JavaScript </vt:lpstr>
      <vt:lpstr>While loop</vt:lpstr>
      <vt:lpstr>Working with While loop</vt:lpstr>
      <vt:lpstr>do-while Loop</vt:lpstr>
      <vt:lpstr>Working with do-while loop</vt:lpstr>
      <vt:lpstr>for Loop</vt:lpstr>
      <vt:lpstr>Working with for loop</vt:lpstr>
      <vt:lpstr>Printing even odd num</vt:lpstr>
      <vt:lpstr>Nested for loop</vt:lpstr>
      <vt:lpstr>Working with Nested for loop</vt:lpstr>
      <vt:lpstr>JavaScript  Array</vt:lpstr>
      <vt:lpstr>Array </vt:lpstr>
      <vt:lpstr>Working with single dimensional array </vt:lpstr>
      <vt:lpstr>Multi dimensional array </vt:lpstr>
      <vt:lpstr>Working with multi dimensional array </vt:lpstr>
      <vt:lpstr>Update and delete array</vt:lpstr>
      <vt:lpstr>Sort and reverse array</vt:lpstr>
      <vt:lpstr>Objects</vt:lpstr>
      <vt:lpstr>Working with object</vt:lpstr>
      <vt:lpstr>Array of object</vt:lpstr>
      <vt:lpstr>For in loop</vt:lpstr>
      <vt:lpstr>JavaScript string methods</vt:lpstr>
      <vt:lpstr>JavaScript date methods</vt:lpstr>
      <vt:lpstr>Converts String To Number Methods in JavaScript </vt:lpstr>
      <vt:lpstr>Document Object Model (DOM)</vt:lpstr>
      <vt:lpstr>How to target DOM object</vt:lpstr>
      <vt:lpstr>The innerHTML Property</vt:lpstr>
      <vt:lpstr>Dom with function</vt:lpstr>
      <vt:lpstr>Turning bulb on and off by (getElementById)</vt:lpstr>
      <vt:lpstr>JavaScript DOM CSS Styling Methods</vt:lpstr>
      <vt:lpstr>DOM CSS Styling Using Events</vt:lpstr>
      <vt:lpstr>Form validation  (HTML)</vt:lpstr>
      <vt:lpstr>Form validation  (CSS)</vt:lpstr>
      <vt:lpstr>Form validation (JavaScript)</vt:lpstr>
      <vt:lpstr>JavaScript Object Notation (Json)</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dc:title>
  <dc:creator>Warda Jawed</dc:creator>
  <cp:lastModifiedBy>Marium</cp:lastModifiedBy>
  <cp:revision>78</cp:revision>
  <dcterms:created xsi:type="dcterms:W3CDTF">2023-03-07T09:34:17Z</dcterms:created>
  <dcterms:modified xsi:type="dcterms:W3CDTF">2023-04-10T08:09:32Z</dcterms:modified>
</cp:coreProperties>
</file>