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1309350" cx="20104100"/>
  <p:notesSz cx="20104100" cy="1130935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zE9/Fn2p0oSTTIVbqQkJToI/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All texts are placeholder text and should be replaced with your own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348515" y="3524364"/>
            <a:ext cx="6391909" cy="6293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ctrTitle"/>
          </p:nvPr>
        </p:nvSpPr>
        <p:spPr>
          <a:xfrm>
            <a:off x="1507807" y="3505898"/>
            <a:ext cx="17088487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600" u="none" cap="none" strike="noStrike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hyperlink" Target="http://www.youtube.com/watch?v=E2j0pu_tM2Q" TargetMode="External"/><Relationship Id="rId7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1091475" y="5428400"/>
            <a:ext cx="166011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Sustainability Plans for Climate Change</a:t>
            </a:r>
            <a:endParaRPr b="1" i="0" sz="7600" u="none" cap="none" strike="noStrike">
              <a:solidFill>
                <a:srgbClr val="DF009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6734150" y="10160393"/>
            <a:ext cx="292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091475" y="3855900"/>
            <a:ext cx="96042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lang="en-US" sz="6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Tech-Hack</a:t>
            </a:r>
            <a:endParaRPr b="0" i="0" sz="6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/>
          <p:cNvPicPr preferRelativeResize="0"/>
          <p:nvPr/>
        </p:nvPicPr>
        <p:blipFill rotWithShape="1">
          <a:blip r:embed="rId4">
            <a:alphaModFix/>
          </a:blip>
          <a:srcRect b="2400" l="-2240" r="2240" t="-2400"/>
          <a:stretch/>
        </p:blipFill>
        <p:spPr>
          <a:xfrm>
            <a:off x="459325" y="3008150"/>
            <a:ext cx="18438799" cy="61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>
            <p:ph type="title"/>
          </p:nvPr>
        </p:nvSpPr>
        <p:spPr>
          <a:xfrm>
            <a:off x="1202825" y="1179650"/>
            <a:ext cx="714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fld id="{00000000-1234-1234-1234-123412341234}" type="slidenum">
              <a:rPr b="0" i="0" lang="en-US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/>
        </p:nvSpPr>
        <p:spPr>
          <a:xfrm>
            <a:off x="1239525" y="2903575"/>
            <a:ext cx="15901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changing climate is leading to more occurrences of extreme events such as droughts (moisture deficits) and floods (moisture surpluses), which have a negative impact on crop growth and yields.</a:t>
            </a:r>
            <a:endParaRPr sz="5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>
            <p:ph type="title"/>
          </p:nvPr>
        </p:nvSpPr>
        <p:spPr>
          <a:xfrm>
            <a:off x="1234575" y="1188625"/>
            <a:ext cx="9790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fld id="{00000000-1234-1234-1234-123412341234}" type="slidenum">
              <a:rPr b="0" i="0" lang="en-US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144463" y="1279400"/>
            <a:ext cx="11372175" cy="8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9906001" y="5487205"/>
            <a:ext cx="6391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1119300" y="3011900"/>
            <a:ext cx="179829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●"/>
            </a:pPr>
            <a:r>
              <a:rPr lang="en-US" sz="4500">
                <a:solidFill>
                  <a:schemeClr val="lt1"/>
                </a:solidFill>
              </a:rPr>
              <a:t>Strengthen resilience and adaptive capacity to climate-related hazards and natural disasters in all countries</a:t>
            </a:r>
            <a:endParaRPr sz="4500">
              <a:solidFill>
                <a:schemeClr val="lt1"/>
              </a:solidFill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●"/>
            </a:pPr>
            <a:r>
              <a:rPr lang="en-US" sz="4500">
                <a:solidFill>
                  <a:schemeClr val="lt1"/>
                </a:solidFill>
              </a:rPr>
              <a:t>Integrate climate change measures into national policies, strategies and planning</a:t>
            </a:r>
            <a:endParaRPr sz="4500">
              <a:solidFill>
                <a:schemeClr val="lt1"/>
              </a:solidFill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●"/>
            </a:pPr>
            <a:r>
              <a:rPr lang="en-US" sz="4500">
                <a:solidFill>
                  <a:schemeClr val="lt1"/>
                </a:solidFill>
              </a:rPr>
              <a:t>Improve education, awareness-raising and human and institutional capacity on climate change mitigation, adaptation, impact reduction and early warning</a:t>
            </a:r>
            <a:endParaRPr sz="4500">
              <a:solidFill>
                <a:schemeClr val="lt1"/>
              </a:solidFill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●"/>
            </a:pPr>
            <a:r>
              <a:rPr lang="en-US" sz="4500">
                <a:solidFill>
                  <a:schemeClr val="lt1"/>
                </a:solidFill>
              </a:rPr>
              <a:t>Implement the commitment undertaken by developed-country parties to the United Nations Fra</a:t>
            </a:r>
            <a:r>
              <a:rPr lang="en-US" sz="4500">
                <a:solidFill>
                  <a:schemeClr val="lt1"/>
                </a:solidFill>
              </a:rPr>
              <a:t>mework Convention on Climate Change to a goal of mobilizing.</a:t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00" y="403825"/>
            <a:ext cx="20221502" cy="1085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5575" y="2799863"/>
            <a:ext cx="18950948" cy="720436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type="title"/>
          </p:nvPr>
        </p:nvSpPr>
        <p:spPr>
          <a:xfrm>
            <a:off x="1757025" y="128724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7494308" y="6564702"/>
            <a:ext cx="1323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2573" y="-998275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1980300" y="3065112"/>
            <a:ext cx="1777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025" y="456875"/>
            <a:ext cx="16748850" cy="102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4158500" y="2146281"/>
            <a:ext cx="3030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Activities which promote sustainable life.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7494299" y="2143239"/>
            <a:ext cx="3030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make videos and present our vision through several presentations nationwide.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72900" y="2260238"/>
            <a:ext cx="303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Schools and ngos as we are looking to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awareness.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145500" y="5353693"/>
            <a:ext cx="2619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Vr as first we will demonstrate how our sustainable activities can be done 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808374" y="5793799"/>
            <a:ext cx="22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244539" y="1289189"/>
            <a:ext cx="11439498" cy="8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type="title"/>
          </p:nvPr>
        </p:nvSpPr>
        <p:spPr>
          <a:xfrm>
            <a:off x="702800" y="91312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Demo</a:t>
            </a:r>
            <a:endParaRPr/>
          </a:p>
        </p:txBody>
      </p:sp>
      <p:pic>
        <p:nvPicPr>
          <p:cNvPr descr="Landmark United in Science report informs Climate Action Summit - Science highlights key facts and figures about growing gap between targets and reality. &#10;WMO Press release &quot;Global Climate in 2015-2019: Climate change accelerates&quot;: https://public.wmo.int/en/media/press-release/global-climate-2015-2019-climate-change-accelerates&#10;WMO Press release &quot;Landmark United in Science report informs Climate Action Summit&quot;: https://public.wmo.int/en/media/press-release/landmark-united-science-report-informs-climate-action-summit&#10;UN Climate Action Summit 2019: https://public.wmo.int/en/un-climate-action-summit-2019&#10;World Meteorological Organization: https://public.wmo.int/en" id="94" name="Google Shape;94;p5" title="The Global Climate 2015-201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675" y="2551225"/>
            <a:ext cx="17705300" cy="812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9867357" y="10662493"/>
            <a:ext cx="387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482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946100" y="4795200"/>
            <a:ext cx="4329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