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93bdcbf9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93bdcbf9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838e2e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838e2e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838e2ec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838e2ec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38e2ec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38e2ec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9fe270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9fe270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838e2ec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838e2ec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0dc0e1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0dc0e1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dc0e16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dc0e16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dc0e16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dc0e16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b="1"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053025" y="944475"/>
            <a:ext cx="3329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333333"/>
                </a:solidFill>
                <a:highlight>
                  <a:srgbClr val="FFFFFF"/>
                </a:highlight>
              </a:rPr>
              <a:t>Fog Computing with Distributed Database</a:t>
            </a:r>
            <a:endParaRPr sz="3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918325" y="4009374"/>
            <a:ext cx="276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Marium Malek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ID:20301151</a:t>
            </a:r>
            <a:endParaRPr sz="1900"/>
          </a:p>
        </p:txBody>
      </p:sp>
      <p:sp>
        <p:nvSpPr>
          <p:cNvPr id="53" name="Google Shape;53;p13"/>
          <p:cNvSpPr/>
          <p:nvPr/>
        </p:nvSpPr>
        <p:spPr>
          <a:xfrm>
            <a:off x="-647875" y="398129"/>
            <a:ext cx="4412891" cy="3585620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42915" y="688572"/>
            <a:ext cx="3834249" cy="3320812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8359" y="1595184"/>
            <a:ext cx="3572490" cy="2902766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88161" y="1830336"/>
            <a:ext cx="3104045" cy="2688389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55043" y="2844154"/>
            <a:ext cx="2323330" cy="1887782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273543" y="2997063"/>
            <a:ext cx="2018682" cy="1748365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080175" y="2568750"/>
            <a:ext cx="1909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Tsukasa Kudo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"/>
          <p:cNvSpPr txBox="1"/>
          <p:nvPr>
            <p:ph type="title"/>
          </p:nvPr>
        </p:nvSpPr>
        <p:spPr>
          <a:xfrm>
            <a:off x="1748575" y="1866100"/>
            <a:ext cx="8229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018" name="Google Shape;1018;p22"/>
          <p:cNvSpPr/>
          <p:nvPr/>
        </p:nvSpPr>
        <p:spPr>
          <a:xfrm flipH="1">
            <a:off x="896263" y="1660033"/>
            <a:ext cx="2249937" cy="2021343"/>
          </a:xfrm>
          <a:custGeom>
            <a:rect b="b" l="l" r="r" t="t"/>
            <a:pathLst>
              <a:path extrusionOk="0" h="45347" w="6345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2"/>
          <p:cNvSpPr/>
          <p:nvPr/>
        </p:nvSpPr>
        <p:spPr>
          <a:xfrm flipH="1">
            <a:off x="1015563" y="1746208"/>
            <a:ext cx="2249937" cy="2021343"/>
          </a:xfrm>
          <a:custGeom>
            <a:rect b="b" l="l" r="r" t="t"/>
            <a:pathLst>
              <a:path extrusionOk="0" h="45347" w="6345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775689" y="35261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664889" y="18934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58325" y="1693800"/>
            <a:ext cx="2637833" cy="2750116"/>
          </a:xfrm>
          <a:custGeom>
            <a:rect b="b" l="l" r="r" t="t"/>
            <a:pathLst>
              <a:path extrusionOk="0" h="100077" w="98749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231300" y="1693800"/>
            <a:ext cx="2637165" cy="2750116"/>
          </a:xfrm>
          <a:custGeom>
            <a:rect b="b" l="l" r="r" t="t"/>
            <a:pathLst>
              <a:path extrusionOk="0" h="100077" w="98724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303608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375915" y="1693800"/>
            <a:ext cx="2637806" cy="2750116"/>
          </a:xfrm>
          <a:custGeom>
            <a:rect b="b" l="l" r="r" t="t"/>
            <a:pathLst>
              <a:path extrusionOk="0" h="100077" w="98748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8891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15829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91108" y="1251450"/>
            <a:ext cx="1506289" cy="860921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57200" y="3936751"/>
            <a:ext cx="1415357" cy="808599"/>
          </a:xfrm>
          <a:custGeom>
            <a:rect b="b" l="l" r="r" t="t"/>
            <a:pathLst>
              <a:path extrusionOk="0" h="29425" w="51505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274550" y="1251450"/>
            <a:ext cx="36894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ntroduce the concept of Fog Computing and its relevance in the era of IoT.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274550" y="2222078"/>
            <a:ext cx="3689400" cy="634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challenges faced in transferring large amounts of data to the cloud server.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274550" y="3191529"/>
            <a:ext cx="3597600" cy="7452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proposed data model consisting of three levels: Original database, Extraction database, and Result database.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961400" y="125044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961400" y="2219814"/>
            <a:ext cx="547291" cy="546616"/>
          </a:xfrm>
          <a:custGeom>
            <a:rect b="b" l="l" r="r" t="t"/>
            <a:pathLst>
              <a:path extrusionOk="0" h="27520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961400" y="318871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274550" y="4160978"/>
            <a:ext cx="3597600" cy="7452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importance of using a distributed database for efficient data management.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961400" y="4160980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and Goal of the Study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410325" y="1613478"/>
            <a:ext cx="4733663" cy="2792814"/>
          </a:xfrm>
          <a:custGeom>
            <a:rect b="b" l="l" r="r" t="t"/>
            <a:pathLst>
              <a:path extrusionOk="0" h="61706" w="116392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7327402" y="3131745"/>
            <a:ext cx="552381" cy="699417"/>
            <a:chOff x="1529350" y="258825"/>
            <a:chExt cx="423475" cy="481825"/>
          </a:xfrm>
        </p:grpSpPr>
        <p:sp>
          <p:nvSpPr>
            <p:cNvPr id="94" name="Google Shape;94;p1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4470049" y="4102370"/>
            <a:ext cx="422707" cy="546390"/>
            <a:chOff x="4492800" y="2027925"/>
            <a:chExt cx="414825" cy="481825"/>
          </a:xfrm>
        </p:grpSpPr>
        <p:sp>
          <p:nvSpPr>
            <p:cNvPr id="97" name="Google Shape;97;p15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673995" y="2118103"/>
            <a:ext cx="471587" cy="461234"/>
            <a:chOff x="2085450" y="2057100"/>
            <a:chExt cx="481900" cy="423500"/>
          </a:xfrm>
        </p:grpSpPr>
        <p:sp>
          <p:nvSpPr>
            <p:cNvPr id="100" name="Google Shape;100;p15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477825" y="1915925"/>
            <a:ext cx="325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existing research on IoT and Fog Computing.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77825" y="3156700"/>
            <a:ext cx="325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goal of the study, which is to evaluate the performance of the proposed data model using a distributed database.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456718" y="2141828"/>
            <a:ext cx="545654" cy="607234"/>
            <a:chOff x="-63250675" y="4110200"/>
            <a:chExt cx="317425" cy="317425"/>
          </a:xfrm>
        </p:grpSpPr>
        <p:sp>
          <p:nvSpPr>
            <p:cNvPr id="106" name="Google Shape;106;p15"/>
            <p:cNvSpPr/>
            <p:nvPr/>
          </p:nvSpPr>
          <p:spPr>
            <a:xfrm>
              <a:off x="-6300730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63203425" y="4159025"/>
              <a:ext cx="222925" cy="222150"/>
            </a:xfrm>
            <a:custGeom>
              <a:rect b="b" l="l" r="r" t="t"/>
              <a:pathLst>
                <a:path extrusionOk="0" h="8886" w="8917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63102600" y="4401625"/>
              <a:ext cx="20500" cy="26000"/>
            </a:xfrm>
            <a:custGeom>
              <a:rect b="b" l="l" r="r" t="t"/>
              <a:pathLst>
                <a:path extrusionOk="0" h="1040" w="82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63006525" y="4354350"/>
              <a:ext cx="29950" cy="29975"/>
            </a:xfrm>
            <a:custGeom>
              <a:rect b="b" l="l" r="r" t="t"/>
              <a:pathLst>
                <a:path extrusionOk="0" h="1199" w="1198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62960825" y="4258275"/>
              <a:ext cx="27575" cy="20500"/>
            </a:xfrm>
            <a:custGeom>
              <a:rect b="b" l="l" r="r" t="t"/>
              <a:pathLst>
                <a:path extrusionOk="0" h="820" w="1103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63250675" y="4259050"/>
              <a:ext cx="26800" cy="20500"/>
            </a:xfrm>
            <a:custGeom>
              <a:rect b="b" l="l" r="r" t="t"/>
              <a:pathLst>
                <a:path extrusionOk="0" h="820" w="1072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63208950" y="4354350"/>
              <a:ext cx="29175" cy="29975"/>
            </a:xfrm>
            <a:custGeom>
              <a:rect b="b" l="l" r="r" t="t"/>
              <a:pathLst>
                <a:path extrusionOk="0" h="1199" w="1167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6320815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63102600" y="4110200"/>
              <a:ext cx="20500" cy="27600"/>
            </a:xfrm>
            <a:custGeom>
              <a:rect b="b" l="l" r="r" t="t"/>
              <a:pathLst>
                <a:path extrusionOk="0" h="1104" w="82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for Fog Computing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12108" y="1360666"/>
            <a:ext cx="2138192" cy="1894123"/>
            <a:chOff x="562500" y="1294312"/>
            <a:chExt cx="2764665" cy="2249018"/>
          </a:xfrm>
        </p:grpSpPr>
        <p:sp>
          <p:nvSpPr>
            <p:cNvPr id="121" name="Google Shape;121;p16"/>
            <p:cNvSpPr/>
            <p:nvPr/>
          </p:nvSpPr>
          <p:spPr>
            <a:xfrm>
              <a:off x="562500" y="1294312"/>
              <a:ext cx="2748242" cy="2233037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39287" y="1475209"/>
              <a:ext cx="2387877" cy="2068122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961685" y="2288055"/>
            <a:ext cx="1731152" cy="1533544"/>
            <a:chOff x="1462225" y="2192274"/>
            <a:chExt cx="2238366" cy="1820879"/>
          </a:xfrm>
        </p:grpSpPr>
        <p:sp>
          <p:nvSpPr>
            <p:cNvPr id="124" name="Google Shape;124;p16"/>
            <p:cNvSpPr/>
            <p:nvPr/>
          </p:nvSpPr>
          <p:spPr>
            <a:xfrm>
              <a:off x="1462225" y="2192274"/>
              <a:ext cx="2225066" cy="1807940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767288" y="2338734"/>
              <a:ext cx="1933303" cy="1674419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1577154" y="3141866"/>
            <a:ext cx="1125507" cy="997020"/>
            <a:chOff x="2357175" y="3046370"/>
            <a:chExt cx="1455272" cy="1183828"/>
          </a:xfrm>
        </p:grpSpPr>
        <p:sp>
          <p:nvSpPr>
            <p:cNvPr id="127" name="Google Shape;127;p16"/>
            <p:cNvSpPr/>
            <p:nvPr/>
          </p:nvSpPr>
          <p:spPr>
            <a:xfrm>
              <a:off x="2357175" y="3046370"/>
              <a:ext cx="1446585" cy="1175398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555547" y="3141607"/>
              <a:ext cx="1256901" cy="1088592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 flipH="1">
            <a:off x="3941785" y="1645338"/>
            <a:ext cx="364188" cy="368792"/>
            <a:chOff x="6665701" y="1263473"/>
            <a:chExt cx="364188" cy="368755"/>
          </a:xfrm>
        </p:grpSpPr>
        <p:sp>
          <p:nvSpPr>
            <p:cNvPr id="130" name="Google Shape;130;p16"/>
            <p:cNvSpPr/>
            <p:nvPr/>
          </p:nvSpPr>
          <p:spPr>
            <a:xfrm>
              <a:off x="6665701" y="1417286"/>
              <a:ext cx="97292" cy="214928"/>
            </a:xfrm>
            <a:custGeom>
              <a:rect b="b" l="l" r="r" t="t"/>
              <a:pathLst>
                <a:path extrusionOk="0" h="9508" w="4304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799149" y="1340391"/>
              <a:ext cx="97292" cy="291831"/>
            </a:xfrm>
            <a:custGeom>
              <a:rect b="b" l="l" r="r" t="t"/>
              <a:pathLst>
                <a:path extrusionOk="0" h="12910" w="4304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932597" y="1263473"/>
              <a:ext cx="97292" cy="368755"/>
            </a:xfrm>
            <a:custGeom>
              <a:rect b="b" l="l" r="r" t="t"/>
              <a:pathLst>
                <a:path extrusionOk="0" h="16313" w="4304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/>
          <p:nvPr/>
        </p:nvSpPr>
        <p:spPr>
          <a:xfrm flipH="1">
            <a:off x="3974765" y="2782297"/>
            <a:ext cx="364958" cy="364980"/>
          </a:xfrm>
          <a:custGeom>
            <a:rect b="b" l="l" r="r" t="t"/>
            <a:pathLst>
              <a:path extrusionOk="0" h="16146" w="16145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 flipH="1">
            <a:off x="3974776" y="3943765"/>
            <a:ext cx="364980" cy="312183"/>
            <a:chOff x="6666447" y="2894320"/>
            <a:chExt cx="364980" cy="312183"/>
          </a:xfrm>
        </p:grpSpPr>
        <p:sp>
          <p:nvSpPr>
            <p:cNvPr id="135" name="Google Shape;135;p16"/>
            <p:cNvSpPr/>
            <p:nvPr/>
          </p:nvSpPr>
          <p:spPr>
            <a:xfrm>
              <a:off x="6746371" y="2894320"/>
              <a:ext cx="203603" cy="185519"/>
            </a:xfrm>
            <a:custGeom>
              <a:rect b="b" l="l" r="r" t="t"/>
              <a:pathLst>
                <a:path extrusionOk="0" h="8207" w="9007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666447" y="3057175"/>
              <a:ext cx="364980" cy="149329"/>
            </a:xfrm>
            <a:custGeom>
              <a:rect b="b" l="l" r="r" t="t"/>
              <a:pathLst>
                <a:path extrusionOk="0" h="6606" w="16146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6"/>
          <p:cNvSpPr txBox="1"/>
          <p:nvPr/>
        </p:nvSpPr>
        <p:spPr>
          <a:xfrm flipH="1">
            <a:off x="5201775" y="2827050"/>
            <a:ext cx="341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benefits of storing the original sensor data in the fog node and the extraction data in the cloud server.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 flipH="1">
            <a:off x="5201800" y="3944450"/>
            <a:ext cx="34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importance of efficient data referencing between fog nodes and the cloud server.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 flipH="1">
            <a:off x="5235575" y="1419209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construction of the proposed data model with the three levels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4770775" y="1486834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4770750" y="2621888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4770775" y="3756956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7"/>
          <p:cNvCxnSpPr/>
          <p:nvPr/>
        </p:nvCxnSpPr>
        <p:spPr>
          <a:xfrm rot="10800000">
            <a:off x="6568175" y="1538120"/>
            <a:ext cx="0" cy="473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Evaluations of Data Entry Process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841338" y="1896550"/>
            <a:ext cx="1453650" cy="1708825"/>
          </a:xfrm>
          <a:custGeom>
            <a:rect b="b" l="l" r="r" t="t"/>
            <a:pathLst>
              <a:path extrusionOk="0" h="68353" w="58146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070663" y="2057925"/>
            <a:ext cx="1224325" cy="1547225"/>
          </a:xfrm>
          <a:custGeom>
            <a:rect b="b" l="l" r="r" t="t"/>
            <a:pathLst>
              <a:path extrusionOk="0" h="61889" w="48973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065038" y="3197725"/>
            <a:ext cx="1454300" cy="1709100"/>
          </a:xfrm>
          <a:custGeom>
            <a:rect b="b" l="l" r="r" t="t"/>
            <a:pathLst>
              <a:path extrusionOk="0" h="68364" w="58172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294988" y="3359375"/>
            <a:ext cx="1224350" cy="1547150"/>
          </a:xfrm>
          <a:custGeom>
            <a:rect b="b" l="l" r="r" t="t"/>
            <a:pathLst>
              <a:path extrusionOk="0" h="61886" w="48974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6535563" y="2303825"/>
            <a:ext cx="341500" cy="935500"/>
          </a:xfrm>
          <a:custGeom>
            <a:rect b="b" l="l" r="r" t="t"/>
            <a:pathLst>
              <a:path extrusionOk="0" h="37420" w="1366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650238" y="2369625"/>
            <a:ext cx="226825" cy="869700"/>
          </a:xfrm>
          <a:custGeom>
            <a:rect b="b" l="l" r="r" t="t"/>
            <a:pathLst>
              <a:path extrusionOk="0" h="34788" w="9073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7663113" y="3637725"/>
            <a:ext cx="487475" cy="990450"/>
            <a:chOff x="4366688" y="2662438"/>
            <a:chExt cx="487475" cy="990450"/>
          </a:xfrm>
        </p:grpSpPr>
        <p:sp>
          <p:nvSpPr>
            <p:cNvPr id="156" name="Google Shape;156;p17"/>
            <p:cNvSpPr/>
            <p:nvPr/>
          </p:nvSpPr>
          <p:spPr>
            <a:xfrm>
              <a:off x="4366688" y="2662438"/>
              <a:ext cx="487475" cy="990450"/>
            </a:xfrm>
            <a:custGeom>
              <a:rect b="b" l="l" r="r" t="t"/>
              <a:pathLst>
                <a:path extrusionOk="0" h="39618" w="19499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473188" y="2719088"/>
              <a:ext cx="380975" cy="933150"/>
            </a:xfrm>
            <a:custGeom>
              <a:rect b="b" l="l" r="r" t="t"/>
              <a:pathLst>
                <a:path extrusionOk="0" h="37326" w="15239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" name="Google Shape;158;p17"/>
          <p:cNvCxnSpPr/>
          <p:nvPr/>
        </p:nvCxnSpPr>
        <p:spPr>
          <a:xfrm rot="10800000">
            <a:off x="7792200" y="2828738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9" name="Google Shape;159;p17"/>
          <p:cNvSpPr txBox="1"/>
          <p:nvPr/>
        </p:nvSpPr>
        <p:spPr>
          <a:xfrm>
            <a:off x="359425" y="2971850"/>
            <a:ext cx="31236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The results, emphasizing the efficiency of the proposed method, especially with a smaller extraction ratio.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59425" y="2214238"/>
            <a:ext cx="3601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Comparative evaluation of data entry performance using two methods: cloud computing and the proposed method.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92463" y="288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Evaluations of Reference Process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916313" y="1477250"/>
            <a:ext cx="1363325" cy="1483250"/>
          </a:xfrm>
          <a:custGeom>
            <a:rect b="b" l="l" r="r" t="t"/>
            <a:pathLst>
              <a:path extrusionOk="0" h="59330" w="54533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513425" y="3149225"/>
            <a:ext cx="2062950" cy="1024725"/>
          </a:xfrm>
          <a:custGeom>
            <a:rect b="b" l="l" r="r" t="t"/>
            <a:pathLst>
              <a:path extrusionOk="0" h="46925" w="82518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279650" y="1111125"/>
            <a:ext cx="836400" cy="824000"/>
          </a:xfrm>
          <a:custGeom>
            <a:rect b="b" l="l" r="r" t="t"/>
            <a:pathLst>
              <a:path extrusionOk="0" h="32960" w="33456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098750" y="2401650"/>
            <a:ext cx="3120775" cy="559525"/>
          </a:xfrm>
          <a:custGeom>
            <a:rect b="b" l="l" r="r" t="t"/>
            <a:pathLst>
              <a:path extrusionOk="0" h="22381" w="124831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070900" y="3149225"/>
            <a:ext cx="3814185" cy="54450"/>
          </a:xfrm>
          <a:custGeom>
            <a:rect b="b" l="l" r="r" t="t"/>
            <a:pathLst>
              <a:path extrusionOk="0" h="2178" w="179766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152638" y="3694525"/>
            <a:ext cx="836400" cy="823650"/>
          </a:xfrm>
          <a:custGeom>
            <a:rect b="b" l="l" r="r" t="t"/>
            <a:pathLst>
              <a:path extrusionOk="0" h="32946" w="33456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989050" y="1996884"/>
            <a:ext cx="836422" cy="823917"/>
          </a:xfrm>
          <a:custGeom>
            <a:rect b="b" l="l" r="r" t="t"/>
            <a:pathLst>
              <a:path extrusionOk="0" h="24707" w="25082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0" y="1277294"/>
            <a:ext cx="1797537" cy="3401341"/>
          </a:xfrm>
          <a:custGeom>
            <a:rect b="b" l="l" r="r" t="t"/>
            <a:pathLst>
              <a:path extrusionOk="0" h="108782" w="57489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885075" y="2764548"/>
            <a:ext cx="836465" cy="823804"/>
          </a:xfrm>
          <a:custGeom>
            <a:rect b="b" l="l" r="r" t="t"/>
            <a:pathLst>
              <a:path extrusionOk="0" h="31494" w="31978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 flipH="1">
            <a:off x="6087046" y="720449"/>
            <a:ext cx="2305800" cy="97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Compare the two ways of referencing the fog node data: server-side reference and node-side reference.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 flipH="1">
            <a:off x="6087039" y="3553133"/>
            <a:ext cx="2243400" cy="116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Implications of these results and the impact of network bandwidth on performance.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 flipH="1">
            <a:off x="6087059" y="1987670"/>
            <a:ext cx="2243400" cy="1270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Experimental results, showcasing the efficiency of the node-side reference.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8393588" y="716825"/>
            <a:ext cx="443100" cy="972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8331305" y="1987705"/>
            <a:ext cx="505500" cy="12705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331285" y="3553120"/>
            <a:ext cx="505500" cy="11655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182" name="Google Shape;182;p18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186" name="Google Shape;186;p1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191" name="Google Shape;191;p1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195" name="Google Shape;195;p18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1978716" y="1203038"/>
            <a:ext cx="1568463" cy="1120981"/>
          </a:xfrm>
          <a:custGeom>
            <a:rect b="b" l="l" r="r" t="t"/>
            <a:pathLst>
              <a:path extrusionOk="0" h="60284" w="8436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61625" y="2612550"/>
            <a:ext cx="1491992" cy="1066442"/>
          </a:xfrm>
          <a:custGeom>
            <a:rect b="b" l="l" r="r" t="t"/>
            <a:pathLst>
              <a:path extrusionOk="0" h="36522" w="5110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457194" y="1662626"/>
            <a:ext cx="1297828" cy="927792"/>
          </a:xfrm>
          <a:custGeom>
            <a:rect b="b" l="l" r="r" t="t"/>
            <a:pathLst>
              <a:path extrusionOk="0" h="43058" w="60238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707675" y="2481168"/>
            <a:ext cx="1176864" cy="841279"/>
          </a:xfrm>
          <a:custGeom>
            <a:rect b="b" l="l" r="r" t="t"/>
            <a:pathLst>
              <a:path extrusionOk="0" h="37118" w="5193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074251" y="3477725"/>
            <a:ext cx="1492050" cy="1065958"/>
          </a:xfrm>
          <a:custGeom>
            <a:rect b="b" l="l" r="r" t="t"/>
            <a:pathLst>
              <a:path extrusionOk="0" h="45331" w="63451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4837200" y="1466525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4837200" y="2590425"/>
            <a:ext cx="3849600" cy="84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4837200" y="3930600"/>
            <a:ext cx="3849600" cy="747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4837200" y="1140425"/>
            <a:ext cx="3849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experimental results and their implications.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4970225" y="2725163"/>
            <a:ext cx="384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scalability of the proposed data model and the benefits of using a distributed database.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4970225" y="3875175"/>
            <a:ext cx="3849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advantages of the node-side referenc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the potential for further improvements.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218" name="Google Shape;218;p19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600"/>
          </a:p>
        </p:txBody>
      </p:sp>
      <p:sp>
        <p:nvSpPr>
          <p:cNvPr id="219" name="Google Shape;219;p19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220" name="Google Shape;220;p19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221" name="Google Shape;221;p19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0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fmla="val 6213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 flipH="1" rot="5400000">
            <a:off x="642700" y="2908275"/>
            <a:ext cx="1214700" cy="13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20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230" name="Google Shape;230;p20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0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261" name="Google Shape;261;p20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0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92" name="Google Shape;292;p20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293" name="Google Shape;293;p20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324" name="Google Shape;324;p20"/>
            <p:cNvSpPr/>
            <p:nvPr/>
          </p:nvSpPr>
          <p:spPr>
            <a:xfrm>
              <a:off x="763450" y="970825"/>
              <a:ext cx="1600300" cy="1517075"/>
            </a:xfrm>
            <a:custGeom>
              <a:rect b="b" l="l" r="r" t="t"/>
              <a:pathLst>
                <a:path extrusionOk="0" h="60683" w="64012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012825" y="1114300"/>
              <a:ext cx="1451175" cy="1386475"/>
            </a:xfrm>
            <a:custGeom>
              <a:rect b="b" l="l" r="r" t="t"/>
              <a:pathLst>
                <a:path extrusionOk="0" h="55459" w="58047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0"/>
          <p:cNvSpPr/>
          <p:nvPr/>
        </p:nvSpPr>
        <p:spPr>
          <a:xfrm>
            <a:off x="5384675" y="1661788"/>
            <a:ext cx="3302100" cy="8562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Summarize the key findings of the study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20"/>
          <p:cNvCxnSpPr>
            <a:stCxn id="326" idx="1"/>
          </p:cNvCxnSpPr>
          <p:nvPr/>
        </p:nvCxnSpPr>
        <p:spPr>
          <a:xfrm rot="10800000">
            <a:off x="4912175" y="2089888"/>
            <a:ext cx="472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28" name="Google Shape;328;p20"/>
          <p:cNvSpPr/>
          <p:nvPr/>
        </p:nvSpPr>
        <p:spPr>
          <a:xfrm>
            <a:off x="5384675" y="3810800"/>
            <a:ext cx="3302100" cy="918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Future research directions, such as managing a large number of fog nodes and further optimizing performance.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0" name="Google Shape;330;p20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The importance of the proposed data model for efficient data management in Fog Computing.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20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337" name="Google Shape;337;p21"/>
          <p:cNvGrpSpPr/>
          <p:nvPr/>
        </p:nvGrpSpPr>
        <p:grpSpPr>
          <a:xfrm>
            <a:off x="4961080" y="2881288"/>
            <a:ext cx="1248521" cy="1337038"/>
            <a:chOff x="2014130" y="2343138"/>
            <a:chExt cx="1248521" cy="1337038"/>
          </a:xfrm>
        </p:grpSpPr>
        <p:grpSp>
          <p:nvGrpSpPr>
            <p:cNvPr id="338" name="Google Shape;338;p21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339" name="Google Shape;339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1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rect b="b" l="l" r="r" t="t"/>
                <a:pathLst>
                  <a:path extrusionOk="0" h="11204" w="16392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rect b="b" l="l" r="r" t="t"/>
                <a:pathLst>
                  <a:path extrusionOk="0" h="4011" w="1129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rect b="b" l="l" r="r" t="t"/>
                <a:pathLst>
                  <a:path extrusionOk="0" h="878" w="3635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rect b="b" l="l" r="r" t="t"/>
                <a:pathLst>
                  <a:path extrusionOk="0" h="3986" w="1129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rect b="b" l="l" r="r" t="t"/>
                <a:pathLst>
                  <a:path extrusionOk="0" h="3785" w="3635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rect b="b" l="l" r="r" t="t"/>
                <a:pathLst>
                  <a:path extrusionOk="0" h="854" w="3636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rect b="b" l="l" r="r" t="t"/>
                <a:pathLst>
                  <a:path extrusionOk="0" h="3785" w="3636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rect b="b" l="l" r="r" t="t"/>
                <a:pathLst>
                  <a:path extrusionOk="0" h="21355" w="16392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rect b="b" l="l" r="r" t="t"/>
                <a:pathLst>
                  <a:path extrusionOk="0" h="6693" w="5064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4" name="Google Shape;354;p21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5" name="Google Shape;355;p21"/>
          <p:cNvGrpSpPr/>
          <p:nvPr/>
        </p:nvGrpSpPr>
        <p:grpSpPr>
          <a:xfrm>
            <a:off x="6546205" y="3680175"/>
            <a:ext cx="1248521" cy="1328088"/>
            <a:chOff x="4653955" y="2344500"/>
            <a:chExt cx="1248521" cy="1328088"/>
          </a:xfrm>
        </p:grpSpPr>
        <p:grpSp>
          <p:nvGrpSpPr>
            <p:cNvPr id="356" name="Google Shape;356;p21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357" name="Google Shape;357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rect b="b" l="l" r="r" t="t"/>
                <a:pathLst>
                  <a:path extrusionOk="0" h="2858" w="2909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rect b="b" l="l" r="r" t="t"/>
                <a:pathLst>
                  <a:path extrusionOk="0" h="953" w="163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rect b="b" l="l" r="r" t="t"/>
                <a:pathLst>
                  <a:path extrusionOk="0" h="12657" w="4963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rect b="b" l="l" r="r" t="t"/>
                <a:pathLst>
                  <a:path extrusionOk="0" h="23088" w="13309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7" name="Google Shape;367;p21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68" name="Google Shape;368;p21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369" name="Google Shape;369;p21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21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rect b="b" l="l" r="r" t="t"/>
                <a:pathLst>
                  <a:path extrusionOk="0" h="5867" w="7545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rect b="b" l="l" r="r" t="t"/>
                <a:pathLst>
                  <a:path extrusionOk="0" h="21906" w="14362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8" name="Google Shape;378;p21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379" name="Google Shape;379;p21"/>
          <p:cNvSpPr txBox="1"/>
          <p:nvPr/>
        </p:nvSpPr>
        <p:spPr>
          <a:xfrm>
            <a:off x="292800" y="753775"/>
            <a:ext cx="44115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Saturn is a gas giant and T. Kudo, "Fog Computing with Distributed Database," 2018 IEEE 32nd International Conference on Advanced Information Networking and Applications (AINA), Krakow, Poland, 2018, pp. 623-630, doi: 10.1109/AINA.2018.00096has several rings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21"/>
          <p:cNvGrpSpPr/>
          <p:nvPr/>
        </p:nvGrpSpPr>
        <p:grpSpPr>
          <a:xfrm>
            <a:off x="5437680" y="1300438"/>
            <a:ext cx="1248521" cy="1390188"/>
            <a:chOff x="3415055" y="1131338"/>
            <a:chExt cx="1248521" cy="1390188"/>
          </a:xfrm>
        </p:grpSpPr>
        <p:grpSp>
          <p:nvGrpSpPr>
            <p:cNvPr id="381" name="Google Shape;381;p21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" name="Google Shape;387;p21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rect b="b" l="l" r="r" t="t"/>
                <a:pathLst>
                  <a:path extrusionOk="0" h="853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rect b="b" l="l" r="r" t="t"/>
                <a:pathLst>
                  <a:path extrusionOk="0" h="753" w="11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rect b="b" l="l" r="r" t="t"/>
                <a:pathLst>
                  <a:path extrusionOk="0" h="7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rect b="b" l="l" r="r" t="t"/>
                <a:pathLst>
                  <a:path extrusionOk="0" h="727" w="11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rect b="b" l="l" r="r" t="t"/>
                <a:pathLst>
                  <a:path extrusionOk="0" h="677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rect b="b" l="l" r="r" t="t"/>
                <a:pathLst>
                  <a:path extrusionOk="0" h="6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rect b="b" l="l" r="r" t="t"/>
                <a:pathLst>
                  <a:path extrusionOk="0" h="6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rect b="b" l="l" r="r" t="t"/>
                <a:pathLst>
                  <a:path extrusionOk="0" h="60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rect b="b" l="l" r="r" t="t"/>
                <a:pathLst>
                  <a:path extrusionOk="0" h="6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rect b="b" l="l" r="r" t="t"/>
                <a:pathLst>
                  <a:path extrusionOk="0" h="929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rect b="b" l="l" r="r" t="t"/>
                <a:pathLst>
                  <a:path extrusionOk="0" h="80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rect b="b" l="l" r="r" t="t"/>
                <a:pathLst>
                  <a:path extrusionOk="0" h="60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rect b="b" l="l" r="r" t="t"/>
                <a:pathLst>
                  <a:path extrusionOk="0" h="603" w="10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rect b="b" l="l" r="r" t="t"/>
                <a:pathLst>
                  <a:path extrusionOk="0" h="578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rect b="b" l="l" r="r" t="t"/>
                <a:pathLst>
                  <a:path extrusionOk="0" h="553" w="10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rect b="b" l="l" r="r" t="t"/>
                <a:pathLst>
                  <a:path extrusionOk="0" h="5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rect b="b" l="l" r="r" t="t"/>
                <a:pathLst>
                  <a:path extrusionOk="0" h="52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rect b="b" l="l" r="r" t="t"/>
                <a:pathLst>
                  <a:path extrusionOk="0" h="50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rect b="b" l="l" r="r" t="t"/>
                <a:pathLst>
                  <a:path extrusionOk="0" h="6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rect b="b" l="l" r="r" t="t"/>
                <a:pathLst>
                  <a:path extrusionOk="0" h="753" w="10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rect b="b" l="l" r="r" t="t"/>
                <a:pathLst>
                  <a:path extrusionOk="0" h="653" w="10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rect b="b" l="l" r="r" t="t"/>
                <a:pathLst>
                  <a:path extrusionOk="0" h="5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rect b="b" l="l" r="r" t="t"/>
                <a:pathLst>
                  <a:path extrusionOk="0" h="5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rect b="b" l="l" r="r" t="t"/>
                <a:pathLst>
                  <a:path extrusionOk="0" h="503" w="10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rect b="b" l="l" r="r" t="t"/>
                <a:pathLst>
                  <a:path extrusionOk="0" h="477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rect b="b" l="l" r="r" t="t"/>
                <a:pathLst>
                  <a:path extrusionOk="0" h="478" w="102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rect b="b" l="l" r="r" t="t"/>
                <a:pathLst>
                  <a:path extrusionOk="0" h="553" w="11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rect b="b" l="l" r="r" t="t"/>
                <a:pathLst>
                  <a:path extrusionOk="0" h="55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rect b="b" l="l" r="r" t="t"/>
                <a:pathLst>
                  <a:path extrusionOk="0" h="5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rect b="b" l="l" r="r" t="t"/>
                <a:pathLst>
                  <a:path extrusionOk="0" h="5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rect b="b" l="l" r="r" t="t"/>
                <a:pathLst>
                  <a:path extrusionOk="0" h="453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rect b="b" l="l" r="r" t="t"/>
                <a:pathLst>
                  <a:path extrusionOk="0" h="452" w="1429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rect b="b" l="l" r="r" t="t"/>
                <a:pathLst>
                  <a:path extrusionOk="0" h="578" w="1505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rect b="b" l="l" r="r" t="t"/>
                <a:pathLst>
                  <a:path extrusionOk="0" h="52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rect b="b" l="l" r="r" t="t"/>
                <a:pathLst>
                  <a:path extrusionOk="0" h="50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rect b="b" l="l" r="r" t="t"/>
                <a:pathLst>
                  <a:path extrusionOk="0" h="5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rect b="b" l="l" r="r" t="t"/>
                <a:pathLst>
                  <a:path extrusionOk="0" h="50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rect b="b" l="l" r="r" t="t"/>
                <a:pathLst>
                  <a:path extrusionOk="0" h="452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rect b="b" l="l" r="r" t="t"/>
                <a:pathLst>
                  <a:path extrusionOk="0" h="428" w="112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rect b="b" l="l" r="r" t="t"/>
                <a:pathLst>
                  <a:path extrusionOk="0" h="4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rect b="b" l="l" r="r" t="t"/>
                <a:pathLst>
                  <a:path extrusionOk="0" h="402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rect b="b" l="l" r="r" t="t"/>
                <a:pathLst>
                  <a:path extrusionOk="0" h="377" w="1229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rect b="b" l="l" r="r" t="t"/>
                <a:pathLst>
                  <a:path extrusionOk="0" h="553" w="138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rect b="b" l="l" r="r" t="t"/>
                <a:pathLst>
                  <a:path extrusionOk="0" h="503" w="10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rect b="b" l="l" r="r" t="t"/>
                <a:pathLst>
                  <a:path extrusionOk="0" h="47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rect b="b" l="l" r="r" t="t"/>
                <a:pathLst>
                  <a:path extrusionOk="0" h="453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rect b="b" l="l" r="r" t="t"/>
                <a:pathLst>
                  <a:path extrusionOk="0" h="4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rect b="b" l="l" r="r" t="t"/>
                <a:pathLst>
                  <a:path extrusionOk="0" h="402" w="11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rect b="b" l="l" r="r" t="t"/>
                <a:pathLst>
                  <a:path extrusionOk="0" h="427" w="11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rect b="b" l="l" r="r" t="t"/>
                <a:pathLst>
                  <a:path extrusionOk="0" h="377" w="1104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rect b="b" l="l" r="r" t="t"/>
                <a:pathLst>
                  <a:path extrusionOk="0" h="396" w="11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rect b="b" l="l" r="r" t="t"/>
                <a:pathLst>
                  <a:path extrusionOk="0" h="427" w="1204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rect b="b" l="l" r="r" t="t"/>
                <a:pathLst>
                  <a:path extrusionOk="0" h="502" w="1254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rect b="b" l="l" r="r" t="t"/>
                <a:pathLst>
                  <a:path extrusionOk="0" h="4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rect b="b" l="l" r="r" t="t"/>
                <a:pathLst>
                  <a:path extrusionOk="0" h="402" w="1128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rect b="b" l="l" r="r" t="t"/>
                <a:pathLst>
                  <a:path extrusionOk="0" h="602" w="1204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rect b="b" l="l" r="r" t="t"/>
                <a:pathLst>
                  <a:path extrusionOk="0" h="453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rect b="b" l="l" r="r" t="t"/>
                <a:pathLst>
                  <a:path extrusionOk="0" h="4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rect b="b" l="l" r="r" t="t"/>
                <a:pathLst>
                  <a:path extrusionOk="0" h="47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rect b="b" l="l" r="r" t="t"/>
                <a:pathLst>
                  <a:path extrusionOk="0" h="478" w="903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rect b="b" l="l" r="r" t="t"/>
                <a:pathLst>
                  <a:path extrusionOk="0" h="453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rect b="b" l="l" r="r" t="t"/>
                <a:pathLst>
                  <a:path extrusionOk="0" h="478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rect b="b" l="l" r="r" t="t"/>
                <a:pathLst>
                  <a:path extrusionOk="0" h="47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rect b="b" l="l" r="r" t="t"/>
                <a:pathLst>
                  <a:path extrusionOk="0" h="4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rect b="b" l="l" r="r" t="t"/>
                <a:pathLst>
                  <a:path extrusionOk="0" h="453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rect b="b" l="l" r="r" t="t"/>
                <a:pathLst>
                  <a:path extrusionOk="0" h="40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rect b="b" l="l" r="r" t="t"/>
                <a:pathLst>
                  <a:path extrusionOk="0" h="553" w="1029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rect b="b" l="l" r="r" t="t"/>
                <a:pathLst>
                  <a:path extrusionOk="0" h="527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rect b="b" l="l" r="r" t="t"/>
                <a:pathLst>
                  <a:path extrusionOk="0" h="502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rect b="b" l="l" r="r" t="t"/>
                <a:pathLst>
                  <a:path extrusionOk="0" h="52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rect b="b" l="l" r="r" t="t"/>
                <a:pathLst>
                  <a:path extrusionOk="0" h="1003" w="173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rect b="b" l="l" r="r" t="t"/>
                <a:pathLst>
                  <a:path extrusionOk="0" h="653" w="1079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rect b="b" l="l" r="r" t="t"/>
                <a:pathLst>
                  <a:path extrusionOk="0" h="602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rect b="b" l="l" r="r" t="t"/>
                <a:pathLst>
                  <a:path extrusionOk="0" h="57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rect b="b" l="l" r="r" t="t"/>
                <a:pathLst>
                  <a:path extrusionOk="0" h="602" w="979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rect b="b" l="l" r="r" t="t"/>
                <a:pathLst>
                  <a:path extrusionOk="0" h="578" w="953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rect b="b" l="l" r="r" t="t"/>
                <a:pathLst>
                  <a:path extrusionOk="0" h="1204" w="2006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rect b="b" l="l" r="r" t="t"/>
                <a:pathLst>
                  <a:path extrusionOk="0" h="678" w="1028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rect b="b" l="l" r="r" t="t"/>
                <a:pathLst>
                  <a:path extrusionOk="0" h="652" w="1028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rect b="b" l="l" r="r" t="t"/>
                <a:pathLst>
                  <a:path extrusionOk="0" h="628" w="979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rect b="b" l="l" r="r" t="t"/>
                <a:pathLst>
                  <a:path extrusionOk="0" h="6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rect b="b" l="l" r="r" t="t"/>
                <a:pathLst>
                  <a:path extrusionOk="0" h="652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rect b="b" l="l" r="r" t="t"/>
                <a:pathLst>
                  <a:path extrusionOk="0" h="678" w="9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rect b="b" l="l" r="r" t="t"/>
                <a:pathLst>
                  <a:path extrusionOk="0" h="677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rect b="b" l="l" r="r" t="t"/>
                <a:pathLst>
                  <a:path extrusionOk="0" h="677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rect b="b" l="l" r="r" t="t"/>
                <a:pathLst>
                  <a:path extrusionOk="0" h="653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rect b="b" l="l" r="r" t="t"/>
                <a:pathLst>
                  <a:path extrusionOk="0" h="7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rect b="b" l="l" r="r" t="t"/>
                <a:pathLst>
                  <a:path extrusionOk="0" h="903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rect b="b" l="l" r="r" t="t"/>
                <a:pathLst>
                  <a:path extrusionOk="0" h="929" w="120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rect b="b" l="l" r="r" t="t"/>
                <a:pathLst>
                  <a:path extrusionOk="0" h="752" w="11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rect b="b" l="l" r="r" t="t"/>
                <a:pathLst>
                  <a:path extrusionOk="0" h="678" w="10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rect b="b" l="l" r="r" t="t"/>
                <a:pathLst>
                  <a:path extrusionOk="0" h="628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rect b="b" l="l" r="r" t="t"/>
                <a:pathLst>
                  <a:path extrusionOk="0" h="65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rect b="b" l="l" r="r" t="t"/>
                <a:pathLst>
                  <a:path extrusionOk="0" h="628" w="1103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rect b="b" l="l" r="r" t="t"/>
                <a:pathLst>
                  <a:path extrusionOk="0" h="5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rect b="b" l="l" r="r" t="t"/>
                <a:pathLst>
                  <a:path extrusionOk="0" h="578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rect b="b" l="l" r="r" t="t"/>
                <a:pathLst>
                  <a:path extrusionOk="0" h="427" w="928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rect b="b" l="l" r="r" t="t"/>
                <a:pathLst>
                  <a:path extrusionOk="0" h="1430" w="2307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rect b="b" l="l" r="r" t="t"/>
                <a:pathLst>
                  <a:path extrusionOk="0" h="728" w="1078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rect b="b" l="l" r="r" t="t"/>
                <a:pathLst>
                  <a:path extrusionOk="0" h="702" w="1003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rect b="b" l="l" r="r" t="t"/>
                <a:pathLst>
                  <a:path extrusionOk="0" h="727" w="978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rect b="b" l="l" r="r" t="t"/>
                <a:pathLst>
                  <a:path extrusionOk="0" h="703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rect b="b" l="l" r="r" t="t"/>
                <a:pathLst>
                  <a:path extrusionOk="0" h="7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rect b="b" l="l" r="r" t="t"/>
                <a:pathLst>
                  <a:path extrusionOk="0" h="75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rect b="b" l="l" r="r" t="t"/>
                <a:pathLst>
                  <a:path extrusionOk="0" h="753" w="928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rect b="b" l="l" r="r" t="t"/>
                <a:pathLst>
                  <a:path extrusionOk="0" h="7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rect b="b" l="l" r="r" t="t"/>
                <a:pathLst>
                  <a:path extrusionOk="0" h="7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rect b="b" l="l" r="r" t="t"/>
                <a:pathLst>
                  <a:path extrusionOk="0" h="828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rect b="b" l="l" r="r" t="t"/>
                <a:pathLst>
                  <a:path extrusionOk="0" h="1054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rect b="b" l="l" r="r" t="t"/>
                <a:pathLst>
                  <a:path extrusionOk="0" h="427" w="1028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rect b="b" l="l" r="r" t="t"/>
                <a:pathLst>
                  <a:path extrusionOk="0" h="377" w="904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rect b="b" l="l" r="r" t="t"/>
                <a:pathLst>
                  <a:path extrusionOk="0" h="4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rect b="b" l="l" r="r" t="t"/>
                <a:pathLst>
                  <a:path extrusionOk="0" h="477" w="978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rect b="b" l="l" r="r" t="t"/>
                <a:pathLst>
                  <a:path extrusionOk="0" h="603" w="1204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rect b="b" l="l" r="r" t="t"/>
                <a:pathLst>
                  <a:path extrusionOk="0" h="402" w="1103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rect b="b" l="l" r="r" t="t"/>
                <a:pathLst>
                  <a:path extrusionOk="0" h="377" w="1054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rect b="b" l="l" r="r" t="t"/>
                <a:pathLst>
                  <a:path extrusionOk="0" h="377" w="1029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rect b="b" l="l" r="r" t="t"/>
                <a:pathLst>
                  <a:path extrusionOk="0" h="402" w="10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rect b="b" l="l" r="r" t="t"/>
                <a:pathLst>
                  <a:path extrusionOk="0" h="427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rect b="b" l="l" r="r" t="t"/>
                <a:pathLst>
                  <a:path extrusionOk="0" h="8247" w="5765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rect b="b" l="l" r="r" t="t"/>
                <a:pathLst>
                  <a:path extrusionOk="0" h="478" w="1254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rect b="b" l="l" r="r" t="t"/>
                <a:pathLst>
                  <a:path extrusionOk="0" h="377" w="1154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rect b="b" l="l" r="r" t="t"/>
                <a:pathLst>
                  <a:path extrusionOk="0" h="40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rect b="b" l="l" r="r" t="t"/>
                <a:pathLst>
                  <a:path extrusionOk="0" h="402" w="10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rect b="b" l="l" r="r" t="t"/>
                <a:pathLst>
                  <a:path extrusionOk="0" h="428" w="10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rect b="b" l="l" r="r" t="t"/>
                <a:pathLst>
                  <a:path extrusionOk="0" h="427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rect b="b" l="l" r="r" t="t"/>
                <a:pathLst>
                  <a:path extrusionOk="0" h="4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rect b="b" l="l" r="r" t="t"/>
                <a:pathLst>
                  <a:path extrusionOk="0" h="503" w="10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rect b="b" l="l" r="r" t="t"/>
                <a:pathLst>
                  <a:path extrusionOk="0" h="502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rect b="b" l="l" r="r" t="t"/>
                <a:pathLst>
                  <a:path extrusionOk="0" h="502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rect b="b" l="l" r="r" t="t"/>
                <a:pathLst>
                  <a:path extrusionOk="0" h="5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rect b="b" l="l" r="r" t="t"/>
                <a:pathLst>
                  <a:path extrusionOk="0" h="753" w="10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rect b="b" l="l" r="r" t="t"/>
                <a:pathLst>
                  <a:path extrusionOk="0" h="653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rect b="b" l="l" r="r" t="t"/>
                <a:pathLst>
                  <a:path extrusionOk="0" h="5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rect b="b" l="l" r="r" t="t"/>
                <a:pathLst>
                  <a:path extrusionOk="0" h="553" w="903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rect b="b" l="l" r="r" t="t"/>
                <a:pathLst>
                  <a:path extrusionOk="0" h="50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rect b="b" l="l" r="r" t="t"/>
                <a:pathLst>
                  <a:path extrusionOk="0" h="50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rect b="b" l="l" r="r" t="t"/>
                <a:pathLst>
                  <a:path extrusionOk="0" h="528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rect b="b" l="l" r="r" t="t"/>
                <a:pathLst>
                  <a:path extrusionOk="0" h="55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rect b="b" l="l" r="r" t="t"/>
                <a:pathLst>
                  <a:path extrusionOk="0" h="402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rect b="b" l="l" r="r" t="t"/>
                <a:pathLst>
                  <a:path extrusionOk="0" h="527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rect b="b" l="l" r="r" t="t"/>
                <a:pathLst>
                  <a:path extrusionOk="0" h="527" w="1054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rect b="b" l="l" r="r" t="t"/>
                <a:pathLst>
                  <a:path extrusionOk="0" h="528" w="10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rect b="b" l="l" r="r" t="t"/>
                <a:pathLst>
                  <a:path extrusionOk="0" h="552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rect b="b" l="l" r="r" t="t"/>
                <a:pathLst>
                  <a:path extrusionOk="0" h="578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rect b="b" l="l" r="r" t="t"/>
                <a:pathLst>
                  <a:path extrusionOk="0" h="577" w="10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rect b="b" l="l" r="r" t="t"/>
                <a:pathLst>
                  <a:path extrusionOk="0" h="65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rect b="b" l="l" r="r" t="t"/>
                <a:pathLst>
                  <a:path extrusionOk="0" h="928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rect b="b" l="l" r="r" t="t"/>
                <a:pathLst>
                  <a:path extrusionOk="0" h="62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rect b="b" l="l" r="r" t="t"/>
                <a:pathLst>
                  <a:path extrusionOk="0" h="62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rect b="b" l="l" r="r" t="t"/>
                <a:pathLst>
                  <a:path extrusionOk="0" h="628" w="9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rect b="b" l="l" r="r" t="t"/>
                <a:pathLst>
                  <a:path extrusionOk="0" h="57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rect b="b" l="l" r="r" t="t"/>
                <a:pathLst>
                  <a:path extrusionOk="0" h="577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rect b="b" l="l" r="r" t="t"/>
                <a:pathLst>
                  <a:path extrusionOk="0" h="603" w="1003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rect b="b" l="l" r="r" t="t"/>
                <a:pathLst>
                  <a:path extrusionOk="0" h="1004" w="173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rect b="b" l="l" r="r" t="t"/>
                <a:pathLst>
                  <a:path extrusionOk="0" h="527" w="138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rect b="b" l="l" r="r" t="t"/>
                <a:pathLst>
                  <a:path extrusionOk="0" h="402" w="122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rect b="b" l="l" r="r" t="t"/>
                <a:pathLst>
                  <a:path extrusionOk="0" h="402" w="11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rect b="b" l="l" r="r" t="t"/>
                <a:pathLst>
                  <a:path extrusionOk="0" h="4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rect b="b" l="l" r="r" t="t"/>
                <a:pathLst>
                  <a:path extrusionOk="0" h="427" w="11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rect b="b" l="l" r="r" t="t"/>
                <a:pathLst>
                  <a:path extrusionOk="0" h="47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rect b="b" l="l" r="r" t="t"/>
                <a:pathLst>
                  <a:path extrusionOk="0" h="50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rect b="b" l="l" r="r" t="t"/>
                <a:pathLst>
                  <a:path extrusionOk="0" h="527" w="11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rect b="b" l="l" r="r" t="t"/>
                <a:pathLst>
                  <a:path extrusionOk="0" h="50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rect b="b" l="l" r="r" t="t"/>
                <a:pathLst>
                  <a:path extrusionOk="0" h="5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rect b="b" l="l" r="r" t="t"/>
                <a:pathLst>
                  <a:path extrusionOk="0" h="552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rect b="b" l="l" r="r" t="t"/>
                <a:pathLst>
                  <a:path extrusionOk="0" h="65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rect b="b" l="l" r="r" t="t"/>
                <a:pathLst>
                  <a:path extrusionOk="0" h="6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rect b="b" l="l" r="r" t="t"/>
                <a:pathLst>
                  <a:path extrusionOk="0" h="728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rect b="b" l="l" r="r" t="t"/>
                <a:pathLst>
                  <a:path extrusionOk="0" h="928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rect b="b" l="l" r="r" t="t"/>
                <a:pathLst>
                  <a:path extrusionOk="0" h="903" w="11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rect b="b" l="l" r="r" t="t"/>
                <a:pathLst>
                  <a:path extrusionOk="0" h="7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rect b="b" l="l" r="r" t="t"/>
                <a:pathLst>
                  <a:path extrusionOk="0" h="67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rect b="b" l="l" r="r" t="t"/>
                <a:pathLst>
                  <a:path extrusionOk="0" h="678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rect b="b" l="l" r="r" t="t"/>
                <a:pathLst>
                  <a:path extrusionOk="0" h="678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rect b="b" l="l" r="r" t="t"/>
                <a:pathLst>
                  <a:path extrusionOk="0" h="67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rect b="b" l="l" r="r" t="t"/>
                <a:pathLst>
                  <a:path extrusionOk="0" h="652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rect b="b" l="l" r="r" t="t"/>
                <a:pathLst>
                  <a:path extrusionOk="0" h="653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rect b="b" l="l" r="r" t="t"/>
                <a:pathLst>
                  <a:path extrusionOk="0" h="652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rect b="b" l="l" r="r" t="t"/>
                <a:pathLst>
                  <a:path extrusionOk="0" h="653" w="1028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rect b="b" l="l" r="r" t="t"/>
                <a:pathLst>
                  <a:path extrusionOk="0" h="652" w="1029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rect b="b" l="l" r="r" t="t"/>
                <a:pathLst>
                  <a:path extrusionOk="0" h="677" w="1079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rect b="b" l="l" r="r" t="t"/>
                <a:pathLst>
                  <a:path extrusionOk="0" h="1204" w="1981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rect b="b" l="l" r="r" t="t"/>
                <a:pathLst>
                  <a:path extrusionOk="0" h="577" w="1505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rect b="b" l="l" r="r" t="t"/>
                <a:pathLst>
                  <a:path extrusionOk="0" h="452" w="143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rect b="b" l="l" r="r" t="t"/>
                <a:pathLst>
                  <a:path extrusionOk="0" h="377" w="1329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rect b="b" l="l" r="r" t="t"/>
                <a:pathLst>
                  <a:path extrusionOk="0" h="452" w="120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rect b="b" l="l" r="r" t="t"/>
                <a:pathLst>
                  <a:path extrusionOk="0" h="578" w="11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rect b="b" l="l" r="r" t="t"/>
                <a:pathLst>
                  <a:path extrusionOk="0" h="52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rect b="b" l="l" r="r" t="t"/>
                <a:pathLst>
                  <a:path extrusionOk="0" h="603" w="117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rect b="b" l="l" r="r" t="t"/>
                <a:pathLst>
                  <a:path extrusionOk="0" h="602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rect b="b" l="l" r="r" t="t"/>
                <a:pathLst>
                  <a:path extrusionOk="0" h="678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rect b="b" l="l" r="r" t="t"/>
                <a:pathLst>
                  <a:path extrusionOk="0" h="7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rect b="b" l="l" r="r" t="t"/>
                <a:pathLst>
                  <a:path extrusionOk="0" h="703" w="1154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rect b="b" l="l" r="r" t="t"/>
                <a:pathLst>
                  <a:path extrusionOk="0" h="728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rect b="b" l="l" r="r" t="t"/>
                <a:pathLst>
                  <a:path extrusionOk="0" h="728" w="11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rect b="b" l="l" r="r" t="t"/>
                <a:pathLst>
                  <a:path extrusionOk="0" h="828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rect b="b" l="l" r="r" t="t"/>
                <a:pathLst>
                  <a:path extrusionOk="0" h="1078" w="12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1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1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rect b="b" l="l" r="r" t="t"/>
                <a:pathLst>
                  <a:path extrusionOk="0" h="1053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1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rect b="b" l="l" r="r" t="t"/>
                <a:pathLst>
                  <a:path extrusionOk="0" h="829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1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rect b="b" l="l" r="r" t="t"/>
                <a:pathLst>
                  <a:path extrusionOk="0" h="778" w="10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1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1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rect b="b" l="l" r="r" t="t"/>
                <a:pathLst>
                  <a:path extrusionOk="0" h="7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1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rect b="b" l="l" r="r" t="t"/>
                <a:pathLst>
                  <a:path extrusionOk="0" h="7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1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rect b="b" l="l" r="r" t="t"/>
                <a:pathLst>
                  <a:path extrusionOk="0" h="728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rect b="b" l="l" r="r" t="t"/>
                <a:pathLst>
                  <a:path extrusionOk="0" h="77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1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1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1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1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rect b="b" l="l" r="r" t="t"/>
                <a:pathLst>
                  <a:path extrusionOk="0" h="778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rect b="b" l="l" r="r" t="t"/>
                <a:pathLst>
                  <a:path extrusionOk="0" h="727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rect b="b" l="l" r="r" t="t"/>
                <a:pathLst>
                  <a:path extrusionOk="0" h="728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rect b="b" l="l" r="r" t="t"/>
                <a:pathLst>
                  <a:path extrusionOk="0" h="728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rect b="b" l="l" r="r" t="t"/>
                <a:pathLst>
                  <a:path extrusionOk="0" h="703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rect b="b" l="l" r="r" t="t"/>
                <a:pathLst>
                  <a:path extrusionOk="0" h="703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rect b="b" l="l" r="r" t="t"/>
                <a:pathLst>
                  <a:path extrusionOk="0" h="727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rect b="b" l="l" r="r" t="t"/>
                <a:pathLst>
                  <a:path extrusionOk="0" h="727" w="1078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rect b="b" l="l" r="r" t="t"/>
                <a:pathLst>
                  <a:path extrusionOk="0" h="1404" w="2306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rect b="b" l="l" r="r" t="t"/>
                <a:pathLst>
                  <a:path extrusionOk="0" h="19231" w="14387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rect b="b" l="l" r="r" t="t"/>
                <a:pathLst>
                  <a:path extrusionOk="0" h="16291" w="11379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rect b="b" l="l" r="r" t="t"/>
                <a:pathLst>
                  <a:path extrusionOk="0" h="11525" w="8623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rect b="b" l="l" r="r" t="t"/>
                <a:pathLst>
                  <a:path extrusionOk="0" h="23053" w="17269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rect b="b" l="l" r="r" t="t"/>
                <a:pathLst>
                  <a:path extrusionOk="0" h="4190" w="3134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rect b="b" l="l" r="r" t="t"/>
                <a:pathLst>
                  <a:path extrusionOk="0" h="9400" w="1564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rect b="b" l="l" r="r" t="t"/>
                <a:pathLst>
                  <a:path extrusionOk="0" h="678" w="603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rect b="b" l="l" r="r" t="t"/>
                <a:pathLst>
                  <a:path extrusionOk="0" h="3434" w="5214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1" name="Google Shape;1001;p21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02" name="Google Shape;1002;p21"/>
          <p:cNvGrpSpPr/>
          <p:nvPr/>
        </p:nvGrpSpPr>
        <p:grpSpPr>
          <a:xfrm>
            <a:off x="6797467" y="625700"/>
            <a:ext cx="1248521" cy="1390175"/>
            <a:chOff x="6144317" y="1131350"/>
            <a:chExt cx="1248521" cy="1390175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21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010" name="Google Shape;1010;p21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rect b="b" l="l" r="r" t="t"/>
                <a:pathLst>
                  <a:path extrusionOk="0" h="17670" w="13735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rect b="b" l="l" r="r" t="t"/>
                <a:pathLst>
                  <a:path extrusionOk="0" h="12758" w="9901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12" name="Google Shape;1012;p21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