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37eb9cd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637eb9cd1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37eb9cd1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637eb9cd1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642c4aa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a642c4aa5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6286e90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a6286e906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6bdae69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a6bdae69f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6bdae69f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a6bdae69f6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0" Type="http://schemas.openxmlformats.org/officeDocument/2006/relationships/image" Target="../media/image15.png"/><Relationship Id="rId9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53450" y="7478400"/>
            <a:ext cx="3579243" cy="9806094"/>
          </a:xfrm>
          <a:custGeom>
            <a:rect b="b" l="l" r="r" t="t"/>
            <a:pathLst>
              <a:path extrusionOk="0"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>
            <a:off x="464623" y="606062"/>
            <a:ext cx="506174" cy="664429"/>
          </a:xfrm>
          <a:custGeom>
            <a:rect b="b" l="l" r="r" t="t"/>
            <a:pathLst>
              <a:path extrusionOk="0" h="664429" w="506174">
                <a:moveTo>
                  <a:pt x="0" y="0"/>
                </a:moveTo>
                <a:lnTo>
                  <a:pt x="506174" y="0"/>
                </a:lnTo>
                <a:lnTo>
                  <a:pt x="506174" y="664430"/>
                </a:lnTo>
                <a:lnTo>
                  <a:pt x="0" y="6644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 txBox="1"/>
          <p:nvPr/>
        </p:nvSpPr>
        <p:spPr>
          <a:xfrm>
            <a:off x="1597200" y="1376800"/>
            <a:ext cx="150936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FFFF"/>
                </a:solidFill>
              </a:rPr>
              <a:t>Securing the Future of Fog based IoT Healthcare: A Framework Informed by Large-Scale Network Analysis for Suspicious Traffic Detection</a:t>
            </a:r>
            <a:endParaRPr b="1" sz="3300"/>
          </a:p>
        </p:txBody>
      </p:sp>
      <p:sp>
        <p:nvSpPr>
          <p:cNvPr id="87" name="Google Shape;87;p13"/>
          <p:cNvSpPr txBox="1"/>
          <p:nvPr/>
        </p:nvSpPr>
        <p:spPr>
          <a:xfrm>
            <a:off x="1341675" y="4014675"/>
            <a:ext cx="72780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Submitted by:</a:t>
            </a:r>
            <a:endParaRPr sz="30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179FA"/>
                </a:solidFill>
              </a:rPr>
              <a:t>Md. Iftekhar Hossain Turja  </a:t>
            </a:r>
            <a:r>
              <a:rPr lang="en-US" sz="3000">
                <a:solidFill>
                  <a:srgbClr val="FFFFFF"/>
                </a:solidFill>
              </a:rPr>
              <a:t>20301049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9179FA"/>
                </a:solidFill>
              </a:rPr>
              <a:t>    Marium Malek                      </a:t>
            </a:r>
            <a:r>
              <a:rPr lang="en-US" sz="3000">
                <a:solidFill>
                  <a:schemeClr val="lt1"/>
                </a:solidFill>
              </a:rPr>
              <a:t>20301151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179FA"/>
                </a:solidFill>
              </a:rPr>
              <a:t>    Khalid Redwan Sun</a:t>
            </a:r>
            <a:r>
              <a:rPr lang="en-US" sz="3000">
                <a:solidFill>
                  <a:srgbClr val="FFFFFF"/>
                </a:solidFill>
              </a:rPr>
              <a:t>             </a:t>
            </a:r>
            <a:r>
              <a:rPr lang="en-US" sz="3000">
                <a:solidFill>
                  <a:schemeClr val="lt1"/>
                </a:solidFill>
              </a:rPr>
              <a:t>20301281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179FA"/>
                </a:solidFill>
              </a:rPr>
              <a:t>    Sheikh Sadi Emon               </a:t>
            </a:r>
            <a:r>
              <a:rPr lang="en-US" sz="3000">
                <a:solidFill>
                  <a:schemeClr val="lt1"/>
                </a:solidFill>
              </a:rPr>
              <a:t>20301349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0383300" y="4014675"/>
            <a:ext cx="63075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Submitted to: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179FA"/>
                </a:solidFill>
              </a:rPr>
              <a:t>Annajiat Alim Rasel, </a:t>
            </a:r>
            <a:r>
              <a:rPr lang="en-US" sz="3000">
                <a:solidFill>
                  <a:schemeClr val="lt1"/>
                </a:solidFill>
              </a:rPr>
              <a:t>Sr. Lecturer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179FA"/>
                </a:solidFill>
              </a:rPr>
              <a:t>Humaion Kabir Mehedi</a:t>
            </a:r>
            <a:r>
              <a:rPr lang="en-US" sz="3000">
                <a:solidFill>
                  <a:srgbClr val="9179FA"/>
                </a:solidFill>
              </a:rPr>
              <a:t>, </a:t>
            </a:r>
            <a:r>
              <a:rPr lang="en-US" sz="3000">
                <a:solidFill>
                  <a:schemeClr val="lt1"/>
                </a:solidFill>
              </a:rPr>
              <a:t>RA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9179FA"/>
                </a:solidFill>
              </a:rPr>
              <a:t>Farah Binta Haque, </a:t>
            </a:r>
            <a:r>
              <a:rPr lang="en-US" sz="3000">
                <a:solidFill>
                  <a:schemeClr val="lt1"/>
                </a:solidFill>
              </a:rPr>
              <a:t>ST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 flipH="1" rot="10800000">
            <a:off x="-4155032" y="-1664506"/>
            <a:ext cx="16461989" cy="12511111"/>
          </a:xfrm>
          <a:custGeom>
            <a:rect b="b" l="l" r="r" t="t"/>
            <a:pathLst>
              <a:path extrusionOk="0" h="12511111" w="16461989">
                <a:moveTo>
                  <a:pt x="16461989" y="0"/>
                </a:moveTo>
                <a:lnTo>
                  <a:pt x="0" y="0"/>
                </a:lnTo>
                <a:lnTo>
                  <a:pt x="0" y="12511112"/>
                </a:lnTo>
                <a:lnTo>
                  <a:pt x="16461989" y="12511112"/>
                </a:lnTo>
                <a:lnTo>
                  <a:pt x="16461989" y="0"/>
                </a:lnTo>
                <a:close/>
              </a:path>
            </a:pathLst>
          </a:custGeom>
          <a:blipFill rotWithShape="1">
            <a:blip r:embed="rId3">
              <a:alphaModFix amt="7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22"/>
          <p:cNvSpPr txBox="1"/>
          <p:nvPr/>
        </p:nvSpPr>
        <p:spPr>
          <a:xfrm>
            <a:off x="721802" y="727475"/>
            <a:ext cx="56487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>
                <a:solidFill>
                  <a:srgbClr val="FFFFFF"/>
                </a:solidFill>
              </a:rPr>
              <a:t>Conclusion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1022400" y="2485250"/>
            <a:ext cx="13008300" cy="6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179FA"/>
              </a:buClr>
              <a:buSzPts val="4800"/>
              <a:buChar char="●"/>
            </a:pPr>
            <a:r>
              <a:rPr b="1" lang="en-US" sz="4800">
                <a:solidFill>
                  <a:srgbClr val="9179FA"/>
                </a:solidFill>
              </a:rPr>
              <a:t>Large-scale network analysis </a:t>
            </a:r>
            <a:endParaRPr b="1" sz="4800">
              <a:solidFill>
                <a:srgbClr val="9179FA"/>
              </a:solidFill>
            </a:endParaRPr>
          </a:p>
          <a:p>
            <a:pPr indent="-533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179FA"/>
              </a:buClr>
              <a:buSzPts val="4800"/>
              <a:buChar char="●"/>
            </a:pPr>
            <a:r>
              <a:rPr b="1" lang="en-US" sz="4800">
                <a:solidFill>
                  <a:srgbClr val="9179FA"/>
                </a:solidFill>
              </a:rPr>
              <a:t>Performance assessment </a:t>
            </a:r>
            <a:endParaRPr b="1" sz="4800">
              <a:solidFill>
                <a:srgbClr val="9179FA"/>
              </a:solidFill>
            </a:endParaRPr>
          </a:p>
          <a:p>
            <a:pPr indent="-533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179FA"/>
              </a:buClr>
              <a:buSzPts val="4800"/>
              <a:buChar char="●"/>
            </a:pPr>
            <a:r>
              <a:rPr b="1" lang="en-US" sz="4800">
                <a:solidFill>
                  <a:srgbClr val="9179FA"/>
                </a:solidFill>
              </a:rPr>
              <a:t>Detecting and mitigating malicious traffic.</a:t>
            </a:r>
            <a:endParaRPr b="1" sz="4800">
              <a:solidFill>
                <a:srgbClr val="9179FA"/>
              </a:solidFill>
            </a:endParaRPr>
          </a:p>
          <a:p>
            <a:pPr indent="-533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179FA"/>
              </a:buClr>
              <a:buSzPts val="4800"/>
              <a:buChar char="●"/>
            </a:pPr>
            <a:r>
              <a:rPr b="1" lang="en-US" sz="4800">
                <a:solidFill>
                  <a:srgbClr val="9179FA"/>
                </a:solidFill>
              </a:rPr>
              <a:t>Simulation and real-world testing.</a:t>
            </a:r>
            <a:endParaRPr b="1" sz="4800">
              <a:solidFill>
                <a:srgbClr val="9179FA"/>
              </a:solidFill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16690800" y="9105600"/>
            <a:ext cx="18705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10</a:t>
            </a:r>
            <a:endParaRPr sz="32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 rot="-8909744">
            <a:off x="1519772" y="-2456098"/>
            <a:ext cx="17153168" cy="13940847"/>
          </a:xfrm>
          <a:custGeom>
            <a:rect b="b" l="l" r="r" t="t"/>
            <a:pathLst>
              <a:path extrusionOk="0" h="13942503" w="17155205">
                <a:moveTo>
                  <a:pt x="0" y="0"/>
                </a:moveTo>
                <a:lnTo>
                  <a:pt x="17155205" y="0"/>
                </a:lnTo>
                <a:lnTo>
                  <a:pt x="17155205" y="13942503"/>
                </a:lnTo>
                <a:lnTo>
                  <a:pt x="0" y="139425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p23"/>
          <p:cNvSpPr txBox="1"/>
          <p:nvPr/>
        </p:nvSpPr>
        <p:spPr>
          <a:xfrm>
            <a:off x="4830709" y="3856642"/>
            <a:ext cx="95352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>
                <a:solidFill>
                  <a:srgbClr val="FFFFFF"/>
                </a:solidFill>
              </a:rPr>
              <a:t>Thank You!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>
                <a:solidFill>
                  <a:srgbClr val="9179FA"/>
                </a:solidFill>
              </a:rPr>
              <a:t>A</a:t>
            </a:r>
            <a:r>
              <a:rPr b="0" i="0" lang="en-US" sz="7600" u="none" cap="none" strike="noStrike">
                <a:solidFill>
                  <a:srgbClr val="9179FA"/>
                </a:solidFill>
                <a:latin typeface="Arial"/>
                <a:ea typeface="Arial"/>
                <a:cs typeface="Arial"/>
                <a:sym typeface="Arial"/>
              </a:rPr>
              <a:t>ny </a:t>
            </a:r>
            <a:r>
              <a:rPr lang="en-US" sz="7600">
                <a:solidFill>
                  <a:srgbClr val="9179FA"/>
                </a:solidFill>
              </a:rPr>
              <a:t>Q</a:t>
            </a:r>
            <a:r>
              <a:rPr b="0" i="0" lang="en-US" sz="7600" u="none" cap="none" strike="noStrike">
                <a:solidFill>
                  <a:srgbClr val="9179FA"/>
                </a:solidFill>
                <a:latin typeface="Arial"/>
                <a:ea typeface="Arial"/>
                <a:cs typeface="Arial"/>
                <a:sym typeface="Arial"/>
              </a:rPr>
              <a:t>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688775" y="825350"/>
            <a:ext cx="58797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499">
                <a:solidFill>
                  <a:srgbClr val="9179FA"/>
                </a:solidFill>
              </a:rPr>
              <a:t>Abstract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flipH="1">
            <a:off x="6876898" y="-2290650"/>
            <a:ext cx="13900051" cy="9899490"/>
          </a:xfrm>
          <a:custGeom>
            <a:rect b="b" l="l" r="r" t="t"/>
            <a:pathLst>
              <a:path extrusionOk="0" h="9166194" w="12060782">
                <a:moveTo>
                  <a:pt x="12060782" y="0"/>
                </a:moveTo>
                <a:lnTo>
                  <a:pt x="0" y="0"/>
                </a:lnTo>
                <a:lnTo>
                  <a:pt x="0" y="9166194"/>
                </a:lnTo>
                <a:lnTo>
                  <a:pt x="12060782" y="9166194"/>
                </a:lnTo>
                <a:lnTo>
                  <a:pt x="12060782" y="0"/>
                </a:lnTo>
                <a:close/>
              </a:path>
            </a:pathLst>
          </a:custGeom>
          <a:blipFill rotWithShape="1">
            <a:blip r:embed="rId3">
              <a:alphaModFix amt="7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4"/>
          <p:cNvSpPr txBox="1"/>
          <p:nvPr/>
        </p:nvSpPr>
        <p:spPr>
          <a:xfrm>
            <a:off x="1940550" y="3111750"/>
            <a:ext cx="14406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 The Rise of IoT in Healthcare and its Security Challenges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 Limitations of Traditional Security Solutions for IoT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 Introducing a Novel Framework for Context-Aware Security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 Leveraging Open-Source Tools for Realistic Data Generation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 Machine Learning for Anomaly Detection and Threat Classification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 Enhancing Patient Safety with Proactive Security Measures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6690800" y="9105600"/>
            <a:ext cx="18705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 rot="10588496">
            <a:off x="-43939" y="3122451"/>
            <a:ext cx="18161516" cy="6616320"/>
          </a:xfrm>
          <a:custGeom>
            <a:rect b="b" l="l" r="r" t="t"/>
            <a:pathLst>
              <a:path extrusionOk="0" h="12344197" w="14888833">
                <a:moveTo>
                  <a:pt x="0" y="0"/>
                </a:moveTo>
                <a:lnTo>
                  <a:pt x="14888834" y="0"/>
                </a:lnTo>
                <a:lnTo>
                  <a:pt x="14888834" y="12344196"/>
                </a:lnTo>
                <a:lnTo>
                  <a:pt x="0" y="123441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15"/>
          <p:cNvSpPr txBox="1"/>
          <p:nvPr/>
        </p:nvSpPr>
        <p:spPr>
          <a:xfrm>
            <a:off x="266025" y="825350"/>
            <a:ext cx="91404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99">
                <a:solidFill>
                  <a:srgbClr val="9179FA"/>
                </a:solidFill>
              </a:rPr>
              <a:t>Introduction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3375" y="2779200"/>
            <a:ext cx="1599240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 </a:t>
            </a:r>
            <a:r>
              <a:rPr lang="en-US" sz="3600">
                <a:solidFill>
                  <a:schemeClr val="lt1"/>
                </a:solidFill>
              </a:rPr>
              <a:t>IoT in Healthcare and its Security Implications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 </a:t>
            </a:r>
            <a:r>
              <a:rPr lang="en-US" sz="3600">
                <a:solidFill>
                  <a:schemeClr val="lt1"/>
                </a:solidFill>
              </a:rPr>
              <a:t>Traditional Solutions: Falling Short in the Face of IoT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 A New Dawn: The Need for Context-Aware Security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 </a:t>
            </a:r>
            <a:r>
              <a:rPr lang="en-US" sz="3600">
                <a:solidFill>
                  <a:schemeClr val="lt1"/>
                </a:solidFill>
              </a:rPr>
              <a:t>Introducing a Novel Framework: Open Source for Enhanced Security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 </a:t>
            </a:r>
            <a:r>
              <a:rPr lang="en-US" sz="3600">
                <a:solidFill>
                  <a:schemeClr val="lt1"/>
                </a:solidFill>
              </a:rPr>
              <a:t>Contributions and Significance: Empowering Research and Protecting       Patients data privacy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 </a:t>
            </a:r>
            <a:r>
              <a:rPr lang="en-US" sz="3600">
                <a:solidFill>
                  <a:schemeClr val="lt1"/>
                </a:solidFill>
              </a:rPr>
              <a:t>Building upon the Existing Literature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6690800" y="9105600"/>
            <a:ext cx="18705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 rot="10588496">
            <a:off x="-43939" y="3122451"/>
            <a:ext cx="18161516" cy="6616320"/>
          </a:xfrm>
          <a:custGeom>
            <a:rect b="b" l="l" r="r" t="t"/>
            <a:pathLst>
              <a:path extrusionOk="0" h="12344197" w="14888833">
                <a:moveTo>
                  <a:pt x="0" y="0"/>
                </a:moveTo>
                <a:lnTo>
                  <a:pt x="14888834" y="0"/>
                </a:lnTo>
                <a:lnTo>
                  <a:pt x="14888834" y="12344196"/>
                </a:lnTo>
                <a:lnTo>
                  <a:pt x="0" y="123441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6"/>
          <p:cNvSpPr txBox="1"/>
          <p:nvPr/>
        </p:nvSpPr>
        <p:spPr>
          <a:xfrm>
            <a:off x="1213375" y="809625"/>
            <a:ext cx="10460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99">
                <a:solidFill>
                  <a:srgbClr val="9179FA"/>
                </a:solidFill>
              </a:rPr>
              <a:t>Related Works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1213375" y="2779200"/>
            <a:ext cx="15992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Efficiency in Health Monitoring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Quality of Service (QoS) in Healthcare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Cloud Integration in Healthcare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Specialized Applications and Innovations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600">
                <a:solidFill>
                  <a:schemeClr val="lt1"/>
                </a:solidFill>
              </a:rPr>
              <a:t>Blockchain Integration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6690800" y="9105600"/>
            <a:ext cx="18705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4</a:t>
            </a:r>
            <a:endParaRPr sz="32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7"/>
          <p:cNvCxnSpPr/>
          <p:nvPr/>
        </p:nvCxnSpPr>
        <p:spPr>
          <a:xfrm>
            <a:off x="1197468" y="4919866"/>
            <a:ext cx="10127700" cy="33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7"/>
          <p:cNvSpPr/>
          <p:nvPr/>
        </p:nvSpPr>
        <p:spPr>
          <a:xfrm>
            <a:off x="1123950" y="4846348"/>
            <a:ext cx="142875" cy="14287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1028700" y="1917438"/>
            <a:ext cx="7799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FFFFFF"/>
                </a:solidFill>
              </a:rPr>
              <a:t>Methodology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331848" y="3659112"/>
            <a:ext cx="24594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FFFFFF"/>
                </a:solidFill>
              </a:rPr>
              <a:t>Framework Design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4331848" y="5449644"/>
            <a:ext cx="24594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</a:rPr>
              <a:t>Development of a novel framework integrating large-scale network analysis.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123950" y="3667463"/>
            <a:ext cx="15666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FFFFFF"/>
                </a:solidFill>
              </a:rPr>
              <a:t>Previous work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1123950" y="5466369"/>
            <a:ext cx="24594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</a:rPr>
              <a:t>Comprehensive review of IoT healthcare security and network analysis.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 flipH="1">
            <a:off x="9544050" y="-3699821"/>
            <a:ext cx="12060782" cy="9166194"/>
          </a:xfrm>
          <a:custGeom>
            <a:rect b="b" l="l" r="r" t="t"/>
            <a:pathLst>
              <a:path extrusionOk="0" h="9166194" w="12060782">
                <a:moveTo>
                  <a:pt x="12060782" y="0"/>
                </a:moveTo>
                <a:lnTo>
                  <a:pt x="0" y="0"/>
                </a:lnTo>
                <a:lnTo>
                  <a:pt x="0" y="9166194"/>
                </a:lnTo>
                <a:lnTo>
                  <a:pt x="12060782" y="9166194"/>
                </a:lnTo>
                <a:lnTo>
                  <a:pt x="12060782" y="0"/>
                </a:lnTo>
                <a:close/>
              </a:path>
            </a:pathLst>
          </a:custGeom>
          <a:blipFill rotWithShape="1">
            <a:blip r:embed="rId3">
              <a:alphaModFix amt="7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17"/>
          <p:cNvSpPr txBox="1"/>
          <p:nvPr/>
        </p:nvSpPr>
        <p:spPr>
          <a:xfrm>
            <a:off x="7819046" y="3636262"/>
            <a:ext cx="2459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FFFFFF"/>
                </a:solidFill>
              </a:rPr>
              <a:t>Data Collection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7799134" y="5449644"/>
            <a:ext cx="24594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</a:rPr>
              <a:t>Inclusion of both normal and potentially malicious data for realistic testing.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11159226" y="3659100"/>
            <a:ext cx="28398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FFFFFF"/>
                </a:solidFill>
              </a:rPr>
              <a:t>Large-Scale Network Analysis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11159225" y="5449650"/>
            <a:ext cx="31860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</a:rPr>
              <a:t>Application of advanced techniques, including graph-based models and machine learning algorithms.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331848" y="4855873"/>
            <a:ext cx="142875" cy="14287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7819046" y="4846348"/>
            <a:ext cx="142875" cy="14287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11266418" y="4846348"/>
            <a:ext cx="142875" cy="14287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16690800" y="9105600"/>
            <a:ext cx="18705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5</a:t>
            </a:r>
            <a:endParaRPr sz="32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/>
        </p:nvSpPr>
        <p:spPr>
          <a:xfrm>
            <a:off x="688775" y="825350"/>
            <a:ext cx="128979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499">
                <a:solidFill>
                  <a:srgbClr val="9179FA"/>
                </a:solidFill>
              </a:rPr>
              <a:t>Proposed Framework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 flipH="1">
            <a:off x="6876898" y="-2290650"/>
            <a:ext cx="13900051" cy="9899490"/>
          </a:xfrm>
          <a:custGeom>
            <a:rect b="b" l="l" r="r" t="t"/>
            <a:pathLst>
              <a:path extrusionOk="0" h="9166194" w="12060782">
                <a:moveTo>
                  <a:pt x="12060782" y="0"/>
                </a:moveTo>
                <a:lnTo>
                  <a:pt x="0" y="0"/>
                </a:lnTo>
                <a:lnTo>
                  <a:pt x="0" y="9166194"/>
                </a:lnTo>
                <a:lnTo>
                  <a:pt x="12060782" y="9166194"/>
                </a:lnTo>
                <a:lnTo>
                  <a:pt x="12060782" y="0"/>
                </a:lnTo>
                <a:close/>
              </a:path>
            </a:pathLst>
          </a:custGeom>
          <a:blipFill rotWithShape="1">
            <a:blip r:embed="rId3">
              <a:alphaModFix amt="7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18"/>
          <p:cNvSpPr txBox="1"/>
          <p:nvPr/>
        </p:nvSpPr>
        <p:spPr>
          <a:xfrm>
            <a:off x="1940550" y="3111750"/>
            <a:ext cx="1440690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➔"/>
            </a:pPr>
            <a:r>
              <a:rPr lang="en-US" sz="3600">
                <a:solidFill>
                  <a:schemeClr val="lt1"/>
                </a:solidFill>
              </a:rPr>
              <a:t>IoT Traffic Generation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➔"/>
            </a:pPr>
            <a:r>
              <a:rPr lang="en-US" sz="3600">
                <a:solidFill>
                  <a:schemeClr val="lt1"/>
                </a:solidFill>
              </a:rPr>
              <a:t>Use Case Development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➔"/>
            </a:pPr>
            <a:r>
              <a:rPr lang="en-US" sz="3600">
                <a:solidFill>
                  <a:schemeClr val="lt1"/>
                </a:solidFill>
              </a:rPr>
              <a:t>Real-World Application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➔"/>
            </a:pPr>
            <a:r>
              <a:rPr lang="en-US" sz="3600">
                <a:solidFill>
                  <a:schemeClr val="lt1"/>
                </a:solidFill>
              </a:rPr>
              <a:t>IoT Traffic Simulation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➔"/>
            </a:pPr>
            <a:r>
              <a:rPr lang="en-US" sz="3600">
                <a:solidFill>
                  <a:schemeClr val="lt1"/>
                </a:solidFill>
              </a:rPr>
              <a:t>Packet Flow Analysis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➔"/>
            </a:pPr>
            <a:r>
              <a:rPr lang="en-US" sz="3600">
                <a:solidFill>
                  <a:schemeClr val="lt1"/>
                </a:solidFill>
              </a:rPr>
              <a:t>Dataset Creation for ML Models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➔"/>
            </a:pPr>
            <a:r>
              <a:rPr lang="en-US" sz="3600">
                <a:solidFill>
                  <a:schemeClr val="lt1"/>
                </a:solidFill>
              </a:rPr>
              <a:t>Machine Learning Model Development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16175625" y="89414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32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9950" y="2487475"/>
            <a:ext cx="4373375" cy="57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 rot="-9504825">
            <a:off x="6143849" y="-565255"/>
            <a:ext cx="17836200" cy="12161046"/>
          </a:xfrm>
          <a:custGeom>
            <a:rect b="b" l="l" r="r" t="t"/>
            <a:pathLst>
              <a:path extrusionOk="0" h="12161046" w="17836200">
                <a:moveTo>
                  <a:pt x="0" y="0"/>
                </a:moveTo>
                <a:lnTo>
                  <a:pt x="17836200" y="0"/>
                </a:lnTo>
                <a:lnTo>
                  <a:pt x="17836200" y="12161045"/>
                </a:lnTo>
                <a:lnTo>
                  <a:pt x="0" y="121610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19"/>
          <p:cNvSpPr txBox="1"/>
          <p:nvPr/>
        </p:nvSpPr>
        <p:spPr>
          <a:xfrm>
            <a:off x="438250" y="204025"/>
            <a:ext cx="51462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69">
                <a:solidFill>
                  <a:srgbClr val="FFFFFF"/>
                </a:solidFill>
              </a:rPr>
              <a:t>Results</a:t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1850" y="2001750"/>
            <a:ext cx="4124480" cy="30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250" y="2127836"/>
            <a:ext cx="3494099" cy="284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7800" y="2006988"/>
            <a:ext cx="3494099" cy="284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250" y="6330788"/>
            <a:ext cx="3494104" cy="284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81596" y="6330798"/>
            <a:ext cx="3494099" cy="2844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456121" y="2014891"/>
            <a:ext cx="3771622" cy="30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456113" y="6325560"/>
            <a:ext cx="3494099" cy="2854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16690800" y="9105600"/>
            <a:ext cx="18705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7</a:t>
            </a:r>
            <a:endParaRPr sz="32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 rot="-9506279">
            <a:off x="6140398" y="-562364"/>
            <a:ext cx="17835810" cy="12160780"/>
          </a:xfrm>
          <a:custGeom>
            <a:rect b="b" l="l" r="r" t="t"/>
            <a:pathLst>
              <a:path extrusionOk="0" h="12161046" w="17836200">
                <a:moveTo>
                  <a:pt x="0" y="0"/>
                </a:moveTo>
                <a:lnTo>
                  <a:pt x="17836200" y="0"/>
                </a:lnTo>
                <a:lnTo>
                  <a:pt x="17836200" y="12161045"/>
                </a:lnTo>
                <a:lnTo>
                  <a:pt x="0" y="121610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20"/>
          <p:cNvSpPr txBox="1"/>
          <p:nvPr/>
        </p:nvSpPr>
        <p:spPr>
          <a:xfrm>
            <a:off x="733575" y="696200"/>
            <a:ext cx="51462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69">
                <a:solidFill>
                  <a:srgbClr val="FFFFFF"/>
                </a:solidFill>
              </a:rPr>
              <a:t>Results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925" y="2020650"/>
            <a:ext cx="12206575" cy="86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16690800" y="9105600"/>
            <a:ext cx="18705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8</a:t>
            </a:r>
            <a:endParaRPr sz="32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 rot="-9506279">
            <a:off x="6140398" y="-562364"/>
            <a:ext cx="17835810" cy="12160780"/>
          </a:xfrm>
          <a:custGeom>
            <a:rect b="b" l="l" r="r" t="t"/>
            <a:pathLst>
              <a:path extrusionOk="0" h="12161046" w="17836200">
                <a:moveTo>
                  <a:pt x="0" y="0"/>
                </a:moveTo>
                <a:lnTo>
                  <a:pt x="17836200" y="0"/>
                </a:lnTo>
                <a:lnTo>
                  <a:pt x="17836200" y="12161045"/>
                </a:lnTo>
                <a:lnTo>
                  <a:pt x="0" y="121610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21"/>
          <p:cNvSpPr txBox="1"/>
          <p:nvPr/>
        </p:nvSpPr>
        <p:spPr>
          <a:xfrm>
            <a:off x="733575" y="696200"/>
            <a:ext cx="51462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69">
                <a:solidFill>
                  <a:srgbClr val="FFFFFF"/>
                </a:solidFill>
              </a:rPr>
              <a:t>Limitations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2485625" y="3740725"/>
            <a:ext cx="1417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2878475" y="3057750"/>
            <a:ext cx="10302600" cy="6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Char char="●"/>
            </a:pPr>
            <a:r>
              <a:rPr b="1" lang="en-US" sz="4800">
                <a:solidFill>
                  <a:srgbClr val="9179FA"/>
                </a:solidFill>
              </a:rPr>
              <a:t>Cost Implication</a:t>
            </a:r>
            <a:endParaRPr b="1" sz="4800">
              <a:solidFill>
                <a:srgbClr val="9179FA"/>
              </a:solidFill>
            </a:endParaRPr>
          </a:p>
          <a:p>
            <a:pPr indent="-5334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</a:pPr>
            <a:r>
              <a:rPr b="1" lang="en-US" sz="4800">
                <a:solidFill>
                  <a:srgbClr val="9179FA"/>
                </a:solidFill>
              </a:rPr>
              <a:t>Network Latency</a:t>
            </a:r>
            <a:endParaRPr b="1" sz="4800">
              <a:solidFill>
                <a:srgbClr val="9179FA"/>
              </a:solidFill>
            </a:endParaRPr>
          </a:p>
          <a:p>
            <a:pPr indent="-5334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</a:pPr>
            <a:r>
              <a:rPr b="1" lang="en-US" sz="4800">
                <a:solidFill>
                  <a:srgbClr val="9179FA"/>
                </a:solidFill>
              </a:rPr>
              <a:t>Diversity of IoT Devices</a:t>
            </a:r>
            <a:endParaRPr b="1" sz="4800">
              <a:solidFill>
                <a:srgbClr val="9179FA"/>
              </a:solidFill>
            </a:endParaRPr>
          </a:p>
          <a:p>
            <a:pPr indent="-533400" lvl="0" marL="45720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</a:pPr>
            <a:r>
              <a:rPr b="1" lang="en-US" sz="4800">
                <a:solidFill>
                  <a:srgbClr val="9179FA"/>
                </a:solidFill>
              </a:rPr>
              <a:t>Interoperability Challenges</a:t>
            </a:r>
            <a:endParaRPr b="1" sz="4800">
              <a:solidFill>
                <a:srgbClr val="9179FA"/>
              </a:solidFill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16843200" y="9258000"/>
            <a:ext cx="18705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9</a:t>
            </a:r>
            <a:endParaRPr sz="32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