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D959AB-921E-4A19-A1CF-46EE347075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E748B41-DA3B-4580-A511-6D537E04E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F5D99DC-96C1-4AA3-B06B-2B5D75A5B741}"/>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5" name="Fußzeilenplatzhalter 4">
            <a:extLst>
              <a:ext uri="{FF2B5EF4-FFF2-40B4-BE49-F238E27FC236}">
                <a16:creationId xmlns:a16="http://schemas.microsoft.com/office/drawing/2014/main" id="{C98B4435-C659-46F8-9A21-2F081536413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476747-22BB-48DC-A35A-66721D5175DE}"/>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24708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7D4AE-3981-4B21-B89C-FCACDA7C7FD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8A806DB-6F7B-41B2-AFC0-BC7B0E89385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5CCBBF-F492-4E8D-AFCE-1F157E118177}"/>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5" name="Fußzeilenplatzhalter 4">
            <a:extLst>
              <a:ext uri="{FF2B5EF4-FFF2-40B4-BE49-F238E27FC236}">
                <a16:creationId xmlns:a16="http://schemas.microsoft.com/office/drawing/2014/main" id="{85B89517-2699-45CC-A1A4-92D0C5DE7D4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5CF2DB-4EE0-4DEB-831C-E53E8D023142}"/>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3902451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18D18B7-557E-4E43-8E54-036B1D2AE1D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219243-FDAC-4971-855E-6FDC223EDA0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480370-F0C7-42C8-9277-8FDA37FB348D}"/>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5" name="Fußzeilenplatzhalter 4">
            <a:extLst>
              <a:ext uri="{FF2B5EF4-FFF2-40B4-BE49-F238E27FC236}">
                <a16:creationId xmlns:a16="http://schemas.microsoft.com/office/drawing/2014/main" id="{3FB24F34-E75C-46FA-B47A-9C3EF72D00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5492E3-D631-4C6F-BC66-75A13DA1EC01}"/>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290405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ACD85A-E532-46BC-90AD-B5C37328A22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40EFAEA-EB62-439C-88FE-FE73E938E04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619F4A7-D571-4FFD-8958-3A5C66E5339B}"/>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5" name="Fußzeilenplatzhalter 4">
            <a:extLst>
              <a:ext uri="{FF2B5EF4-FFF2-40B4-BE49-F238E27FC236}">
                <a16:creationId xmlns:a16="http://schemas.microsoft.com/office/drawing/2014/main" id="{E99F5E17-EF91-4C52-92BE-AAB6507EDA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B13D777-B34D-433D-B47F-70DDCA2174F3}"/>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236646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619131-01BD-4481-9F5D-1282ADBB54B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E89339E-E5E5-4C98-9ED8-99188F6E4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255139-2895-49DA-8EF7-0AD9CAC9F50E}"/>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5" name="Fußzeilenplatzhalter 4">
            <a:extLst>
              <a:ext uri="{FF2B5EF4-FFF2-40B4-BE49-F238E27FC236}">
                <a16:creationId xmlns:a16="http://schemas.microsoft.com/office/drawing/2014/main" id="{C9E3A5F6-83F4-48DE-9467-E057916B338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C280FD3-C217-4EC6-BBC8-65DA5FF82E80}"/>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323512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96FC4-82EF-44CF-A475-72187DA9973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9D9E48C-1E76-47E7-864C-843D3D5F308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63D4459-852A-441E-974E-B575DDEBDF3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4520BD3-3DB8-4983-A2DE-EF81332163DC}"/>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6" name="Fußzeilenplatzhalter 5">
            <a:extLst>
              <a:ext uri="{FF2B5EF4-FFF2-40B4-BE49-F238E27FC236}">
                <a16:creationId xmlns:a16="http://schemas.microsoft.com/office/drawing/2014/main" id="{5BEBA6B4-ECF9-4871-AF5E-575548695CB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0F1C356-DC85-4D16-83B8-AD1B395A2482}"/>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312382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78F587-C4ED-4125-9A9F-3EE5C650BB9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8D205AE-5D12-4B5F-9D3D-742DA23DE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EBBB5B-1A0C-4E15-917F-28C4D56C5A3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F1F15B-006E-44E6-9633-F73F3806E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DA1C00-84C7-4CFD-8EBD-59330C99D76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988C044-AC24-48EE-A604-953EBA86FD71}"/>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8" name="Fußzeilenplatzhalter 7">
            <a:extLst>
              <a:ext uri="{FF2B5EF4-FFF2-40B4-BE49-F238E27FC236}">
                <a16:creationId xmlns:a16="http://schemas.microsoft.com/office/drawing/2014/main" id="{CF01CF64-9847-4EC5-84A9-03C7892C576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030F32D-05B9-4DBC-A38D-97C84F7CCA3B}"/>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138956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E3AD4-5864-41A3-8481-B671862F9F9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BCB42D6-E16A-46BC-8812-457977726C5C}"/>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4" name="Fußzeilenplatzhalter 3">
            <a:extLst>
              <a:ext uri="{FF2B5EF4-FFF2-40B4-BE49-F238E27FC236}">
                <a16:creationId xmlns:a16="http://schemas.microsoft.com/office/drawing/2014/main" id="{EE927D7C-C23A-4F41-A275-A077F95B614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AB14301-BFCF-4CED-B2CE-F8AAD4A8AC07}"/>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24616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BB7B417-D863-49EA-8B0F-C69B59A9A667}"/>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3" name="Fußzeilenplatzhalter 2">
            <a:extLst>
              <a:ext uri="{FF2B5EF4-FFF2-40B4-BE49-F238E27FC236}">
                <a16:creationId xmlns:a16="http://schemas.microsoft.com/office/drawing/2014/main" id="{AE8054EE-A248-4AB4-A023-606E72CF492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AC96408-0BF6-4DCE-8E70-362E83A7AB3F}"/>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354737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E2FF5-5035-4CA5-A945-3EF40B88B3F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4D6B97F-E1C3-465A-93F4-E5001FA16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124B1B2-B680-4CFC-8DC7-FBC2478C8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FC0B00C-A611-492A-AE01-A7995A2BD222}"/>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6" name="Fußzeilenplatzhalter 5">
            <a:extLst>
              <a:ext uri="{FF2B5EF4-FFF2-40B4-BE49-F238E27FC236}">
                <a16:creationId xmlns:a16="http://schemas.microsoft.com/office/drawing/2014/main" id="{47E7BF09-49D4-44F4-A2B8-042F8237FD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A6FE21-0A30-4585-98A5-FCB4C2EEB266}"/>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284128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CCFBB-F46A-4428-B2DD-EF424BABB09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EC81602-29F4-430F-81BB-BC9FEAE41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4E0B031-CED7-4814-8244-A980BB18C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558C7C-85F8-4E91-9CE0-02C3852D4CD1}"/>
              </a:ext>
            </a:extLst>
          </p:cNvPr>
          <p:cNvSpPr>
            <a:spLocks noGrp="1"/>
          </p:cNvSpPr>
          <p:nvPr>
            <p:ph type="dt" sz="half" idx="10"/>
          </p:nvPr>
        </p:nvSpPr>
        <p:spPr/>
        <p:txBody>
          <a:bodyPr/>
          <a:lstStyle/>
          <a:p>
            <a:fld id="{F982326A-A18B-4CC2-A748-DA32A6A6BE97}" type="datetimeFigureOut">
              <a:rPr lang="de-DE" smtClean="0"/>
              <a:t>23.12.2020</a:t>
            </a:fld>
            <a:endParaRPr lang="de-DE"/>
          </a:p>
        </p:txBody>
      </p:sp>
      <p:sp>
        <p:nvSpPr>
          <p:cNvPr id="6" name="Fußzeilenplatzhalter 5">
            <a:extLst>
              <a:ext uri="{FF2B5EF4-FFF2-40B4-BE49-F238E27FC236}">
                <a16:creationId xmlns:a16="http://schemas.microsoft.com/office/drawing/2014/main" id="{23AFA7A9-4711-4BFB-8802-307FCC46E5D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1BAE808-932A-4454-AC18-0F077AC2C553}"/>
              </a:ext>
            </a:extLst>
          </p:cNvPr>
          <p:cNvSpPr>
            <a:spLocks noGrp="1"/>
          </p:cNvSpPr>
          <p:nvPr>
            <p:ph type="sldNum" sz="quarter" idx="12"/>
          </p:nvPr>
        </p:nvSpPr>
        <p:spPr/>
        <p:txBody>
          <a:bodyPr/>
          <a:lstStyle/>
          <a:p>
            <a:fld id="{909C326B-EF38-4C9D-90F6-7EC452627848}" type="slidenum">
              <a:rPr lang="de-DE" smtClean="0"/>
              <a:t>‹Nr.›</a:t>
            </a:fld>
            <a:endParaRPr lang="de-DE"/>
          </a:p>
        </p:txBody>
      </p:sp>
    </p:spTree>
    <p:extLst>
      <p:ext uri="{BB962C8B-B14F-4D97-AF65-F5344CB8AC3E}">
        <p14:creationId xmlns:p14="http://schemas.microsoft.com/office/powerpoint/2010/main" val="319824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6E10876-F557-4F84-929C-87E0C08A0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614252C-5F0D-4501-B739-A73FF5246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6F7911-DB9F-4C2F-B874-4D815B82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2326A-A18B-4CC2-A748-DA32A6A6BE97}" type="datetimeFigureOut">
              <a:rPr lang="de-DE" smtClean="0"/>
              <a:t>23.12.2020</a:t>
            </a:fld>
            <a:endParaRPr lang="de-DE"/>
          </a:p>
        </p:txBody>
      </p:sp>
      <p:sp>
        <p:nvSpPr>
          <p:cNvPr id="5" name="Fußzeilenplatzhalter 4">
            <a:extLst>
              <a:ext uri="{FF2B5EF4-FFF2-40B4-BE49-F238E27FC236}">
                <a16:creationId xmlns:a16="http://schemas.microsoft.com/office/drawing/2014/main" id="{73F2889E-9086-4849-B63D-91A6DF801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2013E06-B09F-448D-88EE-7D209BFEC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C326B-EF38-4C9D-90F6-7EC452627848}" type="slidenum">
              <a:rPr lang="de-DE" smtClean="0"/>
              <a:t>‹Nr.›</a:t>
            </a:fld>
            <a:endParaRPr lang="de-DE"/>
          </a:p>
        </p:txBody>
      </p:sp>
    </p:spTree>
    <p:extLst>
      <p:ext uri="{BB962C8B-B14F-4D97-AF65-F5344CB8AC3E}">
        <p14:creationId xmlns:p14="http://schemas.microsoft.com/office/powerpoint/2010/main" val="3888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Liste_der_Dortmunder_Stadtteil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B10DC-FD94-48D4-B49B-EB00071E9E4B}"/>
              </a:ext>
            </a:extLst>
          </p:cNvPr>
          <p:cNvSpPr>
            <a:spLocks noGrp="1"/>
          </p:cNvSpPr>
          <p:nvPr>
            <p:ph type="ctrTitle"/>
          </p:nvPr>
        </p:nvSpPr>
        <p:spPr/>
        <p:txBody>
          <a:bodyPr>
            <a:normAutofit fontScale="90000"/>
          </a:bodyPr>
          <a:lstStyle/>
          <a:p>
            <a:r>
              <a:rPr lang="en-US" b="1" dirty="0"/>
              <a:t>Capstone Project - The Battle of the Neighborhoods in Dortmund</a:t>
            </a:r>
            <a:endParaRPr lang="de-DE" dirty="0"/>
          </a:p>
        </p:txBody>
      </p:sp>
      <p:sp>
        <p:nvSpPr>
          <p:cNvPr id="3" name="Untertitel 2">
            <a:extLst>
              <a:ext uri="{FF2B5EF4-FFF2-40B4-BE49-F238E27FC236}">
                <a16:creationId xmlns:a16="http://schemas.microsoft.com/office/drawing/2014/main" id="{27909CA2-D78A-4837-B8B1-D712724B644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03159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a:t>Cluster 3</a:t>
            </a:r>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pic>
        <p:nvPicPr>
          <p:cNvPr id="5" name="Grafik 4">
            <a:extLst>
              <a:ext uri="{FF2B5EF4-FFF2-40B4-BE49-F238E27FC236}">
                <a16:creationId xmlns:a16="http://schemas.microsoft.com/office/drawing/2014/main" id="{C25A8BD3-F6CA-4C26-ADB1-C4D91CB5FAA5}"/>
              </a:ext>
            </a:extLst>
          </p:cNvPr>
          <p:cNvPicPr>
            <a:picLocks noChangeAspect="1"/>
          </p:cNvPicPr>
          <p:nvPr/>
        </p:nvPicPr>
        <p:blipFill>
          <a:blip r:embed="rId2"/>
          <a:stretch>
            <a:fillRect/>
          </a:stretch>
        </p:blipFill>
        <p:spPr>
          <a:xfrm>
            <a:off x="2057050" y="2678365"/>
            <a:ext cx="8077900" cy="1501270"/>
          </a:xfrm>
          <a:prstGeom prst="rect">
            <a:avLst/>
          </a:prstGeom>
        </p:spPr>
      </p:pic>
    </p:spTree>
    <p:extLst>
      <p:ext uri="{BB962C8B-B14F-4D97-AF65-F5344CB8AC3E}">
        <p14:creationId xmlns:p14="http://schemas.microsoft.com/office/powerpoint/2010/main" val="398467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err="1"/>
              <a:t>Conclusion</a:t>
            </a:r>
            <a:endParaRPr lang="de-DE" dirty="0"/>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200" dirty="0"/>
            </a:br>
            <a:r>
              <a:rPr lang="en-US" sz="3200" dirty="0"/>
              <a:t>So if you come to Dortmund and don't know where to stay we have three clusters or eight </a:t>
            </a:r>
            <a:r>
              <a:rPr lang="en-US" sz="3200" dirty="0" err="1"/>
              <a:t>neighboorshoods</a:t>
            </a:r>
            <a:r>
              <a:rPr lang="en-US" sz="3200" dirty="0"/>
              <a:t> with various restaurants. A deeper dive may be needed as there seem</a:t>
            </a:r>
          </a:p>
          <a:p>
            <a:r>
              <a:rPr lang="en-US" sz="3200" dirty="0"/>
              <a:t>The results can help a visitor to decide about the district that fit the most his needs.</a:t>
            </a:r>
          </a:p>
        </p:txBody>
      </p:sp>
    </p:spTree>
    <p:extLst>
      <p:ext uri="{BB962C8B-B14F-4D97-AF65-F5344CB8AC3E}">
        <p14:creationId xmlns:p14="http://schemas.microsoft.com/office/powerpoint/2010/main" val="346070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err="1"/>
              <a:t>Introduction</a:t>
            </a:r>
            <a:endParaRPr lang="de-DE" dirty="0"/>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Our business problem we are facing is that around every two to three weeks there are football home games of the First Bundesliga Club Borussia Dortmund. How can we provide support to visitors to list and visualize Dortmund boroughs that fit their needs for food venues.</a:t>
            </a:r>
            <a:endParaRPr lang="de-DE" sz="3600" dirty="0"/>
          </a:p>
        </p:txBody>
      </p:sp>
    </p:spTree>
    <p:extLst>
      <p:ext uri="{BB962C8B-B14F-4D97-AF65-F5344CB8AC3E}">
        <p14:creationId xmlns:p14="http://schemas.microsoft.com/office/powerpoint/2010/main" val="370866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a:t>Background</a:t>
            </a:r>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Dortmund is a city with around 585.000 inhabitants and twelve boroughs. Dortmund is well known for its football First Bundesliga Club Borussia Dortmund. Many visitors come to Dortmund to watch their games.</a:t>
            </a:r>
          </a:p>
          <a:p>
            <a:endParaRPr lang="en-US" sz="2000" dirty="0"/>
          </a:p>
          <a:p>
            <a:r>
              <a:rPr lang="en-US" sz="2000" dirty="0"/>
              <a:t>I think it is hard for visitors to choose the right place to stay, especially if there are looking for lots and good food choices. As there are many recommendations on the web it's hard to filter out which is the right choice for the visitor.</a:t>
            </a:r>
          </a:p>
          <a:p>
            <a:endParaRPr lang="en-US" sz="2000" dirty="0"/>
          </a:p>
          <a:p>
            <a:r>
              <a:rPr lang="en-US" sz="2000" dirty="0"/>
              <a:t>In this capstone project I am </a:t>
            </a:r>
            <a:r>
              <a:rPr lang="en-US" sz="2000" dirty="0" err="1"/>
              <a:t>adressing</a:t>
            </a:r>
            <a:r>
              <a:rPr lang="en-US" sz="2000" dirty="0"/>
              <a:t> this problem with the help of Foursquare location data and machine learning to help the visitors to make a decision and find the appropriate neighborhood. I will use the Foursquare location data and clustering methods for grouping the boroughs to different groups by their restaurant venues information.</a:t>
            </a:r>
          </a:p>
        </p:txBody>
      </p:sp>
    </p:spTree>
    <p:extLst>
      <p:ext uri="{BB962C8B-B14F-4D97-AF65-F5344CB8AC3E}">
        <p14:creationId xmlns:p14="http://schemas.microsoft.com/office/powerpoint/2010/main" val="416985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a:t>Data</a:t>
            </a:r>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We will use the following data:</a:t>
            </a:r>
          </a:p>
          <a:p>
            <a:endParaRPr lang="en-US" sz="2000" dirty="0"/>
          </a:p>
          <a:p>
            <a:r>
              <a:rPr lang="en-US" sz="2000" b="1" dirty="0"/>
              <a:t>List of the twelve boroughs of Dortmund with their latitude and longitude</a:t>
            </a:r>
            <a:endParaRPr lang="en-US" sz="2000" dirty="0"/>
          </a:p>
          <a:p>
            <a:r>
              <a:rPr lang="en-US" sz="2000" dirty="0" err="1"/>
              <a:t>Datasource</a:t>
            </a:r>
            <a:r>
              <a:rPr lang="en-US" sz="2000" dirty="0"/>
              <a:t>: </a:t>
            </a:r>
            <a:r>
              <a:rPr lang="en-US" sz="2000" u="sng" dirty="0">
                <a:hlinkClick r:id="rId2"/>
              </a:rPr>
              <a:t>https://de.wikipedia.org/wiki/Liste_der_Dortmunder_Stadtteile</a:t>
            </a:r>
            <a:endParaRPr lang="en-US" sz="2000" dirty="0"/>
          </a:p>
          <a:p>
            <a:r>
              <a:rPr lang="en-US" sz="2000" dirty="0"/>
              <a:t>Description: We will use the first list and drop the details so that we have only the twelve boroughs and enrich the table with the coordinates using geocoder class of </a:t>
            </a:r>
            <a:r>
              <a:rPr lang="en-US" sz="2000" dirty="0" err="1"/>
              <a:t>Geopy</a:t>
            </a:r>
            <a:r>
              <a:rPr lang="en-US" sz="2000" dirty="0"/>
              <a:t> client.</a:t>
            </a:r>
          </a:p>
          <a:p>
            <a:endParaRPr lang="en-US" sz="2000" b="1" dirty="0"/>
          </a:p>
          <a:p>
            <a:r>
              <a:rPr lang="en-US" sz="2000" b="1" dirty="0"/>
              <a:t>Restaurants in each borough</a:t>
            </a:r>
            <a:endParaRPr lang="en-US" sz="2000" dirty="0"/>
          </a:p>
          <a:p>
            <a:r>
              <a:rPr lang="en-US" sz="2000" dirty="0"/>
              <a:t>Data source: Foursquare APIs</a:t>
            </a:r>
          </a:p>
          <a:p>
            <a:r>
              <a:rPr lang="en-US" sz="2000" dirty="0"/>
              <a:t>Description : By this we will get all the venues in each borough. We will filter these venues to get only restaurants.</a:t>
            </a:r>
          </a:p>
        </p:txBody>
      </p:sp>
    </p:spTree>
    <p:extLst>
      <p:ext uri="{BB962C8B-B14F-4D97-AF65-F5344CB8AC3E}">
        <p14:creationId xmlns:p14="http://schemas.microsoft.com/office/powerpoint/2010/main" val="30533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err="1"/>
              <a:t>Results</a:t>
            </a:r>
            <a:endParaRPr lang="de-DE" dirty="0"/>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spTree>
    <p:extLst>
      <p:ext uri="{BB962C8B-B14F-4D97-AF65-F5344CB8AC3E}">
        <p14:creationId xmlns:p14="http://schemas.microsoft.com/office/powerpoint/2010/main" val="230487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BBD7F710-6487-450E-A92E-906D7A3C6331}"/>
              </a:ext>
            </a:extLst>
          </p:cNvPr>
          <p:cNvPicPr>
            <a:picLocks noChangeAspect="1"/>
          </p:cNvPicPr>
          <p:nvPr/>
        </p:nvPicPr>
        <p:blipFill>
          <a:blip r:embed="rId2"/>
          <a:stretch>
            <a:fillRect/>
          </a:stretch>
        </p:blipFill>
        <p:spPr>
          <a:xfrm>
            <a:off x="2214693" y="1075580"/>
            <a:ext cx="6476611" cy="4706840"/>
          </a:xfrm>
          <a:prstGeom prst="rect">
            <a:avLst/>
          </a:prstGeom>
        </p:spPr>
      </p:pic>
    </p:spTree>
    <p:extLst>
      <p:ext uri="{BB962C8B-B14F-4D97-AF65-F5344CB8AC3E}">
        <p14:creationId xmlns:p14="http://schemas.microsoft.com/office/powerpoint/2010/main" val="409352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0545361-10E1-4229-91B6-A1CC980B2EFF}"/>
              </a:ext>
            </a:extLst>
          </p:cNvPr>
          <p:cNvPicPr>
            <a:picLocks noChangeAspect="1"/>
          </p:cNvPicPr>
          <p:nvPr/>
        </p:nvPicPr>
        <p:blipFill>
          <a:blip r:embed="rId2"/>
          <a:stretch>
            <a:fillRect/>
          </a:stretch>
        </p:blipFill>
        <p:spPr>
          <a:xfrm>
            <a:off x="2072291" y="1920109"/>
            <a:ext cx="8047417" cy="3017782"/>
          </a:xfrm>
          <a:prstGeom prst="rect">
            <a:avLst/>
          </a:prstGeom>
        </p:spPr>
      </p:pic>
    </p:spTree>
    <p:extLst>
      <p:ext uri="{BB962C8B-B14F-4D97-AF65-F5344CB8AC3E}">
        <p14:creationId xmlns:p14="http://schemas.microsoft.com/office/powerpoint/2010/main" val="267302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a:t>Cluster 1</a:t>
            </a:r>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pic>
        <p:nvPicPr>
          <p:cNvPr id="4" name="Grafik 3">
            <a:extLst>
              <a:ext uri="{FF2B5EF4-FFF2-40B4-BE49-F238E27FC236}">
                <a16:creationId xmlns:a16="http://schemas.microsoft.com/office/drawing/2014/main" id="{EEF00376-993D-4267-9E65-D17859BCFFEA}"/>
              </a:ext>
            </a:extLst>
          </p:cNvPr>
          <p:cNvPicPr>
            <a:picLocks noChangeAspect="1"/>
          </p:cNvPicPr>
          <p:nvPr/>
        </p:nvPicPr>
        <p:blipFill>
          <a:blip r:embed="rId2"/>
          <a:stretch>
            <a:fillRect/>
          </a:stretch>
        </p:blipFill>
        <p:spPr>
          <a:xfrm>
            <a:off x="2045619" y="2685985"/>
            <a:ext cx="8100762" cy="1486029"/>
          </a:xfrm>
          <a:prstGeom prst="rect">
            <a:avLst/>
          </a:prstGeom>
        </p:spPr>
      </p:pic>
    </p:spTree>
    <p:extLst>
      <p:ext uri="{BB962C8B-B14F-4D97-AF65-F5344CB8AC3E}">
        <p14:creationId xmlns:p14="http://schemas.microsoft.com/office/powerpoint/2010/main" val="428798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69B5CA-F00D-4B3B-92C4-5BDF926FD15F}"/>
              </a:ext>
            </a:extLst>
          </p:cNvPr>
          <p:cNvSpPr>
            <a:spLocks noGrp="1"/>
          </p:cNvSpPr>
          <p:nvPr>
            <p:ph type="title"/>
          </p:nvPr>
        </p:nvSpPr>
        <p:spPr/>
        <p:txBody>
          <a:bodyPr/>
          <a:lstStyle/>
          <a:p>
            <a:r>
              <a:rPr lang="de-DE" dirty="0"/>
              <a:t>Cluster 2</a:t>
            </a:r>
          </a:p>
        </p:txBody>
      </p:sp>
      <p:sp>
        <p:nvSpPr>
          <p:cNvPr id="3" name="Titel 1">
            <a:extLst>
              <a:ext uri="{FF2B5EF4-FFF2-40B4-BE49-F238E27FC236}">
                <a16:creationId xmlns:a16="http://schemas.microsoft.com/office/drawing/2014/main" id="{17C69FDC-821D-47F1-B2E0-4228561EC71C}"/>
              </a:ext>
            </a:extLst>
          </p:cNvPr>
          <p:cNvSpPr txBox="1">
            <a:spLocks/>
          </p:cNvSpPr>
          <p:nvPr/>
        </p:nvSpPr>
        <p:spPr>
          <a:xfrm>
            <a:off x="838200" y="1423536"/>
            <a:ext cx="10515600" cy="5178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p:txBody>
      </p:sp>
      <p:pic>
        <p:nvPicPr>
          <p:cNvPr id="5" name="Grafik 4">
            <a:extLst>
              <a:ext uri="{FF2B5EF4-FFF2-40B4-BE49-F238E27FC236}">
                <a16:creationId xmlns:a16="http://schemas.microsoft.com/office/drawing/2014/main" id="{34BD9A0B-F47D-4915-A80F-D359E1AAF7A9}"/>
              </a:ext>
            </a:extLst>
          </p:cNvPr>
          <p:cNvPicPr>
            <a:picLocks noChangeAspect="1"/>
          </p:cNvPicPr>
          <p:nvPr/>
        </p:nvPicPr>
        <p:blipFill>
          <a:blip r:embed="rId2"/>
          <a:stretch>
            <a:fillRect/>
          </a:stretch>
        </p:blipFill>
        <p:spPr>
          <a:xfrm>
            <a:off x="2053239" y="3059398"/>
            <a:ext cx="8085521" cy="739204"/>
          </a:xfrm>
          <a:prstGeom prst="rect">
            <a:avLst/>
          </a:prstGeom>
        </p:spPr>
      </p:pic>
    </p:spTree>
    <p:extLst>
      <p:ext uri="{BB962C8B-B14F-4D97-AF65-F5344CB8AC3E}">
        <p14:creationId xmlns:p14="http://schemas.microsoft.com/office/powerpoint/2010/main" val="36350198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B1116CC6E00BD49819E7870845C2CDA" ma:contentTypeVersion="13" ma:contentTypeDescription="Ein neues Dokument erstellen." ma:contentTypeScope="" ma:versionID="571e4974ffdd3b116804919b7036367b">
  <xsd:schema xmlns:xsd="http://www.w3.org/2001/XMLSchema" xmlns:xs="http://www.w3.org/2001/XMLSchema" xmlns:p="http://schemas.microsoft.com/office/2006/metadata/properties" xmlns:ns3="ee99ef08-3b15-4a3f-9524-db8a580d9b6a" xmlns:ns4="77fcebe6-8bba-4bca-a0d3-5081157f311b" targetNamespace="http://schemas.microsoft.com/office/2006/metadata/properties" ma:root="true" ma:fieldsID="c85bb1304f87e6ccde4e946ccc3b4a73" ns3:_="" ns4:_="">
    <xsd:import namespace="ee99ef08-3b15-4a3f-9524-db8a580d9b6a"/>
    <xsd:import namespace="77fcebe6-8bba-4bca-a0d3-5081157f311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99ef08-3b15-4a3f-9524-db8a580d9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fcebe6-8bba-4bca-a0d3-5081157f311b"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EE0AA7-BE4D-4353-BD7F-32174A96B3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99ef08-3b15-4a3f-9524-db8a580d9b6a"/>
    <ds:schemaRef ds:uri="77fcebe6-8bba-4bca-a0d3-5081157f31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CBFDD7-C10A-49EF-8DC1-D65FABC135E2}">
  <ds:schemaRefs>
    <ds:schemaRef ds:uri="http://schemas.microsoft.com/sharepoint/v3/contenttype/forms"/>
  </ds:schemaRefs>
</ds:datastoreItem>
</file>

<file path=customXml/itemProps3.xml><?xml version="1.0" encoding="utf-8"?>
<ds:datastoreItem xmlns:ds="http://schemas.openxmlformats.org/officeDocument/2006/customXml" ds:itemID="{C20E51B1-CB9D-4D4C-B8DC-3F96B739448C}">
  <ds:schemaRefs>
    <ds:schemaRef ds:uri="http://purl.org/dc/terms/"/>
    <ds:schemaRef ds:uri="77fcebe6-8bba-4bca-a0d3-5081157f311b"/>
    <ds:schemaRef ds:uri="ee99ef08-3b15-4a3f-9524-db8a580d9b6a"/>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230</Words>
  <Application>Microsoft Office PowerPoint</Application>
  <PresentationFormat>Breitbild</PresentationFormat>
  <Paragraphs>26</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Capstone Project - The Battle of the Neighborhoods in Dortmund</vt:lpstr>
      <vt:lpstr>Introduction</vt:lpstr>
      <vt:lpstr>Background</vt:lpstr>
      <vt:lpstr>Data</vt:lpstr>
      <vt:lpstr>Results</vt:lpstr>
      <vt:lpstr>PowerPoint-Präsentation</vt:lpstr>
      <vt:lpstr>PowerPoint-Präsentation</vt:lpstr>
      <vt:lpstr>Cluster 1</vt:lpstr>
      <vt:lpstr>Cluster 2</vt:lpstr>
      <vt:lpstr>Cluster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 in Dortmund</dc:title>
  <dc:creator>Aulich, Marius</dc:creator>
  <cp:lastModifiedBy>Aulich, Marius</cp:lastModifiedBy>
  <cp:revision>1</cp:revision>
  <dcterms:created xsi:type="dcterms:W3CDTF">2020-12-23T15:09:11Z</dcterms:created>
  <dcterms:modified xsi:type="dcterms:W3CDTF">2020-12-23T15:16:40Z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0x010100FB1116CC6E00BD49819E7870845C2CDA</vt:lpwstr>
  </property>
</Properties>
</file>