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6A7BA0-A0CB-F547-3D76-69592E31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176" y="434566"/>
            <a:ext cx="7275293" cy="1637922"/>
          </a:xfrm>
        </p:spPr>
        <p:txBody>
          <a:bodyPr/>
          <a:lstStyle/>
          <a:p>
            <a:r>
              <a:rPr lang="en-US" dirty="0"/>
              <a:t>Estimation of Land surface Temperature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B50BD18-32F7-7A33-CD4C-E40C4C1F6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7259" y="2645875"/>
            <a:ext cx="4344988" cy="1905000"/>
          </a:xfrm>
        </p:spPr>
        <p:txBody>
          <a:bodyPr/>
          <a:lstStyle/>
          <a:p>
            <a:r>
              <a:rPr lang="en-US" dirty="0" err="1"/>
              <a:t>Vaida</a:t>
            </a:r>
            <a:r>
              <a:rPr lang="en-US" dirty="0"/>
              <a:t> Bogdan</a:t>
            </a:r>
          </a:p>
          <a:p>
            <a:r>
              <a:rPr lang="en-US" dirty="0" err="1"/>
              <a:t>Voina</a:t>
            </a:r>
            <a:r>
              <a:rPr lang="en-US" dirty="0"/>
              <a:t> Marius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9802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10D13D3-066E-1B1D-9366-17F424C5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C6D4877-77BF-A81C-A2C6-F742045B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50" y="1725438"/>
            <a:ext cx="9905998" cy="3124201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concluzie</a:t>
            </a:r>
            <a:r>
              <a:rPr lang="en-US" dirty="0"/>
              <a:t>, am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, un GNN </a:t>
            </a:r>
            <a:r>
              <a:rPr lang="en-US" dirty="0" err="1"/>
              <a:t>si</a:t>
            </a:r>
            <a:r>
              <a:rPr lang="en-US" dirty="0"/>
              <a:t> un CNN</a:t>
            </a:r>
          </a:p>
          <a:p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propusa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CNN-</a:t>
            </a:r>
            <a:r>
              <a:rPr lang="en-US" dirty="0" err="1"/>
              <a:t>ul</a:t>
            </a:r>
            <a:r>
              <a:rPr lang="en-US" dirty="0"/>
              <a:t> are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.</a:t>
            </a:r>
          </a:p>
          <a:p>
            <a:r>
              <a:rPr lang="en-US" dirty="0" err="1"/>
              <a:t>Credem</a:t>
            </a:r>
            <a:r>
              <a:rPr lang="en-US" dirty="0"/>
              <a:t> ca un GNN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produce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puteri</a:t>
            </a:r>
            <a:r>
              <a:rPr lang="en-US" dirty="0"/>
              <a:t> </a:t>
            </a:r>
            <a:r>
              <a:rPr lang="en-US" dirty="0" err="1"/>
              <a:t>computationale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515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5BB4E7B-FF55-F2F0-F9F0-93C550E4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160" y="2476500"/>
            <a:ext cx="5956504" cy="1905000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  <a:endParaRPr lang="ro-RO" sz="8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298E1B6-ED9E-4A3C-2B0D-91AD5A0B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038" y="4143092"/>
            <a:ext cx="1974747" cy="4768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Satelite</a:t>
            </a:r>
            <a:r>
              <a:rPr lang="en-US" dirty="0"/>
              <a:t> scalers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08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62FC33-164F-06AE-F056-AD940A87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86"/>
            <a:ext cx="4580377" cy="1905000"/>
          </a:xfrm>
        </p:spPr>
        <p:txBody>
          <a:bodyPr/>
          <a:lstStyle/>
          <a:p>
            <a:r>
              <a:rPr lang="en-US" dirty="0" err="1"/>
              <a:t>Cerinta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69E21EB-F08B-1A9D-8EFD-701FD07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63" y="1171669"/>
            <a:ext cx="9905998" cy="3124201"/>
          </a:xfrm>
        </p:spPr>
        <p:txBody>
          <a:bodyPr/>
          <a:lstStyle/>
          <a:p>
            <a:r>
              <a:rPr lang="en-US" dirty="0"/>
              <a:t>Se cere </a:t>
            </a:r>
            <a:r>
              <a:rPr lang="en-US" dirty="0" err="1"/>
              <a:t>imbunatatirea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r>
              <a:rPr lang="en-US" dirty="0"/>
              <a:t> din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satelitare</a:t>
            </a:r>
            <a:r>
              <a:rPr lang="en-US" dirty="0"/>
              <a:t>, in </a:t>
            </a:r>
            <a:r>
              <a:rPr lang="en-US" dirty="0" err="1"/>
              <a:t>legatura</a:t>
            </a:r>
            <a:r>
              <a:rPr lang="en-US" dirty="0"/>
              <a:t> cu </a:t>
            </a:r>
            <a:r>
              <a:rPr lang="en-US" dirty="0" err="1"/>
              <a:t>temperaturile</a:t>
            </a:r>
            <a:r>
              <a:rPr lang="en-US" dirty="0"/>
              <a:t> </a:t>
            </a:r>
            <a:r>
              <a:rPr lang="en-US" dirty="0" err="1"/>
              <a:t>observate</a:t>
            </a:r>
            <a:r>
              <a:rPr lang="en-US" dirty="0"/>
              <a:t> pe </a:t>
            </a:r>
            <a:r>
              <a:rPr lang="en-US" dirty="0" err="1"/>
              <a:t>acestea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candidat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bun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inteligentei</a:t>
            </a:r>
            <a:r>
              <a:rPr lang="en-US" dirty="0"/>
              <a:t> </a:t>
            </a:r>
            <a:r>
              <a:rPr lang="en-US" dirty="0" err="1"/>
              <a:t>artificiale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satelitare</a:t>
            </a:r>
            <a:r>
              <a:rPr lang="en-US" dirty="0"/>
              <a:t> au o </a:t>
            </a:r>
            <a:r>
              <a:rPr lang="en-US" dirty="0" err="1"/>
              <a:t>rezolutie</a:t>
            </a:r>
            <a:r>
              <a:rPr lang="en-US" dirty="0"/>
              <a:t> </a:t>
            </a:r>
            <a:r>
              <a:rPr lang="en-US" dirty="0" err="1"/>
              <a:t>limitata</a:t>
            </a:r>
            <a:r>
              <a:rPr lang="en-US" dirty="0"/>
              <a:t> (un pixel </a:t>
            </a:r>
            <a:r>
              <a:rPr lang="en-US" dirty="0" err="1"/>
              <a:t>reprezinta</a:t>
            </a:r>
            <a:r>
              <a:rPr lang="en-US" dirty="0"/>
              <a:t> 30m) -&gt;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limitate</a:t>
            </a:r>
            <a:r>
              <a:rPr lang="en-US" dirty="0"/>
              <a:t>. </a:t>
            </a:r>
            <a:r>
              <a:rPr lang="en-US" dirty="0" err="1"/>
              <a:t>Considerand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solutionarea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beneficii</a:t>
            </a:r>
            <a:r>
              <a:rPr lang="en-US" dirty="0"/>
              <a:t>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campuri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6546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DFBA6DF-8114-D79B-4B66-4942611B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The first take</a:t>
            </a:r>
            <a:endParaRPr lang="ro-RO" sz="280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68C7206-4B49-8CE2-DFE2-776BE4F7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064190"/>
            <a:ext cx="3643674" cy="418421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Am </a:t>
            </a:r>
            <a:r>
              <a:rPr lang="en-US" sz="1400" dirty="0" err="1"/>
              <a:t>inceput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rezolvarea</a:t>
            </a:r>
            <a:r>
              <a:rPr lang="en-US" sz="1400" dirty="0"/>
              <a:t> </a:t>
            </a:r>
            <a:r>
              <a:rPr lang="en-US" sz="1400" dirty="0" err="1"/>
              <a:t>cerintei</a:t>
            </a:r>
            <a:r>
              <a:rPr lang="en-US" sz="1400" dirty="0"/>
              <a:t> </a:t>
            </a:r>
            <a:r>
              <a:rPr lang="en-US" sz="1400" dirty="0" err="1"/>
              <a:t>utilizand</a:t>
            </a:r>
            <a:r>
              <a:rPr lang="en-US" sz="1400" dirty="0"/>
              <a:t> un model </a:t>
            </a:r>
            <a:r>
              <a:rPr lang="en-US" sz="1400" dirty="0" err="1"/>
              <a:t>propus</a:t>
            </a:r>
            <a:r>
              <a:rPr lang="en-US" sz="1400" dirty="0"/>
              <a:t>,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anume</a:t>
            </a:r>
            <a:r>
              <a:rPr lang="en-US" sz="1400" dirty="0"/>
              <a:t> un Graph Neural Network,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pytorch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un tip de model care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invata</a:t>
            </a:r>
            <a:r>
              <a:rPr lang="en-US" sz="1400" dirty="0"/>
              <a:t> </a:t>
            </a:r>
            <a:r>
              <a:rPr lang="en-US" sz="1400" dirty="0" err="1"/>
              <a:t>foarte</a:t>
            </a:r>
            <a:r>
              <a:rPr lang="en-US" sz="1400" dirty="0"/>
              <a:t> bine </a:t>
            </a:r>
            <a:r>
              <a:rPr lang="en-US" sz="1400" dirty="0" err="1"/>
              <a:t>relatiile</a:t>
            </a:r>
            <a:r>
              <a:rPr lang="en-US" sz="1400" dirty="0"/>
              <a:t> </a:t>
            </a:r>
            <a:r>
              <a:rPr lang="en-US" sz="1400" dirty="0" err="1"/>
              <a:t>intre</a:t>
            </a:r>
            <a:r>
              <a:rPr lang="en-US" sz="1400" dirty="0"/>
              <a:t> date, </a:t>
            </a:r>
            <a:r>
              <a:rPr lang="en-US" sz="1400" dirty="0" err="1"/>
              <a:t>utilizandu</a:t>
            </a:r>
            <a:r>
              <a:rPr lang="en-US" sz="1400" dirty="0"/>
              <a:t>-le sub forma de </a:t>
            </a:r>
            <a:r>
              <a:rPr lang="en-US" sz="1400" dirty="0" err="1"/>
              <a:t>graf</a:t>
            </a:r>
            <a:r>
              <a:rPr lang="en-US" sz="1400" dirty="0"/>
              <a:t>, </a:t>
            </a:r>
            <a:r>
              <a:rPr lang="en-US" sz="1400" dirty="0" err="1"/>
              <a:t>avand</a:t>
            </a:r>
            <a:r>
              <a:rPr lang="en-US" sz="1400" dirty="0"/>
              <a:t> </a:t>
            </a:r>
            <a:r>
              <a:rPr lang="en-US" sz="1400" dirty="0" err="1"/>
              <a:t>noduri</a:t>
            </a:r>
            <a:r>
              <a:rPr lang="en-US" sz="1400" dirty="0"/>
              <a:t> </a:t>
            </a:r>
            <a:r>
              <a:rPr lang="en-US" sz="1400" dirty="0" err="1"/>
              <a:t>conectate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muchii</a:t>
            </a:r>
            <a:r>
              <a:rPr lang="en-US" sz="1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Cu </a:t>
            </a:r>
            <a:r>
              <a:rPr lang="en-US" sz="1400" dirty="0" err="1"/>
              <a:t>acest</a:t>
            </a:r>
            <a:r>
              <a:rPr lang="en-US" sz="1400" dirty="0"/>
              <a:t> </a:t>
            </a:r>
            <a:r>
              <a:rPr lang="en-US" sz="1400" dirty="0" err="1"/>
              <a:t>lucru</a:t>
            </a:r>
            <a:r>
              <a:rPr lang="en-US" sz="1400" dirty="0"/>
              <a:t> in </a:t>
            </a:r>
            <a:r>
              <a:rPr lang="en-US" sz="1400" dirty="0" err="1"/>
              <a:t>minte</a:t>
            </a:r>
            <a:r>
              <a:rPr lang="en-US" sz="1400" dirty="0"/>
              <a:t>, ne-am </a:t>
            </a:r>
            <a:r>
              <a:rPr lang="en-US" sz="1400" dirty="0" err="1"/>
              <a:t>decis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reprezentam</a:t>
            </a:r>
            <a:r>
              <a:rPr lang="en-US" sz="1400" dirty="0"/>
              <a:t> </a:t>
            </a:r>
            <a:r>
              <a:rPr lang="en-US" sz="1400" dirty="0" err="1"/>
              <a:t>datele</a:t>
            </a:r>
            <a:r>
              <a:rPr lang="en-US" sz="1400" dirty="0"/>
              <a:t> </a:t>
            </a:r>
            <a:r>
              <a:rPr lang="en-US" sz="1400" dirty="0" err="1"/>
              <a:t>astfel</a:t>
            </a:r>
            <a:r>
              <a:rPr lang="en-US" sz="1400" dirty="0"/>
              <a:t>: O imagine, care continue </a:t>
            </a:r>
            <a:r>
              <a:rPr lang="en-US" sz="1400" dirty="0" err="1"/>
              <a:t>pixeli</a:t>
            </a:r>
            <a:r>
              <a:rPr lang="en-US" sz="1400" dirty="0"/>
              <a:t>,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deveni</a:t>
            </a:r>
            <a:r>
              <a:rPr lang="en-US" sz="1400" dirty="0"/>
              <a:t> un </a:t>
            </a:r>
            <a:r>
              <a:rPr lang="en-US" sz="1400" dirty="0" err="1"/>
              <a:t>graf</a:t>
            </a:r>
            <a:r>
              <a:rPr lang="en-US" sz="1400" dirty="0"/>
              <a:t>, in care </a:t>
            </a:r>
            <a:r>
              <a:rPr lang="en-US" sz="1400" dirty="0" err="1"/>
              <a:t>fiecare</a:t>
            </a:r>
            <a:r>
              <a:rPr lang="en-US" sz="1400" dirty="0"/>
              <a:t> pixel </a:t>
            </a:r>
            <a:r>
              <a:rPr lang="en-US" sz="1400" dirty="0" err="1"/>
              <a:t>va</a:t>
            </a:r>
            <a:r>
              <a:rPr lang="en-US" sz="1400" dirty="0"/>
              <a:t> fi </a:t>
            </a:r>
            <a:r>
              <a:rPr lang="en-US" sz="1400" dirty="0" err="1"/>
              <a:t>conectat</a:t>
            </a:r>
            <a:r>
              <a:rPr lang="en-US" sz="1400" dirty="0"/>
              <a:t> </a:t>
            </a:r>
            <a:r>
              <a:rPr lang="en-US" sz="1400" dirty="0" err="1"/>
              <a:t>printr</a:t>
            </a:r>
            <a:r>
              <a:rPr lang="en-US" sz="1400" dirty="0"/>
              <a:t>-o </a:t>
            </a:r>
            <a:r>
              <a:rPr lang="en-US" sz="1400" dirty="0" err="1"/>
              <a:t>muchie</a:t>
            </a:r>
            <a:r>
              <a:rPr lang="en-US" sz="1400" dirty="0"/>
              <a:t> cu </a:t>
            </a:r>
            <a:r>
              <a:rPr lang="en-US" sz="1400" dirty="0" err="1"/>
              <a:t>toti</a:t>
            </a:r>
            <a:r>
              <a:rPr lang="en-US" sz="1400" dirty="0"/>
              <a:t> </a:t>
            </a:r>
            <a:r>
              <a:rPr lang="en-US" sz="1400" dirty="0" err="1"/>
              <a:t>cei</a:t>
            </a:r>
            <a:r>
              <a:rPr lang="en-US" sz="1400" dirty="0"/>
              <a:t> 8 </a:t>
            </a:r>
            <a:r>
              <a:rPr lang="en-US" sz="1400" dirty="0" err="1"/>
              <a:t>vecini</a:t>
            </a:r>
            <a:r>
              <a:rPr lang="en-US" sz="1400" dirty="0"/>
              <a:t> ai </a:t>
            </a:r>
            <a:r>
              <a:rPr lang="en-US" sz="1400" dirty="0" err="1"/>
              <a:t>sai</a:t>
            </a:r>
            <a:r>
              <a:rPr lang="en-US" sz="1400" dirty="0"/>
              <a:t> (</a:t>
            </a:r>
            <a:r>
              <a:rPr lang="en-US" sz="1400" dirty="0" err="1"/>
              <a:t>exceptie</a:t>
            </a:r>
            <a:r>
              <a:rPr lang="en-US" sz="1400" dirty="0"/>
              <a:t> </a:t>
            </a:r>
            <a:r>
              <a:rPr lang="en-US" sz="1400" dirty="0" err="1"/>
              <a:t>cei</a:t>
            </a:r>
            <a:r>
              <a:rPr lang="en-US" sz="1400" dirty="0"/>
              <a:t> de pe </a:t>
            </a:r>
            <a:r>
              <a:rPr lang="en-US" sz="1400" dirty="0" err="1"/>
              <a:t>margine</a:t>
            </a:r>
            <a:r>
              <a:rPr lang="en-US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Ca </a:t>
            </a:r>
            <a:r>
              <a:rPr lang="en-US" sz="1400" dirty="0" err="1"/>
              <a:t>si</a:t>
            </a:r>
            <a:r>
              <a:rPr lang="en-US" sz="1400" dirty="0"/>
              <a:t> input, </a:t>
            </a:r>
            <a:r>
              <a:rPr lang="en-US" sz="1400" dirty="0" err="1"/>
              <a:t>modelul</a:t>
            </a:r>
            <a:r>
              <a:rPr lang="en-US" sz="1400" dirty="0"/>
              <a:t> </a:t>
            </a:r>
            <a:r>
              <a:rPr lang="en-US" sz="1400" dirty="0" err="1"/>
              <a:t>primeste</a:t>
            </a:r>
            <a:r>
              <a:rPr lang="en-US" sz="1400" dirty="0"/>
              <a:t> </a:t>
            </a:r>
            <a:r>
              <a:rPr lang="en-US" sz="1400" dirty="0" err="1"/>
              <a:t>pixelul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pozitia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in </a:t>
            </a:r>
            <a:r>
              <a:rPr lang="en-US" sz="1400" dirty="0" err="1"/>
              <a:t>poza</a:t>
            </a:r>
            <a:r>
              <a:rPr lang="en-US" sz="1400" dirty="0"/>
              <a:t> (X and Y), </a:t>
            </a:r>
            <a:r>
              <a:rPr lang="en-US" sz="1400" dirty="0" err="1"/>
              <a:t>iar</a:t>
            </a:r>
            <a:r>
              <a:rPr lang="en-US" sz="1400" dirty="0"/>
              <a:t> ca </a:t>
            </a:r>
            <a:r>
              <a:rPr lang="en-US" sz="1400" dirty="0" err="1"/>
              <a:t>si</a:t>
            </a:r>
            <a:r>
              <a:rPr lang="en-US" sz="1400" dirty="0"/>
              <a:t> output </a:t>
            </a:r>
            <a:r>
              <a:rPr lang="en-US" sz="1400" dirty="0" err="1"/>
              <a:t>returneaza</a:t>
            </a:r>
            <a:r>
              <a:rPr lang="en-US" sz="1400" dirty="0"/>
              <a:t> 8 </a:t>
            </a:r>
            <a:r>
              <a:rPr lang="en-US" sz="1400" dirty="0" err="1"/>
              <a:t>noi</a:t>
            </a:r>
            <a:r>
              <a:rPr lang="en-US" sz="1400" dirty="0"/>
              <a:t> </a:t>
            </a:r>
            <a:r>
              <a:rPr lang="en-US" sz="1400" dirty="0" err="1"/>
              <a:t>pixeli</a:t>
            </a:r>
            <a:r>
              <a:rPr lang="en-US" sz="1400" dirty="0"/>
              <a:t>, </a:t>
            </a:r>
            <a:r>
              <a:rPr lang="en-US" sz="1400" dirty="0" err="1"/>
              <a:t>avand</a:t>
            </a:r>
            <a:r>
              <a:rPr lang="en-US" sz="1400" dirty="0"/>
              <a:t> in total 9 </a:t>
            </a:r>
            <a:r>
              <a:rPr lang="en-US" sz="1400" dirty="0" err="1"/>
              <a:t>pixeli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</a:pPr>
            <a:endParaRPr lang="ro-RO" sz="1400" dirty="0"/>
          </a:p>
        </p:txBody>
      </p:sp>
      <p:pic>
        <p:nvPicPr>
          <p:cNvPr id="5" name="Imagine 4" descr="O imagine care conține captură de ecran, cerc, Color, Grafică&#10;&#10;Descriere generată automat">
            <a:extLst>
              <a:ext uri="{FF2B5EF4-FFF2-40B4-BE49-F238E27FC236}">
                <a16:creationId xmlns:a16="http://schemas.microsoft.com/office/drawing/2014/main" id="{18370C42-9433-64D6-0E8F-04097CCD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37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5401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C13A7E-D026-8542-CAE4-8B68C1D5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/>
              <a:t>The first results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C1D6E1-8919-DDA2-8BAF-9C98A99B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1892442"/>
            <a:ext cx="5122606" cy="399083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antrenarea</a:t>
            </a:r>
            <a:r>
              <a:rPr lang="en-US" sz="1200" dirty="0"/>
              <a:t> </a:t>
            </a:r>
            <a:r>
              <a:rPr lang="en-US" sz="1200" dirty="0" err="1"/>
              <a:t>modelului</a:t>
            </a:r>
            <a:r>
              <a:rPr lang="en-US" sz="1200" dirty="0"/>
              <a:t>, am </a:t>
            </a:r>
            <a:r>
              <a:rPr lang="en-US" sz="1200" dirty="0" err="1"/>
              <a:t>utilizat</a:t>
            </a:r>
            <a:r>
              <a:rPr lang="en-US" sz="1200" dirty="0"/>
              <a:t> ca </a:t>
            </a:r>
            <a:r>
              <a:rPr lang="en-US" sz="1200" dirty="0" err="1"/>
              <a:t>si</a:t>
            </a:r>
            <a:r>
              <a:rPr lang="en-US" sz="1200" dirty="0"/>
              <a:t> output </a:t>
            </a:r>
            <a:r>
              <a:rPr lang="en-US" sz="1200" dirty="0" err="1"/>
              <a:t>imagini</a:t>
            </a:r>
            <a:r>
              <a:rPr lang="en-US" sz="1200" dirty="0"/>
              <a:t> 6000x6000, </a:t>
            </a:r>
            <a:r>
              <a:rPr lang="en-US" sz="1200" dirty="0" err="1"/>
              <a:t>iar</a:t>
            </a:r>
            <a:r>
              <a:rPr lang="en-US" sz="1200" dirty="0"/>
              <a:t> ca </a:t>
            </a:r>
            <a:r>
              <a:rPr lang="en-US" sz="1200" dirty="0" err="1"/>
              <a:t>si</a:t>
            </a:r>
            <a:r>
              <a:rPr lang="en-US" sz="1200" dirty="0"/>
              <a:t> input </a:t>
            </a:r>
            <a:r>
              <a:rPr lang="en-US" sz="1200" dirty="0" err="1"/>
              <a:t>aceleasi</a:t>
            </a:r>
            <a:r>
              <a:rPr lang="en-US" sz="1200" dirty="0"/>
              <a:t> </a:t>
            </a:r>
            <a:r>
              <a:rPr lang="en-US" sz="1200" dirty="0" err="1"/>
              <a:t>imagini</a:t>
            </a:r>
            <a:r>
              <a:rPr lang="en-US" sz="1200" dirty="0"/>
              <a:t> downscaled(2000x2000), </a:t>
            </a:r>
            <a:r>
              <a:rPr lang="en-US" sz="1200" dirty="0" err="1"/>
              <a:t>antrenand</a:t>
            </a:r>
            <a:r>
              <a:rPr lang="en-US" sz="1200" dirty="0"/>
              <a:t> direct pe </a:t>
            </a:r>
            <a:r>
              <a:rPr lang="en-US" sz="1200" dirty="0" err="1"/>
              <a:t>valorile</a:t>
            </a:r>
            <a:r>
              <a:rPr lang="en-US" sz="1200" dirty="0"/>
              <a:t> </a:t>
            </a:r>
            <a:r>
              <a:rPr lang="en-US" sz="1200" dirty="0" err="1"/>
              <a:t>pixelilor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 err="1"/>
              <a:t>Antrenarea</a:t>
            </a:r>
            <a:r>
              <a:rPr lang="en-US" sz="1200" dirty="0"/>
              <a:t>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foarte</a:t>
            </a:r>
            <a:r>
              <a:rPr lang="en-US" sz="1200" dirty="0"/>
              <a:t> </a:t>
            </a:r>
            <a:r>
              <a:rPr lang="en-US" sz="1200" dirty="0" err="1"/>
              <a:t>inceata</a:t>
            </a:r>
            <a:r>
              <a:rPr lang="en-US" sz="1200" dirty="0"/>
              <a:t>, din </a:t>
            </a:r>
            <a:r>
              <a:rPr lang="en-US" sz="1200" dirty="0" err="1"/>
              <a:t>cauza</a:t>
            </a:r>
            <a:r>
              <a:rPr lang="en-US" sz="1200" dirty="0"/>
              <a:t> </a:t>
            </a:r>
            <a:r>
              <a:rPr lang="en-US" sz="1200" dirty="0" err="1"/>
              <a:t>complexitatii</a:t>
            </a:r>
            <a:r>
              <a:rPr lang="en-US" sz="1200" dirty="0"/>
              <a:t> </a:t>
            </a:r>
            <a:r>
              <a:rPr lang="en-US" sz="1200" dirty="0" err="1"/>
              <a:t>grafului</a:t>
            </a:r>
            <a:r>
              <a:rPr lang="en-US" sz="1200" dirty="0"/>
              <a:t>, </a:t>
            </a:r>
            <a:r>
              <a:rPr lang="en-US" sz="1200" dirty="0" err="1"/>
              <a:t>deoarece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pixel s-au </a:t>
            </a:r>
            <a:r>
              <a:rPr lang="en-US" sz="1200" dirty="0" err="1"/>
              <a:t>creat</a:t>
            </a:r>
            <a:r>
              <a:rPr lang="en-US" sz="1200" dirty="0"/>
              <a:t> cate 8 </a:t>
            </a:r>
            <a:r>
              <a:rPr lang="en-US" sz="1200" dirty="0" err="1"/>
              <a:t>muchii</a:t>
            </a:r>
            <a:r>
              <a:rPr lang="en-US" sz="1200" dirty="0"/>
              <a:t>, </a:t>
            </a:r>
            <a:r>
              <a:rPr lang="en-US" sz="1200" dirty="0" err="1"/>
              <a:t>ducand</a:t>
            </a:r>
            <a:r>
              <a:rPr lang="en-US" sz="1200" dirty="0"/>
              <a:t> la </a:t>
            </a:r>
            <a:r>
              <a:rPr lang="en-US" sz="1200" dirty="0" err="1"/>
              <a:t>utilizare</a:t>
            </a:r>
            <a:r>
              <a:rPr lang="en-US" sz="1200" dirty="0"/>
              <a:t> </a:t>
            </a:r>
            <a:r>
              <a:rPr lang="en-US" sz="1200" dirty="0" err="1"/>
              <a:t>foarte</a:t>
            </a:r>
            <a:r>
              <a:rPr lang="en-US" sz="1200" dirty="0"/>
              <a:t> mare de RAM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timpi</a:t>
            </a:r>
            <a:r>
              <a:rPr lang="en-US" sz="1200" dirty="0"/>
              <a:t> </a:t>
            </a:r>
            <a:r>
              <a:rPr lang="en-US" sz="1200" dirty="0" err="1"/>
              <a:t>inceti</a:t>
            </a:r>
            <a:r>
              <a:rPr lang="en-US" sz="1200" dirty="0"/>
              <a:t>. </a:t>
            </a:r>
            <a:r>
              <a:rPr lang="en-US" sz="1200" dirty="0" err="1"/>
              <a:t>Aceasta</a:t>
            </a:r>
            <a:r>
              <a:rPr lang="en-US" sz="1200" dirty="0"/>
              <a:t> </a:t>
            </a:r>
            <a:r>
              <a:rPr lang="en-US" sz="1200" dirty="0" err="1"/>
              <a:t>iteratie</a:t>
            </a:r>
            <a:r>
              <a:rPr lang="en-US" sz="1200" dirty="0"/>
              <a:t> a </a:t>
            </a:r>
            <a:r>
              <a:rPr lang="en-US" sz="1200" dirty="0" err="1"/>
              <a:t>solutiei</a:t>
            </a:r>
            <a:r>
              <a:rPr lang="en-US" sz="1200" dirty="0"/>
              <a:t>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antrenata</a:t>
            </a:r>
            <a:r>
              <a:rPr lang="en-US" sz="1200" dirty="0"/>
              <a:t> pe un </a:t>
            </a:r>
            <a:r>
              <a:rPr lang="en-US" sz="1200" dirty="0" err="1"/>
              <a:t>numar</a:t>
            </a:r>
            <a:r>
              <a:rPr lang="en-US" sz="1200" dirty="0"/>
              <a:t> </a:t>
            </a:r>
            <a:r>
              <a:rPr lang="en-US" sz="1200" dirty="0" err="1"/>
              <a:t>limitat</a:t>
            </a:r>
            <a:r>
              <a:rPr lang="en-US" sz="1200" dirty="0"/>
              <a:t> de </a:t>
            </a:r>
            <a:r>
              <a:rPr lang="en-US" sz="1200" dirty="0" err="1"/>
              <a:t>epoci</a:t>
            </a:r>
            <a:r>
              <a:rPr lang="en-US" sz="1200" dirty="0"/>
              <a:t>, </a:t>
            </a:r>
            <a:r>
              <a:rPr lang="en-US" sz="1200" dirty="0" err="1"/>
              <a:t>si</a:t>
            </a:r>
            <a:r>
              <a:rPr lang="en-US" sz="1200" dirty="0"/>
              <a:t> cu un learning rate </a:t>
            </a:r>
            <a:r>
              <a:rPr lang="en-US" sz="1200" dirty="0" err="1"/>
              <a:t>destul</a:t>
            </a:r>
            <a:r>
              <a:rPr lang="en-US" sz="1200" dirty="0"/>
              <a:t> de mare. </a:t>
            </a:r>
          </a:p>
          <a:p>
            <a:pPr>
              <a:lnSpc>
                <a:spcPct val="90000"/>
              </a:lnSpc>
            </a:pPr>
            <a:r>
              <a:rPr lang="en-US" sz="1200" dirty="0" err="1"/>
              <a:t>Pentru</a:t>
            </a:r>
            <a:r>
              <a:rPr lang="en-US" sz="1200" dirty="0"/>
              <a:t> o prima </a:t>
            </a:r>
            <a:r>
              <a:rPr lang="en-US" sz="1200" dirty="0" err="1"/>
              <a:t>incercare</a:t>
            </a:r>
            <a:r>
              <a:rPr lang="en-US" sz="1200" dirty="0"/>
              <a:t>, </a:t>
            </a:r>
            <a:r>
              <a:rPr lang="en-US" sz="1200" dirty="0" err="1"/>
              <a:t>rezultatele</a:t>
            </a:r>
            <a:r>
              <a:rPr lang="en-US" sz="1200" dirty="0"/>
              <a:t>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foarte</a:t>
            </a:r>
            <a:r>
              <a:rPr lang="en-US" sz="1200" dirty="0"/>
              <a:t> </a:t>
            </a:r>
            <a:r>
              <a:rPr lang="en-US" sz="1200" dirty="0" err="1"/>
              <a:t>bune</a:t>
            </a:r>
            <a:r>
              <a:rPr lang="en-US" sz="1200" dirty="0"/>
              <a:t> la </a:t>
            </a:r>
            <a:r>
              <a:rPr lang="en-US" sz="1200" dirty="0" err="1"/>
              <a:t>validare</a:t>
            </a:r>
            <a:r>
              <a:rPr lang="en-US" sz="12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Mean Absolute Error: 0.0042164814658463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Mean Square Error: 0.0417671762406826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R2: 0.8399149179458618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/>
              <a:t>Din </a:t>
            </a:r>
            <a:r>
              <a:rPr lang="en-US" sz="1200" dirty="0" err="1"/>
              <a:t>aceste</a:t>
            </a:r>
            <a:r>
              <a:rPr lang="en-US" sz="1200" dirty="0"/>
              <a:t> </a:t>
            </a:r>
            <a:r>
              <a:rPr lang="en-US" sz="1200" dirty="0" err="1"/>
              <a:t>rezultate</a:t>
            </a:r>
            <a:r>
              <a:rPr lang="en-US" sz="1200" dirty="0"/>
              <a:t> </a:t>
            </a:r>
            <a:r>
              <a:rPr lang="en-US" sz="1200" dirty="0" err="1"/>
              <a:t>putem</a:t>
            </a:r>
            <a:r>
              <a:rPr lang="en-US" sz="1200" dirty="0"/>
              <a:t> </a:t>
            </a:r>
            <a:r>
              <a:rPr lang="en-US" sz="1200" dirty="0" err="1"/>
              <a:t>observa</a:t>
            </a:r>
            <a:r>
              <a:rPr lang="en-US" sz="1200" dirty="0"/>
              <a:t> ca </a:t>
            </a:r>
            <a:r>
              <a:rPr lang="en-US" sz="1200" dirty="0" err="1"/>
              <a:t>modelul</a:t>
            </a:r>
            <a:r>
              <a:rPr lang="en-US" sz="1200" dirty="0"/>
              <a:t> </a:t>
            </a:r>
            <a:r>
              <a:rPr lang="en-US" sz="1200" dirty="0" err="1"/>
              <a:t>chiar</a:t>
            </a:r>
            <a:r>
              <a:rPr lang="en-US" sz="1200" dirty="0"/>
              <a:t> a </a:t>
            </a:r>
            <a:r>
              <a:rPr lang="en-US" sz="1200" dirty="0" err="1"/>
              <a:t>invatat</a:t>
            </a:r>
            <a:r>
              <a:rPr lang="en-US" sz="1200" dirty="0"/>
              <a:t> </a:t>
            </a:r>
            <a:r>
              <a:rPr lang="en-US" sz="1200" dirty="0" err="1"/>
              <a:t>patternurile</a:t>
            </a:r>
            <a:r>
              <a:rPr lang="en-US" sz="1200" dirty="0"/>
              <a:t> din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aproximarea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buna.</a:t>
            </a:r>
          </a:p>
          <a:p>
            <a:pPr marL="457200" lvl="1" indent="0">
              <a:lnSpc>
                <a:spcPct val="90000"/>
              </a:lnSpc>
              <a:buNone/>
            </a:pPr>
            <a:br>
              <a:rPr lang="en-US" sz="1200" dirty="0"/>
            </a:br>
            <a:endParaRPr lang="ro-RO" sz="1200" dirty="0"/>
          </a:p>
        </p:txBody>
      </p:sp>
      <p:pic>
        <p:nvPicPr>
          <p:cNvPr id="7" name="Imagine 6" descr="O imagine care conține text, captură de ecran, Color, hartă&#10;&#10;Descriere generată automat">
            <a:extLst>
              <a:ext uri="{FF2B5EF4-FFF2-40B4-BE49-F238E27FC236}">
                <a16:creationId xmlns:a16="http://schemas.microsoft.com/office/drawing/2014/main" id="{7A8EC861-4E0B-933A-848F-48C596D0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892442"/>
            <a:ext cx="5694234" cy="307790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3775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1C495B-2F13-7AED-2D4F-7549A774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694"/>
            <a:ext cx="4136757" cy="667693"/>
          </a:xfrm>
        </p:spPr>
        <p:txBody>
          <a:bodyPr/>
          <a:lstStyle/>
          <a:p>
            <a:r>
              <a:rPr lang="en-US" dirty="0"/>
              <a:t>The first Problems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8E9CB1F-D07E-8164-4880-7432E76E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0" y="856306"/>
            <a:ext cx="9905998" cy="3124201"/>
          </a:xfrm>
        </p:spPr>
        <p:txBody>
          <a:bodyPr/>
          <a:lstStyle/>
          <a:p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a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genereze</a:t>
            </a:r>
            <a:r>
              <a:rPr lang="en-US" dirty="0"/>
              <a:t> </a:t>
            </a:r>
            <a:r>
              <a:rPr lang="en-US" dirty="0" err="1"/>
              <a:t>pixelii</a:t>
            </a:r>
            <a:r>
              <a:rPr lang="en-US" dirty="0"/>
              <a:t> </a:t>
            </a:r>
            <a:r>
              <a:rPr lang="en-US" dirty="0" err="1"/>
              <a:t>lipsa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validarii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promitator</a:t>
            </a:r>
            <a:r>
              <a:rPr lang="en-US" dirty="0"/>
              <a:t>, </a:t>
            </a:r>
            <a:r>
              <a:rPr lang="en-US" dirty="0" err="1"/>
              <a:t>outputul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tocmai</a:t>
            </a:r>
            <a:r>
              <a:rPr lang="en-US" dirty="0"/>
              <a:t> perfect.</a:t>
            </a:r>
          </a:p>
          <a:p>
            <a:r>
              <a:rPr lang="en-US" dirty="0"/>
              <a:t>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lungi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mare de RAM </a:t>
            </a:r>
            <a:r>
              <a:rPr lang="en-US" dirty="0" err="1"/>
              <a:t>utilizata</a:t>
            </a:r>
            <a:r>
              <a:rPr lang="en-US" dirty="0"/>
              <a:t>,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 la un output shape de 6000x6000,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accepta</a:t>
            </a:r>
            <a:r>
              <a:rPr lang="en-US" dirty="0"/>
              <a:t> </a:t>
            </a:r>
            <a:r>
              <a:rPr lang="en-US" dirty="0" err="1"/>
              <a:t>poze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de </a:t>
            </a:r>
            <a:r>
              <a:rPr lang="en-US" dirty="0" err="1"/>
              <a:t>dimensiunea</a:t>
            </a:r>
            <a:r>
              <a:rPr lang="en-US" dirty="0"/>
              <a:t> 2000x2000,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dam </a:t>
            </a:r>
            <a:r>
              <a:rPr lang="en-US" dirty="0" err="1"/>
              <a:t>inputuri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de </a:t>
            </a:r>
            <a:r>
              <a:rPr lang="en-US" dirty="0" err="1"/>
              <a:t>atat</a:t>
            </a:r>
            <a:r>
              <a:rPr lang="en-US" dirty="0"/>
              <a:t>. De </a:t>
            </a:r>
            <a:r>
              <a:rPr lang="en-US" dirty="0" err="1"/>
              <a:t>aceea</a:t>
            </a:r>
            <a:r>
              <a:rPr lang="en-US" dirty="0"/>
              <a:t>, am </a:t>
            </a:r>
            <a:r>
              <a:rPr lang="en-US" dirty="0" err="1"/>
              <a:t>trecut</a:t>
            </a:r>
            <a:r>
              <a:rPr lang="en-US" dirty="0"/>
              <a:t> la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incercare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517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0B4F27-A421-5758-9F21-350F4CEC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987"/>
            <a:ext cx="9905998" cy="640533"/>
          </a:xfrm>
        </p:spPr>
        <p:txBody>
          <a:bodyPr/>
          <a:lstStyle/>
          <a:p>
            <a:r>
              <a:rPr lang="en-US" dirty="0"/>
              <a:t>The Second (convoluted) Take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07D01CC-54E3-ECD4-4A98-17C7C335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01" y="1164124"/>
            <a:ext cx="9905998" cy="3124201"/>
          </a:xfrm>
        </p:spPr>
        <p:txBody>
          <a:bodyPr/>
          <a:lstStyle/>
          <a:p>
            <a:r>
              <a:rPr lang="en-US" dirty="0"/>
              <a:t>Ne-am </a:t>
            </a:r>
            <a:r>
              <a:rPr lang="en-US" dirty="0" err="1"/>
              <a:t>propus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inbunatatii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,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de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computationale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incercam</a:t>
            </a:r>
            <a:r>
              <a:rPr lang="en-US" dirty="0"/>
              <a:t> un alt </a:t>
            </a:r>
            <a:r>
              <a:rPr lang="en-US" dirty="0" err="1"/>
              <a:t>timp</a:t>
            </a:r>
            <a:r>
              <a:rPr lang="en-US" dirty="0"/>
              <a:t> de model,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anume</a:t>
            </a:r>
            <a:r>
              <a:rPr lang="en-US" dirty="0"/>
              <a:t> un Convoluted Neural Network (CNN),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model, am format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imagine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in </a:t>
            </a:r>
            <a:r>
              <a:rPr lang="en-US" dirty="0" err="1"/>
              <a:t>bucatele</a:t>
            </a:r>
            <a:r>
              <a:rPr lang="en-US" dirty="0"/>
              <a:t> de 75x75. </a:t>
            </a:r>
            <a:r>
              <a:rPr lang="en-US" dirty="0" err="1"/>
              <a:t>pentru</a:t>
            </a:r>
            <a:r>
              <a:rPr lang="en-US" dirty="0"/>
              <a:t> input </a:t>
            </a:r>
            <a:r>
              <a:rPr lang="en-US" dirty="0" err="1"/>
              <a:t>introducem</a:t>
            </a:r>
            <a:r>
              <a:rPr lang="en-US" dirty="0"/>
              <a:t> 25x25 </a:t>
            </a:r>
            <a:r>
              <a:rPr lang="en-US" dirty="0" err="1"/>
              <a:t>pixeli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outputul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pixelul</a:t>
            </a:r>
            <a:r>
              <a:rPr lang="en-US" dirty="0"/>
              <a:t> din </a:t>
            </a:r>
            <a:r>
              <a:rPr lang="en-US" dirty="0" err="1"/>
              <a:t>mijlocul</a:t>
            </a:r>
            <a:r>
              <a:rPr lang="en-US" dirty="0"/>
              <a:t> </a:t>
            </a:r>
            <a:r>
              <a:rPr lang="en-US" dirty="0" err="1"/>
              <a:t>acelei</a:t>
            </a:r>
            <a:r>
              <a:rPr lang="en-US" dirty="0"/>
              <a:t> zone de 25x25, super-resolved. </a:t>
            </a:r>
          </a:p>
          <a:p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adduce </a:t>
            </a:r>
            <a:r>
              <a:rPr lang="en-US" dirty="0" err="1"/>
              <a:t>avantaje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vitezei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al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computationale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54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5ADDD0-D7CA-BB60-9B6D-38B289E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The CNN Results</a:t>
            </a:r>
            <a:endParaRPr lang="ro-RO" sz="280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A45F4A5-9BC3-3015-34D9-83E3796B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 err="1"/>
              <a:t>Comparativ</a:t>
            </a:r>
            <a:r>
              <a:rPr lang="en-US" sz="1000" dirty="0"/>
              <a:t> cu </a:t>
            </a:r>
            <a:r>
              <a:rPr lang="en-US" sz="1000" dirty="0" err="1"/>
              <a:t>modelul</a:t>
            </a:r>
            <a:r>
              <a:rPr lang="en-US" sz="1000" dirty="0"/>
              <a:t> anterior, </a:t>
            </a:r>
            <a:r>
              <a:rPr lang="en-US" sz="1000" dirty="0" err="1"/>
              <a:t>deoarece</a:t>
            </a:r>
            <a:r>
              <a:rPr lang="en-US" sz="1000" dirty="0"/>
              <a:t> </a:t>
            </a:r>
            <a:r>
              <a:rPr lang="en-US" sz="1000" dirty="0" err="1"/>
              <a:t>antrenarea</a:t>
            </a:r>
            <a:r>
              <a:rPr lang="en-US" sz="1000" dirty="0"/>
              <a:t> a </a:t>
            </a:r>
            <a:r>
              <a:rPr lang="en-US" sz="1000" dirty="0" err="1"/>
              <a:t>fost</a:t>
            </a:r>
            <a:r>
              <a:rPr lang="en-US" sz="1000" dirty="0"/>
              <a:t> </a:t>
            </a:r>
            <a:r>
              <a:rPr lang="en-US" sz="1000" dirty="0" err="1"/>
              <a:t>mult</a:t>
            </a:r>
            <a:r>
              <a:rPr lang="en-US" sz="1000" dirty="0"/>
              <a:t> </a:t>
            </a:r>
            <a:r>
              <a:rPr lang="en-US" sz="1000" dirty="0" err="1"/>
              <a:t>mai</a:t>
            </a:r>
            <a:r>
              <a:rPr lang="en-US" sz="1000" dirty="0"/>
              <a:t> </a:t>
            </a:r>
            <a:r>
              <a:rPr lang="en-US" sz="1000" dirty="0" err="1"/>
              <a:t>rapida</a:t>
            </a:r>
            <a:r>
              <a:rPr lang="en-US" sz="1000" dirty="0"/>
              <a:t>, am </a:t>
            </a:r>
            <a:r>
              <a:rPr lang="en-US" sz="1000" dirty="0" err="1"/>
              <a:t>abordat</a:t>
            </a:r>
            <a:r>
              <a:rPr lang="en-US" sz="1000" dirty="0"/>
              <a:t> o </a:t>
            </a:r>
            <a:r>
              <a:rPr lang="en-US" sz="1000" dirty="0" err="1"/>
              <a:t>metoda</a:t>
            </a:r>
            <a:r>
              <a:rPr lang="en-US" sz="1000" dirty="0"/>
              <a:t> </a:t>
            </a:r>
            <a:r>
              <a:rPr lang="en-US" sz="1000" dirty="0" err="1"/>
              <a:t>noua</a:t>
            </a:r>
            <a:r>
              <a:rPr lang="en-US" sz="1000" dirty="0"/>
              <a:t>, </a:t>
            </a:r>
            <a:r>
              <a:rPr lang="en-US" sz="1000" dirty="0" err="1"/>
              <a:t>numita</a:t>
            </a:r>
            <a:r>
              <a:rPr lang="en-US" sz="1000" dirty="0"/>
              <a:t> early stopping. </a:t>
            </a:r>
            <a:r>
              <a:rPr lang="en-US" sz="1000" dirty="0" err="1"/>
              <a:t>Primind</a:t>
            </a:r>
            <a:r>
              <a:rPr lang="en-US" sz="1000" dirty="0"/>
              <a:t> un </a:t>
            </a:r>
            <a:r>
              <a:rPr lang="en-US" sz="1000" dirty="0" err="1"/>
              <a:t>numar</a:t>
            </a:r>
            <a:r>
              <a:rPr lang="en-US" sz="1000" dirty="0"/>
              <a:t> </a:t>
            </a:r>
            <a:r>
              <a:rPr lang="en-US" sz="1000" dirty="0" err="1"/>
              <a:t>infinit</a:t>
            </a:r>
            <a:r>
              <a:rPr lang="en-US" sz="1000" dirty="0"/>
              <a:t> de </a:t>
            </a:r>
            <a:r>
              <a:rPr lang="en-US" sz="1000" dirty="0" err="1"/>
              <a:t>epoci</a:t>
            </a:r>
            <a:r>
              <a:rPr lang="en-US" sz="1000" dirty="0"/>
              <a:t>, </a:t>
            </a:r>
            <a:r>
              <a:rPr lang="en-US" sz="1000" dirty="0" err="1"/>
              <a:t>modelul</a:t>
            </a:r>
            <a:r>
              <a:rPr lang="en-US" sz="1000" dirty="0"/>
              <a:t> s-a </a:t>
            </a:r>
            <a:r>
              <a:rPr lang="en-US" sz="1000" dirty="0" err="1"/>
              <a:t>antrenat</a:t>
            </a:r>
            <a:r>
              <a:rPr lang="en-US" sz="1000" dirty="0"/>
              <a:t> </a:t>
            </a:r>
            <a:r>
              <a:rPr lang="en-US" sz="1000" dirty="0" err="1"/>
              <a:t>pana</a:t>
            </a:r>
            <a:r>
              <a:rPr lang="en-US" sz="1000" dirty="0"/>
              <a:t> cand </a:t>
            </a:r>
            <a:r>
              <a:rPr lang="en-US" sz="1000" dirty="0" err="1"/>
              <a:t>acesta</a:t>
            </a:r>
            <a:r>
              <a:rPr lang="en-US" sz="1000" dirty="0"/>
              <a:t> nu a </a:t>
            </a:r>
            <a:r>
              <a:rPr lang="en-US" sz="1000" dirty="0" err="1"/>
              <a:t>mai</a:t>
            </a:r>
            <a:r>
              <a:rPr lang="en-US" sz="1000" dirty="0"/>
              <a:t> </a:t>
            </a:r>
            <a:r>
              <a:rPr lang="en-US" sz="1000" dirty="0" err="1"/>
              <a:t>vazut</a:t>
            </a:r>
            <a:r>
              <a:rPr lang="en-US" sz="1000" dirty="0"/>
              <a:t> un improvement </a:t>
            </a:r>
            <a:r>
              <a:rPr lang="en-US" sz="1000" dirty="0" err="1"/>
              <a:t>significativ</a:t>
            </a:r>
            <a:r>
              <a:rPr lang="en-US" sz="1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De data </a:t>
            </a:r>
            <a:r>
              <a:rPr lang="en-US" sz="1000" dirty="0" err="1"/>
              <a:t>aceasta</a:t>
            </a:r>
            <a:r>
              <a:rPr lang="en-US" sz="1000" dirty="0"/>
              <a:t>, am </a:t>
            </a:r>
            <a:r>
              <a:rPr lang="en-US" sz="1000" dirty="0" err="1"/>
              <a:t>folosit</a:t>
            </a:r>
            <a:r>
              <a:rPr lang="en-US" sz="1000" dirty="0"/>
              <a:t> </a:t>
            </a:r>
            <a:r>
              <a:rPr lang="en-US" sz="1000" dirty="0" err="1"/>
              <a:t>imagini</a:t>
            </a:r>
            <a:r>
              <a:rPr lang="en-US" sz="1000" dirty="0"/>
              <a:t> 3000x3000 pt </a:t>
            </a:r>
            <a:r>
              <a:rPr lang="en-US" sz="1000" dirty="0" err="1"/>
              <a:t>antrenare</a:t>
            </a:r>
            <a:r>
              <a:rPr lang="en-US" sz="1000" dirty="0"/>
              <a:t>, </a:t>
            </a:r>
            <a:r>
              <a:rPr lang="en-US" sz="1000" dirty="0" err="1"/>
              <a:t>dar</a:t>
            </a:r>
            <a:r>
              <a:rPr lang="en-US" sz="1000" dirty="0"/>
              <a:t> am </a:t>
            </a:r>
            <a:r>
              <a:rPr lang="en-US" sz="1000" dirty="0" err="1"/>
              <a:t>folosit</a:t>
            </a:r>
            <a:r>
              <a:rPr lang="en-US" sz="1000" dirty="0"/>
              <a:t> de 2.5x </a:t>
            </a:r>
            <a:r>
              <a:rPr lang="en-US" sz="1000" dirty="0" err="1"/>
              <a:t>mai</a:t>
            </a:r>
            <a:r>
              <a:rPr lang="en-US" sz="1000" dirty="0"/>
              <a:t> </a:t>
            </a:r>
            <a:r>
              <a:rPr lang="en-US" sz="1000" dirty="0" err="1"/>
              <a:t>multe</a:t>
            </a:r>
            <a:r>
              <a:rPr lang="en-US" sz="1000" dirty="0"/>
              <a:t>. Din </a:t>
            </a:r>
            <a:r>
              <a:rPr lang="en-US" sz="1000" dirty="0" err="1"/>
              <a:t>nou</a:t>
            </a:r>
            <a:r>
              <a:rPr lang="en-US" sz="1000" dirty="0"/>
              <a:t>, am </a:t>
            </a:r>
            <a:r>
              <a:rPr lang="en-US" sz="1000" dirty="0" err="1"/>
              <a:t>folosit</a:t>
            </a:r>
            <a:r>
              <a:rPr lang="en-US" sz="1000" dirty="0"/>
              <a:t> </a:t>
            </a:r>
            <a:r>
              <a:rPr lang="en-US" sz="1000" dirty="0" err="1"/>
              <a:t>valorile</a:t>
            </a:r>
            <a:r>
              <a:rPr lang="en-US" sz="1000" dirty="0"/>
              <a:t> </a:t>
            </a:r>
            <a:r>
              <a:rPr lang="en-US" sz="1000" dirty="0" err="1"/>
              <a:t>pixelilor</a:t>
            </a:r>
            <a:r>
              <a:rPr lang="en-US" sz="1000" dirty="0"/>
              <a:t> in sine.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Ca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rezultate</a:t>
            </a:r>
            <a:r>
              <a:rPr lang="en-US" sz="1000" dirty="0"/>
              <a:t>, am </a:t>
            </a:r>
            <a:r>
              <a:rPr lang="en-US" sz="1000" dirty="0" err="1"/>
              <a:t>obtinut</a:t>
            </a:r>
            <a:r>
              <a:rPr lang="en-US" sz="1000" dirty="0"/>
              <a:t> </a:t>
            </a:r>
            <a:r>
              <a:rPr lang="en-US" sz="1000" dirty="0" err="1"/>
              <a:t>urmatoarele</a:t>
            </a:r>
            <a:r>
              <a:rPr lang="en-US" sz="1000" dirty="0"/>
              <a:t> </a:t>
            </a:r>
            <a:r>
              <a:rPr lang="en-US" sz="1000" dirty="0" err="1"/>
              <a:t>metrici</a:t>
            </a:r>
            <a:r>
              <a:rPr lang="en-US" sz="1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Mean Absolute Error: 0.0013708111975406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Mean Square Error: 0.13340785437655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R2: 0.954156922595998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000" dirty="0" err="1"/>
              <a:t>Ceea</a:t>
            </a:r>
            <a:r>
              <a:rPr lang="en-US" sz="1000" dirty="0"/>
              <a:t> </a:t>
            </a:r>
            <a:r>
              <a:rPr lang="en-US" sz="1000" dirty="0" err="1"/>
              <a:t>ce</a:t>
            </a:r>
            <a:r>
              <a:rPr lang="en-US" sz="1000" dirty="0"/>
              <a:t> </a:t>
            </a:r>
            <a:r>
              <a:rPr lang="en-US" sz="1000" dirty="0" err="1"/>
              <a:t>inseamna</a:t>
            </a:r>
            <a:r>
              <a:rPr lang="en-US" sz="1000" dirty="0"/>
              <a:t> ca </a:t>
            </a:r>
            <a:r>
              <a:rPr lang="en-US" sz="1000" dirty="0" err="1"/>
              <a:t>acest</a:t>
            </a:r>
            <a:r>
              <a:rPr lang="en-US" sz="1000" dirty="0"/>
              <a:t> model a </a:t>
            </a:r>
            <a:r>
              <a:rPr lang="en-US" sz="1000" dirty="0" err="1"/>
              <a:t>invatat</a:t>
            </a:r>
            <a:r>
              <a:rPr lang="en-US" sz="1000" dirty="0"/>
              <a:t> </a:t>
            </a:r>
            <a:r>
              <a:rPr lang="en-US" sz="1000" dirty="0" err="1"/>
              <a:t>foarte</a:t>
            </a:r>
            <a:r>
              <a:rPr lang="en-US" sz="1000" dirty="0"/>
              <a:t> bine </a:t>
            </a:r>
            <a:r>
              <a:rPr lang="en-US" sz="1000" dirty="0" err="1"/>
              <a:t>patternurile</a:t>
            </a:r>
            <a:r>
              <a:rPr lang="en-US" sz="1000" dirty="0"/>
              <a:t> din </a:t>
            </a:r>
            <a:r>
              <a:rPr lang="en-US" sz="1000" dirty="0" err="1"/>
              <a:t>imagini</a:t>
            </a:r>
            <a:r>
              <a:rPr lang="en-US" sz="1000" dirty="0"/>
              <a:t>, </a:t>
            </a:r>
            <a:r>
              <a:rPr lang="en-US" sz="1000" dirty="0" err="1"/>
              <a:t>si</a:t>
            </a:r>
            <a:r>
              <a:rPr lang="en-US" sz="1000" dirty="0"/>
              <a:t> are </a:t>
            </a:r>
            <a:r>
              <a:rPr lang="en-US" sz="1000" dirty="0" err="1"/>
              <a:t>preziceri</a:t>
            </a:r>
            <a:r>
              <a:rPr lang="en-US" sz="1000" dirty="0"/>
              <a:t> </a:t>
            </a:r>
            <a:r>
              <a:rPr lang="en-US" sz="1000" dirty="0" err="1"/>
              <a:t>mai</a:t>
            </a:r>
            <a:r>
              <a:rPr lang="en-US" sz="1000" dirty="0"/>
              <a:t> </a:t>
            </a:r>
            <a:r>
              <a:rPr lang="en-US" sz="1000" dirty="0" err="1"/>
              <a:t>corecte</a:t>
            </a:r>
            <a:r>
              <a:rPr lang="en-US" sz="1000" dirty="0"/>
              <a:t> </a:t>
            </a:r>
            <a:r>
              <a:rPr lang="en-US" sz="1000" dirty="0" err="1"/>
              <a:t>decat</a:t>
            </a:r>
            <a:r>
              <a:rPr lang="en-US" sz="1000" dirty="0"/>
              <a:t> </a:t>
            </a:r>
            <a:r>
              <a:rPr lang="en-US" sz="1000" dirty="0" err="1"/>
              <a:t>modelul</a:t>
            </a:r>
            <a:r>
              <a:rPr lang="en-US" sz="1000" dirty="0"/>
              <a:t> </a:t>
            </a:r>
            <a:r>
              <a:rPr lang="en-US" sz="1000" dirty="0" err="1"/>
              <a:t>vechi</a:t>
            </a:r>
            <a:r>
              <a:rPr lang="en-US" sz="1000" dirty="0"/>
              <a:t>.</a:t>
            </a:r>
            <a:endParaRPr lang="ro-RO" sz="1000" dirty="0"/>
          </a:p>
        </p:txBody>
      </p:sp>
      <p:pic>
        <p:nvPicPr>
          <p:cNvPr id="5" name="Imagine 4" descr="O imagine care conține Color, captură de ecran, Dreptunghi, pătrat&#10;&#10;Descriere generată automat">
            <a:extLst>
              <a:ext uri="{FF2B5EF4-FFF2-40B4-BE49-F238E27FC236}">
                <a16:creationId xmlns:a16="http://schemas.microsoft.com/office/drawing/2014/main" id="{C8BFAEFF-4A5A-E111-CD7A-C8289D40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522529"/>
            <a:ext cx="6916633" cy="34929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9357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CF11B7-8B58-05D2-9784-73C6018C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7" y="271604"/>
            <a:ext cx="9905998" cy="649586"/>
          </a:xfrm>
        </p:spPr>
        <p:txBody>
          <a:bodyPr/>
          <a:lstStyle/>
          <a:p>
            <a:r>
              <a:rPr lang="en-US" dirty="0"/>
              <a:t>CNN Problems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1396BBC-9B72-EE2C-DDC1-9584BDF9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46" y="1191284"/>
            <a:ext cx="9905998" cy="3124201"/>
          </a:xfrm>
        </p:spPr>
        <p:txBody>
          <a:bodyPr/>
          <a:lstStyle/>
          <a:p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intampinata</a:t>
            </a:r>
            <a:r>
              <a:rPr lang="en-US" dirty="0"/>
              <a:t> la </a:t>
            </a:r>
            <a:r>
              <a:rPr lang="en-US" dirty="0" err="1"/>
              <a:t>acest</a:t>
            </a:r>
            <a:r>
              <a:rPr lang="en-US" dirty="0"/>
              <a:t> model, o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marginea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.</a:t>
            </a:r>
          </a:p>
          <a:p>
            <a:r>
              <a:rPr lang="en-US" dirty="0"/>
              <a:t>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input, </a:t>
            </a:r>
            <a:r>
              <a:rPr lang="en-US" dirty="0" err="1"/>
              <a:t>pixelii</a:t>
            </a:r>
            <a:r>
              <a:rPr lang="en-US" dirty="0"/>
              <a:t> de la </a:t>
            </a:r>
            <a:r>
              <a:rPr lang="en-US" dirty="0" err="1"/>
              <a:t>margine</a:t>
            </a:r>
            <a:r>
              <a:rPr lang="en-US" dirty="0"/>
              <a:t> nu sunt </a:t>
            </a:r>
            <a:r>
              <a:rPr lang="en-US" dirty="0" err="1"/>
              <a:t>procesati</a:t>
            </a:r>
            <a:r>
              <a:rPr lang="en-US" dirty="0"/>
              <a:t> correct,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lipsesc</a:t>
            </a:r>
            <a:r>
              <a:rPr lang="en-US" dirty="0"/>
              <a:t> 24 de </a:t>
            </a:r>
            <a:r>
              <a:rPr lang="en-US" dirty="0" err="1"/>
              <a:t>pixeli</a:t>
            </a:r>
            <a:r>
              <a:rPr lang="en-US" dirty="0"/>
              <a:t> din </a:t>
            </a:r>
            <a:r>
              <a:rPr lang="en-US" dirty="0" err="1"/>
              <a:t>cei</a:t>
            </a:r>
            <a:r>
              <a:rPr lang="en-US" dirty="0"/>
              <a:t> 25 </a:t>
            </a:r>
            <a:r>
              <a:rPr lang="en-US" dirty="0" err="1"/>
              <a:t>necesari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procesare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ca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primeasca</a:t>
            </a:r>
            <a:r>
              <a:rPr lang="en-US" dirty="0"/>
              <a:t> un padding de 24px pe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functiona</a:t>
            </a:r>
            <a:r>
              <a:rPr lang="en-US" dirty="0"/>
              <a:t> correct.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un output de 300x300, </a:t>
            </a:r>
            <a:r>
              <a:rPr lang="en-US" dirty="0" err="1"/>
              <a:t>trebuie</a:t>
            </a:r>
            <a:r>
              <a:rPr lang="en-US" dirty="0"/>
              <a:t> un input de 124x124 in loc de 100x100.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056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FBB648-529C-519E-348D-04761AF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en-US" dirty="0"/>
              <a:t>Dataset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E04A368-2BCF-05D5-CC3C-6030FEE8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57" y="1263712"/>
            <a:ext cx="9905998" cy="3124201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satelitare</a:t>
            </a:r>
            <a:r>
              <a:rPr lang="en-US" dirty="0"/>
              <a:t> </a:t>
            </a:r>
            <a:r>
              <a:rPr lang="en-US" dirty="0" err="1"/>
              <a:t>luate</a:t>
            </a:r>
            <a:r>
              <a:rPr lang="en-US" dirty="0"/>
              <a:t> de la LANDSAT 8, Collection 2 Level 2, Band 10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pixel din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aferenta</a:t>
            </a:r>
            <a:r>
              <a:rPr lang="en-US" dirty="0"/>
              <a:t>.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au 30metri per pixel.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gnn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50 de 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CNN am </a:t>
            </a:r>
            <a:r>
              <a:rPr lang="en-US" dirty="0" err="1"/>
              <a:t>folosit</a:t>
            </a:r>
            <a:r>
              <a:rPr lang="en-US" dirty="0"/>
              <a:t> 137 de </a:t>
            </a:r>
            <a:r>
              <a:rPr lang="en-US" dirty="0" err="1"/>
              <a:t>imagini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868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să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TM03457485[[fn=Plasă]]</Template>
  <TotalTime>208</TotalTime>
  <Words>823</Words>
  <Application>Microsoft Office PowerPoint</Application>
  <PresentationFormat>Ecran lat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Plasă</vt:lpstr>
      <vt:lpstr>Estimation of Land surface Temperature</vt:lpstr>
      <vt:lpstr>Cerinta problemei</vt:lpstr>
      <vt:lpstr>The first take</vt:lpstr>
      <vt:lpstr>The first results</vt:lpstr>
      <vt:lpstr>The first Problems</vt:lpstr>
      <vt:lpstr>The Second (convoluted) Take</vt:lpstr>
      <vt:lpstr>The CNN Results</vt:lpstr>
      <vt:lpstr>CNN Problems</vt:lpstr>
      <vt:lpstr>Dataset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BOGDAN-ALEXANDRU-DARIUS VAIDA</dc:creator>
  <cp:lastModifiedBy>BOGDAN-ALEXANDRU-DARIUS VAIDA</cp:lastModifiedBy>
  <cp:revision>8</cp:revision>
  <dcterms:created xsi:type="dcterms:W3CDTF">2025-01-15T18:15:22Z</dcterms:created>
  <dcterms:modified xsi:type="dcterms:W3CDTF">2025-01-15T21:44:08Z</dcterms:modified>
</cp:coreProperties>
</file>