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5865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5018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232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4171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1290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4428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24435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7055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3376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7426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7920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0226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884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9767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3037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48145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46CE7D5-CF57-46EF-B807-FDD0502418D4}" type="datetimeFigureOut">
              <a:rPr lang="en-US" smtClean="0"/>
              <a:t>5/1/2019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7311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46CE7D5-CF57-46EF-B807-FDD0502418D4}" type="datetimeFigureOut">
              <a:rPr lang="en-US" smtClean="0"/>
              <a:t>5/1/2019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67541844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ites.google.com/site/vincaalexandru/dispozitive-periferice-de-intrare-iesi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6276" y="-521898"/>
            <a:ext cx="8825658" cy="3329581"/>
          </a:xfrm>
        </p:spPr>
        <p:txBody>
          <a:bodyPr/>
          <a:lstStyle/>
          <a:p>
            <a:r>
              <a:rPr lang="en-US" dirty="0" err="1">
                <a:cs typeface="Calibri Light"/>
              </a:rPr>
              <a:t>Proiect</a:t>
            </a:r>
            <a:r>
              <a:rPr lang="en-US" dirty="0">
                <a:cs typeface="Calibri Light"/>
              </a:rPr>
              <a:t> </a:t>
            </a:r>
            <a:r>
              <a:rPr lang="en-US" dirty="0" err="1">
                <a:cs typeface="Calibri Light"/>
              </a:rPr>
              <a:t>realizat</a:t>
            </a:r>
            <a:r>
              <a:rPr lang="en-US" dirty="0">
                <a:cs typeface="Calibri Light"/>
              </a:rPr>
              <a:t> de </a:t>
            </a:r>
            <a:r>
              <a:rPr lang="en-US" dirty="0" err="1">
                <a:cs typeface="Calibri Light"/>
              </a:rPr>
              <a:t>Botezatu</a:t>
            </a:r>
            <a:r>
              <a:rPr lang="en-US" dirty="0">
                <a:cs typeface="Calibri Light"/>
              </a:rPr>
              <a:t> Marius</a:t>
            </a:r>
          </a:p>
        </p:txBody>
      </p:sp>
      <p:sp>
        <p:nvSpPr>
          <p:cNvPr id="3" name="Subtitle 2"/>
          <p:cNvSpPr>
            <a:spLocks noGrp="1"/>
          </p:cNvSpPr>
          <p:nvPr>
            <p:ph type="subTitle" idx="1"/>
          </p:nvPr>
        </p:nvSpPr>
        <p:spPr>
          <a:xfrm>
            <a:off x="1154955" y="4777380"/>
            <a:ext cx="10004601" cy="1350250"/>
          </a:xfrm>
        </p:spPr>
        <p:txBody>
          <a:bodyPr/>
          <a:lstStyle/>
          <a:p>
            <a:r>
              <a:rPr lang="en-US" sz="3200" dirty="0" err="1"/>
              <a:t>Clasa</a:t>
            </a:r>
            <a:r>
              <a:rPr lang="en-US" sz="3200" dirty="0"/>
              <a:t> 10 - "D"</a:t>
            </a:r>
            <a:endParaRPr lang="en-US" dirty="0"/>
          </a:p>
        </p:txBody>
      </p:sp>
      <p:pic>
        <p:nvPicPr>
          <p:cNvPr id="4" name="Picture 4" descr="A desktop computer sitting on a desk&#10;&#10;Description generated with very high confidence">
            <a:extLst>
              <a:ext uri="{FF2B5EF4-FFF2-40B4-BE49-F238E27FC236}">
                <a16:creationId xmlns:a16="http://schemas.microsoft.com/office/drawing/2014/main" id="{AE0BC97D-BC25-47F0-89E8-D1B89854017B}"/>
              </a:ext>
            </a:extLst>
          </p:cNvPr>
          <p:cNvPicPr>
            <a:picLocks noChangeAspect="1"/>
          </p:cNvPicPr>
          <p:nvPr/>
        </p:nvPicPr>
        <p:blipFill>
          <a:blip r:embed="rId2"/>
          <a:stretch>
            <a:fillRect/>
          </a:stretch>
        </p:blipFill>
        <p:spPr>
          <a:xfrm>
            <a:off x="9310777" y="3840192"/>
            <a:ext cx="2081842" cy="2038711"/>
          </a:xfrm>
          <a:prstGeom prst="rect">
            <a:avLst/>
          </a:prstGeom>
        </p:spPr>
      </p:pic>
      <p:pic>
        <p:nvPicPr>
          <p:cNvPr id="6" name="Picture 6" descr="A close up of a computer&#10;&#10;Description generated with very high confidence">
            <a:extLst>
              <a:ext uri="{FF2B5EF4-FFF2-40B4-BE49-F238E27FC236}">
                <a16:creationId xmlns:a16="http://schemas.microsoft.com/office/drawing/2014/main" id="{095AD024-EAB3-4479-B849-DE61EDD33241}"/>
              </a:ext>
            </a:extLst>
          </p:cNvPr>
          <p:cNvPicPr>
            <a:picLocks noChangeAspect="1"/>
          </p:cNvPicPr>
          <p:nvPr/>
        </p:nvPicPr>
        <p:blipFill>
          <a:blip r:embed="rId3"/>
          <a:stretch>
            <a:fillRect/>
          </a:stretch>
        </p:blipFill>
        <p:spPr>
          <a:xfrm>
            <a:off x="240551" y="2994353"/>
            <a:ext cx="2897577" cy="2091367"/>
          </a:xfrm>
          <a:prstGeom prst="rect">
            <a:avLst/>
          </a:prstGeom>
        </p:spPr>
      </p:pic>
      <p:pic>
        <p:nvPicPr>
          <p:cNvPr id="8" name="Picture 8" descr="A black computer mouse&#10;&#10;Description generated with high confidence">
            <a:extLst>
              <a:ext uri="{FF2B5EF4-FFF2-40B4-BE49-F238E27FC236}">
                <a16:creationId xmlns:a16="http://schemas.microsoft.com/office/drawing/2014/main" id="{C03F42D8-E76C-4E72-8F98-A16C64FEF333}"/>
              </a:ext>
            </a:extLst>
          </p:cNvPr>
          <p:cNvPicPr>
            <a:picLocks noChangeAspect="1"/>
          </p:cNvPicPr>
          <p:nvPr/>
        </p:nvPicPr>
        <p:blipFill>
          <a:blip r:embed="rId4"/>
          <a:stretch>
            <a:fillRect/>
          </a:stretch>
        </p:blipFill>
        <p:spPr>
          <a:xfrm>
            <a:off x="9869607" y="416493"/>
            <a:ext cx="1438635" cy="143863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45DB-315B-47A6-A3FA-652E11DF8A92}"/>
              </a:ext>
            </a:extLst>
          </p:cNvPr>
          <p:cNvSpPr>
            <a:spLocks noGrp="1"/>
          </p:cNvSpPr>
          <p:nvPr>
            <p:ph type="title"/>
          </p:nvPr>
        </p:nvSpPr>
        <p:spPr>
          <a:xfrm>
            <a:off x="1141413" y="609600"/>
            <a:ext cx="9905998" cy="1905000"/>
          </a:xfrm>
        </p:spPr>
        <p:txBody>
          <a:bodyPr/>
          <a:lstStyle/>
          <a:p>
            <a:endParaRPr lang="en-US"/>
          </a:p>
        </p:txBody>
      </p:sp>
      <p:pic>
        <p:nvPicPr>
          <p:cNvPr id="4" name="Picture 4" descr="A picture containing computer, indoor, cabinet&#10;&#10;Description generated with high confidence">
            <a:extLst>
              <a:ext uri="{FF2B5EF4-FFF2-40B4-BE49-F238E27FC236}">
                <a16:creationId xmlns:a16="http://schemas.microsoft.com/office/drawing/2014/main" id="{2030DDC7-BA04-4BD7-AA42-08939BCE5E02}"/>
              </a:ext>
            </a:extLst>
          </p:cNvPr>
          <p:cNvPicPr>
            <a:picLocks noGrp="1" noChangeAspect="1"/>
          </p:cNvPicPr>
          <p:nvPr>
            <p:ph idx="1"/>
          </p:nvPr>
        </p:nvPicPr>
        <p:blipFill>
          <a:blip r:embed="rId2"/>
          <a:stretch>
            <a:fillRect/>
          </a:stretch>
        </p:blipFill>
        <p:spPr>
          <a:xfrm>
            <a:off x="525341" y="1200508"/>
            <a:ext cx="5372819" cy="3728050"/>
          </a:xfrm>
          <a:prstGeom prst="rect">
            <a:avLst/>
          </a:prstGeom>
        </p:spPr>
      </p:pic>
      <p:pic>
        <p:nvPicPr>
          <p:cNvPr id="6" name="Picture 6" descr="A picture containing floor, indoor, wall&#10;&#10;Description generated with very high confidence">
            <a:extLst>
              <a:ext uri="{FF2B5EF4-FFF2-40B4-BE49-F238E27FC236}">
                <a16:creationId xmlns:a16="http://schemas.microsoft.com/office/drawing/2014/main" id="{EA898DD9-AAD1-4620-8FD2-2D0B9411F4CE}"/>
              </a:ext>
            </a:extLst>
          </p:cNvPr>
          <p:cNvPicPr>
            <a:picLocks noChangeAspect="1"/>
          </p:cNvPicPr>
          <p:nvPr/>
        </p:nvPicPr>
        <p:blipFill>
          <a:blip r:embed="rId3"/>
          <a:stretch>
            <a:fillRect/>
          </a:stretch>
        </p:blipFill>
        <p:spPr>
          <a:xfrm>
            <a:off x="6436743" y="1484731"/>
            <a:ext cx="4724400" cy="2666461"/>
          </a:xfrm>
          <a:prstGeom prst="rect">
            <a:avLst/>
          </a:prstGeom>
        </p:spPr>
      </p:pic>
    </p:spTree>
    <p:extLst>
      <p:ext uri="{BB962C8B-B14F-4D97-AF65-F5344CB8AC3E}">
        <p14:creationId xmlns:p14="http://schemas.microsoft.com/office/powerpoint/2010/main" val="171662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5599-E6AA-4976-A910-D424481B9F81}"/>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A treia generatie(1964-1970)</a:t>
            </a:r>
            <a:endParaRPr lang="en-US"/>
          </a:p>
        </p:txBody>
      </p:sp>
      <p:sp>
        <p:nvSpPr>
          <p:cNvPr id="3" name="Content Placeholder 2">
            <a:extLst>
              <a:ext uri="{FF2B5EF4-FFF2-40B4-BE49-F238E27FC236}">
                <a16:creationId xmlns:a16="http://schemas.microsoft.com/office/drawing/2014/main" id="{FC0B2235-264A-4EF9-8FCC-997A1578DACB}"/>
              </a:ext>
            </a:extLst>
          </p:cNvPr>
          <p:cNvSpPr>
            <a:spLocks noGrp="1"/>
          </p:cNvSpPr>
          <p:nvPr>
            <p:ph idx="1"/>
          </p:nvPr>
        </p:nvSpPr>
        <p:spPr>
          <a:xfrm>
            <a:off x="436922" y="2523226"/>
            <a:ext cx="10797394" cy="3728050"/>
          </a:xfrm>
        </p:spPr>
        <p:txBody>
          <a:bodyPr vert="horz" lIns="91440" tIns="45720" rIns="91440" bIns="45720" rtlCol="0" anchor="ctr">
            <a:noAutofit/>
          </a:bodyPr>
          <a:lstStyle/>
          <a:p>
            <a:r>
              <a:rPr lang="en-US" sz="2800">
                <a:effectLst>
                  <a:glow rad="38100">
                    <a:prstClr val="black">
                      <a:lumMod val="50000"/>
                      <a:lumOff val="50000"/>
                      <a:alpha val="20000"/>
                    </a:prstClr>
                  </a:glow>
                  <a:outerShdw blurRad="44450" dist="12700" dir="13860000" algn="tl" rotWithShape="0">
                    <a:srgbClr val="000000">
                      <a:alpha val="20000"/>
                    </a:srgbClr>
                  </a:outerShdw>
                </a:effectLst>
              </a:rPr>
              <a:t> Desi tranzistorii reprezentau o evolutie semnificativa, ei generau intens caldura, care deteriora restul componentelor interne. Asa incepe folosirea cristalelor de cuart. In 1958, Texas Instruments produsese circuitul integrat, care combina trei componente electronice pe un disc de siliciu. Un alt pas l-a constituit aparitia sistemelor de operare, care au permis computerelor sa ruleze mai multe aplicatii simultan, cu un program central de monitorizare si coordonare a memoriei.</a:t>
            </a:r>
          </a:p>
          <a:p>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110956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4" descr="A close up of a computer&#10;&#10;Description generated with very high confidence">
            <a:extLst>
              <a:ext uri="{FF2B5EF4-FFF2-40B4-BE49-F238E27FC236}">
                <a16:creationId xmlns:a16="http://schemas.microsoft.com/office/drawing/2014/main" id="{FEDB4E49-E0AD-45EA-AFE9-DAF5FE515844}"/>
              </a:ext>
            </a:extLst>
          </p:cNvPr>
          <p:cNvPicPr>
            <a:picLocks noGrp="1" noChangeAspect="1"/>
          </p:cNvPicPr>
          <p:nvPr>
            <p:ph idx="1"/>
          </p:nvPr>
        </p:nvPicPr>
        <p:blipFill rotWithShape="1">
          <a:blip r:embed="rId3"/>
          <a:srcRect t="18554" b="3592"/>
          <a:stretch/>
        </p:blipFill>
        <p:spPr>
          <a:xfrm>
            <a:off x="20" y="10"/>
            <a:ext cx="12191980" cy="6857990"/>
          </a:xfrm>
          <a:prstGeom prst="rect">
            <a:avLst/>
          </a:prstGeom>
        </p:spPr>
      </p:pic>
    </p:spTree>
    <p:extLst>
      <p:ext uri="{BB962C8B-B14F-4D97-AF65-F5344CB8AC3E}">
        <p14:creationId xmlns:p14="http://schemas.microsoft.com/office/powerpoint/2010/main" val="74938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C1AB-84DB-4CEF-A8F3-326D72818BFD}"/>
              </a:ext>
            </a:extLst>
          </p:cNvPr>
          <p:cNvSpPr>
            <a:spLocks noGrp="1"/>
          </p:cNvSpPr>
          <p:nvPr>
            <p:ph type="title"/>
          </p:nvPr>
        </p:nvSpPr>
        <p:spPr/>
        <p:txBody>
          <a:bodyPr/>
          <a:lstStyle/>
          <a:p>
            <a:r>
              <a:rPr lang="en-US" b="1">
                <a:effectLst>
                  <a:glow rad="38100">
                    <a:prstClr val="black">
                      <a:lumMod val="65000"/>
                      <a:lumOff val="35000"/>
                      <a:alpha val="40000"/>
                    </a:prstClr>
                  </a:glow>
                  <a:outerShdw blurRad="28575" dist="38100" dir="14040000" algn="tl" rotWithShape="0">
                    <a:srgbClr val="000000">
                      <a:alpha val="25000"/>
                    </a:srgbClr>
                  </a:outerShdw>
                </a:effectLst>
              </a:rPr>
              <a:t>A patra generatie(1971-prezent) </a:t>
            </a:r>
            <a:endParaRPr lang="en-US"/>
          </a:p>
        </p:txBody>
      </p:sp>
      <p:sp>
        <p:nvSpPr>
          <p:cNvPr id="3" name="Content Placeholder 2">
            <a:extLst>
              <a:ext uri="{FF2B5EF4-FFF2-40B4-BE49-F238E27FC236}">
                <a16:creationId xmlns:a16="http://schemas.microsoft.com/office/drawing/2014/main" id="{689D2478-FC47-486C-BD8E-8F2C53E0A446}"/>
              </a:ext>
            </a:extLst>
          </p:cNvPr>
          <p:cNvSpPr>
            <a:spLocks noGrp="1"/>
          </p:cNvSpPr>
          <p:nvPr>
            <p:ph idx="1"/>
          </p:nvPr>
        </p:nvSpPr>
        <p:spPr>
          <a:xfrm>
            <a:off x="853866" y="2379451"/>
            <a:ext cx="9905998" cy="3124201"/>
          </a:xfrm>
        </p:spPr>
        <p:txBody>
          <a:bodyPr>
            <a:normAutofit/>
          </a:bodyPr>
          <a:lstStyle/>
          <a:p>
            <a:r>
              <a:rPr lang="en-US" sz="2800">
                <a:effectLst>
                  <a:glow rad="38100">
                    <a:prstClr val="black">
                      <a:lumMod val="50000"/>
                      <a:lumOff val="50000"/>
                      <a:alpha val="20000"/>
                    </a:prstClr>
                  </a:glow>
                  <a:outerShdw blurRad="44450" dist="12700" dir="13860000" algn="tl" rotWithShape="0">
                    <a:srgbClr val="000000">
                      <a:alpha val="20000"/>
                    </a:srgbClr>
                  </a:outerShdw>
                </a:effectLst>
              </a:rPr>
              <a:t>Se introduc circuitele integrate cu grad mare şi foarte mare de integrare care pot conţine sute de mii şi milioane de tranzistoare. Folosirea </a:t>
            </a:r>
            <a:r>
              <a:rPr lang="en-US" sz="2800" b="1">
                <a:effectLst>
                  <a:glow rad="38100">
                    <a:prstClr val="black">
                      <a:lumMod val="50000"/>
                      <a:lumOff val="50000"/>
                      <a:alpha val="20000"/>
                    </a:prstClr>
                  </a:glow>
                  <a:outerShdw blurRad="44450" dist="12700" dir="13860000" algn="tl" rotWithShape="0">
                    <a:srgbClr val="000000">
                      <a:alpha val="20000"/>
                    </a:srgbClr>
                  </a:outerShdw>
                </a:effectLst>
              </a:rPr>
              <a:t>microprocesorului</a:t>
            </a:r>
            <a:r>
              <a:rPr lang="en-US" sz="2800">
                <a:effectLst>
                  <a:glow rad="38100">
                    <a:prstClr val="black">
                      <a:lumMod val="50000"/>
                      <a:lumOff val="50000"/>
                      <a:alpha val="20000"/>
                    </a:prstClr>
                  </a:glow>
                  <a:outerShdw blurRad="44450" dist="12700" dir="13860000" algn="tl" rotWithShape="0">
                    <a:srgbClr val="000000">
                      <a:alpha val="20000"/>
                    </a:srgbClr>
                  </a:outerShdw>
                </a:effectLst>
              </a:rPr>
              <a:t> şi a </a:t>
            </a:r>
            <a:r>
              <a:rPr lang="en-US" sz="2800" b="1">
                <a:effectLst>
                  <a:glow rad="38100">
                    <a:prstClr val="black">
                      <a:lumMod val="50000"/>
                      <a:lumOff val="50000"/>
                      <a:alpha val="20000"/>
                    </a:prstClr>
                  </a:glow>
                  <a:outerShdw blurRad="44450" dist="12700" dir="13860000" algn="tl" rotWithShape="0">
                    <a:srgbClr val="000000">
                      <a:alpha val="20000"/>
                    </a:srgbClr>
                  </a:outerShdw>
                </a:effectLst>
              </a:rPr>
              <a:t>microprogramării</a:t>
            </a:r>
            <a:r>
              <a:rPr lang="en-US" sz="2800">
                <a:effectLst>
                  <a:glow rad="38100">
                    <a:prstClr val="black">
                      <a:lumMod val="50000"/>
                      <a:lumOff val="50000"/>
                      <a:alpha val="20000"/>
                    </a:prstClr>
                  </a:glow>
                  <a:outerShdw blurRad="44450" dist="12700" dir="13860000" algn="tl" rotWithShape="0">
                    <a:srgbClr val="000000">
                      <a:alpha val="20000"/>
                    </a:srgbClr>
                  </a:outerShdw>
                </a:effectLst>
              </a:rPr>
              <a:t> a oferit calculatoarelor posibilitatea utilizării unui set complex de instrucţiuni şi asigură un grad sporit de flexibilitate.</a:t>
            </a:r>
            <a:endParaRPr lang="en-US" sz="2800"/>
          </a:p>
        </p:txBody>
      </p:sp>
    </p:spTree>
    <p:extLst>
      <p:ext uri="{BB962C8B-B14F-4D97-AF65-F5344CB8AC3E}">
        <p14:creationId xmlns:p14="http://schemas.microsoft.com/office/powerpoint/2010/main" val="38016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DF25-EF7B-4CBD-8DAF-05230CAE519F}"/>
              </a:ext>
            </a:extLst>
          </p:cNvPr>
          <p:cNvSpPr>
            <a:spLocks noGrp="1"/>
          </p:cNvSpPr>
          <p:nvPr>
            <p:ph type="title"/>
          </p:nvPr>
        </p:nvSpPr>
        <p:spPr/>
        <p:txBody>
          <a:bodyPr/>
          <a:lstStyle/>
          <a:p>
            <a:endParaRPr lang="en-US"/>
          </a:p>
        </p:txBody>
      </p:sp>
      <p:pic>
        <p:nvPicPr>
          <p:cNvPr id="4" name="Picture 4" descr="A screen shot of a computer&#10;&#10;Description generated with very high confidence">
            <a:extLst>
              <a:ext uri="{FF2B5EF4-FFF2-40B4-BE49-F238E27FC236}">
                <a16:creationId xmlns:a16="http://schemas.microsoft.com/office/drawing/2014/main" id="{428F74CC-9643-474D-B89E-92D5069BAFAC}"/>
              </a:ext>
            </a:extLst>
          </p:cNvPr>
          <p:cNvPicPr>
            <a:picLocks noGrp="1" noChangeAspect="1"/>
          </p:cNvPicPr>
          <p:nvPr>
            <p:ph idx="1"/>
          </p:nvPr>
        </p:nvPicPr>
        <p:blipFill>
          <a:blip r:embed="rId2"/>
          <a:stretch>
            <a:fillRect/>
          </a:stretch>
        </p:blipFill>
        <p:spPr>
          <a:xfrm>
            <a:off x="282261" y="1229262"/>
            <a:ext cx="5355773" cy="3124201"/>
          </a:xfrm>
          <a:prstGeom prst="rect">
            <a:avLst/>
          </a:prstGeom>
        </p:spPr>
      </p:pic>
      <p:pic>
        <p:nvPicPr>
          <p:cNvPr id="8" name="Picture 8" descr="A close up of a computer&#10;&#10;Description generated with very high confidence">
            <a:extLst>
              <a:ext uri="{FF2B5EF4-FFF2-40B4-BE49-F238E27FC236}">
                <a16:creationId xmlns:a16="http://schemas.microsoft.com/office/drawing/2014/main" id="{CD63EB1B-C469-4172-BCBA-0B8C465BC66D}"/>
              </a:ext>
            </a:extLst>
          </p:cNvPr>
          <p:cNvPicPr>
            <a:picLocks noChangeAspect="1"/>
          </p:cNvPicPr>
          <p:nvPr/>
        </p:nvPicPr>
        <p:blipFill>
          <a:blip r:embed="rId3"/>
          <a:stretch>
            <a:fillRect/>
          </a:stretch>
        </p:blipFill>
        <p:spPr>
          <a:xfrm>
            <a:off x="7718394" y="1153963"/>
            <a:ext cx="3800115" cy="3198602"/>
          </a:xfrm>
          <a:prstGeom prst="rect">
            <a:avLst/>
          </a:prstGeom>
        </p:spPr>
      </p:pic>
    </p:spTree>
    <p:extLst>
      <p:ext uri="{BB962C8B-B14F-4D97-AF65-F5344CB8AC3E}">
        <p14:creationId xmlns:p14="http://schemas.microsoft.com/office/powerpoint/2010/main" val="404152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7EFF-B376-4897-A9E5-AD2DFAA42390}"/>
              </a:ext>
            </a:extLst>
          </p:cNvPr>
          <p:cNvSpPr>
            <a:spLocks noGrp="1"/>
          </p:cNvSpPr>
          <p:nvPr>
            <p:ph type="title"/>
          </p:nvPr>
        </p:nvSpPr>
        <p:spPr>
          <a:xfrm>
            <a:off x="839488" y="-109268"/>
            <a:ext cx="9905998" cy="1905000"/>
          </a:xfrm>
        </p:spPr>
        <p:txBody>
          <a:bodyPr/>
          <a:lstStyle/>
          <a:p>
            <a:r>
              <a:rPr lang="en-US" b="1">
                <a:effectLst>
                  <a:glow rad="38100">
                    <a:prstClr val="black">
                      <a:lumMod val="65000"/>
                      <a:lumOff val="35000"/>
                      <a:alpha val="40000"/>
                    </a:prstClr>
                  </a:glow>
                  <a:outerShdw blurRad="28575" dist="38100" dir="14040000" algn="tl" rotWithShape="0">
                    <a:srgbClr val="000000">
                      <a:alpha val="25000"/>
                    </a:srgbClr>
                  </a:outerShdw>
                </a:effectLst>
              </a:rPr>
              <a:t>A cincea generatie(prezent-viitor)</a:t>
            </a:r>
            <a:endParaRPr lang="en-US"/>
          </a:p>
        </p:txBody>
      </p:sp>
      <p:sp>
        <p:nvSpPr>
          <p:cNvPr id="3" name="Content Placeholder 2">
            <a:extLst>
              <a:ext uri="{FF2B5EF4-FFF2-40B4-BE49-F238E27FC236}">
                <a16:creationId xmlns:a16="http://schemas.microsoft.com/office/drawing/2014/main" id="{297C7FD6-13C3-4557-835A-BADDE5D3D5B0}"/>
              </a:ext>
            </a:extLst>
          </p:cNvPr>
          <p:cNvSpPr>
            <a:spLocks noGrp="1"/>
          </p:cNvSpPr>
          <p:nvPr>
            <p:ph idx="1"/>
          </p:nvPr>
        </p:nvSpPr>
        <p:spPr>
          <a:xfrm>
            <a:off x="336281" y="1804358"/>
            <a:ext cx="10711130" cy="3986842"/>
          </a:xfrm>
        </p:spPr>
        <p:txBody>
          <a:bodyPr>
            <a:normAutofit fontScale="92500" lnSpcReduction="10000"/>
          </a:bodyPr>
          <a:lstStyle/>
          <a:p>
            <a:r>
              <a:rPr lang="en-US" sz="2400">
                <a:effectLst>
                  <a:glow rad="38100">
                    <a:prstClr val="black">
                      <a:lumMod val="50000"/>
                      <a:lumOff val="50000"/>
                      <a:alpha val="20000"/>
                    </a:prstClr>
                  </a:glow>
                  <a:outerShdw blurRad="44450" dist="12700" dir="13860000" algn="tl" rotWithShape="0">
                    <a:srgbClr val="000000">
                      <a:alpha val="20000"/>
                    </a:srgbClr>
                  </a:outerShdw>
                </a:effectLst>
              </a:rPr>
              <a:t>Calculatoarele din cea de-a cincea generaţie sunt încă în faza de dezvoltare. Ele se bazează pe utilizarea:</a:t>
            </a:r>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 - inteligenţei artificiale;</a:t>
            </a:r>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 - circuitelor integrate specializate;</a:t>
            </a:r>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 - procesării paralele;</a:t>
            </a:r>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 - superconductorilor;</a:t>
            </a:r>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 - procesării moleculare şi cuantice – se bazează pe anumite proprietăţi ale atomilor şi nucleelor care le permit să lucreze împreună drept biţi cuantici (“</a:t>
            </a:r>
            <a:r>
              <a:rPr lang="en-US" sz="2400" i="1">
                <a:effectLst>
                  <a:glow rad="38100">
                    <a:prstClr val="black">
                      <a:lumMod val="50000"/>
                      <a:lumOff val="50000"/>
                      <a:alpha val="20000"/>
                    </a:prstClr>
                  </a:glow>
                  <a:outerShdw blurRad="44450" dist="12700" dir="13860000" algn="tl" rotWithShape="0">
                    <a:srgbClr val="000000">
                      <a:alpha val="20000"/>
                    </a:srgbClr>
                  </a:outerShdw>
                </a:effectLst>
              </a:rPr>
              <a:t>qubits</a:t>
            </a:r>
            <a:r>
              <a:rPr lang="en-US" sz="2400">
                <a:effectLst>
                  <a:glow rad="38100">
                    <a:prstClr val="black">
                      <a:lumMod val="50000"/>
                      <a:lumOff val="50000"/>
                      <a:alpha val="20000"/>
                    </a:prstClr>
                  </a:glow>
                  <a:outerShdw blurRad="44450" dist="12700" dir="13860000" algn="tl" rotWithShape="0">
                    <a:srgbClr val="000000">
                      <a:alpha val="20000"/>
                    </a:srgbClr>
                  </a:outerShdw>
                </a:effectLst>
              </a:rPr>
              <a:t>“) pentru a fi utilizaţi de procesor şi memorie;</a:t>
            </a:r>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 - nanotehnologiilor.</a:t>
            </a:r>
            <a:endParaRPr lang="en-US" sz="2400"/>
          </a:p>
        </p:txBody>
      </p:sp>
    </p:spTree>
    <p:extLst>
      <p:ext uri="{BB962C8B-B14F-4D97-AF65-F5344CB8AC3E}">
        <p14:creationId xmlns:p14="http://schemas.microsoft.com/office/powerpoint/2010/main" val="2041371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95FA-9B07-4F76-8330-8C058E072F99}"/>
              </a:ext>
            </a:extLst>
          </p:cNvPr>
          <p:cNvSpPr>
            <a:spLocks noGrp="1"/>
          </p:cNvSpPr>
          <p:nvPr>
            <p:ph type="title"/>
          </p:nvPr>
        </p:nvSpPr>
        <p:spPr>
          <a:xfrm>
            <a:off x="1650371" y="4737082"/>
            <a:ext cx="8676222" cy="1066801"/>
          </a:xfrm>
        </p:spPr>
        <p:txBody>
          <a:bodyPr vert="horz" lIns="91440" tIns="45720" rIns="91440" bIns="45720" rtlCol="0" anchor="b">
            <a:normAutofit fontScale="90000"/>
          </a:bodyPr>
          <a:lstStyle/>
          <a:p>
            <a:pPr algn="ctr"/>
            <a:r>
              <a:rPr lang="en-US" sz="4800">
                <a:effectLst>
                  <a:glow rad="38100">
                    <a:prstClr val="black">
                      <a:lumMod val="65000"/>
                      <a:lumOff val="35000"/>
                      <a:alpha val="50000"/>
                    </a:prstClr>
                  </a:glow>
                  <a:outerShdw blurRad="28575" dist="31750" dir="13200000" algn="tl" rotWithShape="0">
                    <a:srgbClr val="000000">
                      <a:alpha val="25000"/>
                    </a:srgbClr>
                  </a:outerShdw>
                </a:effectLst>
              </a:rPr>
              <a:t>Calculatoarele moderne</a:t>
            </a:r>
            <a:endParaRPr lang="en-US" sz="4800">
              <a:effectLst>
                <a:glow rad="38100">
                  <a:schemeClr val="bg1">
                    <a:lumMod val="65000"/>
                    <a:lumOff val="35000"/>
                    <a:alpha val="50000"/>
                  </a:schemeClr>
                </a:glow>
                <a:outerShdw blurRad="28575" dist="31750" dir="13200000" algn="tl" rotWithShape="0">
                  <a:srgbClr val="000000">
                    <a:alpha val="25000"/>
                  </a:srgbClr>
                </a:outerShdw>
              </a:effectLst>
            </a:endParaRPr>
          </a:p>
        </p:txBody>
      </p:sp>
      <p:pic>
        <p:nvPicPr>
          <p:cNvPr id="6" name="Picture 6" descr="A screen shot of a video game&#10;&#10;Description generated with high confidence">
            <a:extLst>
              <a:ext uri="{FF2B5EF4-FFF2-40B4-BE49-F238E27FC236}">
                <a16:creationId xmlns:a16="http://schemas.microsoft.com/office/drawing/2014/main" id="{A72A0A4C-1B3A-4C4E-8E68-160C6A0FB99B}"/>
              </a:ext>
            </a:extLst>
          </p:cNvPr>
          <p:cNvPicPr>
            <a:picLocks noChangeAspect="1"/>
          </p:cNvPicPr>
          <p:nvPr/>
        </p:nvPicPr>
        <p:blipFill rotWithShape="1">
          <a:blip r:embed="rId3"/>
          <a:srcRect l="35" r="714" b="-1"/>
          <a:stretch/>
        </p:blipFill>
        <p:spPr>
          <a:xfrm>
            <a:off x="20" y="10"/>
            <a:ext cx="7574515" cy="4273816"/>
          </a:xfrm>
          <a:prstGeom prst="rect">
            <a:avLst/>
          </a:prstGeom>
        </p:spPr>
      </p:pic>
      <p:pic>
        <p:nvPicPr>
          <p:cNvPr id="4" name="Picture 4" descr="An open computer sitting on a table&#10;&#10;Description generated with very high confidence">
            <a:extLst>
              <a:ext uri="{FF2B5EF4-FFF2-40B4-BE49-F238E27FC236}">
                <a16:creationId xmlns:a16="http://schemas.microsoft.com/office/drawing/2014/main" id="{AE100B28-4EAC-446B-ADB7-F3F96C585FE9}"/>
              </a:ext>
            </a:extLst>
          </p:cNvPr>
          <p:cNvPicPr>
            <a:picLocks noGrp="1" noChangeAspect="1"/>
          </p:cNvPicPr>
          <p:nvPr>
            <p:ph idx="1"/>
          </p:nvPr>
        </p:nvPicPr>
        <p:blipFill rotWithShape="1">
          <a:blip r:embed="rId4"/>
          <a:srcRect l="11868" r="16235" b="-1"/>
          <a:stretch/>
        </p:blipFill>
        <p:spPr>
          <a:xfrm>
            <a:off x="7574535" y="10"/>
            <a:ext cx="4617465" cy="4273816"/>
          </a:xfrm>
          <a:prstGeom prst="rect">
            <a:avLst/>
          </a:prstGeom>
        </p:spPr>
      </p:pic>
    </p:spTree>
    <p:extLst>
      <p:ext uri="{BB962C8B-B14F-4D97-AF65-F5344CB8AC3E}">
        <p14:creationId xmlns:p14="http://schemas.microsoft.com/office/powerpoint/2010/main" val="4006372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8775025-7ECB-4458-BBCE-0F67B8B23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C2EAF5-FFF0-4F86-A8BB-81356AC575E0}"/>
              </a:ext>
            </a:extLst>
          </p:cNvPr>
          <p:cNvSpPr>
            <a:spLocks noGrp="1"/>
          </p:cNvSpPr>
          <p:nvPr>
            <p:ph type="title"/>
          </p:nvPr>
        </p:nvSpPr>
        <p:spPr>
          <a:xfrm>
            <a:off x="643191" y="609600"/>
            <a:ext cx="6573685" cy="1905000"/>
          </a:xfrm>
        </p:spPr>
        <p:txBody>
          <a:bodyPr>
            <a:normAutofit/>
          </a:bodyPr>
          <a:lstStyle/>
          <a:p>
            <a:r>
              <a:rPr lang="en-US">
                <a:gradFill flip="none" rotWithShape="1">
                  <a:gsLst>
                    <a:gs pos="0">
                      <a:sysClr val="window" lastClr="FFFFFF"/>
                    </a:gs>
                    <a:gs pos="100000">
                      <a:sysClr val="window" lastClr="FFFFFF">
                        <a:lumMod val="65000"/>
                      </a:sys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Dupa ce principii sa ma uit cand doresc sa cumpar o tastatura?</a:t>
            </a:r>
            <a:endParaRPr lang="en-US">
              <a:gradFill flip="none" rotWithShape="1">
                <a:gsLst>
                  <a:gs pos="0">
                    <a:sysClr val="window" lastClr="FFFFFF"/>
                  </a:gs>
                  <a:gs pos="100000">
                    <a:sysClr val="window" lastClr="FFFFFF">
                      <a:lumMod val="65000"/>
                    </a:sysClr>
                  </a:gs>
                </a:gsLst>
                <a:lin ang="5580000" scaled="0"/>
                <a:tileRect/>
              </a:gradFill>
            </a:endParaRPr>
          </a:p>
        </p:txBody>
      </p:sp>
      <p:sp>
        <p:nvSpPr>
          <p:cNvPr id="11" name="Content Placeholder 10">
            <a:extLst>
              <a:ext uri="{FF2B5EF4-FFF2-40B4-BE49-F238E27FC236}">
                <a16:creationId xmlns:a16="http://schemas.microsoft.com/office/drawing/2014/main" id="{757AC156-4177-4797-A2FF-33A6D58B89A0}"/>
              </a:ext>
            </a:extLst>
          </p:cNvPr>
          <p:cNvSpPr>
            <a:spLocks noGrp="1"/>
          </p:cNvSpPr>
          <p:nvPr>
            <p:ph idx="1"/>
          </p:nvPr>
        </p:nvSpPr>
        <p:spPr>
          <a:xfrm>
            <a:off x="643192" y="2666999"/>
            <a:ext cx="6393712" cy="3216276"/>
          </a:xfrm>
        </p:spPr>
        <p:txBody>
          <a:bodyPr>
            <a:normAutofit/>
          </a:bodyPr>
          <a:lstStyle/>
          <a:p>
            <a:pPr>
              <a:lnSpc>
                <a:spcPct val="90000"/>
              </a:lnSpc>
            </a:pPr>
            <a:r>
              <a:rPr lang="en-US" sz="1900">
                <a:gradFill flip="none" rotWithShape="1">
                  <a:gsLst>
                    <a:gs pos="0">
                      <a:sysClr val="window" lastClr="FFFFFF"/>
                    </a:gs>
                    <a:gs pos="100000">
                      <a:sysClr val="window" lastClr="FFFFFF">
                        <a:lumMod val="75000"/>
                      </a:sys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Forta de apasare - necesara inregistrarii unei apasari de tasta – aici ghideaz-te dupa modul in care esti obisnuit sa tastezi.</a:t>
            </a:r>
          </a:p>
          <a:p>
            <a:pPr>
              <a:lnSpc>
                <a:spcPct val="90000"/>
              </a:lnSpc>
            </a:pPr>
            <a:r>
              <a:rPr lang="en-US" sz="1900">
                <a:gradFill flip="none" rotWithShape="1">
                  <a:gsLst>
                    <a:gs pos="0">
                      <a:sysClr val="window" lastClr="FFFFFF"/>
                    </a:gs>
                    <a:gs pos="100000">
                      <a:sysClr val="window" lastClr="FFFFFF">
                        <a:lumMod val="75000"/>
                      </a:sys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Jocul tastelor – pentru precizie cauta o tastatura cu taste care nu se misca prea mult in plan orizontal cand le apesi, ci doar in plan vertical.</a:t>
            </a:r>
          </a:p>
          <a:p>
            <a:pPr>
              <a:lnSpc>
                <a:spcPct val="90000"/>
              </a:lnSpc>
            </a:pPr>
            <a:r>
              <a:rPr lang="en-US" sz="1900">
                <a:gradFill flip="none" rotWithShape="1">
                  <a:gsLst>
                    <a:gs pos="0">
                      <a:sysClr val="window" lastClr="FFFFFF"/>
                    </a:gs>
                    <a:gs pos="100000">
                      <a:sysClr val="window" lastClr="FFFFFF">
                        <a:lumMod val="75000"/>
                      </a:sys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Picioruse adjustibile – permit inclinarea suprafetei tastaturii fata de cea a biroului.</a:t>
            </a:r>
          </a:p>
          <a:p>
            <a:pPr>
              <a:lnSpc>
                <a:spcPct val="90000"/>
              </a:lnSpc>
            </a:pPr>
            <a:r>
              <a:rPr lang="en-US" sz="1900">
                <a:gradFill flip="none" rotWithShape="1">
                  <a:gsLst>
                    <a:gs pos="0">
                      <a:sysClr val="window" lastClr="FFFFFF"/>
                    </a:gs>
                    <a:gs pos="100000">
                      <a:sysClr val="window" lastClr="FFFFFF">
                        <a:lumMod val="75000"/>
                      </a:sys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Tastatura iluminata – daca stai noaptea tarziu la calculator o tastatura iluminata iti va fi de folos.</a:t>
            </a:r>
          </a:p>
          <a:p>
            <a:pPr>
              <a:lnSpc>
                <a:spcPct val="90000"/>
              </a:lnSpc>
            </a:pPr>
            <a:endParaRPr lang="en-US" sz="1900">
              <a:gradFill flip="none" rotWithShape="1">
                <a:gsLst>
                  <a:gs pos="0">
                    <a:sysClr val="window" lastClr="FFFFFF"/>
                  </a:gs>
                  <a:gs pos="100000">
                    <a:sysClr val="window" lastClr="FFFFFF">
                      <a:lumMod val="75000"/>
                    </a:sys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18" name="Rounded Rectangle 7">
            <a:extLst>
              <a:ext uri="{FF2B5EF4-FFF2-40B4-BE49-F238E27FC236}">
                <a16:creationId xmlns:a16="http://schemas.microsoft.com/office/drawing/2014/main" id="{DC1507B9-61AE-4D79-BA04-EF381B54E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0839" y="620720"/>
            <a:ext cx="4001315"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close up of a computer keyboard&#10;&#10;Description generated with very high confidence">
            <a:extLst>
              <a:ext uri="{FF2B5EF4-FFF2-40B4-BE49-F238E27FC236}">
                <a16:creationId xmlns:a16="http://schemas.microsoft.com/office/drawing/2014/main" id="{F4FFC74C-9D0B-494D-A910-AAD2B1164016}"/>
              </a:ext>
            </a:extLst>
          </p:cNvPr>
          <p:cNvPicPr>
            <a:picLocks noChangeAspect="1"/>
          </p:cNvPicPr>
          <p:nvPr/>
        </p:nvPicPr>
        <p:blipFill>
          <a:blip r:embed="rId2"/>
          <a:stretch>
            <a:fillRect/>
          </a:stretch>
        </p:blipFill>
        <p:spPr>
          <a:xfrm>
            <a:off x="8054715" y="1740005"/>
            <a:ext cx="3033562" cy="3033562"/>
          </a:xfrm>
          <a:prstGeom prst="rect">
            <a:avLst/>
          </a:prstGeom>
        </p:spPr>
      </p:pic>
    </p:spTree>
    <p:extLst>
      <p:ext uri="{BB962C8B-B14F-4D97-AF65-F5344CB8AC3E}">
        <p14:creationId xmlns:p14="http://schemas.microsoft.com/office/powerpoint/2010/main" val="160589412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8500-DA70-4171-94D0-894E1622638B}"/>
              </a:ext>
            </a:extLst>
          </p:cNvPr>
          <p:cNvSpPr>
            <a:spLocks noGrp="1"/>
          </p:cNvSpPr>
          <p:nvPr>
            <p:ph type="title"/>
          </p:nvPr>
        </p:nvSpPr>
        <p:spPr>
          <a:xfrm>
            <a:off x="643191" y="609600"/>
            <a:ext cx="6573685" cy="1905000"/>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Dupa ce principii sa ma uit cand doresc sa cumpar un mouse?</a:t>
            </a:r>
            <a:endParaRPr lang="en-US"/>
          </a:p>
        </p:txBody>
      </p:sp>
      <p:sp>
        <p:nvSpPr>
          <p:cNvPr id="3" name="Content Placeholder 2">
            <a:extLst>
              <a:ext uri="{FF2B5EF4-FFF2-40B4-BE49-F238E27FC236}">
                <a16:creationId xmlns:a16="http://schemas.microsoft.com/office/drawing/2014/main" id="{7859997D-D4A6-45F7-B3AC-A952A7048B8D}"/>
              </a:ext>
            </a:extLst>
          </p:cNvPr>
          <p:cNvSpPr>
            <a:spLocks noGrp="1"/>
          </p:cNvSpPr>
          <p:nvPr>
            <p:ph idx="1"/>
          </p:nvPr>
        </p:nvSpPr>
        <p:spPr>
          <a:xfrm>
            <a:off x="96853" y="2666999"/>
            <a:ext cx="8040174" cy="5229105"/>
          </a:xfrm>
        </p:spPr>
        <p:txBody>
          <a:bodyPr anchor="t">
            <a:normAutofit/>
          </a:bodyPr>
          <a:lstStyle/>
          <a:p>
            <a:pPr>
              <a:lnSpc>
                <a:spcPct val="90000"/>
              </a:lnSpc>
            </a:pPr>
            <a:r>
              <a:rPr lang="en-US" err="1">
                <a:effectLst>
                  <a:glow rad="38100">
                    <a:prstClr val="black">
                      <a:lumMod val="50000"/>
                      <a:lumOff val="50000"/>
                      <a:alpha val="20000"/>
                    </a:prstClr>
                  </a:glow>
                  <a:outerShdw blurRad="44450" dist="12700" dir="13860000" algn="tl" rotWithShape="0">
                    <a:srgbClr val="000000">
                      <a:alpha val="20000"/>
                    </a:srgbClr>
                  </a:outerShdw>
                </a:effectLst>
              </a:rPr>
              <a:t>Receptorul</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fara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fir – </a:t>
            </a:r>
            <a:r>
              <a:rPr lang="en-US" err="1">
                <a:effectLst>
                  <a:glow rad="38100">
                    <a:prstClr val="black">
                      <a:lumMod val="50000"/>
                      <a:lumOff val="50000"/>
                      <a:alpha val="20000"/>
                    </a:prstClr>
                  </a:glow>
                  <a:outerShdw blurRad="44450" dist="12700" dir="13860000" algn="tl" rotWithShape="0">
                    <a:srgbClr val="000000">
                      <a:alpha val="20000"/>
                    </a:srgbClr>
                  </a:outerShdw>
                </a:effectLst>
              </a:rPr>
              <a:t>tendinta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actuala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 </a:t>
            </a:r>
            <a:r>
              <a:rPr lang="en-US" err="1">
                <a:effectLst>
                  <a:glow rad="38100">
                    <a:prstClr val="black">
                      <a:lumMod val="50000"/>
                      <a:lumOff val="50000"/>
                      <a:alpha val="20000"/>
                    </a:prstClr>
                  </a:glow>
                  <a:outerShdw blurRad="44450" dist="12700" dir="13860000" algn="tl" rotWithShape="0">
                    <a:srgbClr val="000000">
                      <a:alpha val="20000"/>
                    </a:srgbClr>
                  </a:outerShdw>
                </a:effectLst>
              </a:rPr>
              <a:t>mousilor</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wireless </a:t>
            </a:r>
            <a:r>
              <a:rPr lang="en-US" err="1">
                <a:effectLst>
                  <a:glow rad="38100">
                    <a:prstClr val="black">
                      <a:lumMod val="50000"/>
                      <a:lumOff val="50000"/>
                      <a:alpha val="20000"/>
                    </a:prstClr>
                  </a:glow>
                  <a:outerShdw blurRad="44450" dist="12700" dir="13860000" algn="tl" rotWithShape="0">
                    <a:srgbClr val="000000">
                      <a:alpha val="20000"/>
                    </a:srgbClr>
                  </a:outerShdw>
                </a:effectLst>
              </a:rPr>
              <a:t>este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de a </a:t>
            </a:r>
            <a:r>
              <a:rPr lang="en-US" err="1">
                <a:effectLst>
                  <a:glow rad="38100">
                    <a:prstClr val="black">
                      <a:lumMod val="50000"/>
                      <a:lumOff val="50000"/>
                      <a:alpha val="20000"/>
                    </a:prstClr>
                  </a:glow>
                  <a:outerShdw blurRad="44450" dist="12700" dir="13860000" algn="tl" rotWithShape="0">
                    <a:srgbClr val="000000">
                      <a:alpha val="20000"/>
                    </a:srgbClr>
                  </a:outerShdw>
                </a:effectLst>
              </a:rPr>
              <a:t>veni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cu </a:t>
            </a:r>
            <a:r>
              <a:rPr lang="en-US" err="1">
                <a:effectLst>
                  <a:glow rad="38100">
                    <a:prstClr val="black">
                      <a:lumMod val="50000"/>
                      <a:lumOff val="50000"/>
                      <a:alpha val="20000"/>
                    </a:prstClr>
                  </a:glow>
                  <a:outerShdw blurRad="44450" dist="12700" dir="13860000" algn="tl" rotWithShape="0">
                    <a:srgbClr val="000000">
                      <a:alpha val="20000"/>
                    </a:srgbClr>
                  </a:outerShdw>
                </a:effectLst>
              </a:rPr>
              <a:t>receptoare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p>
          <a:p>
            <a:pPr>
              <a:lnSpc>
                <a:spcPct val="90000"/>
              </a:lnSpc>
            </a:pPr>
            <a:r>
              <a:rPr lang="en-US" dirty="0">
                <a:effectLst>
                  <a:glow rad="38100">
                    <a:prstClr val="black">
                      <a:lumMod val="50000"/>
                      <a:lumOff val="50000"/>
                      <a:alpha val="20000"/>
                    </a:prstClr>
                  </a:glow>
                  <a:outerShdw blurRad="44450" dist="12700" dir="13860000" algn="tl" rotWithShape="0">
                    <a:srgbClr val="000000">
                      <a:alpha val="20000"/>
                    </a:srgbClr>
                  </a:outerShdw>
                </a:effectLst>
              </a:rPr>
              <a:t>Rata de </a:t>
            </a:r>
            <a:r>
              <a:rPr lang="en-US" err="1">
                <a:effectLst>
                  <a:glow rad="38100">
                    <a:prstClr val="black">
                      <a:lumMod val="50000"/>
                      <a:lumOff val="50000"/>
                      <a:alpha val="20000"/>
                    </a:prstClr>
                  </a:glow>
                  <a:outerShdw blurRad="44450" dist="12700" dir="13860000" algn="tl" rotWithShape="0">
                    <a:srgbClr val="000000">
                      <a:alpha val="20000"/>
                    </a:srgbClr>
                  </a:outerShdw>
                </a:effectLst>
              </a:rPr>
              <a:t>raportare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 </a:t>
            </a:r>
            <a:r>
              <a:rPr lang="en-US" err="1">
                <a:effectLst>
                  <a:glow rad="38100">
                    <a:prstClr val="black">
                      <a:lumMod val="50000"/>
                      <a:lumOff val="50000"/>
                      <a:alpha val="20000"/>
                    </a:prstClr>
                  </a:glow>
                  <a:outerShdw blurRad="44450" dist="12700" dir="13860000" algn="tl" rotWithShape="0">
                    <a:srgbClr val="000000">
                      <a:alpha val="20000"/>
                    </a:srgbClr>
                  </a:outerShdw>
                </a:effectLst>
              </a:rPr>
              <a:t>pozitiei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cursorului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 o </a:t>
            </a:r>
            <a:r>
              <a:rPr lang="en-US" err="1">
                <a:effectLst>
                  <a:glow rad="38100">
                    <a:prstClr val="black">
                      <a:lumMod val="50000"/>
                      <a:lumOff val="50000"/>
                      <a:alpha val="20000"/>
                    </a:prstClr>
                  </a:glow>
                  <a:outerShdw blurRad="44450" dist="12700" dir="13860000" algn="tl" rotWithShape="0">
                    <a:srgbClr val="000000">
                      <a:alpha val="20000"/>
                    </a:srgbClr>
                  </a:outerShdw>
                </a:effectLst>
              </a:rPr>
              <a:t>parte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din </a:t>
            </a:r>
            <a:r>
              <a:rPr lang="en-US" err="1">
                <a:effectLst>
                  <a:glow rad="38100">
                    <a:prstClr val="black">
                      <a:lumMod val="50000"/>
                      <a:lumOff val="50000"/>
                      <a:alpha val="20000"/>
                    </a:prstClr>
                  </a:glow>
                  <a:outerShdw blurRad="44450" dist="12700" dir="13860000" algn="tl" rotWithShape="0">
                    <a:srgbClr val="000000">
                      <a:alpha val="20000"/>
                    </a:srgbClr>
                  </a:outerShdw>
                </a:effectLst>
              </a:rPr>
              <a:t>precizia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unui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mouse vine din rata de </a:t>
            </a:r>
            <a:r>
              <a:rPr lang="en-US" err="1">
                <a:effectLst>
                  <a:glow rad="38100">
                    <a:prstClr val="black">
                      <a:lumMod val="50000"/>
                      <a:lumOff val="50000"/>
                      <a:alpha val="20000"/>
                    </a:prstClr>
                  </a:glow>
                  <a:outerShdw blurRad="44450" dist="12700" dir="13860000" algn="tl" rotWithShape="0">
                    <a:srgbClr val="000000">
                      <a:alpha val="20000"/>
                    </a:srgbClr>
                  </a:outerShdw>
                </a:effectLst>
              </a:rPr>
              <a:t>raportare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 </a:t>
            </a:r>
            <a:r>
              <a:rPr lang="en-US" err="1">
                <a:effectLst>
                  <a:glow rad="38100">
                    <a:prstClr val="black">
                      <a:lumMod val="50000"/>
                      <a:lumOff val="50000"/>
                      <a:alpha val="20000"/>
                    </a:prstClr>
                  </a:glow>
                  <a:outerShdw blurRad="44450" dist="12700" dir="13860000" algn="tl" rotWithShape="0">
                    <a:srgbClr val="000000">
                      <a:alpha val="20000"/>
                    </a:srgbClr>
                  </a:outerShdw>
                </a:effectLst>
              </a:rPr>
              <a:t>pozitiei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cursorului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Degeaba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senzorul</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stie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sa </a:t>
            </a:r>
            <a:r>
              <a:rPr lang="en-US" err="1">
                <a:effectLst>
                  <a:glow rad="38100">
                    <a:prstClr val="black">
                      <a:lumMod val="50000"/>
                      <a:lumOff val="50000"/>
                      <a:alpha val="20000"/>
                    </a:prstClr>
                  </a:glow>
                  <a:outerShdw blurRad="44450" dist="12700" dir="13860000" algn="tl" rotWithShape="0">
                    <a:srgbClr val="000000">
                      <a:alpha val="20000"/>
                    </a:srgbClr>
                  </a:outerShdw>
                </a:effectLst>
              </a:rPr>
              <a:t>citeasca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pozitia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corecta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err="1">
                <a:effectLst>
                  <a:glow rad="38100">
                    <a:prstClr val="black">
                      <a:lumMod val="50000"/>
                      <a:lumOff val="50000"/>
                      <a:alpha val="20000"/>
                    </a:prstClr>
                  </a:glow>
                  <a:outerShdw blurRad="44450" dist="12700" dir="13860000" algn="tl" rotWithShape="0">
                    <a:srgbClr val="000000">
                      <a:alpha val="20000"/>
                    </a:srgbClr>
                  </a:outerShdw>
                </a:effectLst>
              </a:rPr>
              <a:t>cateva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mii de </a:t>
            </a:r>
            <a:r>
              <a:rPr lang="en-US" err="1">
                <a:effectLst>
                  <a:glow rad="38100">
                    <a:prstClr val="black">
                      <a:lumMod val="50000"/>
                      <a:lumOff val="50000"/>
                      <a:alpha val="20000"/>
                    </a:prstClr>
                  </a:glow>
                  <a:outerShdw blurRad="44450" dist="12700" dir="13860000" algn="tl" rotWithShape="0">
                    <a:srgbClr val="000000">
                      <a:alpha val="20000"/>
                    </a:srgbClr>
                  </a:outerShdw>
                </a:effectLst>
              </a:rPr>
              <a:t>ori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pe </a:t>
            </a:r>
            <a:r>
              <a:rPr lang="en-US" err="1">
                <a:effectLst>
                  <a:glow rad="38100">
                    <a:prstClr val="black">
                      <a:lumMod val="50000"/>
                      <a:lumOff val="50000"/>
                      <a:alpha val="20000"/>
                    </a:prstClr>
                  </a:glow>
                  <a:outerShdw blurRad="44450" dist="12700" dir="13860000" algn="tl" rotWithShape="0">
                    <a:srgbClr val="000000">
                      <a:alpha val="20000"/>
                    </a:srgbClr>
                  </a:outerShdw>
                </a:effectLst>
              </a:rPr>
              <a:t>secunda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daca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poate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transmite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coordonatele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calculatorului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err="1">
                <a:effectLst>
                  <a:glow rad="38100">
                    <a:prstClr val="black">
                      <a:lumMod val="50000"/>
                      <a:lumOff val="50000"/>
                      <a:alpha val="20000"/>
                    </a:prstClr>
                  </a:glow>
                  <a:outerShdw blurRad="44450" dist="12700" dir="13860000" algn="tl" rotWithShape="0">
                    <a:srgbClr val="000000">
                      <a:alpha val="20000"/>
                    </a:srgbClr>
                  </a:outerShdw>
                </a:effectLst>
              </a:rPr>
              <a:t>doar</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100 de </a:t>
            </a:r>
            <a:r>
              <a:rPr lang="en-US" err="1">
                <a:effectLst>
                  <a:glow rad="38100">
                    <a:prstClr val="black">
                      <a:lumMod val="50000"/>
                      <a:lumOff val="50000"/>
                      <a:alpha val="20000"/>
                    </a:prstClr>
                  </a:glow>
                  <a:outerShdw blurRad="44450" dist="12700" dir="13860000" algn="tl" rotWithShape="0">
                    <a:srgbClr val="000000">
                      <a:alpha val="20000"/>
                    </a:srgbClr>
                  </a:outerShdw>
                </a:effectLst>
              </a:rPr>
              <a:t>ori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pe </a:t>
            </a:r>
            <a:r>
              <a:rPr lang="en-US" err="1">
                <a:effectLst>
                  <a:glow rad="38100">
                    <a:prstClr val="black">
                      <a:lumMod val="50000"/>
                      <a:lumOff val="50000"/>
                      <a:alpha val="20000"/>
                    </a:prstClr>
                  </a:glow>
                  <a:outerShdw blurRad="44450" dist="12700" dir="13860000" algn="tl" rotWithShape="0">
                    <a:srgbClr val="000000">
                      <a:alpha val="20000"/>
                    </a:srgbClr>
                  </a:outerShdw>
                </a:effectLst>
              </a:rPr>
              <a:t>secunda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p>
          <a:p>
            <a:pPr>
              <a:lnSpc>
                <a:spcPct val="90000"/>
              </a:lnSpc>
            </a:pPr>
            <a:r>
              <a:rPr lang="en-US" err="1">
                <a:effectLst>
                  <a:glow rad="38100">
                    <a:prstClr val="black">
                      <a:lumMod val="50000"/>
                      <a:lumOff val="50000"/>
                      <a:alpha val="20000"/>
                    </a:prstClr>
                  </a:glow>
                  <a:outerShdw blurRad="44450" dist="12700" dir="13860000" algn="tl" rotWithShape="0">
                    <a:srgbClr val="000000">
                      <a:alpha val="20000"/>
                    </a:srgbClr>
                  </a:outerShdw>
                </a:effectLst>
              </a:rPr>
              <a:t>Autonomia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bateriei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 </a:t>
            </a:r>
            <a:r>
              <a:rPr lang="en-US" err="1">
                <a:effectLst>
                  <a:glow rad="38100">
                    <a:prstClr val="black">
                      <a:lumMod val="50000"/>
                      <a:lumOff val="50000"/>
                      <a:alpha val="20000"/>
                    </a:prstClr>
                  </a:glow>
                  <a:outerShdw blurRad="44450" dist="12700" dir="13860000" algn="tl" rotWithShape="0">
                    <a:srgbClr val="000000">
                      <a:alpha val="20000"/>
                    </a:srgbClr>
                  </a:outerShdw>
                </a:effectLst>
              </a:rPr>
              <a:t>daca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vorbim</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err="1">
                <a:effectLst>
                  <a:glow rad="38100">
                    <a:prstClr val="black">
                      <a:lumMod val="50000"/>
                      <a:lumOff val="50000"/>
                      <a:alpha val="20000"/>
                    </a:prstClr>
                  </a:glow>
                  <a:outerShdw blurRad="44450" dist="12700" dir="13860000" algn="tl" rotWithShape="0">
                    <a:srgbClr val="000000">
                      <a:alpha val="20000"/>
                    </a:srgbClr>
                  </a:outerShdw>
                </a:effectLst>
              </a:rPr>
              <a:t>mousi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wireless </a:t>
            </a:r>
            <a:r>
              <a:rPr lang="en-US" err="1">
                <a:effectLst>
                  <a:glow rad="38100">
                    <a:prstClr val="black">
                      <a:lumMod val="50000"/>
                      <a:lumOff val="50000"/>
                      <a:alpha val="20000"/>
                    </a:prstClr>
                  </a:glow>
                  <a:outerShdw blurRad="44450" dist="12700" dir="13860000" algn="tl" rotWithShape="0">
                    <a:srgbClr val="000000">
                      <a:alpha val="20000"/>
                    </a:srgbClr>
                  </a:outerShdw>
                </a:effectLst>
              </a:rPr>
              <a:t>cel</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mai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important </a:t>
            </a:r>
            <a:r>
              <a:rPr lang="en-US" err="1">
                <a:effectLst>
                  <a:glow rad="38100">
                    <a:prstClr val="black">
                      <a:lumMod val="50000"/>
                      <a:lumOff val="50000"/>
                      <a:alpha val="20000"/>
                    </a:prstClr>
                  </a:glow>
                  <a:outerShdw blurRad="44450" dist="12700" dir="13860000" algn="tl" rotWithShape="0">
                    <a:srgbClr val="000000">
                      <a:alpha val="20000"/>
                    </a:srgbClr>
                  </a:outerShdw>
                </a:effectLst>
              </a:rPr>
              <a:t>lucru</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este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sa fie un model cu </a:t>
            </a:r>
            <a:r>
              <a:rPr lang="en-US" err="1">
                <a:effectLst>
                  <a:glow rad="38100">
                    <a:prstClr val="black">
                      <a:lumMod val="50000"/>
                      <a:lumOff val="50000"/>
                      <a:alpha val="20000"/>
                    </a:prstClr>
                  </a:glow>
                  <a:outerShdw blurRad="44450" dist="12700" dir="13860000" algn="tl" rotWithShape="0">
                    <a:srgbClr val="000000">
                      <a:alpha val="20000"/>
                    </a:srgbClr>
                  </a:outerShdw>
                </a:effectLst>
              </a:rPr>
              <a:t>autonomie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mare </a:t>
            </a:r>
            <a:r>
              <a:rPr lang="en-US" err="1">
                <a:effectLst>
                  <a:glow rad="38100">
                    <a:prstClr val="black">
                      <a:lumMod val="50000"/>
                      <a:lumOff val="50000"/>
                      <a:alpha val="20000"/>
                    </a:prstClr>
                  </a:glow>
                  <a:outerShdw blurRad="44450" dist="12700" dir="13860000" algn="tl" rotWithShape="0">
                    <a:srgbClr val="000000">
                      <a:alpha val="20000"/>
                    </a:srgbClr>
                  </a:outerShdw>
                </a:effectLst>
              </a:rPr>
              <a:t>sau</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cu </a:t>
            </a:r>
            <a:r>
              <a:rPr lang="en-US" err="1">
                <a:effectLst>
                  <a:glow rad="38100">
                    <a:prstClr val="black">
                      <a:lumMod val="50000"/>
                      <a:lumOff val="50000"/>
                      <a:alpha val="20000"/>
                    </a:prstClr>
                  </a:glow>
                  <a:outerShdw blurRad="44450" dist="12700" dir="13860000" algn="tl" rotWithShape="0">
                    <a:srgbClr val="000000">
                      <a:alpha val="20000"/>
                    </a:srgbClr>
                  </a:outerShdw>
                </a:effectLst>
              </a:rPr>
              <a:t>baterii</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rPr>
              <a:t>reincarcabile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p>
        </p:txBody>
      </p:sp>
      <p:pic>
        <p:nvPicPr>
          <p:cNvPr id="4" name="Picture 4" descr="A close up of a mouse&#10;&#10;Description generated with high confidence">
            <a:extLst>
              <a:ext uri="{FF2B5EF4-FFF2-40B4-BE49-F238E27FC236}">
                <a16:creationId xmlns:a16="http://schemas.microsoft.com/office/drawing/2014/main" id="{30C0D90D-464B-45F6-8AD0-30B6111FC17B}"/>
              </a:ext>
            </a:extLst>
          </p:cNvPr>
          <p:cNvPicPr>
            <a:picLocks noChangeAspect="1"/>
          </p:cNvPicPr>
          <p:nvPr/>
        </p:nvPicPr>
        <p:blipFill>
          <a:blip r:embed="rId3"/>
          <a:stretch>
            <a:fillRect/>
          </a:stretch>
        </p:blipFill>
        <p:spPr>
          <a:xfrm>
            <a:off x="8030915" y="1237918"/>
            <a:ext cx="3976788" cy="294068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30918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5E92-0318-48B9-AD41-830B003DA06F}"/>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Date </a:t>
            </a:r>
            <a:r>
              <a:rPr lang="en-US" dirty="0" err="1">
                <a:effectLst>
                  <a:glow rad="38100">
                    <a:prstClr val="black">
                      <a:lumMod val="65000"/>
                      <a:lumOff val="35000"/>
                      <a:alpha val="40000"/>
                    </a:prstClr>
                  </a:glow>
                  <a:outerShdw blurRad="28575" dist="38100" dir="14040000" algn="tl" rotWithShape="0">
                    <a:srgbClr val="000000">
                      <a:alpha val="25000"/>
                    </a:srgbClr>
                  </a:outerShdw>
                </a:effectLst>
              </a:rPr>
              <a:t>bibliografice</a:t>
            </a:r>
            <a:r>
              <a:rPr lang="en-US" dirty="0">
                <a:effectLst>
                  <a:glow rad="38100">
                    <a:prstClr val="black">
                      <a:lumMod val="65000"/>
                      <a:lumOff val="35000"/>
                      <a:alpha val="40000"/>
                    </a:prstClr>
                  </a:glow>
                  <a:outerShdw blurRad="28575" dist="38100" dir="14040000" algn="tl" rotWithShape="0">
                    <a:srgbClr val="000000">
                      <a:alpha val="25000"/>
                    </a:srgbClr>
                  </a:outerShdw>
                </a:effectLst>
              </a:rPr>
              <a:t>:</a:t>
            </a:r>
            <a:br>
              <a:rPr lang="en-US" dirty="0">
                <a:effectLst>
                  <a:glow rad="38100">
                    <a:prstClr val="black">
                      <a:lumMod val="65000"/>
                      <a:lumOff val="35000"/>
                      <a:alpha val="40000"/>
                    </a:prstClr>
                  </a:glow>
                  <a:outerShdw blurRad="28575" dist="38100" dir="14040000" algn="tl" rotWithShape="0">
                    <a:srgbClr val="000000">
                      <a:alpha val="25000"/>
                    </a:srgbClr>
                  </a:outerShdw>
                </a:effectLst>
              </a:rPr>
            </a:br>
            <a:endParaRPr lang="en-US"/>
          </a:p>
        </p:txBody>
      </p:sp>
      <p:sp>
        <p:nvSpPr>
          <p:cNvPr id="3" name="Content Placeholder 2">
            <a:extLst>
              <a:ext uri="{FF2B5EF4-FFF2-40B4-BE49-F238E27FC236}">
                <a16:creationId xmlns:a16="http://schemas.microsoft.com/office/drawing/2014/main" id="{62076A4D-F7D8-49CE-93D4-BE13AFDC4F6E}"/>
              </a:ext>
            </a:extLst>
          </p:cNvPr>
          <p:cNvSpPr>
            <a:spLocks noGrp="1"/>
          </p:cNvSpPr>
          <p:nvPr>
            <p:ph idx="1"/>
          </p:nvPr>
        </p:nvSpPr>
        <p:spPr>
          <a:xfrm>
            <a:off x="595074" y="1818735"/>
            <a:ext cx="9905998" cy="3124201"/>
          </a:xfrm>
        </p:spPr>
        <p:txBody>
          <a:bodyPr/>
          <a:lstStyle/>
          <a:p>
            <a:pPr marL="0" indent="0">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dirty="0">
                <a:effectLst>
                  <a:glow rad="38100">
                    <a:prstClr val="black">
                      <a:lumMod val="50000"/>
                      <a:lumOff val="50000"/>
                      <a:alpha val="20000"/>
                    </a:prstClr>
                  </a:glow>
                  <a:outerShdw blurRad="44450" dist="12700" dir="13860000" algn="tl" rotWithShape="0">
                    <a:srgbClr val="000000">
                      <a:alpha val="20000"/>
                    </a:srgbClr>
                  </a:outerShdw>
                </a:effectLst>
                <a:hlinkClick r:id="rId2"/>
              </a:rPr>
              <a:t>https://sites.google.com/site/vincaalexandru/dispozitive-periferice-de-intrare-iesire</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rPr>
              <a:t>-https://www.descopera.ro/lumea-digitala/930367-5-generatii-de-computere</a:t>
            </a:r>
          </a:p>
          <a:p>
            <a:pPr marL="0" indent="0">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rPr>
              <a:t>-https://shopniac.ro/tastatura-6714/</a:t>
            </a:r>
          </a:p>
          <a:p>
            <a:pPr marL="0" indent="0">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rPr>
              <a:t>-https://shopniac.ro/mouse-6657/</a:t>
            </a:r>
          </a:p>
          <a:p>
            <a:pPr marL="0" indent="0">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29681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1972-DDDA-49C2-A015-0BA30BD04C94}"/>
              </a:ext>
            </a:extLst>
          </p:cNvPr>
          <p:cNvSpPr>
            <a:spLocks noGrp="1"/>
          </p:cNvSpPr>
          <p:nvPr>
            <p:ph type="title"/>
          </p:nvPr>
        </p:nvSpPr>
        <p:spPr/>
        <p:txBody>
          <a:bodyPr/>
          <a:lstStyle/>
          <a:p>
            <a:r>
              <a:rPr lang="en-US" sz="4400" dirty="0" err="1">
                <a:effectLst>
                  <a:glow rad="38100">
                    <a:prstClr val="black">
                      <a:lumMod val="65000"/>
                      <a:lumOff val="35000"/>
                      <a:alpha val="40000"/>
                    </a:prstClr>
                  </a:glow>
                  <a:outerShdw blurRad="28575" dist="38100" dir="14040000" algn="tl" rotWithShape="0">
                    <a:srgbClr val="000000">
                      <a:alpha val="25000"/>
                    </a:srgbClr>
                  </a:outerShdw>
                </a:effectLst>
              </a:rPr>
              <a:t>Despozitivile</a:t>
            </a:r>
            <a:r>
              <a:rPr lang="en-US" sz="4400" dirty="0">
                <a:effectLst>
                  <a:glow rad="38100">
                    <a:prstClr val="black">
                      <a:lumMod val="65000"/>
                      <a:lumOff val="35000"/>
                      <a:alpha val="40000"/>
                    </a:prstClr>
                  </a:glow>
                  <a:outerShdw blurRad="28575" dist="38100" dir="14040000" algn="tl" rotWithShape="0">
                    <a:srgbClr val="000000">
                      <a:alpha val="25000"/>
                    </a:srgbClr>
                  </a:outerShdw>
                </a:effectLst>
              </a:rPr>
              <a:t> de </a:t>
            </a:r>
            <a:r>
              <a:rPr lang="en-US" sz="4400" dirty="0" err="1">
                <a:effectLst>
                  <a:glow rad="38100">
                    <a:prstClr val="black">
                      <a:lumMod val="65000"/>
                      <a:lumOff val="35000"/>
                      <a:alpha val="40000"/>
                    </a:prstClr>
                  </a:glow>
                  <a:outerShdw blurRad="28575" dist="38100" dir="14040000" algn="tl" rotWithShape="0">
                    <a:srgbClr val="000000">
                      <a:alpha val="25000"/>
                    </a:srgbClr>
                  </a:outerShdw>
                </a:effectLst>
              </a:rPr>
              <a:t>Intrare-Iesire</a:t>
            </a:r>
            <a:r>
              <a:rPr lang="en-US" sz="4400" dirty="0">
                <a:effectLst>
                  <a:glow rad="38100">
                    <a:prstClr val="black">
                      <a:lumMod val="65000"/>
                      <a:lumOff val="35000"/>
                      <a:alpha val="40000"/>
                    </a:prstClr>
                  </a:glow>
                  <a:outerShdw blurRad="28575" dist="38100" dir="14040000" algn="tl" rotWithShape="0">
                    <a:srgbClr val="000000">
                      <a:alpha val="25000"/>
                    </a:srgbClr>
                  </a:outerShdw>
                </a:effectLst>
              </a:rPr>
              <a:t> </a:t>
            </a:r>
            <a:br>
              <a:rPr lang="en-US" sz="4400" dirty="0">
                <a:effectLst>
                  <a:glow rad="38100">
                    <a:prstClr val="black">
                      <a:lumMod val="65000"/>
                      <a:lumOff val="35000"/>
                      <a:alpha val="40000"/>
                    </a:prstClr>
                  </a:glow>
                  <a:outerShdw blurRad="28575" dist="38100" dir="14040000" algn="tl" rotWithShape="0">
                    <a:srgbClr val="000000">
                      <a:alpha val="25000"/>
                    </a:srgbClr>
                  </a:outerShdw>
                </a:effectLst>
              </a:rPr>
            </a:br>
            <a:r>
              <a:rPr lang="en-US" sz="4400" dirty="0">
                <a:effectLst>
                  <a:glow rad="38100">
                    <a:prstClr val="black">
                      <a:lumMod val="65000"/>
                      <a:lumOff val="35000"/>
                      <a:alpha val="40000"/>
                    </a:prstClr>
                  </a:glow>
                  <a:outerShdw blurRad="28575" dist="38100" dir="14040000" algn="tl" rotWithShape="0">
                    <a:srgbClr val="000000">
                      <a:alpha val="25000"/>
                    </a:srgbClr>
                  </a:outerShdw>
                </a:effectLst>
              </a:rPr>
              <a:t>Ce sunt </a:t>
            </a:r>
            <a:r>
              <a:rPr lang="en-US" sz="4400" dirty="0" err="1">
                <a:effectLst>
                  <a:glow rad="38100">
                    <a:prstClr val="black">
                      <a:lumMod val="65000"/>
                      <a:lumOff val="35000"/>
                      <a:alpha val="40000"/>
                    </a:prstClr>
                  </a:glow>
                  <a:outerShdw blurRad="28575" dist="38100" dir="14040000" algn="tl" rotWithShape="0">
                    <a:srgbClr val="000000">
                      <a:alpha val="25000"/>
                    </a:srgbClr>
                  </a:outerShdw>
                </a:effectLst>
              </a:rPr>
              <a:t>ele</a:t>
            </a:r>
            <a:r>
              <a:rPr lang="en-US" sz="4400" dirty="0">
                <a:effectLst>
                  <a:glow rad="38100">
                    <a:prstClr val="black">
                      <a:lumMod val="65000"/>
                      <a:lumOff val="35000"/>
                      <a:alpha val="40000"/>
                    </a:prstClr>
                  </a:glow>
                  <a:outerShdw blurRad="28575" dist="38100" dir="14040000" algn="tl" rotWithShape="0">
                    <a:srgbClr val="000000">
                      <a:alpha val="25000"/>
                    </a:srgbClr>
                  </a:outerShdw>
                </a:effectLst>
              </a:rPr>
              <a:t>?</a:t>
            </a:r>
            <a:endParaRPr lang="en-US" sz="4400" dirty="0"/>
          </a:p>
        </p:txBody>
      </p:sp>
      <p:sp>
        <p:nvSpPr>
          <p:cNvPr id="3" name="Content Placeholder 2">
            <a:extLst>
              <a:ext uri="{FF2B5EF4-FFF2-40B4-BE49-F238E27FC236}">
                <a16:creationId xmlns:a16="http://schemas.microsoft.com/office/drawing/2014/main" id="{009A4995-EA2F-4DF7-9B81-CE9C5D81FEFD}"/>
              </a:ext>
            </a:extLst>
          </p:cNvPr>
          <p:cNvSpPr>
            <a:spLocks noGrp="1"/>
          </p:cNvSpPr>
          <p:nvPr>
            <p:ph idx="1"/>
          </p:nvPr>
        </p:nvSpPr>
        <p:spPr>
          <a:xfrm>
            <a:off x="1012016" y="1674961"/>
            <a:ext cx="9905998" cy="3124201"/>
          </a:xfrm>
        </p:spPr>
        <p:txBody>
          <a:bodyPr/>
          <a:lstStyle/>
          <a:p>
            <a:r>
              <a:rPr lang="en-US" sz="3200" dirty="0" err="1">
                <a:effectLst>
                  <a:glow rad="38100">
                    <a:prstClr val="black">
                      <a:lumMod val="50000"/>
                      <a:lumOff val="50000"/>
                      <a:alpha val="20000"/>
                    </a:prstClr>
                  </a:glow>
                  <a:outerShdw blurRad="44450" dist="12700" dir="13860000" algn="tl" rotWithShape="0">
                    <a:srgbClr val="000000">
                      <a:alpha val="20000"/>
                    </a:srgbClr>
                  </a:outerShdw>
                </a:effectLst>
              </a:rPr>
              <a:t>Despozitivile</a:t>
            </a:r>
            <a:r>
              <a:rPr lang="en-US" sz="3200"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sz="3200" dirty="0" err="1">
                <a:effectLst>
                  <a:glow rad="38100">
                    <a:prstClr val="black">
                      <a:lumMod val="50000"/>
                      <a:lumOff val="50000"/>
                      <a:alpha val="20000"/>
                    </a:prstClr>
                  </a:glow>
                  <a:outerShdw blurRad="44450" dist="12700" dir="13860000" algn="tl" rotWithShape="0">
                    <a:srgbClr val="000000">
                      <a:alpha val="20000"/>
                    </a:srgbClr>
                  </a:outerShdw>
                </a:effectLst>
              </a:rPr>
              <a:t>Intrare</a:t>
            </a:r>
            <a:r>
              <a:rPr lang="en-US" sz="3200" dirty="0">
                <a:effectLst>
                  <a:glow rad="38100">
                    <a:prstClr val="black">
                      <a:lumMod val="50000"/>
                      <a:lumOff val="50000"/>
                      <a:alpha val="20000"/>
                    </a:prstClr>
                  </a:glow>
                  <a:outerShdw blurRad="44450" dist="12700" dir="13860000" algn="tl" rotWithShape="0">
                    <a:srgbClr val="000000">
                      <a:alpha val="20000"/>
                    </a:srgbClr>
                  </a:outerShdw>
                </a:effectLst>
              </a:rPr>
              <a:t> – </a:t>
            </a:r>
            <a:r>
              <a:rPr lang="en-US" sz="3200" dirty="0" err="1">
                <a:effectLst>
                  <a:glow rad="38100">
                    <a:prstClr val="black">
                      <a:lumMod val="50000"/>
                      <a:lumOff val="50000"/>
                      <a:alpha val="20000"/>
                    </a:prstClr>
                  </a:glow>
                  <a:outerShdw blurRad="44450" dist="12700" dir="13860000" algn="tl" rotWithShape="0">
                    <a:srgbClr val="000000">
                      <a:alpha val="20000"/>
                    </a:srgbClr>
                  </a:outerShdw>
                </a:effectLst>
              </a:rPr>
              <a:t>Iesire</a:t>
            </a:r>
            <a:r>
              <a:rPr lang="en-US" sz="3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3200" dirty="0" err="1">
                <a:effectLst>
                  <a:glow rad="38100">
                    <a:prstClr val="black">
                      <a:lumMod val="50000"/>
                      <a:lumOff val="50000"/>
                      <a:alpha val="20000"/>
                    </a:prstClr>
                  </a:glow>
                  <a:outerShdw blurRad="44450" dist="12700" dir="13860000" algn="tl" rotWithShape="0">
                    <a:srgbClr val="000000">
                      <a:alpha val="20000"/>
                    </a:srgbClr>
                  </a:outerShdw>
                </a:effectLst>
              </a:rPr>
              <a:t>asigura</a:t>
            </a:r>
            <a:r>
              <a:rPr lang="en-US" sz="3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3200" dirty="0" err="1">
                <a:effectLst>
                  <a:glow rad="38100">
                    <a:prstClr val="black">
                      <a:lumMod val="50000"/>
                      <a:lumOff val="50000"/>
                      <a:alpha val="20000"/>
                    </a:prstClr>
                  </a:glow>
                  <a:outerShdw blurRad="44450" dist="12700" dir="13860000" algn="tl" rotWithShape="0">
                    <a:srgbClr val="000000">
                      <a:alpha val="20000"/>
                    </a:srgbClr>
                  </a:outerShdw>
                </a:effectLst>
              </a:rPr>
              <a:t>comunicarea</a:t>
            </a:r>
            <a:r>
              <a:rPr lang="en-US" sz="3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3200" dirty="0" err="1">
                <a:effectLst>
                  <a:glow rad="38100">
                    <a:prstClr val="black">
                      <a:lumMod val="50000"/>
                      <a:lumOff val="50000"/>
                      <a:alpha val="20000"/>
                    </a:prstClr>
                  </a:glow>
                  <a:outerShdw blurRad="44450" dist="12700" dir="13860000" algn="tl" rotWithShape="0">
                    <a:srgbClr val="000000">
                      <a:alpha val="20000"/>
                    </a:srgbClr>
                  </a:outerShdw>
                </a:effectLst>
              </a:rPr>
              <a:t>dintre</a:t>
            </a:r>
            <a:r>
              <a:rPr lang="en-US" sz="3200" dirty="0">
                <a:effectLst>
                  <a:glow rad="38100">
                    <a:prstClr val="black">
                      <a:lumMod val="50000"/>
                      <a:lumOff val="50000"/>
                      <a:alpha val="20000"/>
                    </a:prstClr>
                  </a:glow>
                  <a:outerShdw blurRad="44450" dist="12700" dir="13860000" algn="tl" rotWithShape="0">
                    <a:srgbClr val="000000">
                      <a:alpha val="20000"/>
                    </a:srgbClr>
                  </a:outerShdw>
                </a:effectLst>
              </a:rPr>
              <a:t> calculator </a:t>
            </a:r>
            <a:r>
              <a:rPr lang="en-US" sz="3200" dirty="0" err="1">
                <a:effectLst>
                  <a:glow rad="38100">
                    <a:prstClr val="black">
                      <a:lumMod val="50000"/>
                      <a:lumOff val="50000"/>
                      <a:alpha val="20000"/>
                    </a:prstClr>
                  </a:glow>
                  <a:outerShdw blurRad="44450" dist="12700" dir="13860000" algn="tl" rotWithShape="0">
                    <a:srgbClr val="000000">
                      <a:alpha val="20000"/>
                    </a:srgbClr>
                  </a:outerShdw>
                </a:effectLst>
              </a:rPr>
              <a:t>si</a:t>
            </a:r>
            <a:r>
              <a:rPr lang="en-US" sz="3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3200" dirty="0" err="1">
                <a:effectLst>
                  <a:glow rad="38100">
                    <a:prstClr val="black">
                      <a:lumMod val="50000"/>
                      <a:lumOff val="50000"/>
                      <a:alpha val="20000"/>
                    </a:prstClr>
                  </a:glow>
                  <a:outerShdw blurRad="44450" dist="12700" dir="13860000" algn="tl" rotWithShape="0">
                    <a:srgbClr val="000000">
                      <a:alpha val="20000"/>
                    </a:srgbClr>
                  </a:outerShdw>
                </a:effectLst>
              </a:rPr>
              <a:t>utilizator</a:t>
            </a:r>
            <a:r>
              <a:rPr lang="en-US" sz="3200" dirty="0">
                <a:effectLst>
                  <a:glow rad="38100">
                    <a:prstClr val="black">
                      <a:lumMod val="50000"/>
                      <a:lumOff val="50000"/>
                      <a:alpha val="20000"/>
                    </a:prstClr>
                  </a:glow>
                  <a:outerShdw blurRad="44450" dist="12700" dir="13860000" algn="tl" rotWithShape="0">
                    <a:srgbClr val="000000">
                      <a:alpha val="20000"/>
                    </a:srgbClr>
                  </a:outerShdw>
                </a:effectLst>
              </a:rPr>
              <a:t>. </a:t>
            </a:r>
            <a:endParaRPr lang="en-US" dirty="0"/>
          </a:p>
        </p:txBody>
      </p:sp>
      <p:pic>
        <p:nvPicPr>
          <p:cNvPr id="4" name="Picture 4" descr="A picture containing indoor, table, items, electronics&#10;&#10;Description generated with very high confidence">
            <a:extLst>
              <a:ext uri="{FF2B5EF4-FFF2-40B4-BE49-F238E27FC236}">
                <a16:creationId xmlns:a16="http://schemas.microsoft.com/office/drawing/2014/main" id="{78083F82-434F-49BC-82A6-3755C8DB908B}"/>
              </a:ext>
            </a:extLst>
          </p:cNvPr>
          <p:cNvPicPr>
            <a:picLocks noChangeAspect="1"/>
          </p:cNvPicPr>
          <p:nvPr/>
        </p:nvPicPr>
        <p:blipFill>
          <a:blip r:embed="rId2"/>
          <a:stretch>
            <a:fillRect/>
          </a:stretch>
        </p:blipFill>
        <p:spPr>
          <a:xfrm>
            <a:off x="3091132" y="4110217"/>
            <a:ext cx="5391510" cy="2318170"/>
          </a:xfrm>
          <a:prstGeom prst="rect">
            <a:avLst/>
          </a:prstGeom>
        </p:spPr>
      </p:pic>
    </p:spTree>
    <p:extLst>
      <p:ext uri="{BB962C8B-B14F-4D97-AF65-F5344CB8AC3E}">
        <p14:creationId xmlns:p14="http://schemas.microsoft.com/office/powerpoint/2010/main" val="334871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0E7D-46A9-44F2-AFBC-AD09170BA53B}"/>
              </a:ext>
            </a:extLst>
          </p:cNvPr>
          <p:cNvSpPr>
            <a:spLocks noGrp="1"/>
          </p:cNvSpPr>
          <p:nvPr>
            <p:ph type="title"/>
          </p:nvPr>
        </p:nvSpPr>
        <p:spPr>
          <a:xfrm>
            <a:off x="1141413" y="609600"/>
            <a:ext cx="9905998" cy="1905000"/>
          </a:xfrm>
        </p:spPr>
        <p:txBody>
          <a:bodyPr/>
          <a:lstStyle/>
          <a:p>
            <a:r>
              <a:rPr lang="en-US" sz="4400" dirty="0" err="1">
                <a:effectLst>
                  <a:glow rad="38100">
                    <a:prstClr val="black">
                      <a:lumMod val="65000"/>
                      <a:lumOff val="35000"/>
                      <a:alpha val="40000"/>
                    </a:prstClr>
                  </a:glow>
                  <a:outerShdw blurRad="28575" dist="38100" dir="14040000" algn="tl" rotWithShape="0">
                    <a:srgbClr val="000000">
                      <a:alpha val="25000"/>
                    </a:srgbClr>
                  </a:outerShdw>
                </a:effectLst>
              </a:rPr>
              <a:t>Exemple</a:t>
            </a:r>
            <a:r>
              <a:rPr lang="en-US" sz="4400" dirty="0">
                <a:effectLst>
                  <a:glow rad="38100">
                    <a:prstClr val="black">
                      <a:lumMod val="65000"/>
                      <a:lumOff val="35000"/>
                      <a:alpha val="40000"/>
                    </a:prstClr>
                  </a:glow>
                  <a:outerShdw blurRad="28575" dist="38100" dir="14040000" algn="tl" rotWithShape="0">
                    <a:srgbClr val="000000">
                      <a:alpha val="25000"/>
                    </a:srgbClr>
                  </a:outerShdw>
                </a:effectLst>
              </a:rPr>
              <a:t>: </a:t>
            </a:r>
            <a:endParaRPr lang="en-US"/>
          </a:p>
        </p:txBody>
      </p:sp>
      <p:sp>
        <p:nvSpPr>
          <p:cNvPr id="3" name="Content Placeholder 2">
            <a:extLst>
              <a:ext uri="{FF2B5EF4-FFF2-40B4-BE49-F238E27FC236}">
                <a16:creationId xmlns:a16="http://schemas.microsoft.com/office/drawing/2014/main" id="{792E9FB6-6F1F-426A-B941-D217196809BF}"/>
              </a:ext>
            </a:extLst>
          </p:cNvPr>
          <p:cNvSpPr>
            <a:spLocks noGrp="1"/>
          </p:cNvSpPr>
          <p:nvPr>
            <p:ph idx="1"/>
          </p:nvPr>
        </p:nvSpPr>
        <p:spPr>
          <a:xfrm>
            <a:off x="781979" y="2307565"/>
            <a:ext cx="9905998" cy="3124201"/>
          </a:xfrm>
        </p:spPr>
        <p:txBody>
          <a:bodyPr/>
          <a:lstStyle/>
          <a:p>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1.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Unitatea</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Floppy Disk</a:t>
            </a:r>
          </a:p>
          <a:p>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Unitatea</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Floppy Disk face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parte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din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categoria</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echipamentelor</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periferice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intrare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ieşire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fiind</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practic</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cel</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mai</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vechi</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dispozitiv</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periferic</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Acesta</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mai</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era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cunoscut</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şi</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sub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denumirea</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unitatea</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dischetă</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sau</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Floppy Disk Drive.</a:t>
            </a:r>
            <a:endParaRPr lang="en-US" sz="2800" dirty="0"/>
          </a:p>
          <a:p>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A close up of electronics&#10;&#10;Description generated with high confidence">
            <a:extLst>
              <a:ext uri="{FF2B5EF4-FFF2-40B4-BE49-F238E27FC236}">
                <a16:creationId xmlns:a16="http://schemas.microsoft.com/office/drawing/2014/main" id="{20010C72-EBBF-4FB3-96B5-1F96A257E797}"/>
              </a:ext>
            </a:extLst>
          </p:cNvPr>
          <p:cNvPicPr>
            <a:picLocks noChangeAspect="1"/>
          </p:cNvPicPr>
          <p:nvPr/>
        </p:nvPicPr>
        <p:blipFill>
          <a:blip r:embed="rId2"/>
          <a:stretch>
            <a:fillRect/>
          </a:stretch>
        </p:blipFill>
        <p:spPr>
          <a:xfrm>
            <a:off x="4884708" y="5027852"/>
            <a:ext cx="2710132" cy="1331163"/>
          </a:xfrm>
          <a:prstGeom prst="rect">
            <a:avLst/>
          </a:prstGeom>
        </p:spPr>
      </p:pic>
    </p:spTree>
    <p:extLst>
      <p:ext uri="{BB962C8B-B14F-4D97-AF65-F5344CB8AC3E}">
        <p14:creationId xmlns:p14="http://schemas.microsoft.com/office/powerpoint/2010/main" val="305131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BAF8-15A9-491C-8413-789C7755B212}"/>
              </a:ext>
            </a:extLst>
          </p:cNvPr>
          <p:cNvSpPr>
            <a:spLocks noGrp="1"/>
          </p:cNvSpPr>
          <p:nvPr>
            <p:ph type="title"/>
          </p:nvPr>
        </p:nvSpPr>
        <p:spPr/>
        <p:txBody>
          <a:bodyPr/>
          <a:lstStyle/>
          <a:p>
            <a:r>
              <a:rPr lang="en-US" sz="4000" dirty="0">
                <a:effectLst>
                  <a:glow rad="38100">
                    <a:prstClr val="black">
                      <a:lumMod val="65000"/>
                      <a:lumOff val="35000"/>
                      <a:alpha val="40000"/>
                    </a:prstClr>
                  </a:glow>
                  <a:outerShdw blurRad="28575" dist="38100" dir="14040000" algn="tl" rotWithShape="0">
                    <a:srgbClr val="000000">
                      <a:alpha val="25000"/>
                    </a:srgbClr>
                  </a:outerShdw>
                </a:effectLst>
              </a:rPr>
              <a:t>2. Modem-urile</a:t>
            </a:r>
            <a:endParaRPr lang="en-US" dirty="0" err="1"/>
          </a:p>
        </p:txBody>
      </p:sp>
      <p:sp>
        <p:nvSpPr>
          <p:cNvPr id="3" name="Content Placeholder 2">
            <a:extLst>
              <a:ext uri="{FF2B5EF4-FFF2-40B4-BE49-F238E27FC236}">
                <a16:creationId xmlns:a16="http://schemas.microsoft.com/office/drawing/2014/main" id="{10A082B8-2FA6-438C-B5BC-386312406B67}"/>
              </a:ext>
            </a:extLst>
          </p:cNvPr>
          <p:cNvSpPr>
            <a:spLocks noGrp="1"/>
          </p:cNvSpPr>
          <p:nvPr>
            <p:ph idx="1"/>
          </p:nvPr>
        </p:nvSpPr>
        <p:spPr>
          <a:xfrm>
            <a:off x="853866" y="1617452"/>
            <a:ext cx="9905998" cy="3124201"/>
          </a:xfrm>
        </p:spPr>
        <p:txBody>
          <a:bodyPr/>
          <a:lstStyle/>
          <a:p>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Modem – ul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este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un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dispozitiv</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periferic</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intrare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ieşire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care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permite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comunicarea</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Intre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calculatoare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sau</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reţea</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calculatoare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aflate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la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distanţă</a:t>
            </a:r>
            <a:endParaRPr lang="en-US" sz="2800" dirty="0" err="1"/>
          </a:p>
        </p:txBody>
      </p:sp>
      <p:pic>
        <p:nvPicPr>
          <p:cNvPr id="4" name="Picture 4">
            <a:extLst>
              <a:ext uri="{FF2B5EF4-FFF2-40B4-BE49-F238E27FC236}">
                <a16:creationId xmlns:a16="http://schemas.microsoft.com/office/drawing/2014/main" id="{2A2A7585-B05D-42BA-B68C-6BB43A0E38B5}"/>
              </a:ext>
            </a:extLst>
          </p:cNvPr>
          <p:cNvPicPr>
            <a:picLocks noChangeAspect="1"/>
          </p:cNvPicPr>
          <p:nvPr/>
        </p:nvPicPr>
        <p:blipFill>
          <a:blip r:embed="rId2"/>
          <a:stretch>
            <a:fillRect/>
          </a:stretch>
        </p:blipFill>
        <p:spPr>
          <a:xfrm>
            <a:off x="4660690" y="4230897"/>
            <a:ext cx="2295525" cy="2019300"/>
          </a:xfrm>
          <a:prstGeom prst="rect">
            <a:avLst/>
          </a:prstGeom>
        </p:spPr>
      </p:pic>
    </p:spTree>
    <p:extLst>
      <p:ext uri="{BB962C8B-B14F-4D97-AF65-F5344CB8AC3E}">
        <p14:creationId xmlns:p14="http://schemas.microsoft.com/office/powerpoint/2010/main" val="133759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BDE3-260F-41A9-B899-BDCF79172FA2}"/>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3. Touchscreen</a:t>
            </a:r>
            <a:endParaRPr lang="en-US" dirty="0"/>
          </a:p>
        </p:txBody>
      </p:sp>
      <p:sp>
        <p:nvSpPr>
          <p:cNvPr id="3" name="Content Placeholder 2">
            <a:extLst>
              <a:ext uri="{FF2B5EF4-FFF2-40B4-BE49-F238E27FC236}">
                <a16:creationId xmlns:a16="http://schemas.microsoft.com/office/drawing/2014/main" id="{9E5CE71D-5DFB-4777-ADBA-4C97FA678098}"/>
              </a:ext>
            </a:extLst>
          </p:cNvPr>
          <p:cNvSpPr>
            <a:spLocks noGrp="1"/>
          </p:cNvSpPr>
          <p:nvPr>
            <p:ph idx="1"/>
          </p:nvPr>
        </p:nvSpPr>
        <p:spPr>
          <a:xfrm>
            <a:off x="825111" y="1804358"/>
            <a:ext cx="9905998" cy="3124201"/>
          </a:xfrm>
        </p:spPr>
        <p:txBody>
          <a:bodyPr/>
          <a:lstStyle/>
          <a:p>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Touchscreen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este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un alt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echipament</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periferic</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intrare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ieşire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care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permite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selectarea</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prin</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atingere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unor</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opţiuni</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afişate</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pe un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ecran</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special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dotat</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 cu </a:t>
            </a:r>
            <a:r>
              <a:rPr lang="en-US" sz="2800" dirty="0" err="1">
                <a:effectLst>
                  <a:glow rad="38100">
                    <a:prstClr val="black">
                      <a:lumMod val="50000"/>
                      <a:lumOff val="50000"/>
                      <a:alpha val="20000"/>
                    </a:prstClr>
                  </a:glow>
                  <a:outerShdw blurRad="44450" dist="12700" dir="13860000" algn="tl" rotWithShape="0">
                    <a:srgbClr val="000000">
                      <a:alpha val="20000"/>
                    </a:srgbClr>
                  </a:outerShdw>
                </a:effectLst>
              </a:rPr>
              <a:t>senzori</a:t>
            </a:r>
            <a:r>
              <a:rPr lang="en-US" sz="2800" dirty="0">
                <a:effectLst>
                  <a:glow rad="38100">
                    <a:prstClr val="black">
                      <a:lumMod val="50000"/>
                      <a:lumOff val="50000"/>
                      <a:alpha val="20000"/>
                    </a:prstClr>
                  </a:glow>
                  <a:outerShdw blurRad="44450" dist="12700" dir="13860000" algn="tl" rotWithShape="0">
                    <a:srgbClr val="000000">
                      <a:alpha val="20000"/>
                    </a:srgbClr>
                  </a:outerShdw>
                </a:effectLst>
              </a:rPr>
              <a:t>.</a:t>
            </a:r>
            <a:endParaRPr lang="en-US" sz="2800" dirty="0"/>
          </a:p>
        </p:txBody>
      </p:sp>
      <p:pic>
        <p:nvPicPr>
          <p:cNvPr id="4" name="Picture 4">
            <a:extLst>
              <a:ext uri="{FF2B5EF4-FFF2-40B4-BE49-F238E27FC236}">
                <a16:creationId xmlns:a16="http://schemas.microsoft.com/office/drawing/2014/main" id="{9E90D749-5E8D-4A7A-B4EC-20C796BAB508}"/>
              </a:ext>
            </a:extLst>
          </p:cNvPr>
          <p:cNvPicPr>
            <a:picLocks noChangeAspect="1"/>
          </p:cNvPicPr>
          <p:nvPr/>
        </p:nvPicPr>
        <p:blipFill>
          <a:blip r:embed="rId2"/>
          <a:stretch>
            <a:fillRect/>
          </a:stretch>
        </p:blipFill>
        <p:spPr>
          <a:xfrm>
            <a:off x="4625915" y="4319587"/>
            <a:ext cx="2940169" cy="1956938"/>
          </a:xfrm>
          <a:prstGeom prst="rect">
            <a:avLst/>
          </a:prstGeom>
        </p:spPr>
      </p:pic>
    </p:spTree>
    <p:extLst>
      <p:ext uri="{BB962C8B-B14F-4D97-AF65-F5344CB8AC3E}">
        <p14:creationId xmlns:p14="http://schemas.microsoft.com/office/powerpoint/2010/main" val="241800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F1E1-497A-4649-9F55-B96AD403B1A6}"/>
              </a:ext>
            </a:extLst>
          </p:cNvPr>
          <p:cNvSpPr>
            <a:spLocks noGrp="1"/>
          </p:cNvSpPr>
          <p:nvPr>
            <p:ph type="title"/>
          </p:nvPr>
        </p:nvSpPr>
        <p:spPr/>
        <p:txBody>
          <a:bodyPr>
            <a:normAutofit/>
          </a:bodyPr>
          <a:lstStyle/>
          <a:p>
            <a:r>
              <a:rPr lang="en-US" sz="4000" dirty="0">
                <a:effectLst>
                  <a:glow rad="38100">
                    <a:prstClr val="black">
                      <a:lumMod val="65000"/>
                      <a:lumOff val="35000"/>
                      <a:alpha val="40000"/>
                    </a:prstClr>
                  </a:glow>
                  <a:outerShdw blurRad="28575" dist="38100" dir="14040000" algn="tl" rotWithShape="0">
                    <a:srgbClr val="000000">
                      <a:alpha val="25000"/>
                    </a:srgbClr>
                  </a:outerShdw>
                </a:effectLst>
              </a:rPr>
              <a:t>4. Placa de </a:t>
            </a:r>
            <a:r>
              <a:rPr lang="en-US" sz="4000" dirty="0" err="1">
                <a:effectLst>
                  <a:glow rad="38100">
                    <a:prstClr val="black">
                      <a:lumMod val="65000"/>
                      <a:lumOff val="35000"/>
                      <a:alpha val="40000"/>
                    </a:prstClr>
                  </a:glow>
                  <a:outerShdw blurRad="28575" dist="38100" dir="14040000" algn="tl" rotWithShape="0">
                    <a:srgbClr val="000000">
                      <a:alpha val="25000"/>
                    </a:srgbClr>
                  </a:outerShdw>
                </a:effectLst>
              </a:rPr>
              <a:t>sunet</a:t>
            </a:r>
          </a:p>
        </p:txBody>
      </p:sp>
      <p:sp>
        <p:nvSpPr>
          <p:cNvPr id="3" name="Content Placeholder 2">
            <a:extLst>
              <a:ext uri="{FF2B5EF4-FFF2-40B4-BE49-F238E27FC236}">
                <a16:creationId xmlns:a16="http://schemas.microsoft.com/office/drawing/2014/main" id="{ABFF8D07-18CA-44B1-9A63-4A354A34B313}"/>
              </a:ext>
            </a:extLst>
          </p:cNvPr>
          <p:cNvSpPr>
            <a:spLocks noGrp="1"/>
          </p:cNvSpPr>
          <p:nvPr>
            <p:ph idx="1"/>
          </p:nvPr>
        </p:nvSpPr>
        <p:spPr>
          <a:xfrm>
            <a:off x="710092" y="1904999"/>
            <a:ext cx="9905998" cy="3124201"/>
          </a:xfrm>
        </p:spPr>
        <p:txBody>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Placa de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sunet</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este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un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dispozitiv</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periferic</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intrare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ieşire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care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permite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calculatorului</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să</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redea</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sunete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prin</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intermediul</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difuzorului</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intern,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să</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Inregistreze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sunete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prin</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intermediul</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unui</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microfon</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sau</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să</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opereze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cu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sunete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stocate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In format digital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şi</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să</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le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transmită</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la un </a:t>
            </a:r>
            <a:r>
              <a:rPr lang="en-US" sz="2400" err="1">
                <a:effectLst>
                  <a:glow rad="38100">
                    <a:prstClr val="black">
                      <a:lumMod val="50000"/>
                      <a:lumOff val="50000"/>
                      <a:alpha val="20000"/>
                    </a:prstClr>
                  </a:glow>
                  <a:outerShdw blurRad="44450" dist="12700" dir="13860000" algn="tl" rotWithShape="0">
                    <a:srgbClr val="000000">
                      <a:alpha val="20000"/>
                    </a:srgbClr>
                  </a:outerShdw>
                </a:effectLst>
              </a:rPr>
              <a:t>sistem</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audio extern.</a:t>
            </a:r>
            <a:endParaRPr lang="en-US" sz="2400" dirty="0"/>
          </a:p>
        </p:txBody>
      </p:sp>
      <p:pic>
        <p:nvPicPr>
          <p:cNvPr id="5" name="Picture 5" descr="A circuit board&#10;&#10;Description generated with high confidence">
            <a:extLst>
              <a:ext uri="{FF2B5EF4-FFF2-40B4-BE49-F238E27FC236}">
                <a16:creationId xmlns:a16="http://schemas.microsoft.com/office/drawing/2014/main" id="{5B405100-A56A-430B-A983-4AE5AD26E716}"/>
              </a:ext>
            </a:extLst>
          </p:cNvPr>
          <p:cNvPicPr>
            <a:picLocks noChangeAspect="1"/>
          </p:cNvPicPr>
          <p:nvPr/>
        </p:nvPicPr>
        <p:blipFill>
          <a:blip r:embed="rId2"/>
          <a:stretch>
            <a:fillRect/>
          </a:stretch>
        </p:blipFill>
        <p:spPr>
          <a:xfrm>
            <a:off x="5287273" y="4496339"/>
            <a:ext cx="3256471" cy="1847850"/>
          </a:xfrm>
          <a:prstGeom prst="rect">
            <a:avLst/>
          </a:prstGeom>
        </p:spPr>
      </p:pic>
    </p:spTree>
    <p:extLst>
      <p:ext uri="{BB962C8B-B14F-4D97-AF65-F5344CB8AC3E}">
        <p14:creationId xmlns:p14="http://schemas.microsoft.com/office/powerpoint/2010/main" val="144036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95FA-4E85-42B3-BEA2-FED8662B6BC2}"/>
              </a:ext>
            </a:extLst>
          </p:cNvPr>
          <p:cNvSpPr>
            <a:spLocks noGrp="1"/>
          </p:cNvSpPr>
          <p:nvPr>
            <p:ph type="title"/>
          </p:nvPr>
        </p:nvSpPr>
        <p:spPr/>
        <p:txBody>
          <a:bodyPr>
            <a:normAutofit fontScale="90000"/>
          </a:bodyPr>
          <a:lstStyle/>
          <a:p>
            <a:r>
              <a:rPr lang="en-US" sz="4400" dirty="0">
                <a:effectLst>
                  <a:glow rad="38100">
                    <a:prstClr val="black">
                      <a:lumMod val="65000"/>
                      <a:lumOff val="35000"/>
                      <a:alpha val="40000"/>
                    </a:prstClr>
                  </a:glow>
                  <a:outerShdw blurRad="28575" dist="38100" dir="14040000" algn="tl" rotWithShape="0">
                    <a:srgbClr val="000000">
                      <a:alpha val="25000"/>
                    </a:srgbClr>
                  </a:outerShdw>
                </a:effectLst>
              </a:rPr>
              <a:t>Generatii de calculatoare:</a:t>
            </a:r>
            <a:br>
              <a:rPr lang="en-US" sz="4400" dirty="0">
                <a:effectLst>
                  <a:glow rad="38100">
                    <a:prstClr val="black">
                      <a:lumMod val="65000"/>
                      <a:lumOff val="35000"/>
                      <a:alpha val="40000"/>
                    </a:prstClr>
                  </a:glow>
                  <a:outerShdw blurRad="28575" dist="38100" dir="14040000" algn="tl" rotWithShape="0">
                    <a:srgbClr val="000000">
                      <a:alpha val="25000"/>
                    </a:srgbClr>
                  </a:outerShdw>
                </a:effectLst>
              </a:rPr>
            </a:br>
            <a:br>
              <a:rPr lang="en-US" sz="4400" dirty="0">
                <a:effectLst>
                  <a:glow rad="38100">
                    <a:prstClr val="black">
                      <a:lumMod val="65000"/>
                      <a:lumOff val="35000"/>
                      <a:alpha val="40000"/>
                    </a:prstClr>
                  </a:glow>
                  <a:outerShdw blurRad="28575" dist="38100" dir="14040000" algn="tl" rotWithShape="0">
                    <a:srgbClr val="000000">
                      <a:alpha val="25000"/>
                    </a:srgbClr>
                  </a:outerShdw>
                </a:effectLst>
              </a:rPr>
            </a:br>
            <a:r>
              <a:rPr lang="en-US">
                <a:effectLst>
                  <a:glow rad="38100">
                    <a:prstClr val="black">
                      <a:lumMod val="65000"/>
                      <a:lumOff val="35000"/>
                      <a:alpha val="40000"/>
                    </a:prstClr>
                  </a:glow>
                  <a:outerShdw blurRad="28575" dist="38100" dir="14040000" algn="tl" rotWithShape="0">
                    <a:srgbClr val="000000">
                      <a:alpha val="25000"/>
                    </a:srgbClr>
                  </a:outerShdw>
                </a:effectLst>
              </a:rPr>
              <a:t>Prima generatie(1945-1955)</a:t>
            </a:r>
            <a:endParaRPr lang="en-US" sz="440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3B44F90F-1182-4D0F-A45C-E113E7144F72}"/>
              </a:ext>
            </a:extLst>
          </p:cNvPr>
          <p:cNvSpPr>
            <a:spLocks noGrp="1"/>
          </p:cNvSpPr>
          <p:nvPr>
            <p:ph idx="1"/>
          </p:nvPr>
        </p:nvSpPr>
        <p:spPr>
          <a:xfrm>
            <a:off x="609450" y="2940169"/>
            <a:ext cx="9905998" cy="3124201"/>
          </a:xfrm>
        </p:spPr>
        <p:txBody>
          <a:bodyPr>
            <a:noAutofit/>
          </a:bodyPr>
          <a:lstStyle/>
          <a:p>
            <a:r>
              <a:rPr lang="en-US" sz="2800">
                <a:effectLst>
                  <a:glow rad="38100">
                    <a:prstClr val="black">
                      <a:lumMod val="50000"/>
                      <a:lumOff val="50000"/>
                      <a:alpha val="20000"/>
                    </a:prstClr>
                  </a:glow>
                  <a:outerShdw blurRad="44450" dist="12700" dir="13860000" algn="tl" rotWithShape="0">
                    <a:srgbClr val="000000">
                      <a:alpha val="20000"/>
                    </a:srgbClr>
                  </a:outerShdw>
                </a:effectLst>
              </a:rPr>
              <a:t>inginerul german Konrad Zuse dezvolta computerul Z3 pentru a proiecta avioane si rachete. 1943: Fortele Aliate produc un computer spargator de coduri, denumit Colossus. 1944: SUA produce Mark I, primul computer complet electronic, cu dimensiunile unei jumatati de teren de fotbal. Al doilea computer produs de SUA a fost ENIAC. Era de 1.000 de ori mai rapid ca Mark I si consuma 160 de kilowati. 1951: apare UNIVAC I, primul computer disponibil comercial</a:t>
            </a:r>
            <a:endParaRPr lang="en-US" sz="2800"/>
          </a:p>
        </p:txBody>
      </p:sp>
    </p:spTree>
    <p:extLst>
      <p:ext uri="{BB962C8B-B14F-4D97-AF65-F5344CB8AC3E}">
        <p14:creationId xmlns:p14="http://schemas.microsoft.com/office/powerpoint/2010/main" val="11121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6" name="Picture 6" descr="A desk with a computer&#10;&#10;Description generated with high confidence">
            <a:extLst>
              <a:ext uri="{FF2B5EF4-FFF2-40B4-BE49-F238E27FC236}">
                <a16:creationId xmlns:a16="http://schemas.microsoft.com/office/drawing/2014/main" id="{7749D276-EE12-4833-8B38-EE326FB7522E}"/>
              </a:ext>
            </a:extLst>
          </p:cNvPr>
          <p:cNvPicPr>
            <a:picLocks noChangeAspect="1"/>
          </p:cNvPicPr>
          <p:nvPr/>
        </p:nvPicPr>
        <p:blipFill rotWithShape="1">
          <a:blip r:embed="rId3"/>
          <a:srcRect t="2881" r="-3" b="-3"/>
          <a:stretch/>
        </p:blipFill>
        <p:spPr>
          <a:xfrm>
            <a:off x="7478332" y="10"/>
            <a:ext cx="4713668" cy="3428990"/>
          </a:xfrm>
          <a:prstGeom prst="rect">
            <a:avLst/>
          </a:prstGeom>
        </p:spPr>
      </p:pic>
      <p:pic>
        <p:nvPicPr>
          <p:cNvPr id="4" name="Picture 4" descr="A picture containing floor, indoor, wall, window&#10;&#10;Description generated with high confidence">
            <a:extLst>
              <a:ext uri="{FF2B5EF4-FFF2-40B4-BE49-F238E27FC236}">
                <a16:creationId xmlns:a16="http://schemas.microsoft.com/office/drawing/2014/main" id="{E7CEB8F5-3DE4-4664-8D72-D91686A8DC0B}"/>
              </a:ext>
            </a:extLst>
          </p:cNvPr>
          <p:cNvPicPr>
            <a:picLocks noGrp="1" noChangeAspect="1"/>
          </p:cNvPicPr>
          <p:nvPr>
            <p:ph idx="1"/>
          </p:nvPr>
        </p:nvPicPr>
        <p:blipFill rotWithShape="1">
          <a:blip r:embed="rId4"/>
          <a:srcRect t="6543" b="2704"/>
          <a:stretch/>
        </p:blipFill>
        <p:spPr>
          <a:xfrm>
            <a:off x="7473696" y="3429000"/>
            <a:ext cx="4718304" cy="3429000"/>
          </a:xfrm>
          <a:prstGeom prst="rect">
            <a:avLst/>
          </a:prstGeom>
        </p:spPr>
      </p:pic>
      <p:pic>
        <p:nvPicPr>
          <p:cNvPr id="8" name="Picture 8" descr="A person standing in front of a store&#10;&#10;Description generated with very high confidence">
            <a:extLst>
              <a:ext uri="{FF2B5EF4-FFF2-40B4-BE49-F238E27FC236}">
                <a16:creationId xmlns:a16="http://schemas.microsoft.com/office/drawing/2014/main" id="{364F1FEF-D1F8-4767-A825-114B0E71599C}"/>
              </a:ext>
            </a:extLst>
          </p:cNvPr>
          <p:cNvPicPr>
            <a:picLocks noChangeAspect="1"/>
          </p:cNvPicPr>
          <p:nvPr/>
        </p:nvPicPr>
        <p:blipFill rotWithShape="1">
          <a:blip r:embed="rId5"/>
          <a:srcRect l="22192" r="4558" b="-1"/>
          <a:stretch/>
        </p:blipFill>
        <p:spPr>
          <a:xfrm>
            <a:off x="20" y="10"/>
            <a:ext cx="7525698" cy="6857990"/>
          </a:xfrm>
          <a:prstGeom prst="rect">
            <a:avLst/>
          </a:prstGeom>
        </p:spPr>
      </p:pic>
      <p:sp useBgFill="1">
        <p:nvSpPr>
          <p:cNvPr id="13" name="Rounded Rectangle 9">
            <a:extLst>
              <a:ext uri="{FF2B5EF4-FFF2-40B4-BE49-F238E27FC236}">
                <a16:creationId xmlns:a16="http://schemas.microsoft.com/office/drawing/2014/main" id="{16B73C71-1168-4ACB-A30C-F2A5EBD7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40259" y="1718238"/>
            <a:ext cx="1562898" cy="6243419"/>
          </a:xfrm>
          <a:prstGeom prst="round2SameRect">
            <a:avLst>
              <a:gd name="adj1" fmla="val 11311"/>
              <a:gd name="adj2" fmla="val 0"/>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B2DC2-04D8-4E75-94E1-F946AEE93E04}"/>
              </a:ext>
            </a:extLst>
          </p:cNvPr>
          <p:cNvSpPr>
            <a:spLocks noGrp="1"/>
          </p:cNvSpPr>
          <p:nvPr>
            <p:ph type="title"/>
          </p:nvPr>
        </p:nvSpPr>
        <p:spPr>
          <a:xfrm>
            <a:off x="540912" y="4230710"/>
            <a:ext cx="5402687" cy="875763"/>
          </a:xfrm>
        </p:spPr>
        <p:txBody>
          <a:bodyPr vert="horz" lIns="91440" tIns="45720" rIns="91440" bIns="45720" rtlCol="0" anchor="b">
            <a:normAutofit/>
          </a:bodyPr>
          <a:lstStyle/>
          <a:p>
            <a:r>
              <a:rPr lang="en-US">
                <a:effectLst>
                  <a:glow rad="38100">
                    <a:prstClr val="black">
                      <a:lumMod val="65000"/>
                      <a:lumOff val="35000"/>
                      <a:alpha val="50000"/>
                    </a:prstClr>
                  </a:glow>
                  <a:outerShdw blurRad="28575" dist="31750" dir="13200000" algn="tl" rotWithShape="0">
                    <a:srgbClr val="000000">
                      <a:alpha val="25000"/>
                    </a:srgbClr>
                  </a:outerShdw>
                </a:effectLst>
              </a:rPr>
              <a:t>Imagini</a:t>
            </a:r>
            <a:endParaRPr lang="en-US">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val="204980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A52F-FB00-4DB7-A949-58C3ABB0FE75}"/>
              </a:ext>
            </a:extLst>
          </p:cNvPr>
          <p:cNvSpPr>
            <a:spLocks noGrp="1"/>
          </p:cNvSpPr>
          <p:nvPr>
            <p:ph type="title"/>
          </p:nvPr>
        </p:nvSpPr>
        <p:spPr/>
        <p:txBody>
          <a:bodyPr/>
          <a:lstStyle/>
          <a:p>
            <a:r>
              <a:rPr lang="en-US" b="1">
                <a:effectLst>
                  <a:glow rad="38100">
                    <a:prstClr val="black">
                      <a:lumMod val="65000"/>
                      <a:lumOff val="35000"/>
                      <a:alpha val="40000"/>
                    </a:prstClr>
                  </a:glow>
                  <a:outerShdw blurRad="28575" dist="38100" dir="14040000" algn="tl" rotWithShape="0">
                    <a:srgbClr val="000000">
                      <a:alpha val="25000"/>
                    </a:srgbClr>
                  </a:outerShdw>
                </a:effectLst>
              </a:rPr>
              <a:t>A doua generatie (1956-1963)</a:t>
            </a:r>
            <a:endParaRPr lang="en-US"/>
          </a:p>
        </p:txBody>
      </p:sp>
      <p:sp>
        <p:nvSpPr>
          <p:cNvPr id="3" name="Content Placeholder 2">
            <a:extLst>
              <a:ext uri="{FF2B5EF4-FFF2-40B4-BE49-F238E27FC236}">
                <a16:creationId xmlns:a16="http://schemas.microsoft.com/office/drawing/2014/main" id="{9D1E57E3-BDB0-4A63-B3BE-F2BBBF712386}"/>
              </a:ext>
            </a:extLst>
          </p:cNvPr>
          <p:cNvSpPr>
            <a:spLocks noGrp="1"/>
          </p:cNvSpPr>
          <p:nvPr>
            <p:ph idx="1"/>
          </p:nvPr>
        </p:nvSpPr>
        <p:spPr>
          <a:xfrm>
            <a:off x="767602" y="2206924"/>
            <a:ext cx="9905998" cy="3124201"/>
          </a:xfrm>
        </p:spPr>
        <p:txBody>
          <a:bodyPr>
            <a:normAutofit/>
          </a:bodyPr>
          <a:lstStyle/>
          <a:p>
            <a:r>
              <a:rPr lang="en-US" sz="2800">
                <a:effectLst>
                  <a:glow rad="38100">
                    <a:prstClr val="black">
                      <a:lumMod val="50000"/>
                      <a:lumOff val="50000"/>
                      <a:alpha val="20000"/>
                    </a:prstClr>
                  </a:glow>
                  <a:outerShdw blurRad="44450" dist="12700" dir="13860000" algn="tl" rotWithShape="0">
                    <a:srgbClr val="000000">
                      <a:alpha val="20000"/>
                    </a:srgbClr>
                  </a:outerShdw>
                </a:effectLst>
              </a:rPr>
              <a:t>Inventarea tranzistorului aduce schimbari radicale. Introdus in computere in 1956 si cuplat cu memoria cu miez magnetic, el da nastere unei generatii de ordinatoare mai mici si mai eficiente. Primele „supercomputere“ au fost Stretch, produse de IBM si LARC pentru laboratoarele de energie atomica. La inceputul anilor ’60 apare IBM 1401, considerat piatra de temelie a conceptului actual</a:t>
            </a:r>
            <a:endParaRPr lang="en-US" sz="2800"/>
          </a:p>
        </p:txBody>
      </p:sp>
    </p:spTree>
    <p:extLst>
      <p:ext uri="{BB962C8B-B14F-4D97-AF65-F5344CB8AC3E}">
        <p14:creationId xmlns:p14="http://schemas.microsoft.com/office/powerpoint/2010/main" val="2909846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Mesh</vt:lpstr>
      <vt:lpstr>Proiect realizat de Botezatu Marius</vt:lpstr>
      <vt:lpstr>Despozitivile de Intrare-Iesire  Ce sunt ele?</vt:lpstr>
      <vt:lpstr>Exemple: </vt:lpstr>
      <vt:lpstr>2. Modem-urile</vt:lpstr>
      <vt:lpstr>3. Touchscreen</vt:lpstr>
      <vt:lpstr>4. Placa de sunet</vt:lpstr>
      <vt:lpstr>Generatii de calculatoare:  Prima generatie(1945-1955)</vt:lpstr>
      <vt:lpstr>Imagini</vt:lpstr>
      <vt:lpstr>A doua generatie (1956-1963)</vt:lpstr>
      <vt:lpstr>PowerPoint Presentation</vt:lpstr>
      <vt:lpstr>A treia generatie(1964-1970)</vt:lpstr>
      <vt:lpstr>PowerPoint Presentation</vt:lpstr>
      <vt:lpstr>A patra generatie(1971-prezent) </vt:lpstr>
      <vt:lpstr>PowerPoint Presentation</vt:lpstr>
      <vt:lpstr>A cincea generatie(prezent-viitor)</vt:lpstr>
      <vt:lpstr>Calculatoarele moderne</vt:lpstr>
      <vt:lpstr>Dupa ce principii sa ma uit cand doresc sa cumpar o tastatura?</vt:lpstr>
      <vt:lpstr>Dupa ce principii sa ma uit cand doresc sa cumpar un mouse?</vt:lpstr>
      <vt:lpstr>Date bibliografice: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386</cp:revision>
  <dcterms:created xsi:type="dcterms:W3CDTF">2013-07-15T20:26:40Z</dcterms:created>
  <dcterms:modified xsi:type="dcterms:W3CDTF">2019-05-01T14:20:30Z</dcterms:modified>
</cp:coreProperties>
</file>