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865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39204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2889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dirty="0"/>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50563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48197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CE7D5-CF57-46EF-B807-FDD0502418D4}" type="datetimeFigureOut">
              <a:rPr lang="en-US" smtClean="0"/>
              <a:t>5/1/2019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88370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CE7D5-CF57-46EF-B807-FDD0502418D4}" type="datetimeFigureOut">
              <a:rPr lang="en-US" smtClean="0"/>
              <a:t>5/1/2019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73193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3890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7760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37026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03636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681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55995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846CE7D5-CF57-46EF-B807-FDD0502418D4}" type="datetimeFigureOut">
              <a:rPr lang="en-US" smtClean="0"/>
              <a:t>5/1/2019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06177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46CE7D5-CF57-46EF-B807-FDD0502418D4}" type="datetimeFigureOut">
              <a:rPr lang="en-US" smtClean="0"/>
              <a:t>5/1/2019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6360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846CE7D5-CF57-46EF-B807-FDD0502418D4}" type="datetimeFigureOut">
              <a:rPr lang="en-US" smtClean="0"/>
              <a:t>5/1/2019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45199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90954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46CE7D5-CF57-46EF-B807-FDD0502418D4}" type="datetimeFigureOut">
              <a:rPr lang="en-US" smtClean="0"/>
              <a:t>5/1/2019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571961454"/>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4" name="Picture 4" descr="A desktop computer sitting on a desk with a monitor keyboard and mouse&#10;&#10;Description generated with very high confidence">
            <a:extLst>
              <a:ext uri="{FF2B5EF4-FFF2-40B4-BE49-F238E27FC236}">
                <a16:creationId xmlns:a16="http://schemas.microsoft.com/office/drawing/2014/main" id="{77DA972B-7517-4249-875F-1D2EF5095AD1}"/>
              </a:ext>
            </a:extLst>
          </p:cNvPr>
          <p:cNvPicPr>
            <a:picLocks noChangeAspect="1"/>
          </p:cNvPicPr>
          <p:nvPr/>
        </p:nvPicPr>
        <p:blipFill rotWithShape="1">
          <a:blip r:embed="rId3">
            <a:alphaModFix/>
          </a:blip>
          <a:srcRect/>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D73FC4D6-D732-41D7-9C3A-8A41E1E6E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57800" y="0"/>
            <a:ext cx="586581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22FE0190-952F-4DFC-B896-517270CE4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257800" y="1295400"/>
            <a:ext cx="5867400" cy="5562600"/>
          </a:xfrm>
          <a:prstGeom prst="rect">
            <a:avLst/>
          </a:prstGeom>
          <a:solidFill>
            <a:schemeClr val="bg1">
              <a:alpha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252048" y="1447800"/>
            <a:ext cx="4562452" cy="3253378"/>
          </a:xfrm>
        </p:spPr>
        <p:txBody>
          <a:bodyPr>
            <a:normAutofit fontScale="90000"/>
          </a:bodyPr>
          <a:lstStyle/>
          <a:p>
            <a:r>
              <a:rPr lang="en-US" sz="4800" dirty="0" err="1"/>
              <a:t>Proiect</a:t>
            </a:r>
            <a:r>
              <a:rPr lang="en-US" sz="4800" dirty="0"/>
              <a:t> </a:t>
            </a:r>
            <a:r>
              <a:rPr lang="en-US" sz="4800" dirty="0" err="1"/>
              <a:t>realizat</a:t>
            </a:r>
            <a:r>
              <a:rPr lang="en-US" sz="4800" dirty="0"/>
              <a:t> de </a:t>
            </a:r>
            <a:r>
              <a:rPr lang="en-US" sz="4800" dirty="0" err="1"/>
              <a:t>Botezatu</a:t>
            </a:r>
            <a:r>
              <a:rPr lang="en-US" sz="4800" dirty="0"/>
              <a:t> Marius </a:t>
            </a:r>
            <a:r>
              <a:rPr lang="en-US" sz="4800" dirty="0" err="1"/>
              <a:t>si</a:t>
            </a:r>
            <a:r>
              <a:rPr lang="en-US" sz="4800" dirty="0"/>
              <a:t> </a:t>
            </a:r>
            <a:r>
              <a:rPr lang="en-US" sz="4800" dirty="0" err="1"/>
              <a:t>Cosciug</a:t>
            </a:r>
            <a:r>
              <a:rPr lang="en-US" sz="4800" dirty="0"/>
              <a:t> Andrian</a:t>
            </a:r>
          </a:p>
        </p:txBody>
      </p:sp>
      <p:sp>
        <p:nvSpPr>
          <p:cNvPr id="3" name="Subtitle 2"/>
          <p:cNvSpPr>
            <a:spLocks noGrp="1"/>
          </p:cNvSpPr>
          <p:nvPr>
            <p:ph type="subTitle" idx="1"/>
          </p:nvPr>
        </p:nvSpPr>
        <p:spPr>
          <a:xfrm>
            <a:off x="5418161" y="4701178"/>
            <a:ext cx="4562452" cy="937622"/>
          </a:xfrm>
        </p:spPr>
        <p:txBody>
          <a:bodyPr>
            <a:normAutofit/>
          </a:bodyPr>
          <a:lstStyle/>
          <a:p>
            <a:r>
              <a:rPr lang="en-US" sz="1800"/>
              <a:t>Clasa 10-d</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FBC32-1D63-46B9-9FB8-46A43AD47B55}"/>
              </a:ext>
            </a:extLst>
          </p:cNvPr>
          <p:cNvSpPr>
            <a:spLocks noGrp="1"/>
          </p:cNvSpPr>
          <p:nvPr>
            <p:ph type="title"/>
          </p:nvPr>
        </p:nvSpPr>
        <p:spPr/>
        <p:txBody>
          <a:bodyPr/>
          <a:lstStyle/>
          <a:p>
            <a:r>
              <a:rPr lang="en-US" dirty="0" err="1"/>
              <a:t>Evolutia</a:t>
            </a:r>
            <a:r>
              <a:rPr lang="en-US" dirty="0"/>
              <a:t> </a:t>
            </a:r>
            <a:r>
              <a:rPr lang="en-US" dirty="0" err="1"/>
              <a:t>Retelelor</a:t>
            </a:r>
            <a:r>
              <a:rPr lang="en-US" dirty="0"/>
              <a:t> de </a:t>
            </a:r>
            <a:r>
              <a:rPr lang="en-US" dirty="0" err="1"/>
              <a:t>Calculatoare</a:t>
            </a:r>
          </a:p>
        </p:txBody>
      </p:sp>
      <p:sp>
        <p:nvSpPr>
          <p:cNvPr id="3" name="Content Placeholder 2">
            <a:extLst>
              <a:ext uri="{FF2B5EF4-FFF2-40B4-BE49-F238E27FC236}">
                <a16:creationId xmlns:a16="http://schemas.microsoft.com/office/drawing/2014/main" id="{247DDB44-B139-4DB8-87B1-950CB36F9BE7}"/>
              </a:ext>
            </a:extLst>
          </p:cNvPr>
          <p:cNvSpPr>
            <a:spLocks noGrp="1"/>
          </p:cNvSpPr>
          <p:nvPr>
            <p:ph idx="1"/>
          </p:nvPr>
        </p:nvSpPr>
        <p:spPr/>
        <p:txBody>
          <a:bodyPr vert="horz" lIns="91440" tIns="45720" rIns="91440" bIns="45720" rtlCol="0" anchor="t">
            <a:normAutofit/>
          </a:bodyPr>
          <a:lstStyle/>
          <a:p>
            <a:r>
              <a:rPr lang="en-US" dirty="0" err="1"/>
              <a:t>Reţelele</a:t>
            </a:r>
            <a:r>
              <a:rPr lang="en-US" dirty="0"/>
              <a:t> de </a:t>
            </a:r>
            <a:r>
              <a:rPr lang="en-US" dirty="0" err="1"/>
              <a:t>calculatoare</a:t>
            </a:r>
            <a:r>
              <a:rPr lang="en-US" dirty="0"/>
              <a:t> au </a:t>
            </a:r>
            <a:r>
              <a:rPr lang="en-US" dirty="0" err="1"/>
              <a:t>apărut</a:t>
            </a:r>
            <a:r>
              <a:rPr lang="en-US" dirty="0"/>
              <a:t> ca un </a:t>
            </a:r>
            <a:r>
              <a:rPr lang="en-US" dirty="0" err="1"/>
              <a:t>rezultat</a:t>
            </a:r>
            <a:r>
              <a:rPr lang="en-US" dirty="0"/>
              <a:t> al </a:t>
            </a:r>
            <a:r>
              <a:rPr lang="en-US" dirty="0" err="1"/>
              <a:t>aplicaţiilor</a:t>
            </a:r>
            <a:r>
              <a:rPr lang="en-US" dirty="0"/>
              <a:t> </a:t>
            </a:r>
            <a:r>
              <a:rPr lang="en-US" dirty="0" err="1"/>
              <a:t>scrise</a:t>
            </a:r>
            <a:r>
              <a:rPr lang="en-US" dirty="0"/>
              <a:t> </a:t>
            </a:r>
            <a:r>
              <a:rPr lang="en-US" dirty="0" err="1"/>
              <a:t>pentru</a:t>
            </a:r>
            <a:r>
              <a:rPr lang="en-US" dirty="0"/>
              <a:t> </a:t>
            </a:r>
            <a:r>
              <a:rPr lang="en-US" dirty="0" err="1"/>
              <a:t>domeniul</a:t>
            </a:r>
            <a:r>
              <a:rPr lang="en-US" dirty="0"/>
              <a:t> </a:t>
            </a:r>
            <a:r>
              <a:rPr lang="en-US" dirty="0" err="1"/>
              <a:t>comercial</a:t>
            </a:r>
            <a:r>
              <a:rPr lang="en-US" dirty="0"/>
              <a:t>. </a:t>
            </a:r>
            <a:r>
              <a:rPr lang="en-US" dirty="0" err="1"/>
              <a:t>Rularea</a:t>
            </a:r>
            <a:r>
              <a:rPr lang="en-US" dirty="0"/>
              <a:t> </a:t>
            </a:r>
            <a:r>
              <a:rPr lang="en-US" dirty="0" err="1"/>
              <a:t>aplicaţiilor</a:t>
            </a:r>
            <a:r>
              <a:rPr lang="en-US" dirty="0"/>
              <a:t> </a:t>
            </a:r>
            <a:r>
              <a:rPr lang="en-US" dirty="0" err="1"/>
              <a:t>financiare</a:t>
            </a:r>
            <a:r>
              <a:rPr lang="en-US" dirty="0"/>
              <a:t> pe </a:t>
            </a:r>
            <a:r>
              <a:rPr lang="en-US" dirty="0" err="1"/>
              <a:t>calculatoare</a:t>
            </a:r>
            <a:r>
              <a:rPr lang="en-US" dirty="0"/>
              <a:t> </a:t>
            </a:r>
            <a:r>
              <a:rPr lang="en-US" dirty="0" err="1"/>
              <a:t>independente</a:t>
            </a:r>
            <a:r>
              <a:rPr lang="en-US" dirty="0"/>
              <a:t> a </a:t>
            </a:r>
            <a:r>
              <a:rPr lang="en-US" dirty="0" err="1"/>
              <a:t>devenit</a:t>
            </a:r>
            <a:r>
              <a:rPr lang="en-US" dirty="0"/>
              <a:t> in </a:t>
            </a:r>
            <a:r>
              <a:rPr lang="en-US" dirty="0" err="1"/>
              <a:t>scurt</a:t>
            </a:r>
            <a:r>
              <a:rPr lang="en-US" dirty="0"/>
              <a:t> </a:t>
            </a:r>
            <a:r>
              <a:rPr lang="en-US" dirty="0" err="1"/>
              <a:t>timp</a:t>
            </a:r>
            <a:r>
              <a:rPr lang="en-US" dirty="0"/>
              <a:t> o </a:t>
            </a:r>
            <a:r>
              <a:rPr lang="en-US" dirty="0" err="1"/>
              <a:t>maniera</a:t>
            </a:r>
            <a:r>
              <a:rPr lang="en-US" dirty="0"/>
              <a:t> </a:t>
            </a:r>
            <a:r>
              <a:rPr lang="en-US" dirty="0" err="1"/>
              <a:t>ineficienta</a:t>
            </a:r>
            <a:r>
              <a:rPr lang="en-US" dirty="0"/>
              <a:t> </a:t>
            </a:r>
            <a:r>
              <a:rPr lang="en-US" dirty="0" err="1"/>
              <a:t>si</a:t>
            </a:r>
            <a:r>
              <a:rPr lang="en-US" dirty="0"/>
              <a:t> </a:t>
            </a:r>
            <a:r>
              <a:rPr lang="en-US" dirty="0" err="1"/>
              <a:t>costisitoare</a:t>
            </a:r>
            <a:r>
              <a:rPr lang="en-US" dirty="0"/>
              <a:t> de a face </a:t>
            </a:r>
            <a:r>
              <a:rPr lang="en-US" dirty="0" err="1"/>
              <a:t>afaceri</a:t>
            </a:r>
            <a:r>
              <a:rPr lang="en-US" dirty="0"/>
              <a:t>. Era </a:t>
            </a:r>
            <a:r>
              <a:rPr lang="en-US" dirty="0" err="1"/>
              <a:t>nevoie</a:t>
            </a:r>
            <a:r>
              <a:rPr lang="en-US" dirty="0"/>
              <a:t> de o </a:t>
            </a:r>
            <a:r>
              <a:rPr lang="en-US" dirty="0" err="1"/>
              <a:t>soluţie</a:t>
            </a:r>
            <a:r>
              <a:rPr lang="en-US" dirty="0"/>
              <a:t> care </a:t>
            </a:r>
            <a:r>
              <a:rPr lang="en-US" dirty="0" err="1"/>
              <a:t>să</a:t>
            </a:r>
            <a:r>
              <a:rPr lang="en-US" dirty="0"/>
              <a:t> </a:t>
            </a:r>
            <a:r>
              <a:rPr lang="en-US" dirty="0" err="1"/>
              <a:t>rezolve</a:t>
            </a:r>
            <a:r>
              <a:rPr lang="en-US" dirty="0"/>
              <a:t> </a:t>
            </a:r>
            <a:r>
              <a:rPr lang="en-US" dirty="0" err="1"/>
              <a:t>următoarele</a:t>
            </a:r>
            <a:r>
              <a:rPr lang="en-US" dirty="0"/>
              <a:t> </a:t>
            </a:r>
            <a:r>
              <a:rPr lang="en-US" dirty="0" err="1"/>
              <a:t>trei</a:t>
            </a:r>
            <a:r>
              <a:rPr lang="en-US" dirty="0"/>
              <a:t> </a:t>
            </a:r>
            <a:r>
              <a:rPr lang="en-US" dirty="0" err="1"/>
              <a:t>probleme</a:t>
            </a:r>
            <a:r>
              <a:rPr lang="en-US" dirty="0"/>
              <a:t>:</a:t>
            </a:r>
          </a:p>
          <a:p>
            <a:r>
              <a:rPr lang="en-US" dirty="0"/>
              <a:t>▫cum </a:t>
            </a:r>
            <a:r>
              <a:rPr lang="en-US" dirty="0" err="1"/>
              <a:t>să</a:t>
            </a:r>
            <a:r>
              <a:rPr lang="en-US" dirty="0"/>
              <a:t> se evite </a:t>
            </a:r>
            <a:r>
              <a:rPr lang="en-US" dirty="0" err="1"/>
              <a:t>duplicarea</a:t>
            </a:r>
            <a:r>
              <a:rPr lang="en-US" dirty="0"/>
              <a:t> </a:t>
            </a:r>
            <a:r>
              <a:rPr lang="en-US" dirty="0" err="1"/>
              <a:t>echipamentelor</a:t>
            </a:r>
            <a:r>
              <a:rPr lang="en-US" dirty="0"/>
              <a:t> </a:t>
            </a:r>
            <a:r>
              <a:rPr lang="en-US" dirty="0" err="1"/>
              <a:t>si</a:t>
            </a:r>
            <a:r>
              <a:rPr lang="en-US" dirty="0"/>
              <a:t> </a:t>
            </a:r>
            <a:r>
              <a:rPr lang="en-US" dirty="0" err="1"/>
              <a:t>resurselor</a:t>
            </a:r>
          </a:p>
          <a:p>
            <a:r>
              <a:rPr lang="en-US" dirty="0"/>
              <a:t>▫cum </a:t>
            </a:r>
            <a:r>
              <a:rPr lang="en-US" dirty="0" err="1"/>
              <a:t>să</a:t>
            </a:r>
            <a:r>
              <a:rPr lang="en-US" dirty="0"/>
              <a:t> se </a:t>
            </a:r>
            <a:r>
              <a:rPr lang="en-US" dirty="0" err="1"/>
              <a:t>comunice</a:t>
            </a:r>
            <a:r>
              <a:rPr lang="en-US" dirty="0"/>
              <a:t> </a:t>
            </a:r>
            <a:r>
              <a:rPr lang="en-US" dirty="0" err="1"/>
              <a:t>eficient</a:t>
            </a:r>
          </a:p>
          <a:p>
            <a:r>
              <a:rPr lang="en-US" dirty="0"/>
              <a:t>▫cum </a:t>
            </a:r>
            <a:r>
              <a:rPr lang="en-US" dirty="0" err="1"/>
              <a:t>să</a:t>
            </a:r>
            <a:r>
              <a:rPr lang="en-US" dirty="0"/>
              <a:t> se </a:t>
            </a:r>
            <a:r>
              <a:rPr lang="en-US" err="1"/>
              <a:t>administreze</a:t>
            </a:r>
            <a:r>
              <a:rPr lang="en-US" dirty="0"/>
              <a:t> o </a:t>
            </a:r>
            <a:r>
              <a:rPr lang="en-US" err="1"/>
              <a:t>astfel</a:t>
            </a:r>
            <a:r>
              <a:rPr lang="en-US" dirty="0"/>
              <a:t> de </a:t>
            </a:r>
            <a:r>
              <a:rPr lang="en-US" err="1"/>
              <a:t>reţea</a:t>
            </a:r>
            <a:r>
              <a:rPr lang="en-US" dirty="0"/>
              <a:t>.</a:t>
            </a:r>
          </a:p>
        </p:txBody>
      </p:sp>
      <p:pic>
        <p:nvPicPr>
          <p:cNvPr id="4" name="Picture 4" descr="A close up of a computer&#10;&#10;Description generated with very high confidence">
            <a:extLst>
              <a:ext uri="{FF2B5EF4-FFF2-40B4-BE49-F238E27FC236}">
                <a16:creationId xmlns:a16="http://schemas.microsoft.com/office/drawing/2014/main" id="{B4AA8D87-57A7-4EFF-AD32-8A497364D190}"/>
              </a:ext>
            </a:extLst>
          </p:cNvPr>
          <p:cNvPicPr>
            <a:picLocks noChangeAspect="1"/>
          </p:cNvPicPr>
          <p:nvPr/>
        </p:nvPicPr>
        <p:blipFill>
          <a:blip r:embed="rId2"/>
          <a:stretch>
            <a:fillRect/>
          </a:stretch>
        </p:blipFill>
        <p:spPr>
          <a:xfrm>
            <a:off x="7269192" y="4464041"/>
            <a:ext cx="3907766" cy="1811803"/>
          </a:xfrm>
          <a:prstGeom prst="rect">
            <a:avLst/>
          </a:prstGeom>
        </p:spPr>
      </p:pic>
    </p:spTree>
    <p:extLst>
      <p:ext uri="{BB962C8B-B14F-4D97-AF65-F5344CB8AC3E}">
        <p14:creationId xmlns:p14="http://schemas.microsoft.com/office/powerpoint/2010/main" val="3773871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B50DD-C79E-4DC9-A484-4D634C162B83}"/>
              </a:ext>
            </a:extLst>
          </p:cNvPr>
          <p:cNvSpPr>
            <a:spLocks noGrp="1"/>
          </p:cNvSpPr>
          <p:nvPr>
            <p:ph type="title"/>
          </p:nvPr>
        </p:nvSpPr>
        <p:spPr>
          <a:xfrm>
            <a:off x="648930" y="629266"/>
            <a:ext cx="9252154" cy="1223983"/>
          </a:xfrm>
        </p:spPr>
        <p:txBody>
          <a:bodyPr>
            <a:normAutofit/>
          </a:bodyPr>
          <a:lstStyle/>
          <a:p>
            <a:endParaRPr lang="en-US"/>
          </a:p>
        </p:txBody>
      </p:sp>
      <p:sp>
        <p:nvSpPr>
          <p:cNvPr id="3" name="Content Placeholder 2">
            <a:extLst>
              <a:ext uri="{FF2B5EF4-FFF2-40B4-BE49-F238E27FC236}">
                <a16:creationId xmlns:a16="http://schemas.microsoft.com/office/drawing/2014/main" id="{6B3D3224-6AE2-456A-8CB2-5B994B2F777A}"/>
              </a:ext>
            </a:extLst>
          </p:cNvPr>
          <p:cNvSpPr>
            <a:spLocks noGrp="1"/>
          </p:cNvSpPr>
          <p:nvPr>
            <p:ph idx="1"/>
          </p:nvPr>
        </p:nvSpPr>
        <p:spPr>
          <a:xfrm>
            <a:off x="456330" y="470704"/>
            <a:ext cx="5215427" cy="4196185"/>
          </a:xfrm>
        </p:spPr>
        <p:txBody>
          <a:bodyPr vert="horz" lIns="91440" tIns="45720" rIns="91440" bIns="45720" rtlCol="0" anchor="t">
            <a:noAutofit/>
          </a:bodyPr>
          <a:lstStyle/>
          <a:p>
            <a:pPr>
              <a:lnSpc>
                <a:spcPct val="90000"/>
              </a:lnSpc>
            </a:pPr>
            <a:r>
              <a:rPr lang="en-US" sz="1800"/>
              <a:t>Mediul de afaceri a fost foarte receptiv la dezvoltarea tehnologiilor în domeniul reţelelor de calculatoare, astfel că anii ‘80 au adus odezvoltare spectaculoasă a reţelelor de calculatoare. Primele reţele locale erau de dimensiuni mici, cu câteva calculatoare conectate împreună şi un periferic care era partajat. Tehnologia de început limita dimensiunile reţelei atât în privinţa numărului de calculatoare, cât şi în privinţa vitezei. Reţelele de calculatoare permiteau conectarea a cel mult 30 de utilizatori, folosind un cablu de lungime maximă de 180-200 de metri. O astfel de reţea era potrivită pentru o firmă mică, cu sediul într-unul sau mai multe birouri alăturate. În schimb, organizaţiile mari cu sedii aflate la mare distanţă unele de altele, aveau nevoie de reţele mari şi de viteze mari de comunicaţie. Reţelele locale (LAN) au fost dezvoltate şi perfecţionate constituind elemente constructive pentru reţele mai mari si mai complexe.</a:t>
            </a:r>
          </a:p>
        </p:txBody>
      </p:sp>
      <p:pic>
        <p:nvPicPr>
          <p:cNvPr id="4" name="Picture 4" descr="A circuit board&#10;&#10;Description generated with very high confidence">
            <a:extLst>
              <a:ext uri="{FF2B5EF4-FFF2-40B4-BE49-F238E27FC236}">
                <a16:creationId xmlns:a16="http://schemas.microsoft.com/office/drawing/2014/main" id="{FD8ABD88-BDD5-49CF-9944-92538DBCB562}"/>
              </a:ext>
            </a:extLst>
          </p:cNvPr>
          <p:cNvPicPr>
            <a:picLocks noChangeAspect="1"/>
          </p:cNvPicPr>
          <p:nvPr/>
        </p:nvPicPr>
        <p:blipFill rotWithShape="1">
          <a:blip r:embed="rId3"/>
          <a:srcRect l="3930" b="1"/>
          <a:stretch/>
        </p:blipFill>
        <p:spPr>
          <a:xfrm>
            <a:off x="6091916" y="2052213"/>
            <a:ext cx="5451627" cy="41961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828475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7239A-7B4F-4A45-B3D2-595F07FE2F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8D41F1C-C184-46A2-85AC-599FC8267EF0}"/>
              </a:ext>
            </a:extLst>
          </p:cNvPr>
          <p:cNvSpPr>
            <a:spLocks noGrp="1"/>
          </p:cNvSpPr>
          <p:nvPr>
            <p:ph idx="1"/>
          </p:nvPr>
        </p:nvSpPr>
        <p:spPr>
          <a:xfrm>
            <a:off x="945162" y="457032"/>
            <a:ext cx="8946541" cy="4195481"/>
          </a:xfrm>
        </p:spPr>
        <p:txBody>
          <a:bodyPr vert="horz" lIns="91440" tIns="45720" rIns="91440" bIns="45720" rtlCol="0" anchor="t">
            <a:noAutofit/>
          </a:bodyPr>
          <a:lstStyle/>
          <a:p>
            <a:r>
              <a:rPr lang="en-US" sz="2400"/>
              <a:t>Înainte de apariţia reţelelor, utilizatorii aveau nevoie de propriile dispozitive periferice (imprimante, plottere, fax-uri, etc). Singura modalitate de a utiliza perifericul respectiv era să se transfere fişierul pe o dischetă, după care utilizatorul se deplasa la calculatorul la care era conectat perifericul şi-l utiliza. Folosind o reţea de calculatoare, perifericele şi datele pot fi utilizate în comun şi simultan, obţinându-se astfel o economie de timp şi de bani. Utilizarea reţelelor de calculatoare a îmbunătăţit vechile modalităţi de comunicare a informaţiilor: transmiterea orală, întrebuinţarea de rapoarte scrise sau transmiterea fişierelor pe dischetă. De asemenea, reţelele de calculatoare permit standardizarea aplicaţiilor. Prin utilizarea aceleaşi aplicaţii în reţea, se simplifică foarte mult procesul de întreţinere şi asistenţă.</a:t>
            </a:r>
          </a:p>
        </p:txBody>
      </p:sp>
    </p:spTree>
    <p:extLst>
      <p:ext uri="{BB962C8B-B14F-4D97-AF65-F5344CB8AC3E}">
        <p14:creationId xmlns:p14="http://schemas.microsoft.com/office/powerpoint/2010/main" val="2587774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D22C7-18B3-4B1A-B150-A29D443D9A61}"/>
              </a:ext>
            </a:extLst>
          </p:cNvPr>
          <p:cNvSpPr>
            <a:spLocks noGrp="1"/>
          </p:cNvSpPr>
          <p:nvPr>
            <p:ph type="title"/>
          </p:nvPr>
        </p:nvSpPr>
        <p:spPr>
          <a:xfrm>
            <a:off x="648930" y="629266"/>
            <a:ext cx="9252154" cy="1223983"/>
          </a:xfrm>
        </p:spPr>
        <p:txBody>
          <a:bodyPr>
            <a:normAutofit/>
          </a:bodyPr>
          <a:lstStyle/>
          <a:p>
            <a:r>
              <a:rPr lang="en-US"/>
              <a:t>Sfarsit!</a:t>
            </a:r>
          </a:p>
        </p:txBody>
      </p:sp>
      <p:pic>
        <p:nvPicPr>
          <p:cNvPr id="6" name="Picture 6" descr="A close up of a computer&#10;&#10;Description generated with high confidence">
            <a:extLst>
              <a:ext uri="{FF2B5EF4-FFF2-40B4-BE49-F238E27FC236}">
                <a16:creationId xmlns:a16="http://schemas.microsoft.com/office/drawing/2014/main" id="{B50709FE-05E5-458F-826F-367362FF500D}"/>
              </a:ext>
            </a:extLst>
          </p:cNvPr>
          <p:cNvPicPr>
            <a:picLocks noChangeAspect="1"/>
          </p:cNvPicPr>
          <p:nvPr/>
        </p:nvPicPr>
        <p:blipFill rotWithShape="1">
          <a:blip r:embed="rId3"/>
          <a:srcRect l="1384" r="7479" b="-1"/>
          <a:stretch/>
        </p:blipFill>
        <p:spPr>
          <a:xfrm>
            <a:off x="648930" y="2052213"/>
            <a:ext cx="5451627" cy="4196185"/>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2F4D364C-2CD6-4758-97DD-6D2D9DE65575}"/>
              </a:ext>
            </a:extLst>
          </p:cNvPr>
          <p:cNvSpPr>
            <a:spLocks noGrp="1"/>
          </p:cNvSpPr>
          <p:nvPr>
            <p:ph idx="1"/>
          </p:nvPr>
        </p:nvSpPr>
        <p:spPr>
          <a:xfrm>
            <a:off x="6750752" y="2052214"/>
            <a:ext cx="4338409" cy="4196185"/>
          </a:xfrm>
        </p:spPr>
        <p:txBody>
          <a:bodyPr vert="horz" lIns="91440" tIns="45720" rIns="91440" bIns="45720" rtlCol="0">
            <a:normAutofit/>
          </a:bodyPr>
          <a:lstStyle/>
          <a:p>
            <a:r>
              <a:rPr lang="en-US"/>
              <a:t>Date Bibliografice:</a:t>
            </a:r>
          </a:p>
          <a:p>
            <a:r>
              <a:rPr lang="en-US" dirty="0"/>
              <a:t>-https://sjse-ct.spiruharet.ro/images/secretariat/secsjse-ct/biblioteca_virtuala_moa/sinteze_si_intrebari_orientative_moa/an_universitar_2016-2017/an_2_moa_2016-2017/sem_1/02_e_business/sinteza_e_business.pdf</a:t>
            </a:r>
          </a:p>
        </p:txBody>
      </p:sp>
    </p:spTree>
    <p:extLst>
      <p:ext uri="{BB962C8B-B14F-4D97-AF65-F5344CB8AC3E}">
        <p14:creationId xmlns:p14="http://schemas.microsoft.com/office/powerpoint/2010/main" val="42163703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Ion</vt:lpstr>
      <vt:lpstr>Proiect realizat de Botezatu Marius si Cosciug Andrian</vt:lpstr>
      <vt:lpstr>Evolutia Retelelor de Calculatoare</vt:lpstr>
      <vt:lpstr>PowerPoint Presentation</vt:lpstr>
      <vt:lpstr>PowerPoint Presentation</vt:lpstr>
      <vt:lpstr>Sfarsit!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90</cp:revision>
  <dcterms:created xsi:type="dcterms:W3CDTF">2013-07-15T20:26:40Z</dcterms:created>
  <dcterms:modified xsi:type="dcterms:W3CDTF">2019-05-01T16:07:49Z</dcterms:modified>
</cp:coreProperties>
</file>